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7" r:id="rId2"/>
    <p:sldId id="280" r:id="rId3"/>
    <p:sldId id="292" r:id="rId4"/>
    <p:sldId id="312" r:id="rId5"/>
    <p:sldId id="291" r:id="rId6"/>
    <p:sldId id="294" r:id="rId7"/>
    <p:sldId id="262" r:id="rId8"/>
    <p:sldId id="296" r:id="rId9"/>
    <p:sldId id="310" r:id="rId10"/>
    <p:sldId id="311" r:id="rId11"/>
    <p:sldId id="297" r:id="rId12"/>
    <p:sldId id="300" r:id="rId13"/>
    <p:sldId id="301" r:id="rId14"/>
    <p:sldId id="302" r:id="rId15"/>
    <p:sldId id="303" r:id="rId16"/>
    <p:sldId id="304" r:id="rId17"/>
    <p:sldId id="268" r:id="rId18"/>
    <p:sldId id="290" r:id="rId19"/>
    <p:sldId id="293" r:id="rId20"/>
    <p:sldId id="295" r:id="rId21"/>
    <p:sldId id="298" r:id="rId22"/>
    <p:sldId id="299" r:id="rId23"/>
    <p:sldId id="313" r:id="rId24"/>
    <p:sldId id="305" r:id="rId25"/>
    <p:sldId id="308" r:id="rId26"/>
    <p:sldId id="307" r:id="rId27"/>
    <p:sldId id="309" r:id="rId28"/>
    <p:sldId id="306"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11FF"/>
    <a:srgbClr val="FF0D58"/>
    <a:srgbClr val="66CCFF"/>
    <a:srgbClr val="0000FF"/>
    <a:srgbClr val="FA21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DB57944-BD8E-418D-9AAC-7B7EA365C61F}" v="111" dt="2022-10-13T01:37:16.02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80" autoAdjust="0"/>
    <p:restoredTop sz="94660"/>
  </p:normalViewPr>
  <p:slideViewPr>
    <p:cSldViewPr snapToGrid="0">
      <p:cViewPr varScale="1">
        <p:scale>
          <a:sx n="102" d="100"/>
          <a:sy n="102" d="100"/>
        </p:scale>
        <p:origin x="126" y="144"/>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chael Fischer" userId="7f009845cc4d2b41" providerId="LiveId" clId="{0DB57944-BD8E-418D-9AAC-7B7EA365C61F}"/>
    <pc:docChg chg="undo custSel addSld delSld modSld sldOrd">
      <pc:chgData name="Michael Fischer" userId="7f009845cc4d2b41" providerId="LiveId" clId="{0DB57944-BD8E-418D-9AAC-7B7EA365C61F}" dt="2022-10-13T01:37:16.018" v="11883"/>
      <pc:docMkLst>
        <pc:docMk/>
      </pc:docMkLst>
      <pc:sldChg chg="addSp delSp modSp mod">
        <pc:chgData name="Michael Fischer" userId="7f009845cc4d2b41" providerId="LiveId" clId="{0DB57944-BD8E-418D-9AAC-7B7EA365C61F}" dt="2022-10-12T17:52:32.868" v="9863" actId="20577"/>
        <pc:sldMkLst>
          <pc:docMk/>
          <pc:sldMk cId="4076612822" sldId="257"/>
        </pc:sldMkLst>
        <pc:spChg chg="add mod ord">
          <ac:chgData name="Michael Fischer" userId="7f009845cc4d2b41" providerId="LiveId" clId="{0DB57944-BD8E-418D-9AAC-7B7EA365C61F}" dt="2022-10-10T16:33:56.205" v="251" actId="1076"/>
          <ac:spMkLst>
            <pc:docMk/>
            <pc:sldMk cId="4076612822" sldId="257"/>
            <ac:spMk id="3" creationId="{9B67C80E-77FB-EC08-5685-98317112A649}"/>
          </ac:spMkLst>
        </pc:spChg>
        <pc:spChg chg="mod">
          <ac:chgData name="Michael Fischer" userId="7f009845cc4d2b41" providerId="LiveId" clId="{0DB57944-BD8E-418D-9AAC-7B7EA365C61F}" dt="2022-10-12T17:52:32.868" v="9863" actId="20577"/>
          <ac:spMkLst>
            <pc:docMk/>
            <pc:sldMk cId="4076612822" sldId="257"/>
            <ac:spMk id="9" creationId="{DD5F650F-4E4F-40F7-926A-013A1BE7BA5E}"/>
          </ac:spMkLst>
        </pc:spChg>
        <pc:spChg chg="mod">
          <ac:chgData name="Michael Fischer" userId="7f009845cc4d2b41" providerId="LiveId" clId="{0DB57944-BD8E-418D-9AAC-7B7EA365C61F}" dt="2022-10-10T16:39:11.503" v="282" actId="20577"/>
          <ac:spMkLst>
            <pc:docMk/>
            <pc:sldMk cId="4076612822" sldId="257"/>
            <ac:spMk id="12" creationId="{70C63E2C-DABE-42FC-8E4D-174CF8E840AE}"/>
          </ac:spMkLst>
        </pc:spChg>
        <pc:picChg chg="add mod">
          <ac:chgData name="Michael Fischer" userId="7f009845cc4d2b41" providerId="LiveId" clId="{0DB57944-BD8E-418D-9AAC-7B7EA365C61F}" dt="2022-10-10T16:34:44.585" v="263" actId="1076"/>
          <ac:picMkLst>
            <pc:docMk/>
            <pc:sldMk cId="4076612822" sldId="257"/>
            <ac:picMk id="7" creationId="{64DD4ACE-4EC3-9644-C865-C93293B26958}"/>
          </ac:picMkLst>
        </pc:picChg>
        <pc:picChg chg="mod">
          <ac:chgData name="Michael Fischer" userId="7f009845cc4d2b41" providerId="LiveId" clId="{0DB57944-BD8E-418D-9AAC-7B7EA365C61F}" dt="2022-10-10T16:34:51.243" v="270" actId="1037"/>
          <ac:picMkLst>
            <pc:docMk/>
            <pc:sldMk cId="4076612822" sldId="257"/>
            <ac:picMk id="10" creationId="{E852DD73-D2E8-4920-A1B4-85B63243F31A}"/>
          </ac:picMkLst>
        </pc:picChg>
        <pc:picChg chg="del mod">
          <ac:chgData name="Michael Fischer" userId="7f009845cc4d2b41" providerId="LiveId" clId="{0DB57944-BD8E-418D-9AAC-7B7EA365C61F}" dt="2022-10-10T16:33:17.365" v="246" actId="478"/>
          <ac:picMkLst>
            <pc:docMk/>
            <pc:sldMk cId="4076612822" sldId="257"/>
            <ac:picMk id="13" creationId="{0D44CD4F-F7FA-4922-8A87-6441D78AFB49}"/>
          </ac:picMkLst>
        </pc:picChg>
        <pc:picChg chg="add mod">
          <ac:chgData name="Michael Fischer" userId="7f009845cc4d2b41" providerId="LiveId" clId="{0DB57944-BD8E-418D-9AAC-7B7EA365C61F}" dt="2022-10-10T16:34:56.541" v="271" actId="1076"/>
          <ac:picMkLst>
            <pc:docMk/>
            <pc:sldMk cId="4076612822" sldId="257"/>
            <ac:picMk id="1026" creationId="{EEBD2A3E-8211-7C89-09CF-62E743D18D2E}"/>
          </ac:picMkLst>
        </pc:picChg>
        <pc:picChg chg="add del mod">
          <ac:chgData name="Michael Fischer" userId="7f009845cc4d2b41" providerId="LiveId" clId="{0DB57944-BD8E-418D-9AAC-7B7EA365C61F}" dt="2022-10-10T16:34:13.221" v="255" actId="478"/>
          <ac:picMkLst>
            <pc:docMk/>
            <pc:sldMk cId="4076612822" sldId="257"/>
            <ac:picMk id="1028" creationId="{51DE172A-CA36-F732-26A7-7AE09B842C67}"/>
          </ac:picMkLst>
        </pc:picChg>
      </pc:sldChg>
      <pc:sldChg chg="del">
        <pc:chgData name="Michael Fischer" userId="7f009845cc4d2b41" providerId="LiveId" clId="{0DB57944-BD8E-418D-9AAC-7B7EA365C61F}" dt="2022-10-11T18:25:51.743" v="9828" actId="47"/>
        <pc:sldMkLst>
          <pc:docMk/>
          <pc:sldMk cId="1202177147" sldId="261"/>
        </pc:sldMkLst>
      </pc:sldChg>
      <pc:sldChg chg="addSp delSp modSp mod">
        <pc:chgData name="Michael Fischer" userId="7f009845cc4d2b41" providerId="LiveId" clId="{0DB57944-BD8E-418D-9AAC-7B7EA365C61F}" dt="2022-10-10T17:35:20.563" v="3357" actId="1035"/>
        <pc:sldMkLst>
          <pc:docMk/>
          <pc:sldMk cId="1040461688" sldId="262"/>
        </pc:sldMkLst>
        <pc:spChg chg="del">
          <ac:chgData name="Michael Fischer" userId="7f009845cc4d2b41" providerId="LiveId" clId="{0DB57944-BD8E-418D-9AAC-7B7EA365C61F}" dt="2022-10-10T17:30:19.599" v="2691" actId="478"/>
          <ac:spMkLst>
            <pc:docMk/>
            <pc:sldMk cId="1040461688" sldId="262"/>
            <ac:spMk id="7" creationId="{90EE309B-47EE-4F4E-B3D1-F81D5F5C2143}"/>
          </ac:spMkLst>
        </pc:spChg>
        <pc:spChg chg="mod">
          <ac:chgData name="Michael Fischer" userId="7f009845cc4d2b41" providerId="LiveId" clId="{0DB57944-BD8E-418D-9AAC-7B7EA365C61F}" dt="2022-10-10T17:30:55.014" v="2698" actId="1076"/>
          <ac:spMkLst>
            <pc:docMk/>
            <pc:sldMk cId="1040461688" sldId="262"/>
            <ac:spMk id="8" creationId="{8E0E3A6C-C656-407A-90BD-6A0D5CB70723}"/>
          </ac:spMkLst>
        </pc:spChg>
        <pc:spChg chg="add mod">
          <ac:chgData name="Michael Fischer" userId="7f009845cc4d2b41" providerId="LiveId" clId="{0DB57944-BD8E-418D-9AAC-7B7EA365C61F}" dt="2022-10-10T17:35:20.563" v="3357" actId="1035"/>
          <ac:spMkLst>
            <pc:docMk/>
            <pc:sldMk cId="1040461688" sldId="262"/>
            <ac:spMk id="9" creationId="{5406D075-A0F5-FA40-AE22-DDA7FB066D9F}"/>
          </ac:spMkLst>
        </pc:spChg>
        <pc:spChg chg="mod">
          <ac:chgData name="Michael Fischer" userId="7f009845cc4d2b41" providerId="LiveId" clId="{0DB57944-BD8E-418D-9AAC-7B7EA365C61F}" dt="2022-10-10T17:28:30.855" v="2609" actId="20577"/>
          <ac:spMkLst>
            <pc:docMk/>
            <pc:sldMk cId="1040461688" sldId="262"/>
            <ac:spMk id="12" creationId="{70C63E2C-DABE-42FC-8E4D-174CF8E840AE}"/>
          </ac:spMkLst>
        </pc:spChg>
        <pc:picChg chg="add mod">
          <ac:chgData name="Michael Fischer" userId="7f009845cc4d2b41" providerId="LiveId" clId="{0DB57944-BD8E-418D-9AAC-7B7EA365C61F}" dt="2022-10-10T17:30:57.337" v="2699" actId="1076"/>
          <ac:picMkLst>
            <pc:docMk/>
            <pc:sldMk cId="1040461688" sldId="262"/>
            <ac:picMk id="4" creationId="{3CB76FAA-E468-14DF-A53A-D9D6DAA26EE5}"/>
          </ac:picMkLst>
        </pc:picChg>
        <pc:picChg chg="del">
          <ac:chgData name="Michael Fischer" userId="7f009845cc4d2b41" providerId="LiveId" clId="{0DB57944-BD8E-418D-9AAC-7B7EA365C61F}" dt="2022-10-10T17:29:10.277" v="2685" actId="478"/>
          <ac:picMkLst>
            <pc:docMk/>
            <pc:sldMk cId="1040461688" sldId="262"/>
            <ac:picMk id="5" creationId="{48AECB55-2C75-4D95-9A81-3B0C00713D73}"/>
          </ac:picMkLst>
        </pc:picChg>
      </pc:sldChg>
      <pc:sldChg chg="del">
        <pc:chgData name="Michael Fischer" userId="7f009845cc4d2b41" providerId="LiveId" clId="{0DB57944-BD8E-418D-9AAC-7B7EA365C61F}" dt="2022-10-11T18:08:10.613" v="8035" actId="47"/>
        <pc:sldMkLst>
          <pc:docMk/>
          <pc:sldMk cId="2422368499" sldId="263"/>
        </pc:sldMkLst>
      </pc:sldChg>
      <pc:sldChg chg="del">
        <pc:chgData name="Michael Fischer" userId="7f009845cc4d2b41" providerId="LiveId" clId="{0DB57944-BD8E-418D-9AAC-7B7EA365C61F}" dt="2022-10-11T18:25:51.743" v="9828" actId="47"/>
        <pc:sldMkLst>
          <pc:docMk/>
          <pc:sldMk cId="1082933047" sldId="264"/>
        </pc:sldMkLst>
      </pc:sldChg>
      <pc:sldChg chg="del">
        <pc:chgData name="Michael Fischer" userId="7f009845cc4d2b41" providerId="LiveId" clId="{0DB57944-BD8E-418D-9AAC-7B7EA365C61F}" dt="2022-10-11T18:08:10.613" v="8035" actId="47"/>
        <pc:sldMkLst>
          <pc:docMk/>
          <pc:sldMk cId="2391076435" sldId="265"/>
        </pc:sldMkLst>
      </pc:sldChg>
      <pc:sldChg chg="del">
        <pc:chgData name="Michael Fischer" userId="7f009845cc4d2b41" providerId="LiveId" clId="{0DB57944-BD8E-418D-9AAC-7B7EA365C61F}" dt="2022-10-11T18:08:10.613" v="8035" actId="47"/>
        <pc:sldMkLst>
          <pc:docMk/>
          <pc:sldMk cId="2207203775" sldId="266"/>
        </pc:sldMkLst>
      </pc:sldChg>
      <pc:sldChg chg="del">
        <pc:chgData name="Michael Fischer" userId="7f009845cc4d2b41" providerId="LiveId" clId="{0DB57944-BD8E-418D-9AAC-7B7EA365C61F}" dt="2022-10-10T17:15:46.608" v="2168" actId="47"/>
        <pc:sldMkLst>
          <pc:docMk/>
          <pc:sldMk cId="897813922" sldId="267"/>
        </pc:sldMkLst>
      </pc:sldChg>
      <pc:sldChg chg="delSp modSp mod">
        <pc:chgData name="Michael Fischer" userId="7f009845cc4d2b41" providerId="LiveId" clId="{0DB57944-BD8E-418D-9AAC-7B7EA365C61F}" dt="2022-10-11T18:26:09.289" v="9830" actId="20577"/>
        <pc:sldMkLst>
          <pc:docMk/>
          <pc:sldMk cId="1004050748" sldId="268"/>
        </pc:sldMkLst>
        <pc:spChg chg="mod">
          <ac:chgData name="Michael Fischer" userId="7f009845cc4d2b41" providerId="LiveId" clId="{0DB57944-BD8E-418D-9AAC-7B7EA365C61F}" dt="2022-10-11T18:26:09.289" v="9830" actId="20577"/>
          <ac:spMkLst>
            <pc:docMk/>
            <pc:sldMk cId="1004050748" sldId="268"/>
            <ac:spMk id="14" creationId="{7563DD0D-6686-433D-AA22-2752706ECBC9}"/>
          </ac:spMkLst>
        </pc:spChg>
        <pc:picChg chg="del">
          <ac:chgData name="Michael Fischer" userId="7f009845cc4d2b41" providerId="LiveId" clId="{0DB57944-BD8E-418D-9AAC-7B7EA365C61F}" dt="2022-10-11T18:19:49.737" v="8901" actId="478"/>
          <ac:picMkLst>
            <pc:docMk/>
            <pc:sldMk cId="1004050748" sldId="268"/>
            <ac:picMk id="4" creationId="{1F2E9AF2-7FF5-4BC5-8EFA-2AFF8B3BBFFA}"/>
          </ac:picMkLst>
        </pc:picChg>
      </pc:sldChg>
      <pc:sldChg chg="del">
        <pc:chgData name="Michael Fischer" userId="7f009845cc4d2b41" providerId="LiveId" clId="{0DB57944-BD8E-418D-9AAC-7B7EA365C61F}" dt="2022-10-10T16:54:21.006" v="1095" actId="47"/>
        <pc:sldMkLst>
          <pc:docMk/>
          <pc:sldMk cId="498731537" sldId="269"/>
        </pc:sldMkLst>
      </pc:sldChg>
      <pc:sldChg chg="del">
        <pc:chgData name="Michael Fischer" userId="7f009845cc4d2b41" providerId="LiveId" clId="{0DB57944-BD8E-418D-9AAC-7B7EA365C61F}" dt="2022-10-10T16:54:22.380" v="1096" actId="47"/>
        <pc:sldMkLst>
          <pc:docMk/>
          <pc:sldMk cId="1272032426" sldId="271"/>
        </pc:sldMkLst>
      </pc:sldChg>
      <pc:sldChg chg="del">
        <pc:chgData name="Michael Fischer" userId="7f009845cc4d2b41" providerId="LiveId" clId="{0DB57944-BD8E-418D-9AAC-7B7EA365C61F}" dt="2022-10-10T17:15:46.608" v="2168" actId="47"/>
        <pc:sldMkLst>
          <pc:docMk/>
          <pc:sldMk cId="464682033" sldId="273"/>
        </pc:sldMkLst>
      </pc:sldChg>
      <pc:sldChg chg="del">
        <pc:chgData name="Michael Fischer" userId="7f009845cc4d2b41" providerId="LiveId" clId="{0DB57944-BD8E-418D-9AAC-7B7EA365C61F}" dt="2022-10-10T17:15:46.608" v="2168" actId="47"/>
        <pc:sldMkLst>
          <pc:docMk/>
          <pc:sldMk cId="4180569741" sldId="274"/>
        </pc:sldMkLst>
      </pc:sldChg>
      <pc:sldChg chg="del">
        <pc:chgData name="Michael Fischer" userId="7f009845cc4d2b41" providerId="LiveId" clId="{0DB57944-BD8E-418D-9AAC-7B7EA365C61F}" dt="2022-10-10T16:54:08.799" v="1093" actId="47"/>
        <pc:sldMkLst>
          <pc:docMk/>
          <pc:sldMk cId="2066515311" sldId="277"/>
        </pc:sldMkLst>
      </pc:sldChg>
      <pc:sldChg chg="del">
        <pc:chgData name="Michael Fischer" userId="7f009845cc4d2b41" providerId="LiveId" clId="{0DB57944-BD8E-418D-9AAC-7B7EA365C61F}" dt="2022-10-10T16:54:08.799" v="1093" actId="47"/>
        <pc:sldMkLst>
          <pc:docMk/>
          <pc:sldMk cId="4229457582" sldId="278"/>
        </pc:sldMkLst>
      </pc:sldChg>
      <pc:sldChg chg="del">
        <pc:chgData name="Michael Fischer" userId="7f009845cc4d2b41" providerId="LiveId" clId="{0DB57944-BD8E-418D-9AAC-7B7EA365C61F}" dt="2022-10-10T16:54:08.799" v="1093" actId="47"/>
        <pc:sldMkLst>
          <pc:docMk/>
          <pc:sldMk cId="3764208360" sldId="279"/>
        </pc:sldMkLst>
      </pc:sldChg>
      <pc:sldChg chg="modSp mod ord">
        <pc:chgData name="Michael Fischer" userId="7f009845cc4d2b41" providerId="LiveId" clId="{0DB57944-BD8E-418D-9AAC-7B7EA365C61F}" dt="2022-10-12T19:58:29.324" v="11871" actId="20577"/>
        <pc:sldMkLst>
          <pc:docMk/>
          <pc:sldMk cId="3445506547" sldId="280"/>
        </pc:sldMkLst>
        <pc:spChg chg="mod">
          <ac:chgData name="Michael Fischer" userId="7f009845cc4d2b41" providerId="LiveId" clId="{0DB57944-BD8E-418D-9AAC-7B7EA365C61F}" dt="2022-10-12T19:58:29.324" v="11871" actId="20577"/>
          <ac:spMkLst>
            <pc:docMk/>
            <pc:sldMk cId="3445506547" sldId="280"/>
            <ac:spMk id="14" creationId="{7563DD0D-6686-433D-AA22-2752706ECBC9}"/>
          </ac:spMkLst>
        </pc:spChg>
      </pc:sldChg>
      <pc:sldChg chg="addSp delSp modSp del mod">
        <pc:chgData name="Michael Fischer" userId="7f009845cc4d2b41" providerId="LiveId" clId="{0DB57944-BD8E-418D-9AAC-7B7EA365C61F}" dt="2022-10-10T17:26:12.535" v="2552" actId="47"/>
        <pc:sldMkLst>
          <pc:docMk/>
          <pc:sldMk cId="1591521261" sldId="281"/>
        </pc:sldMkLst>
        <pc:spChg chg="add mod">
          <ac:chgData name="Michael Fischer" userId="7f009845cc4d2b41" providerId="LiveId" clId="{0DB57944-BD8E-418D-9AAC-7B7EA365C61F}" dt="2022-10-10T17:17:14.113" v="2217" actId="1076"/>
          <ac:spMkLst>
            <pc:docMk/>
            <pc:sldMk cId="1591521261" sldId="281"/>
            <ac:spMk id="7" creationId="{B79B2543-175F-4A87-9256-6A7166B7E944}"/>
          </ac:spMkLst>
        </pc:spChg>
        <pc:spChg chg="add mod">
          <ac:chgData name="Michael Fischer" userId="7f009845cc4d2b41" providerId="LiveId" clId="{0DB57944-BD8E-418D-9AAC-7B7EA365C61F}" dt="2022-10-10T17:17:25.274" v="2230" actId="207"/>
          <ac:spMkLst>
            <pc:docMk/>
            <pc:sldMk cId="1591521261" sldId="281"/>
            <ac:spMk id="8" creationId="{B7C5936B-96BA-7A1E-D033-4AAE7986D1C8}"/>
          </ac:spMkLst>
        </pc:spChg>
        <pc:spChg chg="del">
          <ac:chgData name="Michael Fischer" userId="7f009845cc4d2b41" providerId="LiveId" clId="{0DB57944-BD8E-418D-9AAC-7B7EA365C61F}" dt="2022-10-10T17:16:19.239" v="2198" actId="478"/>
          <ac:spMkLst>
            <pc:docMk/>
            <pc:sldMk cId="1591521261" sldId="281"/>
            <ac:spMk id="9" creationId="{942EB6C4-220C-40FE-A6F7-A62D4B2C4F93}"/>
          </ac:spMkLst>
        </pc:spChg>
        <pc:spChg chg="mod">
          <ac:chgData name="Michael Fischer" userId="7f009845cc4d2b41" providerId="LiveId" clId="{0DB57944-BD8E-418D-9AAC-7B7EA365C61F}" dt="2022-10-10T17:16:07.355" v="2196" actId="20577"/>
          <ac:spMkLst>
            <pc:docMk/>
            <pc:sldMk cId="1591521261" sldId="281"/>
            <ac:spMk id="12" creationId="{70C63E2C-DABE-42FC-8E4D-174CF8E840AE}"/>
          </ac:spMkLst>
        </pc:spChg>
        <pc:picChg chg="add mod">
          <ac:chgData name="Michael Fischer" userId="7f009845cc4d2b41" providerId="LiveId" clId="{0DB57944-BD8E-418D-9AAC-7B7EA365C61F}" dt="2022-10-10T17:17:10.637" v="2216" actId="1076"/>
          <ac:picMkLst>
            <pc:docMk/>
            <pc:sldMk cId="1591521261" sldId="281"/>
            <ac:picMk id="4" creationId="{C7F2046B-6F8E-28D6-4A12-69E96FC5D2EF}"/>
          </ac:picMkLst>
        </pc:picChg>
        <pc:picChg chg="del">
          <ac:chgData name="Michael Fischer" userId="7f009845cc4d2b41" providerId="LiveId" clId="{0DB57944-BD8E-418D-9AAC-7B7EA365C61F}" dt="2022-10-10T17:16:17.723" v="2197" actId="478"/>
          <ac:picMkLst>
            <pc:docMk/>
            <pc:sldMk cId="1591521261" sldId="281"/>
            <ac:picMk id="5" creationId="{43789368-44DF-46BD-B107-71CEEC0F8224}"/>
          </ac:picMkLst>
        </pc:picChg>
      </pc:sldChg>
      <pc:sldChg chg="del">
        <pc:chgData name="Michael Fischer" userId="7f009845cc4d2b41" providerId="LiveId" clId="{0DB57944-BD8E-418D-9AAC-7B7EA365C61F}" dt="2022-10-11T17:53:22.313" v="7013" actId="47"/>
        <pc:sldMkLst>
          <pc:docMk/>
          <pc:sldMk cId="2089371319" sldId="282"/>
        </pc:sldMkLst>
      </pc:sldChg>
      <pc:sldChg chg="del">
        <pc:chgData name="Michael Fischer" userId="7f009845cc4d2b41" providerId="LiveId" clId="{0DB57944-BD8E-418D-9AAC-7B7EA365C61F}" dt="2022-10-11T17:53:22.313" v="7013" actId="47"/>
        <pc:sldMkLst>
          <pc:docMk/>
          <pc:sldMk cId="3816501766" sldId="283"/>
        </pc:sldMkLst>
      </pc:sldChg>
      <pc:sldChg chg="del">
        <pc:chgData name="Michael Fischer" userId="7f009845cc4d2b41" providerId="LiveId" clId="{0DB57944-BD8E-418D-9AAC-7B7EA365C61F}" dt="2022-10-11T17:53:22.313" v="7013" actId="47"/>
        <pc:sldMkLst>
          <pc:docMk/>
          <pc:sldMk cId="1538377021" sldId="284"/>
        </pc:sldMkLst>
      </pc:sldChg>
      <pc:sldChg chg="del">
        <pc:chgData name="Michael Fischer" userId="7f009845cc4d2b41" providerId="LiveId" clId="{0DB57944-BD8E-418D-9AAC-7B7EA365C61F}" dt="2022-10-11T18:08:10.613" v="8035" actId="47"/>
        <pc:sldMkLst>
          <pc:docMk/>
          <pc:sldMk cId="1575689581" sldId="285"/>
        </pc:sldMkLst>
      </pc:sldChg>
      <pc:sldChg chg="del">
        <pc:chgData name="Michael Fischer" userId="7f009845cc4d2b41" providerId="LiveId" clId="{0DB57944-BD8E-418D-9AAC-7B7EA365C61F}" dt="2022-10-11T18:08:10.613" v="8035" actId="47"/>
        <pc:sldMkLst>
          <pc:docMk/>
          <pc:sldMk cId="3376763409" sldId="286"/>
        </pc:sldMkLst>
      </pc:sldChg>
      <pc:sldChg chg="del">
        <pc:chgData name="Michael Fischer" userId="7f009845cc4d2b41" providerId="LiveId" clId="{0DB57944-BD8E-418D-9AAC-7B7EA365C61F}" dt="2022-10-11T18:08:10.613" v="8035" actId="47"/>
        <pc:sldMkLst>
          <pc:docMk/>
          <pc:sldMk cId="3262135062" sldId="287"/>
        </pc:sldMkLst>
      </pc:sldChg>
      <pc:sldChg chg="del">
        <pc:chgData name="Michael Fischer" userId="7f009845cc4d2b41" providerId="LiveId" clId="{0DB57944-BD8E-418D-9AAC-7B7EA365C61F}" dt="2022-10-11T18:08:10.613" v="8035" actId="47"/>
        <pc:sldMkLst>
          <pc:docMk/>
          <pc:sldMk cId="2710975613" sldId="288"/>
        </pc:sldMkLst>
      </pc:sldChg>
      <pc:sldChg chg="del">
        <pc:chgData name="Michael Fischer" userId="7f009845cc4d2b41" providerId="LiveId" clId="{0DB57944-BD8E-418D-9AAC-7B7EA365C61F}" dt="2022-10-10T17:22:33.068" v="2551" actId="47"/>
        <pc:sldMkLst>
          <pc:docMk/>
          <pc:sldMk cId="1453383497" sldId="289"/>
        </pc:sldMkLst>
      </pc:sldChg>
      <pc:sldChg chg="addSp delSp modSp add mod ord">
        <pc:chgData name="Michael Fischer" userId="7f009845cc4d2b41" providerId="LiveId" clId="{0DB57944-BD8E-418D-9AAC-7B7EA365C61F}" dt="2022-10-13T01:31:26.765" v="11880"/>
        <pc:sldMkLst>
          <pc:docMk/>
          <pc:sldMk cId="1544400249" sldId="290"/>
        </pc:sldMkLst>
        <pc:spChg chg="add mod">
          <ac:chgData name="Michael Fischer" userId="7f009845cc4d2b41" providerId="LiveId" clId="{0DB57944-BD8E-418D-9AAC-7B7EA365C61F}" dt="2022-10-10T16:53:09.954" v="1091" actId="1076"/>
          <ac:spMkLst>
            <pc:docMk/>
            <pc:sldMk cId="1544400249" sldId="290"/>
            <ac:spMk id="5" creationId="{983734B7-670C-9907-10DA-40D6AB881533}"/>
          </ac:spMkLst>
        </pc:spChg>
        <pc:spChg chg="add del mod">
          <ac:chgData name="Michael Fischer" userId="7f009845cc4d2b41" providerId="LiveId" clId="{0DB57944-BD8E-418D-9AAC-7B7EA365C61F}" dt="2022-10-10T16:52:46.258" v="1040" actId="478"/>
          <ac:spMkLst>
            <pc:docMk/>
            <pc:sldMk cId="1544400249" sldId="290"/>
            <ac:spMk id="7" creationId="{8D553D13-82C0-6334-6FFC-BE096DEAF188}"/>
          </ac:spMkLst>
        </pc:spChg>
        <pc:spChg chg="mod">
          <ac:chgData name="Michael Fischer" userId="7f009845cc4d2b41" providerId="LiveId" clId="{0DB57944-BD8E-418D-9AAC-7B7EA365C61F}" dt="2022-10-10T16:51:17.358" v="995" actId="1035"/>
          <ac:spMkLst>
            <pc:docMk/>
            <pc:sldMk cId="1544400249" sldId="290"/>
            <ac:spMk id="14" creationId="{7563DD0D-6686-433D-AA22-2752706ECBC9}"/>
          </ac:spMkLst>
        </pc:spChg>
        <pc:picChg chg="add mod modCrop">
          <ac:chgData name="Michael Fischer" userId="7f009845cc4d2b41" providerId="LiveId" clId="{0DB57944-BD8E-418D-9AAC-7B7EA365C61F}" dt="2022-10-10T16:51:24.309" v="997" actId="1076"/>
          <ac:picMkLst>
            <pc:docMk/>
            <pc:sldMk cId="1544400249" sldId="290"/>
            <ac:picMk id="4" creationId="{226DC135-C705-FCE6-436B-9EB2C151B3BD}"/>
          </ac:picMkLst>
        </pc:picChg>
      </pc:sldChg>
      <pc:sldChg chg="addSp delSp modSp add mod">
        <pc:chgData name="Michael Fischer" userId="7f009845cc4d2b41" providerId="LiveId" clId="{0DB57944-BD8E-418D-9AAC-7B7EA365C61F}" dt="2022-10-10T17:32:38.813" v="2872" actId="207"/>
        <pc:sldMkLst>
          <pc:docMk/>
          <pc:sldMk cId="2730613846" sldId="291"/>
        </pc:sldMkLst>
        <pc:spChg chg="add mod">
          <ac:chgData name="Michael Fischer" userId="7f009845cc4d2b41" providerId="LiveId" clId="{0DB57944-BD8E-418D-9AAC-7B7EA365C61F}" dt="2022-10-10T17:32:34.715" v="2871" actId="207"/>
          <ac:spMkLst>
            <pc:docMk/>
            <pc:sldMk cId="2730613846" sldId="291"/>
            <ac:spMk id="10" creationId="{BEFD3900-E4BE-481C-09EE-6BAD633CC8E3}"/>
          </ac:spMkLst>
        </pc:spChg>
        <pc:spChg chg="mod">
          <ac:chgData name="Michael Fischer" userId="7f009845cc4d2b41" providerId="LiveId" clId="{0DB57944-BD8E-418D-9AAC-7B7EA365C61F}" dt="2022-10-10T16:54:35.091" v="1141" actId="20577"/>
          <ac:spMkLst>
            <pc:docMk/>
            <pc:sldMk cId="2730613846" sldId="291"/>
            <ac:spMk id="12" creationId="{70C63E2C-DABE-42FC-8E4D-174CF8E840AE}"/>
          </ac:spMkLst>
        </pc:spChg>
        <pc:spChg chg="add mod">
          <ac:chgData name="Michael Fischer" userId="7f009845cc4d2b41" providerId="LiveId" clId="{0DB57944-BD8E-418D-9AAC-7B7EA365C61F}" dt="2022-10-10T17:32:38.813" v="2872" actId="207"/>
          <ac:spMkLst>
            <pc:docMk/>
            <pc:sldMk cId="2730613846" sldId="291"/>
            <ac:spMk id="13" creationId="{4F1FE231-1A44-9808-5C9D-96AD32B3654A}"/>
          </ac:spMkLst>
        </pc:spChg>
        <pc:spChg chg="mod">
          <ac:chgData name="Michael Fischer" userId="7f009845cc4d2b41" providerId="LiveId" clId="{0DB57944-BD8E-418D-9AAC-7B7EA365C61F}" dt="2022-10-10T17:05:10.690" v="1965" actId="20577"/>
          <ac:spMkLst>
            <pc:docMk/>
            <pc:sldMk cId="2730613846" sldId="291"/>
            <ac:spMk id="14" creationId="{7563DD0D-6686-433D-AA22-2752706ECBC9}"/>
          </ac:spMkLst>
        </pc:spChg>
        <pc:picChg chg="add del mod">
          <ac:chgData name="Michael Fischer" userId="7f009845cc4d2b41" providerId="LiveId" clId="{0DB57944-BD8E-418D-9AAC-7B7EA365C61F}" dt="2022-10-10T16:57:45.556" v="1638" actId="478"/>
          <ac:picMkLst>
            <pc:docMk/>
            <pc:sldMk cId="2730613846" sldId="291"/>
            <ac:picMk id="4" creationId="{0354798C-4EF5-CA93-ED76-3F0C634BC91F}"/>
          </ac:picMkLst>
        </pc:picChg>
        <pc:picChg chg="add del mod">
          <ac:chgData name="Michael Fischer" userId="7f009845cc4d2b41" providerId="LiveId" clId="{0DB57944-BD8E-418D-9AAC-7B7EA365C61F}" dt="2022-10-10T16:58:19.674" v="1642" actId="478"/>
          <ac:picMkLst>
            <pc:docMk/>
            <pc:sldMk cId="2730613846" sldId="291"/>
            <ac:picMk id="7" creationId="{909A6B73-CDD4-D5DC-57B6-9E8812E5B5CE}"/>
          </ac:picMkLst>
        </pc:picChg>
        <pc:picChg chg="add mod">
          <ac:chgData name="Michael Fischer" userId="7f009845cc4d2b41" providerId="LiveId" clId="{0DB57944-BD8E-418D-9AAC-7B7EA365C61F}" dt="2022-10-10T17:05:36.187" v="1976" actId="1076"/>
          <ac:picMkLst>
            <pc:docMk/>
            <pc:sldMk cId="2730613846" sldId="291"/>
            <ac:picMk id="9" creationId="{788C5934-578E-74B4-9318-B9C2FC062397}"/>
          </ac:picMkLst>
        </pc:picChg>
      </pc:sldChg>
      <pc:sldChg chg="addSp delSp modSp add mod">
        <pc:chgData name="Michael Fischer" userId="7f009845cc4d2b41" providerId="LiveId" clId="{0DB57944-BD8E-418D-9AAC-7B7EA365C61F}" dt="2022-10-12T17:59:08.353" v="9866"/>
        <pc:sldMkLst>
          <pc:docMk/>
          <pc:sldMk cId="847368097" sldId="292"/>
        </pc:sldMkLst>
        <pc:spChg chg="del">
          <ac:chgData name="Michael Fischer" userId="7f009845cc4d2b41" providerId="LiveId" clId="{0DB57944-BD8E-418D-9AAC-7B7EA365C61F}" dt="2022-10-10T17:08:12.066" v="1981" actId="478"/>
          <ac:spMkLst>
            <pc:docMk/>
            <pc:sldMk cId="847368097" sldId="292"/>
            <ac:spMk id="10" creationId="{BEFD3900-E4BE-481C-09EE-6BAD633CC8E3}"/>
          </ac:spMkLst>
        </pc:spChg>
        <pc:spChg chg="del">
          <ac:chgData name="Michael Fischer" userId="7f009845cc4d2b41" providerId="LiveId" clId="{0DB57944-BD8E-418D-9AAC-7B7EA365C61F}" dt="2022-10-10T17:08:13.178" v="1982" actId="478"/>
          <ac:spMkLst>
            <pc:docMk/>
            <pc:sldMk cId="847368097" sldId="292"/>
            <ac:spMk id="13" creationId="{4F1FE231-1A44-9808-5C9D-96AD32B3654A}"/>
          </ac:spMkLst>
        </pc:spChg>
        <pc:spChg chg="mod">
          <ac:chgData name="Michael Fischer" userId="7f009845cc4d2b41" providerId="LiveId" clId="{0DB57944-BD8E-418D-9AAC-7B7EA365C61F}" dt="2022-10-12T17:59:08.353" v="9866"/>
          <ac:spMkLst>
            <pc:docMk/>
            <pc:sldMk cId="847368097" sldId="292"/>
            <ac:spMk id="14" creationId="{7563DD0D-6686-433D-AA22-2752706ECBC9}"/>
          </ac:spMkLst>
        </pc:spChg>
        <pc:spChg chg="add mod">
          <ac:chgData name="Michael Fischer" userId="7f009845cc4d2b41" providerId="LiveId" clId="{0DB57944-BD8E-418D-9AAC-7B7EA365C61F}" dt="2022-10-10T17:13:11.617" v="2151" actId="1076"/>
          <ac:spMkLst>
            <pc:docMk/>
            <pc:sldMk cId="847368097" sldId="292"/>
            <ac:spMk id="16" creationId="{FC698414-AEC0-B80F-6779-5E2652552F59}"/>
          </ac:spMkLst>
        </pc:spChg>
        <pc:spChg chg="add mod">
          <ac:chgData name="Michael Fischer" userId="7f009845cc4d2b41" providerId="LiveId" clId="{0DB57944-BD8E-418D-9AAC-7B7EA365C61F}" dt="2022-10-10T17:13:33.203" v="2157" actId="20577"/>
          <ac:spMkLst>
            <pc:docMk/>
            <pc:sldMk cId="847368097" sldId="292"/>
            <ac:spMk id="17" creationId="{7378C70D-5BC2-C7B4-074F-E44EA4D16874}"/>
          </ac:spMkLst>
        </pc:spChg>
        <pc:spChg chg="add mod">
          <ac:chgData name="Michael Fischer" userId="7f009845cc4d2b41" providerId="LiveId" clId="{0DB57944-BD8E-418D-9AAC-7B7EA365C61F}" dt="2022-10-10T17:14:07.921" v="2167" actId="1076"/>
          <ac:spMkLst>
            <pc:docMk/>
            <pc:sldMk cId="847368097" sldId="292"/>
            <ac:spMk id="18" creationId="{94B8C302-D5A3-268C-4607-BD81A397DC50}"/>
          </ac:spMkLst>
        </pc:spChg>
        <pc:picChg chg="add mod">
          <ac:chgData name="Michael Fischer" userId="7f009845cc4d2b41" providerId="LiveId" clId="{0DB57944-BD8E-418D-9AAC-7B7EA365C61F}" dt="2022-10-10T17:12:07.054" v="2109" actId="1076"/>
          <ac:picMkLst>
            <pc:docMk/>
            <pc:sldMk cId="847368097" sldId="292"/>
            <ac:picMk id="4" creationId="{0A15BDFA-2041-C4F1-EEDF-6BDC916DB61D}"/>
          </ac:picMkLst>
        </pc:picChg>
        <pc:picChg chg="add mod">
          <ac:chgData name="Michael Fischer" userId="7f009845cc4d2b41" providerId="LiveId" clId="{0DB57944-BD8E-418D-9AAC-7B7EA365C61F}" dt="2022-10-10T17:12:35.055" v="2115" actId="1076"/>
          <ac:picMkLst>
            <pc:docMk/>
            <pc:sldMk cId="847368097" sldId="292"/>
            <ac:picMk id="7" creationId="{81DC37FB-51F4-5087-E244-82D28AA25D3F}"/>
          </ac:picMkLst>
        </pc:picChg>
        <pc:picChg chg="del">
          <ac:chgData name="Michael Fischer" userId="7f009845cc4d2b41" providerId="LiveId" clId="{0DB57944-BD8E-418D-9AAC-7B7EA365C61F}" dt="2022-10-10T17:08:09.419" v="1980" actId="478"/>
          <ac:picMkLst>
            <pc:docMk/>
            <pc:sldMk cId="847368097" sldId="292"/>
            <ac:picMk id="9" creationId="{788C5934-578E-74B4-9318-B9C2FC062397}"/>
          </ac:picMkLst>
        </pc:picChg>
        <pc:picChg chg="add mod">
          <ac:chgData name="Michael Fischer" userId="7f009845cc4d2b41" providerId="LiveId" clId="{0DB57944-BD8E-418D-9AAC-7B7EA365C61F}" dt="2022-10-10T17:12:30.833" v="2114" actId="1076"/>
          <ac:picMkLst>
            <pc:docMk/>
            <pc:sldMk cId="847368097" sldId="292"/>
            <ac:picMk id="15" creationId="{984BFA0F-911C-FA81-B743-CAAD05372090}"/>
          </ac:picMkLst>
        </pc:picChg>
      </pc:sldChg>
      <pc:sldChg chg="addSp delSp modSp add mod ord">
        <pc:chgData name="Michael Fischer" userId="7f009845cc4d2b41" providerId="LiveId" clId="{0DB57944-BD8E-418D-9AAC-7B7EA365C61F}" dt="2022-10-13T01:31:22.985" v="11878"/>
        <pc:sldMkLst>
          <pc:docMk/>
          <pc:sldMk cId="509521120" sldId="293"/>
        </pc:sldMkLst>
        <pc:spChg chg="add del mod">
          <ac:chgData name="Michael Fischer" userId="7f009845cc4d2b41" providerId="LiveId" clId="{0DB57944-BD8E-418D-9AAC-7B7EA365C61F}" dt="2022-10-10T17:20:10.890" v="2268" actId="478"/>
          <ac:spMkLst>
            <pc:docMk/>
            <pc:sldMk cId="509521120" sldId="293"/>
            <ac:spMk id="3" creationId="{89A0DB01-E7D2-8BE5-F1A2-EE8B528C95C5}"/>
          </ac:spMkLst>
        </pc:spChg>
        <pc:spChg chg="add del mod">
          <ac:chgData name="Michael Fischer" userId="7f009845cc4d2b41" providerId="LiveId" clId="{0DB57944-BD8E-418D-9AAC-7B7EA365C61F}" dt="2022-10-10T17:20:11.898" v="2269" actId="478"/>
          <ac:spMkLst>
            <pc:docMk/>
            <pc:sldMk cId="509521120" sldId="293"/>
            <ac:spMk id="5" creationId="{A7B8B46B-A8EE-3113-F4F3-025C5654A24D}"/>
          </ac:spMkLst>
        </pc:spChg>
        <pc:spChg chg="mod">
          <ac:chgData name="Michael Fischer" userId="7f009845cc4d2b41" providerId="LiveId" clId="{0DB57944-BD8E-418D-9AAC-7B7EA365C61F}" dt="2022-10-10T17:32:19.059" v="2868" actId="207"/>
          <ac:spMkLst>
            <pc:docMk/>
            <pc:sldMk cId="509521120" sldId="293"/>
            <ac:spMk id="7" creationId="{B79B2543-175F-4A87-9256-6A7166B7E944}"/>
          </ac:spMkLst>
        </pc:spChg>
        <pc:spChg chg="mod">
          <ac:chgData name="Michael Fischer" userId="7f009845cc4d2b41" providerId="LiveId" clId="{0DB57944-BD8E-418D-9AAC-7B7EA365C61F}" dt="2022-10-10T17:32:15.679" v="2867" actId="207"/>
          <ac:spMkLst>
            <pc:docMk/>
            <pc:sldMk cId="509521120" sldId="293"/>
            <ac:spMk id="8" creationId="{B7C5936B-96BA-7A1E-D033-4AAE7986D1C8}"/>
          </ac:spMkLst>
        </pc:spChg>
        <pc:spChg chg="add del mod">
          <ac:chgData name="Michael Fischer" userId="7f009845cc4d2b41" providerId="LiveId" clId="{0DB57944-BD8E-418D-9AAC-7B7EA365C61F}" dt="2022-10-10T17:26:15.802" v="2553" actId="478"/>
          <ac:spMkLst>
            <pc:docMk/>
            <pc:sldMk cId="509521120" sldId="293"/>
            <ac:spMk id="9" creationId="{BB41CCB8-231C-443E-D699-67AB1721E0AC}"/>
          </ac:spMkLst>
        </pc:spChg>
        <pc:spChg chg="add del mod">
          <ac:chgData name="Michael Fischer" userId="7f009845cc4d2b41" providerId="LiveId" clId="{0DB57944-BD8E-418D-9AAC-7B7EA365C61F}" dt="2022-10-10T17:26:18.270" v="2556" actId="478"/>
          <ac:spMkLst>
            <pc:docMk/>
            <pc:sldMk cId="509521120" sldId="293"/>
            <ac:spMk id="10" creationId="{322A610E-F9D0-9B9B-CFD4-177D9DA206A3}"/>
          </ac:spMkLst>
        </pc:spChg>
        <pc:spChg chg="add del mod">
          <ac:chgData name="Michael Fischer" userId="7f009845cc4d2b41" providerId="LiveId" clId="{0DB57944-BD8E-418D-9AAC-7B7EA365C61F}" dt="2022-10-10T17:26:16.450" v="2554" actId="478"/>
          <ac:spMkLst>
            <pc:docMk/>
            <pc:sldMk cId="509521120" sldId="293"/>
            <ac:spMk id="13" creationId="{1E4A36AD-E6C6-BA1C-E455-B5E4A8CD11CB}"/>
          </ac:spMkLst>
        </pc:spChg>
        <pc:spChg chg="add del mod">
          <ac:chgData name="Michael Fischer" userId="7f009845cc4d2b41" providerId="LiveId" clId="{0DB57944-BD8E-418D-9AAC-7B7EA365C61F}" dt="2022-10-10T17:26:18.826" v="2557" actId="478"/>
          <ac:spMkLst>
            <pc:docMk/>
            <pc:sldMk cId="509521120" sldId="293"/>
            <ac:spMk id="14" creationId="{CFD48E75-8254-11E4-CEF8-A029301D24E2}"/>
          </ac:spMkLst>
        </pc:spChg>
        <pc:spChg chg="add del mod">
          <ac:chgData name="Michael Fischer" userId="7f009845cc4d2b41" providerId="LiveId" clId="{0DB57944-BD8E-418D-9AAC-7B7EA365C61F}" dt="2022-10-10T17:26:17.363" v="2555" actId="478"/>
          <ac:spMkLst>
            <pc:docMk/>
            <pc:sldMk cId="509521120" sldId="293"/>
            <ac:spMk id="15" creationId="{E2602F48-1D61-1DE9-CB1B-8D214B8CFF6B}"/>
          </ac:spMkLst>
        </pc:spChg>
        <pc:spChg chg="add del mod">
          <ac:chgData name="Michael Fischer" userId="7f009845cc4d2b41" providerId="LiveId" clId="{0DB57944-BD8E-418D-9AAC-7B7EA365C61F}" dt="2022-10-10T17:26:19.492" v="2558" actId="478"/>
          <ac:spMkLst>
            <pc:docMk/>
            <pc:sldMk cId="509521120" sldId="293"/>
            <ac:spMk id="16" creationId="{CF13AB24-F6BB-CCFE-5EC2-AD5BF7E71B57}"/>
          </ac:spMkLst>
        </pc:spChg>
        <pc:spChg chg="add del mod">
          <ac:chgData name="Michael Fischer" userId="7f009845cc4d2b41" providerId="LiveId" clId="{0DB57944-BD8E-418D-9AAC-7B7EA365C61F}" dt="2022-10-10T17:27:14.276" v="2566" actId="478"/>
          <ac:spMkLst>
            <pc:docMk/>
            <pc:sldMk cId="509521120" sldId="293"/>
            <ac:spMk id="17" creationId="{CA096879-2D34-E976-64B5-C9AEA4EFC221}"/>
          </ac:spMkLst>
        </pc:spChg>
      </pc:sldChg>
      <pc:sldChg chg="addSp modSp add mod">
        <pc:chgData name="Michael Fischer" userId="7f009845cc4d2b41" providerId="LiveId" clId="{0DB57944-BD8E-418D-9AAC-7B7EA365C61F}" dt="2022-10-13T01:31:41.412" v="11882" actId="20577"/>
        <pc:sldMkLst>
          <pc:docMk/>
          <pc:sldMk cId="2117037102" sldId="294"/>
        </pc:sldMkLst>
        <pc:spChg chg="add mod">
          <ac:chgData name="Michael Fischer" userId="7f009845cc4d2b41" providerId="LiveId" clId="{0DB57944-BD8E-418D-9AAC-7B7EA365C61F}" dt="2022-10-10T17:21:53.304" v="2367"/>
          <ac:spMkLst>
            <pc:docMk/>
            <pc:sldMk cId="2117037102" sldId="294"/>
            <ac:spMk id="3" creationId="{2C92E3E3-A5D1-1CAC-786D-68DAA8C3212A}"/>
          </ac:spMkLst>
        </pc:spChg>
        <pc:spChg chg="add mod">
          <ac:chgData name="Michael Fischer" userId="7f009845cc4d2b41" providerId="LiveId" clId="{0DB57944-BD8E-418D-9AAC-7B7EA365C61F}" dt="2022-10-13T01:31:41.412" v="11882" actId="20577"/>
          <ac:spMkLst>
            <pc:docMk/>
            <pc:sldMk cId="2117037102" sldId="294"/>
            <ac:spMk id="5" creationId="{CAA0E435-0ABE-8B66-DDEE-651418490A7B}"/>
          </ac:spMkLst>
        </pc:spChg>
      </pc:sldChg>
      <pc:sldChg chg="addSp delSp modSp add mod ord">
        <pc:chgData name="Michael Fischer" userId="7f009845cc4d2b41" providerId="LiveId" clId="{0DB57944-BD8E-418D-9AAC-7B7EA365C61F}" dt="2022-10-13T01:31:22.985" v="11878"/>
        <pc:sldMkLst>
          <pc:docMk/>
          <pc:sldMk cId="3564282396" sldId="295"/>
        </pc:sldMkLst>
        <pc:spChg chg="add mod">
          <ac:chgData name="Michael Fischer" userId="7f009845cc4d2b41" providerId="LiveId" clId="{0DB57944-BD8E-418D-9AAC-7B7EA365C61F}" dt="2022-10-10T17:26:58.524" v="2565" actId="14100"/>
          <ac:spMkLst>
            <pc:docMk/>
            <pc:sldMk cId="3564282396" sldId="295"/>
            <ac:spMk id="3" creationId="{D511C92C-3D69-E865-D8F8-EBCE75CA46FE}"/>
          </ac:spMkLst>
        </pc:spChg>
        <pc:spChg chg="add mod">
          <ac:chgData name="Michael Fischer" userId="7f009845cc4d2b41" providerId="LiveId" clId="{0DB57944-BD8E-418D-9AAC-7B7EA365C61F}" dt="2022-10-10T17:32:28.934" v="2870"/>
          <ac:spMkLst>
            <pc:docMk/>
            <pc:sldMk cId="3564282396" sldId="295"/>
            <ac:spMk id="5" creationId="{1E02811F-9CAE-D6CB-A598-B9E262DCA77E}"/>
          </ac:spMkLst>
        </pc:spChg>
        <pc:spChg chg="del">
          <ac:chgData name="Michael Fischer" userId="7f009845cc4d2b41" providerId="LiveId" clId="{0DB57944-BD8E-418D-9AAC-7B7EA365C61F}" dt="2022-10-10T17:32:28.485" v="2869" actId="478"/>
          <ac:spMkLst>
            <pc:docMk/>
            <pc:sldMk cId="3564282396" sldId="295"/>
            <ac:spMk id="7" creationId="{B79B2543-175F-4A87-9256-6A7166B7E944}"/>
          </ac:spMkLst>
        </pc:spChg>
        <pc:spChg chg="del">
          <ac:chgData name="Michael Fischer" userId="7f009845cc4d2b41" providerId="LiveId" clId="{0DB57944-BD8E-418D-9AAC-7B7EA365C61F}" dt="2022-10-10T17:32:28.485" v="2869" actId="478"/>
          <ac:spMkLst>
            <pc:docMk/>
            <pc:sldMk cId="3564282396" sldId="295"/>
            <ac:spMk id="8" creationId="{B7C5936B-96BA-7A1E-D033-4AAE7986D1C8}"/>
          </ac:spMkLst>
        </pc:spChg>
        <pc:spChg chg="add mod">
          <ac:chgData name="Michael Fischer" userId="7f009845cc4d2b41" providerId="LiveId" clId="{0DB57944-BD8E-418D-9AAC-7B7EA365C61F}" dt="2022-10-10T17:32:28.934" v="2870"/>
          <ac:spMkLst>
            <pc:docMk/>
            <pc:sldMk cId="3564282396" sldId="295"/>
            <ac:spMk id="9" creationId="{65E9E1FB-6761-044B-000B-81F6AA329AA1}"/>
          </ac:spMkLst>
        </pc:spChg>
      </pc:sldChg>
      <pc:sldChg chg="addSp delSp modSp add mod ord">
        <pc:chgData name="Michael Fischer" userId="7f009845cc4d2b41" providerId="LiveId" clId="{0DB57944-BD8E-418D-9AAC-7B7EA365C61F}" dt="2022-10-12T18:57:22.697" v="10816" actId="20577"/>
        <pc:sldMkLst>
          <pc:docMk/>
          <pc:sldMk cId="1234632842" sldId="296"/>
        </pc:sldMkLst>
        <pc:spChg chg="del">
          <ac:chgData name="Michael Fischer" userId="7f009845cc4d2b41" providerId="LiveId" clId="{0DB57944-BD8E-418D-9AAC-7B7EA365C61F}" dt="2022-10-10T17:38:35.540" v="3407" actId="478"/>
          <ac:spMkLst>
            <pc:docMk/>
            <pc:sldMk cId="1234632842" sldId="296"/>
            <ac:spMk id="8" creationId="{8E0E3A6C-C656-407A-90BD-6A0D5CB70723}"/>
          </ac:spMkLst>
        </pc:spChg>
        <pc:spChg chg="del mod">
          <ac:chgData name="Michael Fischer" userId="7f009845cc4d2b41" providerId="LiveId" clId="{0DB57944-BD8E-418D-9AAC-7B7EA365C61F}" dt="2022-10-12T18:24:50.597" v="10047" actId="478"/>
          <ac:spMkLst>
            <pc:docMk/>
            <pc:sldMk cId="1234632842" sldId="296"/>
            <ac:spMk id="9" creationId="{5406D075-A0F5-FA40-AE22-DDA7FB066D9F}"/>
          </ac:spMkLst>
        </pc:spChg>
        <pc:spChg chg="mod">
          <ac:chgData name="Michael Fischer" userId="7f009845cc4d2b41" providerId="LiveId" clId="{0DB57944-BD8E-418D-9AAC-7B7EA365C61F}" dt="2022-10-10T17:36:08.282" v="3400" actId="20577"/>
          <ac:spMkLst>
            <pc:docMk/>
            <pc:sldMk cId="1234632842" sldId="296"/>
            <ac:spMk id="12" creationId="{70C63E2C-DABE-42FC-8E4D-174CF8E840AE}"/>
          </ac:spMkLst>
        </pc:spChg>
        <pc:spChg chg="add mod">
          <ac:chgData name="Michael Fischer" userId="7f009845cc4d2b41" providerId="LiveId" clId="{0DB57944-BD8E-418D-9AAC-7B7EA365C61F}" dt="2022-10-12T18:57:22.697" v="10816" actId="20577"/>
          <ac:spMkLst>
            <pc:docMk/>
            <pc:sldMk cId="1234632842" sldId="296"/>
            <ac:spMk id="13" creationId="{DFA27901-FA3E-96AE-21AD-40DDF2B897D2}"/>
          </ac:spMkLst>
        </pc:spChg>
        <pc:picChg chg="del">
          <ac:chgData name="Michael Fischer" userId="7f009845cc4d2b41" providerId="LiveId" clId="{0DB57944-BD8E-418D-9AAC-7B7EA365C61F}" dt="2022-10-10T17:38:21.810" v="3401" actId="478"/>
          <ac:picMkLst>
            <pc:docMk/>
            <pc:sldMk cId="1234632842" sldId="296"/>
            <ac:picMk id="4" creationId="{3CB76FAA-E468-14DF-A53A-D9D6DAA26EE5}"/>
          </ac:picMkLst>
        </pc:picChg>
        <pc:picChg chg="add del mod">
          <ac:chgData name="Michael Fischer" userId="7f009845cc4d2b41" providerId="LiveId" clId="{0DB57944-BD8E-418D-9AAC-7B7EA365C61F}" dt="2022-10-12T18:24:48.628" v="10046" actId="478"/>
          <ac:picMkLst>
            <pc:docMk/>
            <pc:sldMk cId="1234632842" sldId="296"/>
            <ac:picMk id="5" creationId="{5BBE2BA2-5929-99ED-1924-B3599D0B32B9}"/>
          </ac:picMkLst>
        </pc:picChg>
        <pc:picChg chg="add mod modCrop">
          <ac:chgData name="Michael Fischer" userId="7f009845cc4d2b41" providerId="LiveId" clId="{0DB57944-BD8E-418D-9AAC-7B7EA365C61F}" dt="2022-10-12T18:24:59.931" v="10049" actId="1076"/>
          <ac:picMkLst>
            <pc:docMk/>
            <pc:sldMk cId="1234632842" sldId="296"/>
            <ac:picMk id="10" creationId="{551A04E0-BC8F-DE60-DA10-91C97630F984}"/>
          </ac:picMkLst>
        </pc:picChg>
      </pc:sldChg>
      <pc:sldChg chg="addSp delSp modSp add mod modNotesTx">
        <pc:chgData name="Michael Fischer" userId="7f009845cc4d2b41" providerId="LiveId" clId="{0DB57944-BD8E-418D-9AAC-7B7EA365C61F}" dt="2022-10-12T18:05:43.297" v="10024" actId="20577"/>
        <pc:sldMkLst>
          <pc:docMk/>
          <pc:sldMk cId="2673230749" sldId="297"/>
        </pc:sldMkLst>
        <pc:spChg chg="del">
          <ac:chgData name="Michael Fischer" userId="7f009845cc4d2b41" providerId="LiveId" clId="{0DB57944-BD8E-418D-9AAC-7B7EA365C61F}" dt="2022-10-10T19:08:24.095" v="4076" actId="478"/>
          <ac:spMkLst>
            <pc:docMk/>
            <pc:sldMk cId="2673230749" sldId="297"/>
            <ac:spMk id="9" creationId="{5406D075-A0F5-FA40-AE22-DDA7FB066D9F}"/>
          </ac:spMkLst>
        </pc:spChg>
        <pc:spChg chg="mod">
          <ac:chgData name="Michael Fischer" userId="7f009845cc4d2b41" providerId="LiveId" clId="{0DB57944-BD8E-418D-9AAC-7B7EA365C61F}" dt="2022-10-10T19:10:51.371" v="4094" actId="20577"/>
          <ac:spMkLst>
            <pc:docMk/>
            <pc:sldMk cId="2673230749" sldId="297"/>
            <ac:spMk id="12" creationId="{70C63E2C-DABE-42FC-8E4D-174CF8E840AE}"/>
          </ac:spMkLst>
        </pc:spChg>
        <pc:spChg chg="add mod">
          <ac:chgData name="Michael Fischer" userId="7f009845cc4d2b41" providerId="LiveId" clId="{0DB57944-BD8E-418D-9AAC-7B7EA365C61F}" dt="2022-10-10T19:27:38.057" v="5327" actId="20577"/>
          <ac:spMkLst>
            <pc:docMk/>
            <pc:sldMk cId="2673230749" sldId="297"/>
            <ac:spMk id="14" creationId="{9E82DBF7-B4EC-EF27-2249-B38519947734}"/>
          </ac:spMkLst>
        </pc:spChg>
        <pc:spChg chg="add mod">
          <ac:chgData name="Michael Fischer" userId="7f009845cc4d2b41" providerId="LiveId" clId="{0DB57944-BD8E-418D-9AAC-7B7EA365C61F}" dt="2022-10-10T19:22:03.170" v="4864" actId="1037"/>
          <ac:spMkLst>
            <pc:docMk/>
            <pc:sldMk cId="2673230749" sldId="297"/>
            <ac:spMk id="15" creationId="{8E57E306-2077-7252-4D62-E6D0157B0D5B}"/>
          </ac:spMkLst>
        </pc:spChg>
        <pc:spChg chg="add mod">
          <ac:chgData name="Michael Fischer" userId="7f009845cc4d2b41" providerId="LiveId" clId="{0DB57944-BD8E-418D-9AAC-7B7EA365C61F}" dt="2022-10-10T19:23:25.524" v="4889" actId="14100"/>
          <ac:spMkLst>
            <pc:docMk/>
            <pc:sldMk cId="2673230749" sldId="297"/>
            <ac:spMk id="18" creationId="{262BE61A-51C9-EE2C-490B-C41A4B770A73}"/>
          </ac:spMkLst>
        </pc:spChg>
        <pc:spChg chg="add mod">
          <ac:chgData name="Michael Fischer" userId="7f009845cc4d2b41" providerId="LiveId" clId="{0DB57944-BD8E-418D-9AAC-7B7EA365C61F}" dt="2022-10-11T18:10:18.343" v="8109" actId="1035"/>
          <ac:spMkLst>
            <pc:docMk/>
            <pc:sldMk cId="2673230749" sldId="297"/>
            <ac:spMk id="19" creationId="{BD975458-3916-70AE-1474-6D79384602A5}"/>
          </ac:spMkLst>
        </pc:spChg>
        <pc:picChg chg="add mod modCrop">
          <ac:chgData name="Michael Fischer" userId="7f009845cc4d2b41" providerId="LiveId" clId="{0DB57944-BD8E-418D-9AAC-7B7EA365C61F}" dt="2022-10-10T19:22:03.170" v="4864" actId="1037"/>
          <ac:picMkLst>
            <pc:docMk/>
            <pc:sldMk cId="2673230749" sldId="297"/>
            <ac:picMk id="4" creationId="{14C2588E-ABE4-3297-C105-91173DF8BA18}"/>
          </ac:picMkLst>
        </pc:picChg>
        <pc:picChg chg="del">
          <ac:chgData name="Michael Fischer" userId="7f009845cc4d2b41" providerId="LiveId" clId="{0DB57944-BD8E-418D-9AAC-7B7EA365C61F}" dt="2022-10-10T17:46:08.874" v="4061" actId="478"/>
          <ac:picMkLst>
            <pc:docMk/>
            <pc:sldMk cId="2673230749" sldId="297"/>
            <ac:picMk id="5" creationId="{5BBE2BA2-5929-99ED-1924-B3599D0B32B9}"/>
          </ac:picMkLst>
        </pc:picChg>
        <pc:picChg chg="add del mod">
          <ac:chgData name="Michael Fischer" userId="7f009845cc4d2b41" providerId="LiveId" clId="{0DB57944-BD8E-418D-9AAC-7B7EA365C61F}" dt="2022-10-10T19:08:55.683" v="4079" actId="478"/>
          <ac:picMkLst>
            <pc:docMk/>
            <pc:sldMk cId="2673230749" sldId="297"/>
            <ac:picMk id="8" creationId="{039F8B7F-64BF-1A13-4166-BFB1D7F19B0C}"/>
          </ac:picMkLst>
        </pc:picChg>
        <pc:picChg chg="add del mod">
          <ac:chgData name="Michael Fischer" userId="7f009845cc4d2b41" providerId="LiveId" clId="{0DB57944-BD8E-418D-9AAC-7B7EA365C61F}" dt="2022-10-10T19:10:49.067" v="4089" actId="478"/>
          <ac:picMkLst>
            <pc:docMk/>
            <pc:sldMk cId="2673230749" sldId="297"/>
            <ac:picMk id="13" creationId="{CB9CA09E-994B-FAC6-6069-9F47A954E4E5}"/>
          </ac:picMkLst>
        </pc:picChg>
        <pc:picChg chg="add mod modCrop">
          <ac:chgData name="Michael Fischer" userId="7f009845cc4d2b41" providerId="LiveId" clId="{0DB57944-BD8E-418D-9AAC-7B7EA365C61F}" dt="2022-10-10T19:23:21.030" v="4888" actId="14100"/>
          <ac:picMkLst>
            <pc:docMk/>
            <pc:sldMk cId="2673230749" sldId="297"/>
            <ac:picMk id="17" creationId="{C1AC7FEF-3837-7FE5-F7E1-7FA0BDEAD079}"/>
          </ac:picMkLst>
        </pc:picChg>
      </pc:sldChg>
      <pc:sldChg chg="addSp delSp modSp add mod ord">
        <pc:chgData name="Michael Fischer" userId="7f009845cc4d2b41" providerId="LiveId" clId="{0DB57944-BD8E-418D-9AAC-7B7EA365C61F}" dt="2022-10-12T18:21:56.555" v="10042"/>
        <pc:sldMkLst>
          <pc:docMk/>
          <pc:sldMk cId="2887271370" sldId="298"/>
        </pc:sldMkLst>
        <pc:spChg chg="add mod">
          <ac:chgData name="Michael Fischer" userId="7f009845cc4d2b41" providerId="LiveId" clId="{0DB57944-BD8E-418D-9AAC-7B7EA365C61F}" dt="2022-10-11T17:33:42.477" v="6160" actId="20577"/>
          <ac:spMkLst>
            <pc:docMk/>
            <pc:sldMk cId="2887271370" sldId="298"/>
            <ac:spMk id="3" creationId="{6BE3C948-112E-3D0F-825E-01CE8E3308EC}"/>
          </ac:spMkLst>
        </pc:spChg>
        <pc:spChg chg="add mod ord">
          <ac:chgData name="Michael Fischer" userId="7f009845cc4d2b41" providerId="LiveId" clId="{0DB57944-BD8E-418D-9AAC-7B7EA365C61F}" dt="2022-10-11T17:37:02.961" v="6224" actId="20577"/>
          <ac:spMkLst>
            <pc:docMk/>
            <pc:sldMk cId="2887271370" sldId="298"/>
            <ac:spMk id="5" creationId="{699E161E-8272-FCFC-DE1A-5127D9531DD8}"/>
          </ac:spMkLst>
        </pc:spChg>
        <pc:spChg chg="add mod ord">
          <ac:chgData name="Michael Fischer" userId="7f009845cc4d2b41" providerId="LiveId" clId="{0DB57944-BD8E-418D-9AAC-7B7EA365C61F}" dt="2022-10-11T17:37:05.657" v="6226" actId="20577"/>
          <ac:spMkLst>
            <pc:docMk/>
            <pc:sldMk cId="2887271370" sldId="298"/>
            <ac:spMk id="7" creationId="{1CF99C6B-61DD-8580-1498-86B9C5F3E69B}"/>
          </ac:spMkLst>
        </pc:spChg>
        <pc:spChg chg="add mod">
          <ac:chgData name="Michael Fischer" userId="7f009845cc4d2b41" providerId="LiveId" clId="{0DB57944-BD8E-418D-9AAC-7B7EA365C61F}" dt="2022-10-11T17:35:04.295" v="6164" actId="2085"/>
          <ac:spMkLst>
            <pc:docMk/>
            <pc:sldMk cId="2887271370" sldId="298"/>
            <ac:spMk id="8" creationId="{DE192958-21A4-C26C-85B6-5698B5BB8D81}"/>
          </ac:spMkLst>
        </pc:spChg>
        <pc:spChg chg="add mod">
          <ac:chgData name="Michael Fischer" userId="7f009845cc4d2b41" providerId="LiveId" clId="{0DB57944-BD8E-418D-9AAC-7B7EA365C61F}" dt="2022-10-11T17:37:43.689" v="6231" actId="1035"/>
          <ac:spMkLst>
            <pc:docMk/>
            <pc:sldMk cId="2887271370" sldId="298"/>
            <ac:spMk id="9" creationId="{9E7527F6-BE41-2501-C339-C8A6B9503E7E}"/>
          </ac:spMkLst>
        </pc:spChg>
        <pc:spChg chg="add del mod">
          <ac:chgData name="Michael Fischer" userId="7f009845cc4d2b41" providerId="LiveId" clId="{0DB57944-BD8E-418D-9AAC-7B7EA365C61F}" dt="2022-10-11T17:35:22.473" v="6169" actId="478"/>
          <ac:spMkLst>
            <pc:docMk/>
            <pc:sldMk cId="2887271370" sldId="298"/>
            <ac:spMk id="10" creationId="{B1717198-E919-825F-7B3C-94A81C28C781}"/>
          </ac:spMkLst>
        </pc:spChg>
        <pc:spChg chg="mod">
          <ac:chgData name="Michael Fischer" userId="7f009845cc4d2b41" providerId="LiveId" clId="{0DB57944-BD8E-418D-9AAC-7B7EA365C61F}" dt="2022-10-10T19:29:58.555" v="5357" actId="20577"/>
          <ac:spMkLst>
            <pc:docMk/>
            <pc:sldMk cId="2887271370" sldId="298"/>
            <ac:spMk id="12" creationId="{70C63E2C-DABE-42FC-8E4D-174CF8E840AE}"/>
          </ac:spMkLst>
        </pc:spChg>
        <pc:picChg chg="del">
          <ac:chgData name="Michael Fischer" userId="7f009845cc4d2b41" providerId="LiveId" clId="{0DB57944-BD8E-418D-9AAC-7B7EA365C61F}" dt="2022-10-10T19:30:08.938" v="5358" actId="478"/>
          <ac:picMkLst>
            <pc:docMk/>
            <pc:sldMk cId="2887271370" sldId="298"/>
            <ac:picMk id="4" creationId="{14C2588E-ABE4-3297-C105-91173DF8BA18}"/>
          </ac:picMkLst>
        </pc:picChg>
        <pc:picChg chg="mod">
          <ac:chgData name="Michael Fischer" userId="7f009845cc4d2b41" providerId="LiveId" clId="{0DB57944-BD8E-418D-9AAC-7B7EA365C61F}" dt="2022-10-10T19:30:11.484" v="5359" actId="1076"/>
          <ac:picMkLst>
            <pc:docMk/>
            <pc:sldMk cId="2887271370" sldId="298"/>
            <ac:picMk id="13" creationId="{CB9CA09E-994B-FAC6-6069-9F47A954E4E5}"/>
          </ac:picMkLst>
        </pc:picChg>
      </pc:sldChg>
      <pc:sldChg chg="addSp delSp modSp add mod ord">
        <pc:chgData name="Michael Fischer" userId="7f009845cc4d2b41" providerId="LiveId" clId="{0DB57944-BD8E-418D-9AAC-7B7EA365C61F}" dt="2022-10-12T18:21:56.555" v="10042"/>
        <pc:sldMkLst>
          <pc:docMk/>
          <pc:sldMk cId="2121167404" sldId="299"/>
        </pc:sldMkLst>
        <pc:spChg chg="mod">
          <ac:chgData name="Michael Fischer" userId="7f009845cc4d2b41" providerId="LiveId" clId="{0DB57944-BD8E-418D-9AAC-7B7EA365C61F}" dt="2022-10-11T17:46:12.589" v="6778" actId="20577"/>
          <ac:spMkLst>
            <pc:docMk/>
            <pc:sldMk cId="2121167404" sldId="299"/>
            <ac:spMk id="3" creationId="{6BE3C948-112E-3D0F-825E-01CE8E3308EC}"/>
          </ac:spMkLst>
        </pc:spChg>
        <pc:spChg chg="add mod">
          <ac:chgData name="Michael Fischer" userId="7f009845cc4d2b41" providerId="LiveId" clId="{0DB57944-BD8E-418D-9AAC-7B7EA365C61F}" dt="2022-10-11T17:38:35.847" v="6238" actId="14100"/>
          <ac:spMkLst>
            <pc:docMk/>
            <pc:sldMk cId="2121167404" sldId="299"/>
            <ac:spMk id="4" creationId="{3EB57C08-C1AD-845D-8F5A-4C0A06C22CCA}"/>
          </ac:spMkLst>
        </pc:spChg>
        <pc:spChg chg="del">
          <ac:chgData name="Michael Fischer" userId="7f009845cc4d2b41" providerId="LiveId" clId="{0DB57944-BD8E-418D-9AAC-7B7EA365C61F}" dt="2022-10-11T17:38:12.328" v="6232" actId="478"/>
          <ac:spMkLst>
            <pc:docMk/>
            <pc:sldMk cId="2121167404" sldId="299"/>
            <ac:spMk id="5" creationId="{699E161E-8272-FCFC-DE1A-5127D9531DD8}"/>
          </ac:spMkLst>
        </pc:spChg>
        <pc:spChg chg="del">
          <ac:chgData name="Michael Fischer" userId="7f009845cc4d2b41" providerId="LiveId" clId="{0DB57944-BD8E-418D-9AAC-7B7EA365C61F}" dt="2022-10-11T17:38:16.099" v="6233" actId="478"/>
          <ac:spMkLst>
            <pc:docMk/>
            <pc:sldMk cId="2121167404" sldId="299"/>
            <ac:spMk id="7" creationId="{1CF99C6B-61DD-8580-1498-86B9C5F3E69B}"/>
          </ac:spMkLst>
        </pc:spChg>
        <pc:spChg chg="add mod">
          <ac:chgData name="Michael Fischer" userId="7f009845cc4d2b41" providerId="LiveId" clId="{0DB57944-BD8E-418D-9AAC-7B7EA365C61F}" dt="2022-10-11T17:38:45.444" v="6243" actId="1076"/>
          <ac:spMkLst>
            <pc:docMk/>
            <pc:sldMk cId="2121167404" sldId="299"/>
            <ac:spMk id="8" creationId="{D6EB99AD-16A5-FDD1-B54F-08C7628797A0}"/>
          </ac:spMkLst>
        </pc:spChg>
        <pc:spChg chg="add mod">
          <ac:chgData name="Michael Fischer" userId="7f009845cc4d2b41" providerId="LiveId" clId="{0DB57944-BD8E-418D-9AAC-7B7EA365C61F}" dt="2022-10-11T17:47:36.225" v="6804" actId="1076"/>
          <ac:spMkLst>
            <pc:docMk/>
            <pc:sldMk cId="2121167404" sldId="299"/>
            <ac:spMk id="9" creationId="{079FC984-1D53-AD9D-EEE2-5866CA9CFE26}"/>
          </ac:spMkLst>
        </pc:spChg>
        <pc:spChg chg="add mod">
          <ac:chgData name="Michael Fischer" userId="7f009845cc4d2b41" providerId="LiveId" clId="{0DB57944-BD8E-418D-9AAC-7B7EA365C61F}" dt="2022-10-11T17:47:21.187" v="6801" actId="20577"/>
          <ac:spMkLst>
            <pc:docMk/>
            <pc:sldMk cId="2121167404" sldId="299"/>
            <ac:spMk id="10" creationId="{258A2FC0-F947-97A9-9B29-ED551CD458FF}"/>
          </ac:spMkLst>
        </pc:spChg>
        <pc:cxnChg chg="add mod">
          <ac:chgData name="Michael Fischer" userId="7f009845cc4d2b41" providerId="LiveId" clId="{0DB57944-BD8E-418D-9AAC-7B7EA365C61F}" dt="2022-10-11T17:47:58.193" v="6807" actId="692"/>
          <ac:cxnSpMkLst>
            <pc:docMk/>
            <pc:sldMk cId="2121167404" sldId="299"/>
            <ac:cxnSpMk id="15" creationId="{7BDCFDC0-7455-9FEB-E3A9-316331D78884}"/>
          </ac:cxnSpMkLst>
        </pc:cxnChg>
        <pc:cxnChg chg="add mod">
          <ac:chgData name="Michael Fischer" userId="7f009845cc4d2b41" providerId="LiveId" clId="{0DB57944-BD8E-418D-9AAC-7B7EA365C61F}" dt="2022-10-11T17:48:11.243" v="6810" actId="14100"/>
          <ac:cxnSpMkLst>
            <pc:docMk/>
            <pc:sldMk cId="2121167404" sldId="299"/>
            <ac:cxnSpMk id="16" creationId="{59D08EB5-02FA-F5F9-5871-3266F78EC4A0}"/>
          </ac:cxnSpMkLst>
        </pc:cxnChg>
        <pc:cxnChg chg="add mod">
          <ac:chgData name="Michael Fischer" userId="7f009845cc4d2b41" providerId="LiveId" clId="{0DB57944-BD8E-418D-9AAC-7B7EA365C61F}" dt="2022-10-11T17:48:26.041" v="6814" actId="692"/>
          <ac:cxnSpMkLst>
            <pc:docMk/>
            <pc:sldMk cId="2121167404" sldId="299"/>
            <ac:cxnSpMk id="19" creationId="{E8F5D793-89A5-1125-D0A6-F6DB185C40A3}"/>
          </ac:cxnSpMkLst>
        </pc:cxnChg>
        <pc:cxnChg chg="add mod">
          <ac:chgData name="Michael Fischer" userId="7f009845cc4d2b41" providerId="LiveId" clId="{0DB57944-BD8E-418D-9AAC-7B7EA365C61F}" dt="2022-10-11T17:48:37.540" v="6817" actId="14100"/>
          <ac:cxnSpMkLst>
            <pc:docMk/>
            <pc:sldMk cId="2121167404" sldId="299"/>
            <ac:cxnSpMk id="22" creationId="{9FF3D1D6-5A72-5C7B-F19A-BC2E9F979DAA}"/>
          </ac:cxnSpMkLst>
        </pc:cxnChg>
      </pc:sldChg>
      <pc:sldChg chg="delSp modSp add mod">
        <pc:chgData name="Michael Fischer" userId="7f009845cc4d2b41" providerId="LiveId" clId="{0DB57944-BD8E-418D-9AAC-7B7EA365C61F}" dt="2022-10-11T17:46:03.545" v="6777" actId="113"/>
        <pc:sldMkLst>
          <pc:docMk/>
          <pc:sldMk cId="3093491039" sldId="300"/>
        </pc:sldMkLst>
        <pc:spChg chg="mod">
          <ac:chgData name="Michael Fischer" userId="7f009845cc4d2b41" providerId="LiveId" clId="{0DB57944-BD8E-418D-9AAC-7B7EA365C61F}" dt="2022-10-11T17:46:03.545" v="6777" actId="113"/>
          <ac:spMkLst>
            <pc:docMk/>
            <pc:sldMk cId="3093491039" sldId="300"/>
            <ac:spMk id="3" creationId="{6BE3C948-112E-3D0F-825E-01CE8E3308EC}"/>
          </ac:spMkLst>
        </pc:spChg>
        <pc:spChg chg="del">
          <ac:chgData name="Michael Fischer" userId="7f009845cc4d2b41" providerId="LiveId" clId="{0DB57944-BD8E-418D-9AAC-7B7EA365C61F}" dt="2022-10-11T17:44:08.358" v="6600" actId="478"/>
          <ac:spMkLst>
            <pc:docMk/>
            <pc:sldMk cId="3093491039" sldId="300"/>
            <ac:spMk id="4" creationId="{3EB57C08-C1AD-845D-8F5A-4C0A06C22CCA}"/>
          </ac:spMkLst>
        </pc:spChg>
        <pc:spChg chg="del">
          <ac:chgData name="Michael Fischer" userId="7f009845cc4d2b41" providerId="LiveId" clId="{0DB57944-BD8E-418D-9AAC-7B7EA365C61F}" dt="2022-10-11T17:44:06.586" v="6599" actId="478"/>
          <ac:spMkLst>
            <pc:docMk/>
            <pc:sldMk cId="3093491039" sldId="300"/>
            <ac:spMk id="8" creationId="{D6EB99AD-16A5-FDD1-B54F-08C7628797A0}"/>
          </ac:spMkLst>
        </pc:spChg>
      </pc:sldChg>
      <pc:sldChg chg="addSp modSp add mod">
        <pc:chgData name="Michael Fischer" userId="7f009845cc4d2b41" providerId="LiveId" clId="{0DB57944-BD8E-418D-9AAC-7B7EA365C61F}" dt="2022-10-11T18:26:54.776" v="9855" actId="20577"/>
        <pc:sldMkLst>
          <pc:docMk/>
          <pc:sldMk cId="1610571853" sldId="301"/>
        </pc:sldMkLst>
        <pc:spChg chg="add mod">
          <ac:chgData name="Michael Fischer" userId="7f009845cc4d2b41" providerId="LiveId" clId="{0DB57944-BD8E-418D-9AAC-7B7EA365C61F}" dt="2022-10-11T17:49:26.409" v="6819"/>
          <ac:spMkLst>
            <pc:docMk/>
            <pc:sldMk cId="1610571853" sldId="301"/>
            <ac:spMk id="4" creationId="{FDDBBC4A-5D79-0FDA-760A-177E94D74A7C}"/>
          </ac:spMkLst>
        </pc:spChg>
        <pc:spChg chg="add mod">
          <ac:chgData name="Michael Fischer" userId="7f009845cc4d2b41" providerId="LiveId" clId="{0DB57944-BD8E-418D-9AAC-7B7EA365C61F}" dt="2022-10-11T18:26:54.776" v="9855" actId="20577"/>
          <ac:spMkLst>
            <pc:docMk/>
            <pc:sldMk cId="1610571853" sldId="301"/>
            <ac:spMk id="5" creationId="{1149CC13-BBE4-98A9-2040-F8419DB2AD42}"/>
          </ac:spMkLst>
        </pc:spChg>
      </pc:sldChg>
      <pc:sldChg chg="addSp delSp modSp add mod">
        <pc:chgData name="Michael Fischer" userId="7f009845cc4d2b41" providerId="LiveId" clId="{0DB57944-BD8E-418D-9AAC-7B7EA365C61F}" dt="2022-10-11T18:06:24.584" v="8030" actId="20577"/>
        <pc:sldMkLst>
          <pc:docMk/>
          <pc:sldMk cId="736635574" sldId="302"/>
        </pc:sldMkLst>
        <pc:spChg chg="mod">
          <ac:chgData name="Michael Fischer" userId="7f009845cc4d2b41" providerId="LiveId" clId="{0DB57944-BD8E-418D-9AAC-7B7EA365C61F}" dt="2022-10-11T17:55:42.495" v="7063" actId="20577"/>
          <ac:spMkLst>
            <pc:docMk/>
            <pc:sldMk cId="736635574" sldId="302"/>
            <ac:spMk id="8" creationId="{8E0E3A6C-C656-407A-90BD-6A0D5CB70723}"/>
          </ac:spMkLst>
        </pc:spChg>
        <pc:spChg chg="mod">
          <ac:chgData name="Michael Fischer" userId="7f009845cc4d2b41" providerId="LiveId" clId="{0DB57944-BD8E-418D-9AAC-7B7EA365C61F}" dt="2022-10-11T18:03:15.703" v="7897" actId="20577"/>
          <ac:spMkLst>
            <pc:docMk/>
            <pc:sldMk cId="736635574" sldId="302"/>
            <ac:spMk id="9" creationId="{5406D075-A0F5-FA40-AE22-DDA7FB066D9F}"/>
          </ac:spMkLst>
        </pc:spChg>
        <pc:spChg chg="mod">
          <ac:chgData name="Michael Fischer" userId="7f009845cc4d2b41" providerId="LiveId" clId="{0DB57944-BD8E-418D-9AAC-7B7EA365C61F}" dt="2022-10-11T18:06:24.584" v="8030" actId="20577"/>
          <ac:spMkLst>
            <pc:docMk/>
            <pc:sldMk cId="736635574" sldId="302"/>
            <ac:spMk id="12" creationId="{70C63E2C-DABE-42FC-8E4D-174CF8E840AE}"/>
          </ac:spMkLst>
        </pc:spChg>
        <pc:picChg chg="del">
          <ac:chgData name="Michael Fischer" userId="7f009845cc4d2b41" providerId="LiveId" clId="{0DB57944-BD8E-418D-9AAC-7B7EA365C61F}" dt="2022-10-11T17:54:43.713" v="7035" actId="478"/>
          <ac:picMkLst>
            <pc:docMk/>
            <pc:sldMk cId="736635574" sldId="302"/>
            <ac:picMk id="4" creationId="{3CB76FAA-E468-14DF-A53A-D9D6DAA26EE5}"/>
          </ac:picMkLst>
        </pc:picChg>
        <pc:picChg chg="add mod">
          <ac:chgData name="Michael Fischer" userId="7f009845cc4d2b41" providerId="LiveId" clId="{0DB57944-BD8E-418D-9AAC-7B7EA365C61F}" dt="2022-10-11T17:55:08.713" v="7041" actId="1076"/>
          <ac:picMkLst>
            <pc:docMk/>
            <pc:sldMk cId="736635574" sldId="302"/>
            <ac:picMk id="5" creationId="{D5A237AA-3CE2-8A5F-A583-76348AF47699}"/>
          </ac:picMkLst>
        </pc:picChg>
      </pc:sldChg>
      <pc:sldChg chg="addSp delSp modSp add mod">
        <pc:chgData name="Michael Fischer" userId="7f009845cc4d2b41" providerId="LiveId" clId="{0DB57944-BD8E-418D-9AAC-7B7EA365C61F}" dt="2022-10-11T18:05:45.875" v="7989" actId="171"/>
        <pc:sldMkLst>
          <pc:docMk/>
          <pc:sldMk cId="3431132757" sldId="303"/>
        </pc:sldMkLst>
        <pc:spChg chg="del mod">
          <ac:chgData name="Michael Fischer" userId="7f009845cc4d2b41" providerId="LiveId" clId="{0DB57944-BD8E-418D-9AAC-7B7EA365C61F}" dt="2022-10-11T18:05:33.928" v="7985" actId="478"/>
          <ac:spMkLst>
            <pc:docMk/>
            <pc:sldMk cId="3431132757" sldId="303"/>
            <ac:spMk id="2" creationId="{603AB1FA-66C1-4946-82B5-2666A6BFF455}"/>
          </ac:spMkLst>
        </pc:spChg>
        <pc:spChg chg="add mod ord">
          <ac:chgData name="Michael Fischer" userId="7f009845cc4d2b41" providerId="LiveId" clId="{0DB57944-BD8E-418D-9AAC-7B7EA365C61F}" dt="2022-10-11T18:05:45.875" v="7989" actId="171"/>
          <ac:spMkLst>
            <pc:docMk/>
            <pc:sldMk cId="3431132757" sldId="303"/>
            <ac:spMk id="7" creationId="{36043807-732F-45A6-9DC9-688938C940F0}"/>
          </ac:spMkLst>
        </pc:spChg>
        <pc:spChg chg="del">
          <ac:chgData name="Michael Fischer" userId="7f009845cc4d2b41" providerId="LiveId" clId="{0DB57944-BD8E-418D-9AAC-7B7EA365C61F}" dt="2022-10-11T18:04:24.279" v="7978" actId="478"/>
          <ac:spMkLst>
            <pc:docMk/>
            <pc:sldMk cId="3431132757" sldId="303"/>
            <ac:spMk id="9" creationId="{4B193AE1-71B1-48F0-8BC4-B9B1DAB46B12}"/>
          </ac:spMkLst>
        </pc:spChg>
        <pc:spChg chg="del">
          <ac:chgData name="Michael Fischer" userId="7f009845cc4d2b41" providerId="LiveId" clId="{0DB57944-BD8E-418D-9AAC-7B7EA365C61F}" dt="2022-10-11T18:04:22.865" v="7977" actId="478"/>
          <ac:spMkLst>
            <pc:docMk/>
            <pc:sldMk cId="3431132757" sldId="303"/>
            <ac:spMk id="10" creationId="{AF7C5468-8D63-470E-9846-B3444E9867E0}"/>
          </ac:spMkLst>
        </pc:spChg>
        <pc:spChg chg="mod">
          <ac:chgData name="Michael Fischer" userId="7f009845cc4d2b41" providerId="LiveId" clId="{0DB57944-BD8E-418D-9AAC-7B7EA365C61F}" dt="2022-10-11T18:04:19.050" v="7975" actId="20577"/>
          <ac:spMkLst>
            <pc:docMk/>
            <pc:sldMk cId="3431132757" sldId="303"/>
            <ac:spMk id="12" creationId="{70C63E2C-DABE-42FC-8E4D-174CF8E840AE}"/>
          </ac:spMkLst>
        </pc:spChg>
        <pc:picChg chg="del">
          <ac:chgData name="Michael Fischer" userId="7f009845cc4d2b41" providerId="LiveId" clId="{0DB57944-BD8E-418D-9AAC-7B7EA365C61F}" dt="2022-10-11T18:04:20.816" v="7976" actId="478"/>
          <ac:picMkLst>
            <pc:docMk/>
            <pc:sldMk cId="3431132757" sldId="303"/>
            <ac:picMk id="4" creationId="{A3647F2E-CDFF-4121-8E1F-AF0A2D3DCE22}"/>
          </ac:picMkLst>
        </pc:picChg>
        <pc:picChg chg="add mod">
          <ac:chgData name="Michael Fischer" userId="7f009845cc4d2b41" providerId="LiveId" clId="{0DB57944-BD8E-418D-9AAC-7B7EA365C61F}" dt="2022-10-11T18:04:42.956" v="7982" actId="1076"/>
          <ac:picMkLst>
            <pc:docMk/>
            <pc:sldMk cId="3431132757" sldId="303"/>
            <ac:picMk id="5" creationId="{75DDCF66-C774-1901-F48B-4ACD740504ED}"/>
          </ac:picMkLst>
        </pc:picChg>
      </pc:sldChg>
      <pc:sldChg chg="addSp delSp modSp add mod">
        <pc:chgData name="Michael Fischer" userId="7f009845cc4d2b41" providerId="LiveId" clId="{0DB57944-BD8E-418D-9AAC-7B7EA365C61F}" dt="2022-10-11T18:18:43.888" v="8900" actId="1036"/>
        <pc:sldMkLst>
          <pc:docMk/>
          <pc:sldMk cId="700198149" sldId="304"/>
        </pc:sldMkLst>
        <pc:spChg chg="mod">
          <ac:chgData name="Michael Fischer" userId="7f009845cc4d2b41" providerId="LiveId" clId="{0DB57944-BD8E-418D-9AAC-7B7EA365C61F}" dt="2022-10-11T18:18:43.888" v="8900" actId="1036"/>
          <ac:spMkLst>
            <pc:docMk/>
            <pc:sldMk cId="700198149" sldId="304"/>
            <ac:spMk id="9" creationId="{5406D075-A0F5-FA40-AE22-DDA7FB066D9F}"/>
          </ac:spMkLst>
        </pc:spChg>
        <pc:spChg chg="mod">
          <ac:chgData name="Michael Fischer" userId="7f009845cc4d2b41" providerId="LiveId" clId="{0DB57944-BD8E-418D-9AAC-7B7EA365C61F}" dt="2022-10-11T18:11:52.184" v="8151" actId="20577"/>
          <ac:spMkLst>
            <pc:docMk/>
            <pc:sldMk cId="700198149" sldId="304"/>
            <ac:spMk id="12" creationId="{70C63E2C-DABE-42FC-8E4D-174CF8E840AE}"/>
          </ac:spMkLst>
        </pc:spChg>
        <pc:picChg chg="add mod">
          <ac:chgData name="Michael Fischer" userId="7f009845cc4d2b41" providerId="LiveId" clId="{0DB57944-BD8E-418D-9AAC-7B7EA365C61F}" dt="2022-10-11T18:12:43.926" v="8159" actId="14100"/>
          <ac:picMkLst>
            <pc:docMk/>
            <pc:sldMk cId="700198149" sldId="304"/>
            <ac:picMk id="4" creationId="{1ABF351E-005B-F950-9AFC-BBAC20F01A99}"/>
          </ac:picMkLst>
        </pc:picChg>
        <pc:picChg chg="del">
          <ac:chgData name="Michael Fischer" userId="7f009845cc4d2b41" providerId="LiveId" clId="{0DB57944-BD8E-418D-9AAC-7B7EA365C61F}" dt="2022-10-11T18:11:55.946" v="8152" actId="478"/>
          <ac:picMkLst>
            <pc:docMk/>
            <pc:sldMk cId="700198149" sldId="304"/>
            <ac:picMk id="5" creationId="{5BBE2BA2-5929-99ED-1924-B3599D0B32B9}"/>
          </ac:picMkLst>
        </pc:picChg>
      </pc:sldChg>
      <pc:sldChg chg="addSp delSp modSp add mod ord">
        <pc:chgData name="Michael Fischer" userId="7f009845cc4d2b41" providerId="LiveId" clId="{0DB57944-BD8E-418D-9AAC-7B7EA365C61F}" dt="2022-10-12T18:57:06.103" v="10768"/>
        <pc:sldMkLst>
          <pc:docMk/>
          <pc:sldMk cId="297203474" sldId="305"/>
        </pc:sldMkLst>
        <pc:spChg chg="add del mod">
          <ac:chgData name="Michael Fischer" userId="7f009845cc4d2b41" providerId="LiveId" clId="{0DB57944-BD8E-418D-9AAC-7B7EA365C61F}" dt="2022-10-12T18:32:23.492" v="10545"/>
          <ac:spMkLst>
            <pc:docMk/>
            <pc:sldMk cId="297203474" sldId="305"/>
            <ac:spMk id="3" creationId="{178407FC-9587-C533-824B-EDCB0F8E6DFF}"/>
          </ac:spMkLst>
        </pc:spChg>
        <pc:spChg chg="mod">
          <ac:chgData name="Michael Fischer" userId="7f009845cc4d2b41" providerId="LiveId" clId="{0DB57944-BD8E-418D-9AAC-7B7EA365C61F}" dt="2022-10-12T18:33:34.053" v="10570" actId="20577"/>
          <ac:spMkLst>
            <pc:docMk/>
            <pc:sldMk cId="297203474" sldId="305"/>
            <ac:spMk id="9" creationId="{5406D075-A0F5-FA40-AE22-DDA7FB066D9F}"/>
          </ac:spMkLst>
        </pc:spChg>
        <pc:picChg chg="mod modCrop">
          <ac:chgData name="Michael Fischer" userId="7f009845cc4d2b41" providerId="LiveId" clId="{0DB57944-BD8E-418D-9AAC-7B7EA365C61F}" dt="2022-10-12T18:32:41.849" v="10547" actId="732"/>
          <ac:picMkLst>
            <pc:docMk/>
            <pc:sldMk cId="297203474" sldId="305"/>
            <ac:picMk id="5" creationId="{5BBE2BA2-5929-99ED-1924-B3599D0B32B9}"/>
          </ac:picMkLst>
        </pc:picChg>
        <pc:picChg chg="del">
          <ac:chgData name="Michael Fischer" userId="7f009845cc4d2b41" providerId="LiveId" clId="{0DB57944-BD8E-418D-9AAC-7B7EA365C61F}" dt="2022-10-12T18:32:10.456" v="10530" actId="478"/>
          <ac:picMkLst>
            <pc:docMk/>
            <pc:sldMk cId="297203474" sldId="305"/>
            <ac:picMk id="10" creationId="{551A04E0-BC8F-DE60-DA10-91C97630F984}"/>
          </ac:picMkLst>
        </pc:picChg>
      </pc:sldChg>
      <pc:sldChg chg="modSp add mod ord">
        <pc:chgData name="Michael Fischer" userId="7f009845cc4d2b41" providerId="LiveId" clId="{0DB57944-BD8E-418D-9AAC-7B7EA365C61F}" dt="2022-10-12T18:57:06.103" v="10768"/>
        <pc:sldMkLst>
          <pc:docMk/>
          <pc:sldMk cId="666555247" sldId="306"/>
        </pc:sldMkLst>
        <pc:spChg chg="mod">
          <ac:chgData name="Michael Fischer" userId="7f009845cc4d2b41" providerId="LiveId" clId="{0DB57944-BD8E-418D-9AAC-7B7EA365C61F}" dt="2022-10-12T18:34:46.271" v="10609" actId="20577"/>
          <ac:spMkLst>
            <pc:docMk/>
            <pc:sldMk cId="666555247" sldId="306"/>
            <ac:spMk id="9" creationId="{5406D075-A0F5-FA40-AE22-DDA7FB066D9F}"/>
          </ac:spMkLst>
        </pc:spChg>
      </pc:sldChg>
      <pc:sldChg chg="modSp add mod ord">
        <pc:chgData name="Michael Fischer" userId="7f009845cc4d2b41" providerId="LiveId" clId="{0DB57944-BD8E-418D-9AAC-7B7EA365C61F}" dt="2022-10-12T18:57:06.103" v="10768"/>
        <pc:sldMkLst>
          <pc:docMk/>
          <pc:sldMk cId="3516340658" sldId="307"/>
        </pc:sldMkLst>
        <pc:spChg chg="mod">
          <ac:chgData name="Michael Fischer" userId="7f009845cc4d2b41" providerId="LiveId" clId="{0DB57944-BD8E-418D-9AAC-7B7EA365C61F}" dt="2022-10-12T18:34:25.048" v="10592" actId="20577"/>
          <ac:spMkLst>
            <pc:docMk/>
            <pc:sldMk cId="3516340658" sldId="307"/>
            <ac:spMk id="9" creationId="{5406D075-A0F5-FA40-AE22-DDA7FB066D9F}"/>
          </ac:spMkLst>
        </pc:spChg>
        <pc:picChg chg="mod modCrop">
          <ac:chgData name="Michael Fischer" userId="7f009845cc4d2b41" providerId="LiveId" clId="{0DB57944-BD8E-418D-9AAC-7B7EA365C61F}" dt="2022-10-12T18:34:05.938" v="10576" actId="732"/>
          <ac:picMkLst>
            <pc:docMk/>
            <pc:sldMk cId="3516340658" sldId="307"/>
            <ac:picMk id="5" creationId="{5BBE2BA2-5929-99ED-1924-B3599D0B32B9}"/>
          </ac:picMkLst>
        </pc:picChg>
      </pc:sldChg>
      <pc:sldChg chg="addSp modSp add mod ord">
        <pc:chgData name="Michael Fischer" userId="7f009845cc4d2b41" providerId="LiveId" clId="{0DB57944-BD8E-418D-9AAC-7B7EA365C61F}" dt="2022-10-12T18:57:06.103" v="10768"/>
        <pc:sldMkLst>
          <pc:docMk/>
          <pc:sldMk cId="2155733347" sldId="308"/>
        </pc:sldMkLst>
        <pc:cxnChg chg="add mod">
          <ac:chgData name="Michael Fischer" userId="7f009845cc4d2b41" providerId="LiveId" clId="{0DB57944-BD8E-418D-9AAC-7B7EA365C61F}" dt="2022-10-12T18:41:53.504" v="10613" actId="692"/>
          <ac:cxnSpMkLst>
            <pc:docMk/>
            <pc:sldMk cId="2155733347" sldId="308"/>
            <ac:cxnSpMk id="4" creationId="{CAF90C0E-6B92-1BA5-74CB-C56AB8A55BB2}"/>
          </ac:cxnSpMkLst>
        </pc:cxnChg>
        <pc:cxnChg chg="add mod">
          <ac:chgData name="Michael Fischer" userId="7f009845cc4d2b41" providerId="LiveId" clId="{0DB57944-BD8E-418D-9AAC-7B7EA365C61F}" dt="2022-10-12T18:42:01.862" v="10616" actId="14100"/>
          <ac:cxnSpMkLst>
            <pc:docMk/>
            <pc:sldMk cId="2155733347" sldId="308"/>
            <ac:cxnSpMk id="7" creationId="{FAB4344D-2949-DFF7-B4A5-87189DC2DDEC}"/>
          </ac:cxnSpMkLst>
        </pc:cxnChg>
        <pc:cxnChg chg="add mod">
          <ac:chgData name="Michael Fischer" userId="7f009845cc4d2b41" providerId="LiveId" clId="{0DB57944-BD8E-418D-9AAC-7B7EA365C61F}" dt="2022-10-12T18:42:29.680" v="10621" actId="14100"/>
          <ac:cxnSpMkLst>
            <pc:docMk/>
            <pc:sldMk cId="2155733347" sldId="308"/>
            <ac:cxnSpMk id="13" creationId="{9A7E5A47-9281-3DB0-E82B-F4B4EEBA501D}"/>
          </ac:cxnSpMkLst>
        </pc:cxnChg>
        <pc:cxnChg chg="add mod">
          <ac:chgData name="Michael Fischer" userId="7f009845cc4d2b41" providerId="LiveId" clId="{0DB57944-BD8E-418D-9AAC-7B7EA365C61F}" dt="2022-10-12T18:42:38.954" v="10624" actId="14100"/>
          <ac:cxnSpMkLst>
            <pc:docMk/>
            <pc:sldMk cId="2155733347" sldId="308"/>
            <ac:cxnSpMk id="17" creationId="{E7B1F2E5-CCEE-F0DE-BB4D-6660A18BFBEF}"/>
          </ac:cxnSpMkLst>
        </pc:cxnChg>
      </pc:sldChg>
      <pc:sldChg chg="addSp modSp add mod ord">
        <pc:chgData name="Michael Fischer" userId="7f009845cc4d2b41" providerId="LiveId" clId="{0DB57944-BD8E-418D-9AAC-7B7EA365C61F}" dt="2022-10-12T18:57:06.103" v="10768"/>
        <pc:sldMkLst>
          <pc:docMk/>
          <pc:sldMk cId="763351684" sldId="309"/>
        </pc:sldMkLst>
        <pc:spChg chg="add mod">
          <ac:chgData name="Michael Fischer" userId="7f009845cc4d2b41" providerId="LiveId" clId="{0DB57944-BD8E-418D-9AAC-7B7EA365C61F}" dt="2022-10-12T18:43:59.947" v="10662" actId="1076"/>
          <ac:spMkLst>
            <pc:docMk/>
            <pc:sldMk cId="763351684" sldId="309"/>
            <ac:spMk id="3" creationId="{FF123287-FDBF-0A41-0BD5-3149566C0E60}"/>
          </ac:spMkLst>
        </pc:spChg>
        <pc:spChg chg="add mod">
          <ac:chgData name="Michael Fischer" userId="7f009845cc4d2b41" providerId="LiveId" clId="{0DB57944-BD8E-418D-9AAC-7B7EA365C61F}" dt="2022-10-12T18:45:51.019" v="10766" actId="1036"/>
          <ac:spMkLst>
            <pc:docMk/>
            <pc:sldMk cId="763351684" sldId="309"/>
            <ac:spMk id="4" creationId="{A22F7864-79B2-EDCC-F337-674A78FCD114}"/>
          </ac:spMkLst>
        </pc:spChg>
      </pc:sldChg>
      <pc:sldChg chg="addSp delSp modSp add mod">
        <pc:chgData name="Michael Fischer" userId="7f009845cc4d2b41" providerId="LiveId" clId="{0DB57944-BD8E-418D-9AAC-7B7EA365C61F}" dt="2022-10-12T19:56:42.847" v="11848" actId="113"/>
        <pc:sldMkLst>
          <pc:docMk/>
          <pc:sldMk cId="2216276530" sldId="310"/>
        </pc:sldMkLst>
        <pc:spChg chg="mod">
          <ac:chgData name="Michael Fischer" userId="7f009845cc4d2b41" providerId="LiveId" clId="{0DB57944-BD8E-418D-9AAC-7B7EA365C61F}" dt="2022-10-12T19:00:37.900" v="10844" actId="1076"/>
          <ac:spMkLst>
            <pc:docMk/>
            <pc:sldMk cId="2216276530" sldId="310"/>
            <ac:spMk id="2" creationId="{603AB1FA-66C1-4946-82B5-2666A6BFF455}"/>
          </ac:spMkLst>
        </pc:spChg>
        <pc:spChg chg="add mod">
          <ac:chgData name="Michael Fischer" userId="7f009845cc4d2b41" providerId="LiveId" clId="{0DB57944-BD8E-418D-9AAC-7B7EA365C61F}" dt="2022-10-12T19:01:25.832" v="10883" actId="1076"/>
          <ac:spMkLst>
            <pc:docMk/>
            <pc:sldMk cId="2216276530" sldId="310"/>
            <ac:spMk id="7" creationId="{07E7E0EF-0150-BCC7-1401-9F1DF9C87FC6}"/>
          </ac:spMkLst>
        </pc:spChg>
        <pc:spChg chg="mod">
          <ac:chgData name="Michael Fischer" userId="7f009845cc4d2b41" providerId="LiveId" clId="{0DB57944-BD8E-418D-9AAC-7B7EA365C61F}" dt="2022-10-12T19:56:42.847" v="11848" actId="113"/>
          <ac:spMkLst>
            <pc:docMk/>
            <pc:sldMk cId="2216276530" sldId="310"/>
            <ac:spMk id="13" creationId="{DFA27901-FA3E-96AE-21AD-40DDF2B897D2}"/>
          </ac:spMkLst>
        </pc:spChg>
        <pc:picChg chg="add mod modCrop">
          <ac:chgData name="Michael Fischer" userId="7f009845cc4d2b41" providerId="LiveId" clId="{0DB57944-BD8E-418D-9AAC-7B7EA365C61F}" dt="2022-10-12T19:01:02.248" v="10848" actId="14100"/>
          <ac:picMkLst>
            <pc:docMk/>
            <pc:sldMk cId="2216276530" sldId="310"/>
            <ac:picMk id="4" creationId="{A1083C0D-ED91-956F-410B-A0FEF2B9C046}"/>
          </ac:picMkLst>
        </pc:picChg>
        <pc:picChg chg="add del mod modCrop">
          <ac:chgData name="Michael Fischer" userId="7f009845cc4d2b41" providerId="LiveId" clId="{0DB57944-BD8E-418D-9AAC-7B7EA365C61F}" dt="2022-10-12T19:00:34.495" v="10842" actId="478"/>
          <ac:picMkLst>
            <pc:docMk/>
            <pc:sldMk cId="2216276530" sldId="310"/>
            <ac:picMk id="5" creationId="{5A6B382C-77A2-66F0-88DA-B538B6AE00DF}"/>
          </ac:picMkLst>
        </pc:picChg>
        <pc:picChg chg="del">
          <ac:chgData name="Michael Fischer" userId="7f009845cc4d2b41" providerId="LiveId" clId="{0DB57944-BD8E-418D-9AAC-7B7EA365C61F}" dt="2022-10-12T18:57:33.160" v="10818" actId="478"/>
          <ac:picMkLst>
            <pc:docMk/>
            <pc:sldMk cId="2216276530" sldId="310"/>
            <ac:picMk id="10" creationId="{551A04E0-BC8F-DE60-DA10-91C97630F984}"/>
          </ac:picMkLst>
        </pc:picChg>
      </pc:sldChg>
      <pc:sldChg chg="addSp delSp modSp add mod">
        <pc:chgData name="Michael Fischer" userId="7f009845cc4d2b41" providerId="LiveId" clId="{0DB57944-BD8E-418D-9AAC-7B7EA365C61F}" dt="2022-10-12T19:56:56.764" v="11850" actId="113"/>
        <pc:sldMkLst>
          <pc:docMk/>
          <pc:sldMk cId="3595571544" sldId="311"/>
        </pc:sldMkLst>
        <pc:spChg chg="add mod">
          <ac:chgData name="Michael Fischer" userId="7f009845cc4d2b41" providerId="LiveId" clId="{0DB57944-BD8E-418D-9AAC-7B7EA365C61F}" dt="2022-10-12T19:56:56.764" v="11850" actId="113"/>
          <ac:spMkLst>
            <pc:docMk/>
            <pc:sldMk cId="3595571544" sldId="311"/>
            <ac:spMk id="3" creationId="{E3AA1B95-AEBB-4FCE-ADA9-4D8FF8434BC8}"/>
          </ac:spMkLst>
        </pc:spChg>
        <pc:spChg chg="del">
          <ac:chgData name="Michael Fischer" userId="7f009845cc4d2b41" providerId="LiveId" clId="{0DB57944-BD8E-418D-9AAC-7B7EA365C61F}" dt="2022-10-12T19:04:43.968" v="11212" actId="478"/>
          <ac:spMkLst>
            <pc:docMk/>
            <pc:sldMk cId="3595571544" sldId="311"/>
            <ac:spMk id="13" creationId="{DFA27901-FA3E-96AE-21AD-40DDF2B897D2}"/>
          </ac:spMkLst>
        </pc:spChg>
        <pc:picChg chg="del">
          <ac:chgData name="Michael Fischer" userId="7f009845cc4d2b41" providerId="LiveId" clId="{0DB57944-BD8E-418D-9AAC-7B7EA365C61F}" dt="2022-10-12T19:04:26.779" v="11209" actId="478"/>
          <ac:picMkLst>
            <pc:docMk/>
            <pc:sldMk cId="3595571544" sldId="311"/>
            <ac:picMk id="4" creationId="{A1083C0D-ED91-956F-410B-A0FEF2B9C046}"/>
          </ac:picMkLst>
        </pc:picChg>
        <pc:picChg chg="mod">
          <ac:chgData name="Michael Fischer" userId="7f009845cc4d2b41" providerId="LiveId" clId="{0DB57944-BD8E-418D-9AAC-7B7EA365C61F}" dt="2022-10-12T19:04:32.963" v="11211" actId="14100"/>
          <ac:picMkLst>
            <pc:docMk/>
            <pc:sldMk cId="3595571544" sldId="311"/>
            <ac:picMk id="5" creationId="{5A6B382C-77A2-66F0-88DA-B538B6AE00DF}"/>
          </ac:picMkLst>
        </pc:picChg>
      </pc:sldChg>
      <pc:sldChg chg="delSp modSp add mod">
        <pc:chgData name="Michael Fischer" userId="7f009845cc4d2b41" providerId="LiveId" clId="{0DB57944-BD8E-418D-9AAC-7B7EA365C61F}" dt="2022-10-12T20:12:22.054" v="11876" actId="20577"/>
        <pc:sldMkLst>
          <pc:docMk/>
          <pc:sldMk cId="92204113" sldId="312"/>
        </pc:sldMkLst>
        <pc:spChg chg="del">
          <ac:chgData name="Michael Fischer" userId="7f009845cc4d2b41" providerId="LiveId" clId="{0DB57944-BD8E-418D-9AAC-7B7EA365C61F}" dt="2022-10-12T20:12:11.293" v="11873" actId="478"/>
          <ac:spMkLst>
            <pc:docMk/>
            <pc:sldMk cId="92204113" sldId="312"/>
            <ac:spMk id="10" creationId="{BEFD3900-E4BE-481C-09EE-6BAD633CC8E3}"/>
          </ac:spMkLst>
        </pc:spChg>
        <pc:spChg chg="del">
          <ac:chgData name="Michael Fischer" userId="7f009845cc4d2b41" providerId="LiveId" clId="{0DB57944-BD8E-418D-9AAC-7B7EA365C61F}" dt="2022-10-12T20:12:12.533" v="11874" actId="478"/>
          <ac:spMkLst>
            <pc:docMk/>
            <pc:sldMk cId="92204113" sldId="312"/>
            <ac:spMk id="13" creationId="{4F1FE231-1A44-9808-5C9D-96AD32B3654A}"/>
          </ac:spMkLst>
        </pc:spChg>
        <pc:spChg chg="mod">
          <ac:chgData name="Michael Fischer" userId="7f009845cc4d2b41" providerId="LiveId" clId="{0DB57944-BD8E-418D-9AAC-7B7EA365C61F}" dt="2022-10-12T20:12:22.054" v="11876" actId="20577"/>
          <ac:spMkLst>
            <pc:docMk/>
            <pc:sldMk cId="92204113" sldId="312"/>
            <ac:spMk id="14" creationId="{7563DD0D-6686-433D-AA22-2752706ECBC9}"/>
          </ac:spMkLst>
        </pc:spChg>
        <pc:picChg chg="mod">
          <ac:chgData name="Michael Fischer" userId="7f009845cc4d2b41" providerId="LiveId" clId="{0DB57944-BD8E-418D-9AAC-7B7EA365C61F}" dt="2022-10-12T20:12:18.592" v="11875" actId="14826"/>
          <ac:picMkLst>
            <pc:docMk/>
            <pc:sldMk cId="92204113" sldId="312"/>
            <ac:picMk id="9" creationId="{788C5934-578E-74B4-9318-B9C2FC062397}"/>
          </ac:picMkLst>
        </pc:picChg>
      </pc:sldChg>
      <pc:sldChg chg="add">
        <pc:chgData name="Michael Fischer" userId="7f009845cc4d2b41" providerId="LiveId" clId="{0DB57944-BD8E-418D-9AAC-7B7EA365C61F}" dt="2022-10-13T01:37:16.018" v="11883"/>
        <pc:sldMkLst>
          <pc:docMk/>
          <pc:sldMk cId="3022176461" sldId="31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CACBD23-A967-4790-8DD8-DF12F3AE3127}" type="datetimeFigureOut">
              <a:rPr lang="en-US" smtClean="0"/>
              <a:t>10/12/2022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5F1B606-EC27-410B-AE39-C8AE85E4967C}" type="slidenum">
              <a:rPr lang="en-US" smtClean="0"/>
              <a:t>‹#›</a:t>
            </a:fld>
            <a:endParaRPr lang="en-US"/>
          </a:p>
        </p:txBody>
      </p:sp>
    </p:spTree>
    <p:extLst>
      <p:ext uri="{BB962C8B-B14F-4D97-AF65-F5344CB8AC3E}">
        <p14:creationId xmlns:p14="http://schemas.microsoft.com/office/powerpoint/2010/main" val="39487928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differences in ventilation between early-RI and late-RI members were found to be closely linked to differences in the evolution of vortex tilt</a:t>
            </a:r>
          </a:p>
        </p:txBody>
      </p:sp>
      <p:sp>
        <p:nvSpPr>
          <p:cNvPr id="4" name="Slide Number Placeholder 3"/>
          <p:cNvSpPr>
            <a:spLocks noGrp="1"/>
          </p:cNvSpPr>
          <p:nvPr>
            <p:ph type="sldNum" sz="quarter" idx="5"/>
          </p:nvPr>
        </p:nvSpPr>
        <p:spPr/>
        <p:txBody>
          <a:bodyPr/>
          <a:lstStyle/>
          <a:p>
            <a:fld id="{05F1B606-EC27-410B-AE39-C8AE85E4967C}" type="slidenum">
              <a:rPr lang="en-US" smtClean="0"/>
              <a:t>11</a:t>
            </a:fld>
            <a:endParaRPr lang="en-US"/>
          </a:p>
        </p:txBody>
      </p:sp>
    </p:spTree>
    <p:extLst>
      <p:ext uri="{BB962C8B-B14F-4D97-AF65-F5344CB8AC3E}">
        <p14:creationId xmlns:p14="http://schemas.microsoft.com/office/powerpoint/2010/main" val="2135663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E12945-4189-4D64-A3A1-593262DE287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E929D37-E52D-452F-A2CD-C96B23CBE0B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3847892-40A5-4F75-95F4-3F1E4146DE7E}"/>
              </a:ext>
            </a:extLst>
          </p:cNvPr>
          <p:cNvSpPr>
            <a:spLocks noGrp="1"/>
          </p:cNvSpPr>
          <p:nvPr>
            <p:ph type="dt" sz="half" idx="10"/>
          </p:nvPr>
        </p:nvSpPr>
        <p:spPr/>
        <p:txBody>
          <a:bodyPr/>
          <a:lstStyle/>
          <a:p>
            <a:fld id="{A2BC5BF1-AB0A-48FF-A445-D38328180438}" type="datetimeFigureOut">
              <a:rPr lang="en-US" smtClean="0"/>
              <a:t>10/10/2022</a:t>
            </a:fld>
            <a:endParaRPr lang="en-US"/>
          </a:p>
        </p:txBody>
      </p:sp>
      <p:sp>
        <p:nvSpPr>
          <p:cNvPr id="5" name="Footer Placeholder 4">
            <a:extLst>
              <a:ext uri="{FF2B5EF4-FFF2-40B4-BE49-F238E27FC236}">
                <a16:creationId xmlns:a16="http://schemas.microsoft.com/office/drawing/2014/main" id="{3E585CFA-10FE-4520-9F2F-8177C74155B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34C2F6-8C11-464A-8969-DC9E0DF7D2F2}"/>
              </a:ext>
            </a:extLst>
          </p:cNvPr>
          <p:cNvSpPr>
            <a:spLocks noGrp="1"/>
          </p:cNvSpPr>
          <p:nvPr>
            <p:ph type="sldNum" sz="quarter" idx="12"/>
          </p:nvPr>
        </p:nvSpPr>
        <p:spPr/>
        <p:txBody>
          <a:bodyPr/>
          <a:lstStyle/>
          <a:p>
            <a:fld id="{AC5AA1F4-E9AC-4DBE-BC78-106DF451A1E3}" type="slidenum">
              <a:rPr lang="en-US" smtClean="0"/>
              <a:t>‹#›</a:t>
            </a:fld>
            <a:endParaRPr lang="en-US"/>
          </a:p>
        </p:txBody>
      </p:sp>
    </p:spTree>
    <p:extLst>
      <p:ext uri="{BB962C8B-B14F-4D97-AF65-F5344CB8AC3E}">
        <p14:creationId xmlns:p14="http://schemas.microsoft.com/office/powerpoint/2010/main" val="24497456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A58EA6-58C9-4663-B057-0CD5F32976B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07DE891-818F-4DC2-9EF6-BB4A735CE69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A6DF6CE-3894-42EF-A7C2-71533E615F81}"/>
              </a:ext>
            </a:extLst>
          </p:cNvPr>
          <p:cNvSpPr>
            <a:spLocks noGrp="1"/>
          </p:cNvSpPr>
          <p:nvPr>
            <p:ph type="dt" sz="half" idx="10"/>
          </p:nvPr>
        </p:nvSpPr>
        <p:spPr/>
        <p:txBody>
          <a:bodyPr/>
          <a:lstStyle/>
          <a:p>
            <a:fld id="{A2BC5BF1-AB0A-48FF-A445-D38328180438}" type="datetimeFigureOut">
              <a:rPr lang="en-US" smtClean="0"/>
              <a:t>10/10/2022</a:t>
            </a:fld>
            <a:endParaRPr lang="en-US"/>
          </a:p>
        </p:txBody>
      </p:sp>
      <p:sp>
        <p:nvSpPr>
          <p:cNvPr id="5" name="Footer Placeholder 4">
            <a:extLst>
              <a:ext uri="{FF2B5EF4-FFF2-40B4-BE49-F238E27FC236}">
                <a16:creationId xmlns:a16="http://schemas.microsoft.com/office/drawing/2014/main" id="{DB20B75F-BDE1-4A3F-A20B-8C62D95143E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7DD9FB0-2FB1-4A42-98AF-A684507591A8}"/>
              </a:ext>
            </a:extLst>
          </p:cNvPr>
          <p:cNvSpPr>
            <a:spLocks noGrp="1"/>
          </p:cNvSpPr>
          <p:nvPr>
            <p:ph type="sldNum" sz="quarter" idx="12"/>
          </p:nvPr>
        </p:nvSpPr>
        <p:spPr/>
        <p:txBody>
          <a:bodyPr/>
          <a:lstStyle/>
          <a:p>
            <a:fld id="{AC5AA1F4-E9AC-4DBE-BC78-106DF451A1E3}" type="slidenum">
              <a:rPr lang="en-US" smtClean="0"/>
              <a:t>‹#›</a:t>
            </a:fld>
            <a:endParaRPr lang="en-US"/>
          </a:p>
        </p:txBody>
      </p:sp>
    </p:spTree>
    <p:extLst>
      <p:ext uri="{BB962C8B-B14F-4D97-AF65-F5344CB8AC3E}">
        <p14:creationId xmlns:p14="http://schemas.microsoft.com/office/powerpoint/2010/main" val="34560860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E8F6A92-FE31-44B5-8725-9523E24DAF8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8285BCD-6070-4648-9E5B-ADF6312E2E2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0E31267-5CED-439D-AF1D-349954E03373}"/>
              </a:ext>
            </a:extLst>
          </p:cNvPr>
          <p:cNvSpPr>
            <a:spLocks noGrp="1"/>
          </p:cNvSpPr>
          <p:nvPr>
            <p:ph type="dt" sz="half" idx="10"/>
          </p:nvPr>
        </p:nvSpPr>
        <p:spPr/>
        <p:txBody>
          <a:bodyPr/>
          <a:lstStyle/>
          <a:p>
            <a:fld id="{A2BC5BF1-AB0A-48FF-A445-D38328180438}" type="datetimeFigureOut">
              <a:rPr lang="en-US" smtClean="0"/>
              <a:t>10/10/2022</a:t>
            </a:fld>
            <a:endParaRPr lang="en-US"/>
          </a:p>
        </p:txBody>
      </p:sp>
      <p:sp>
        <p:nvSpPr>
          <p:cNvPr id="5" name="Footer Placeholder 4">
            <a:extLst>
              <a:ext uri="{FF2B5EF4-FFF2-40B4-BE49-F238E27FC236}">
                <a16:creationId xmlns:a16="http://schemas.microsoft.com/office/drawing/2014/main" id="{39ECD886-8E63-4BCB-8E20-8A15C55E783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37B047C-444C-4D7D-A2FD-C314615A7635}"/>
              </a:ext>
            </a:extLst>
          </p:cNvPr>
          <p:cNvSpPr>
            <a:spLocks noGrp="1"/>
          </p:cNvSpPr>
          <p:nvPr>
            <p:ph type="sldNum" sz="quarter" idx="12"/>
          </p:nvPr>
        </p:nvSpPr>
        <p:spPr/>
        <p:txBody>
          <a:bodyPr/>
          <a:lstStyle/>
          <a:p>
            <a:fld id="{AC5AA1F4-E9AC-4DBE-BC78-106DF451A1E3}" type="slidenum">
              <a:rPr lang="en-US" smtClean="0"/>
              <a:t>‹#›</a:t>
            </a:fld>
            <a:endParaRPr lang="en-US"/>
          </a:p>
        </p:txBody>
      </p:sp>
    </p:spTree>
    <p:extLst>
      <p:ext uri="{BB962C8B-B14F-4D97-AF65-F5344CB8AC3E}">
        <p14:creationId xmlns:p14="http://schemas.microsoft.com/office/powerpoint/2010/main" val="1865925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08395-4750-4522-B13B-891EE42E940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2FAD13E-E579-4B9D-BD5B-81160309169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F1632FF-F860-42B9-8A41-96A8070C2004}"/>
              </a:ext>
            </a:extLst>
          </p:cNvPr>
          <p:cNvSpPr>
            <a:spLocks noGrp="1"/>
          </p:cNvSpPr>
          <p:nvPr>
            <p:ph type="dt" sz="half" idx="10"/>
          </p:nvPr>
        </p:nvSpPr>
        <p:spPr/>
        <p:txBody>
          <a:bodyPr/>
          <a:lstStyle/>
          <a:p>
            <a:fld id="{A2BC5BF1-AB0A-48FF-A445-D38328180438}" type="datetimeFigureOut">
              <a:rPr lang="en-US" smtClean="0"/>
              <a:t>10/10/2022</a:t>
            </a:fld>
            <a:endParaRPr lang="en-US"/>
          </a:p>
        </p:txBody>
      </p:sp>
      <p:sp>
        <p:nvSpPr>
          <p:cNvPr id="5" name="Footer Placeholder 4">
            <a:extLst>
              <a:ext uri="{FF2B5EF4-FFF2-40B4-BE49-F238E27FC236}">
                <a16:creationId xmlns:a16="http://schemas.microsoft.com/office/drawing/2014/main" id="{11E453AC-CB67-4E26-B190-9A815F95374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4E4E137-B616-430F-8168-9B95D46A97AB}"/>
              </a:ext>
            </a:extLst>
          </p:cNvPr>
          <p:cNvSpPr>
            <a:spLocks noGrp="1"/>
          </p:cNvSpPr>
          <p:nvPr>
            <p:ph type="sldNum" sz="quarter" idx="12"/>
          </p:nvPr>
        </p:nvSpPr>
        <p:spPr/>
        <p:txBody>
          <a:bodyPr/>
          <a:lstStyle/>
          <a:p>
            <a:fld id="{AC5AA1F4-E9AC-4DBE-BC78-106DF451A1E3}" type="slidenum">
              <a:rPr lang="en-US" smtClean="0"/>
              <a:t>‹#›</a:t>
            </a:fld>
            <a:endParaRPr lang="en-US"/>
          </a:p>
        </p:txBody>
      </p:sp>
    </p:spTree>
    <p:extLst>
      <p:ext uri="{BB962C8B-B14F-4D97-AF65-F5344CB8AC3E}">
        <p14:creationId xmlns:p14="http://schemas.microsoft.com/office/powerpoint/2010/main" val="23065758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52E8CB-4597-4E50-B37B-810857ACF68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1B2CAB7-6D9F-465A-A8C3-13636D73C4F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B2293A2-3013-4D6C-884E-F5CF7062D7CD}"/>
              </a:ext>
            </a:extLst>
          </p:cNvPr>
          <p:cNvSpPr>
            <a:spLocks noGrp="1"/>
          </p:cNvSpPr>
          <p:nvPr>
            <p:ph type="dt" sz="half" idx="10"/>
          </p:nvPr>
        </p:nvSpPr>
        <p:spPr/>
        <p:txBody>
          <a:bodyPr/>
          <a:lstStyle/>
          <a:p>
            <a:fld id="{A2BC5BF1-AB0A-48FF-A445-D38328180438}" type="datetimeFigureOut">
              <a:rPr lang="en-US" smtClean="0"/>
              <a:t>10/10/2022</a:t>
            </a:fld>
            <a:endParaRPr lang="en-US"/>
          </a:p>
        </p:txBody>
      </p:sp>
      <p:sp>
        <p:nvSpPr>
          <p:cNvPr id="5" name="Footer Placeholder 4">
            <a:extLst>
              <a:ext uri="{FF2B5EF4-FFF2-40B4-BE49-F238E27FC236}">
                <a16:creationId xmlns:a16="http://schemas.microsoft.com/office/drawing/2014/main" id="{A62AFFB9-4E2B-42C6-B21F-AEDDDDF0D64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5655292-D2CF-4A56-99CB-04897B2FE77C}"/>
              </a:ext>
            </a:extLst>
          </p:cNvPr>
          <p:cNvSpPr>
            <a:spLocks noGrp="1"/>
          </p:cNvSpPr>
          <p:nvPr>
            <p:ph type="sldNum" sz="quarter" idx="12"/>
          </p:nvPr>
        </p:nvSpPr>
        <p:spPr/>
        <p:txBody>
          <a:bodyPr/>
          <a:lstStyle/>
          <a:p>
            <a:fld id="{AC5AA1F4-E9AC-4DBE-BC78-106DF451A1E3}" type="slidenum">
              <a:rPr lang="en-US" smtClean="0"/>
              <a:t>‹#›</a:t>
            </a:fld>
            <a:endParaRPr lang="en-US"/>
          </a:p>
        </p:txBody>
      </p:sp>
    </p:spTree>
    <p:extLst>
      <p:ext uri="{BB962C8B-B14F-4D97-AF65-F5344CB8AC3E}">
        <p14:creationId xmlns:p14="http://schemas.microsoft.com/office/powerpoint/2010/main" val="42625099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B8C830-3150-4C23-96D3-72C038FBF81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97DDE79-C3F3-4C5F-86C3-06F8575E3AD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89783DD-06FD-44D1-BE2C-BEF2E9AFB60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9E1AE52-8674-4CA2-ABF7-B2BB086C1E7E}"/>
              </a:ext>
            </a:extLst>
          </p:cNvPr>
          <p:cNvSpPr>
            <a:spLocks noGrp="1"/>
          </p:cNvSpPr>
          <p:nvPr>
            <p:ph type="dt" sz="half" idx="10"/>
          </p:nvPr>
        </p:nvSpPr>
        <p:spPr/>
        <p:txBody>
          <a:bodyPr/>
          <a:lstStyle/>
          <a:p>
            <a:fld id="{A2BC5BF1-AB0A-48FF-A445-D38328180438}" type="datetimeFigureOut">
              <a:rPr lang="en-US" smtClean="0"/>
              <a:t>10/10/2022</a:t>
            </a:fld>
            <a:endParaRPr lang="en-US"/>
          </a:p>
        </p:txBody>
      </p:sp>
      <p:sp>
        <p:nvSpPr>
          <p:cNvPr id="6" name="Footer Placeholder 5">
            <a:extLst>
              <a:ext uri="{FF2B5EF4-FFF2-40B4-BE49-F238E27FC236}">
                <a16:creationId xmlns:a16="http://schemas.microsoft.com/office/drawing/2014/main" id="{E6B0994D-57FA-4223-ABB4-3B44522E1CF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7B91BA0-CC3A-4183-8F9B-569047386144}"/>
              </a:ext>
            </a:extLst>
          </p:cNvPr>
          <p:cNvSpPr>
            <a:spLocks noGrp="1"/>
          </p:cNvSpPr>
          <p:nvPr>
            <p:ph type="sldNum" sz="quarter" idx="12"/>
          </p:nvPr>
        </p:nvSpPr>
        <p:spPr/>
        <p:txBody>
          <a:bodyPr/>
          <a:lstStyle/>
          <a:p>
            <a:fld id="{AC5AA1F4-E9AC-4DBE-BC78-106DF451A1E3}" type="slidenum">
              <a:rPr lang="en-US" smtClean="0"/>
              <a:t>‹#›</a:t>
            </a:fld>
            <a:endParaRPr lang="en-US"/>
          </a:p>
        </p:txBody>
      </p:sp>
    </p:spTree>
    <p:extLst>
      <p:ext uri="{BB962C8B-B14F-4D97-AF65-F5344CB8AC3E}">
        <p14:creationId xmlns:p14="http://schemas.microsoft.com/office/powerpoint/2010/main" val="991207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CC3999-E3FD-4260-B0A9-EF30DECE5CF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82100E4-4AF5-4F51-888C-4B7578A4561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BD12681-6142-4CE6-A1AC-A8DC278BD8E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6E54EE1-2083-42FF-AD6C-F5EFACBE7AB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2593A0E-2091-459E-9EF7-AB0ED19BAFC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00511A2-234B-410A-9DBD-43CB9D3BC75B}"/>
              </a:ext>
            </a:extLst>
          </p:cNvPr>
          <p:cNvSpPr>
            <a:spLocks noGrp="1"/>
          </p:cNvSpPr>
          <p:nvPr>
            <p:ph type="dt" sz="half" idx="10"/>
          </p:nvPr>
        </p:nvSpPr>
        <p:spPr/>
        <p:txBody>
          <a:bodyPr/>
          <a:lstStyle/>
          <a:p>
            <a:fld id="{A2BC5BF1-AB0A-48FF-A445-D38328180438}" type="datetimeFigureOut">
              <a:rPr lang="en-US" smtClean="0"/>
              <a:t>10/10/2022</a:t>
            </a:fld>
            <a:endParaRPr lang="en-US"/>
          </a:p>
        </p:txBody>
      </p:sp>
      <p:sp>
        <p:nvSpPr>
          <p:cNvPr id="8" name="Footer Placeholder 7">
            <a:extLst>
              <a:ext uri="{FF2B5EF4-FFF2-40B4-BE49-F238E27FC236}">
                <a16:creationId xmlns:a16="http://schemas.microsoft.com/office/drawing/2014/main" id="{0289D65F-5CEA-471F-85D6-861D1B9EC58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A8BE4F1-E9DC-45D1-8C5E-30D9DB5047E4}"/>
              </a:ext>
            </a:extLst>
          </p:cNvPr>
          <p:cNvSpPr>
            <a:spLocks noGrp="1"/>
          </p:cNvSpPr>
          <p:nvPr>
            <p:ph type="sldNum" sz="quarter" idx="12"/>
          </p:nvPr>
        </p:nvSpPr>
        <p:spPr/>
        <p:txBody>
          <a:bodyPr/>
          <a:lstStyle/>
          <a:p>
            <a:fld id="{AC5AA1F4-E9AC-4DBE-BC78-106DF451A1E3}" type="slidenum">
              <a:rPr lang="en-US" smtClean="0"/>
              <a:t>‹#›</a:t>
            </a:fld>
            <a:endParaRPr lang="en-US"/>
          </a:p>
        </p:txBody>
      </p:sp>
    </p:spTree>
    <p:extLst>
      <p:ext uri="{BB962C8B-B14F-4D97-AF65-F5344CB8AC3E}">
        <p14:creationId xmlns:p14="http://schemas.microsoft.com/office/powerpoint/2010/main" val="39593501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C99794-962E-48CD-8F6B-76B1A170FF1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113BF65-CC8A-4777-AD8C-99F1BDF8B2A7}"/>
              </a:ext>
            </a:extLst>
          </p:cNvPr>
          <p:cNvSpPr>
            <a:spLocks noGrp="1"/>
          </p:cNvSpPr>
          <p:nvPr>
            <p:ph type="dt" sz="half" idx="10"/>
          </p:nvPr>
        </p:nvSpPr>
        <p:spPr/>
        <p:txBody>
          <a:bodyPr/>
          <a:lstStyle/>
          <a:p>
            <a:fld id="{A2BC5BF1-AB0A-48FF-A445-D38328180438}" type="datetimeFigureOut">
              <a:rPr lang="en-US" smtClean="0"/>
              <a:t>10/10/2022</a:t>
            </a:fld>
            <a:endParaRPr lang="en-US"/>
          </a:p>
        </p:txBody>
      </p:sp>
      <p:sp>
        <p:nvSpPr>
          <p:cNvPr id="4" name="Footer Placeholder 3">
            <a:extLst>
              <a:ext uri="{FF2B5EF4-FFF2-40B4-BE49-F238E27FC236}">
                <a16:creationId xmlns:a16="http://schemas.microsoft.com/office/drawing/2014/main" id="{094B765D-5434-48B0-B15A-A284B42A61E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F1CB1DF-88C3-43FC-9E8C-8981FA91BF12}"/>
              </a:ext>
            </a:extLst>
          </p:cNvPr>
          <p:cNvSpPr>
            <a:spLocks noGrp="1"/>
          </p:cNvSpPr>
          <p:nvPr>
            <p:ph type="sldNum" sz="quarter" idx="12"/>
          </p:nvPr>
        </p:nvSpPr>
        <p:spPr/>
        <p:txBody>
          <a:bodyPr/>
          <a:lstStyle/>
          <a:p>
            <a:fld id="{AC5AA1F4-E9AC-4DBE-BC78-106DF451A1E3}" type="slidenum">
              <a:rPr lang="en-US" smtClean="0"/>
              <a:t>‹#›</a:t>
            </a:fld>
            <a:endParaRPr lang="en-US"/>
          </a:p>
        </p:txBody>
      </p:sp>
    </p:spTree>
    <p:extLst>
      <p:ext uri="{BB962C8B-B14F-4D97-AF65-F5344CB8AC3E}">
        <p14:creationId xmlns:p14="http://schemas.microsoft.com/office/powerpoint/2010/main" val="21318851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D00CC2D-53F6-413D-97AA-AEB950453C8A}"/>
              </a:ext>
            </a:extLst>
          </p:cNvPr>
          <p:cNvSpPr>
            <a:spLocks noGrp="1"/>
          </p:cNvSpPr>
          <p:nvPr>
            <p:ph type="dt" sz="half" idx="10"/>
          </p:nvPr>
        </p:nvSpPr>
        <p:spPr/>
        <p:txBody>
          <a:bodyPr/>
          <a:lstStyle/>
          <a:p>
            <a:fld id="{A2BC5BF1-AB0A-48FF-A445-D38328180438}" type="datetimeFigureOut">
              <a:rPr lang="en-US" smtClean="0"/>
              <a:t>10/10/2022</a:t>
            </a:fld>
            <a:endParaRPr lang="en-US"/>
          </a:p>
        </p:txBody>
      </p:sp>
      <p:sp>
        <p:nvSpPr>
          <p:cNvPr id="3" name="Footer Placeholder 2">
            <a:extLst>
              <a:ext uri="{FF2B5EF4-FFF2-40B4-BE49-F238E27FC236}">
                <a16:creationId xmlns:a16="http://schemas.microsoft.com/office/drawing/2014/main" id="{D0C3F77E-56E7-46C2-B2E4-E7FC50EEFBB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E004162-8702-44E2-ABDB-0F16541ECE65}"/>
              </a:ext>
            </a:extLst>
          </p:cNvPr>
          <p:cNvSpPr>
            <a:spLocks noGrp="1"/>
          </p:cNvSpPr>
          <p:nvPr>
            <p:ph type="sldNum" sz="quarter" idx="12"/>
          </p:nvPr>
        </p:nvSpPr>
        <p:spPr/>
        <p:txBody>
          <a:bodyPr/>
          <a:lstStyle/>
          <a:p>
            <a:fld id="{AC5AA1F4-E9AC-4DBE-BC78-106DF451A1E3}" type="slidenum">
              <a:rPr lang="en-US" smtClean="0"/>
              <a:t>‹#›</a:t>
            </a:fld>
            <a:endParaRPr lang="en-US"/>
          </a:p>
        </p:txBody>
      </p:sp>
    </p:spTree>
    <p:extLst>
      <p:ext uri="{BB962C8B-B14F-4D97-AF65-F5344CB8AC3E}">
        <p14:creationId xmlns:p14="http://schemas.microsoft.com/office/powerpoint/2010/main" val="2626510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7D4047-EE62-463B-BB6E-B10DD376BF6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690F8D2-3EE4-4A5E-83BD-3CFEF1E9BD5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2D48F7B-654B-4CE3-A71D-1BAB4D876E9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E0096E0-2440-4973-9129-1295DC9F0924}"/>
              </a:ext>
            </a:extLst>
          </p:cNvPr>
          <p:cNvSpPr>
            <a:spLocks noGrp="1"/>
          </p:cNvSpPr>
          <p:nvPr>
            <p:ph type="dt" sz="half" idx="10"/>
          </p:nvPr>
        </p:nvSpPr>
        <p:spPr/>
        <p:txBody>
          <a:bodyPr/>
          <a:lstStyle/>
          <a:p>
            <a:fld id="{A2BC5BF1-AB0A-48FF-A445-D38328180438}" type="datetimeFigureOut">
              <a:rPr lang="en-US" smtClean="0"/>
              <a:t>10/10/2022</a:t>
            </a:fld>
            <a:endParaRPr lang="en-US"/>
          </a:p>
        </p:txBody>
      </p:sp>
      <p:sp>
        <p:nvSpPr>
          <p:cNvPr id="6" name="Footer Placeholder 5">
            <a:extLst>
              <a:ext uri="{FF2B5EF4-FFF2-40B4-BE49-F238E27FC236}">
                <a16:creationId xmlns:a16="http://schemas.microsoft.com/office/drawing/2014/main" id="{138C1BE9-F8AC-4490-9400-F6E1F594A8B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93A781F-A44D-4B20-BF3F-92A3A0823248}"/>
              </a:ext>
            </a:extLst>
          </p:cNvPr>
          <p:cNvSpPr>
            <a:spLocks noGrp="1"/>
          </p:cNvSpPr>
          <p:nvPr>
            <p:ph type="sldNum" sz="quarter" idx="12"/>
          </p:nvPr>
        </p:nvSpPr>
        <p:spPr/>
        <p:txBody>
          <a:bodyPr/>
          <a:lstStyle/>
          <a:p>
            <a:fld id="{AC5AA1F4-E9AC-4DBE-BC78-106DF451A1E3}" type="slidenum">
              <a:rPr lang="en-US" smtClean="0"/>
              <a:t>‹#›</a:t>
            </a:fld>
            <a:endParaRPr lang="en-US"/>
          </a:p>
        </p:txBody>
      </p:sp>
    </p:spTree>
    <p:extLst>
      <p:ext uri="{BB962C8B-B14F-4D97-AF65-F5344CB8AC3E}">
        <p14:creationId xmlns:p14="http://schemas.microsoft.com/office/powerpoint/2010/main" val="38128946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C3B7B-6833-4370-BD71-304EDA2568B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AF081BF-39CE-4A7B-AD09-091D05CB9B3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4C06F2F-B898-49DB-854E-A625A7E4DD6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A52317D-59D4-477C-B8EF-9D993D03CB29}"/>
              </a:ext>
            </a:extLst>
          </p:cNvPr>
          <p:cNvSpPr>
            <a:spLocks noGrp="1"/>
          </p:cNvSpPr>
          <p:nvPr>
            <p:ph type="dt" sz="half" idx="10"/>
          </p:nvPr>
        </p:nvSpPr>
        <p:spPr/>
        <p:txBody>
          <a:bodyPr/>
          <a:lstStyle/>
          <a:p>
            <a:fld id="{A2BC5BF1-AB0A-48FF-A445-D38328180438}" type="datetimeFigureOut">
              <a:rPr lang="en-US" smtClean="0"/>
              <a:t>10/10/2022</a:t>
            </a:fld>
            <a:endParaRPr lang="en-US"/>
          </a:p>
        </p:txBody>
      </p:sp>
      <p:sp>
        <p:nvSpPr>
          <p:cNvPr id="6" name="Footer Placeholder 5">
            <a:extLst>
              <a:ext uri="{FF2B5EF4-FFF2-40B4-BE49-F238E27FC236}">
                <a16:creationId xmlns:a16="http://schemas.microsoft.com/office/drawing/2014/main" id="{7844FB70-DF2A-44CE-B85F-53373FB5B45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4053528-AE51-4E60-9A46-51EB62AD31CA}"/>
              </a:ext>
            </a:extLst>
          </p:cNvPr>
          <p:cNvSpPr>
            <a:spLocks noGrp="1"/>
          </p:cNvSpPr>
          <p:nvPr>
            <p:ph type="sldNum" sz="quarter" idx="12"/>
          </p:nvPr>
        </p:nvSpPr>
        <p:spPr/>
        <p:txBody>
          <a:bodyPr/>
          <a:lstStyle/>
          <a:p>
            <a:fld id="{AC5AA1F4-E9AC-4DBE-BC78-106DF451A1E3}" type="slidenum">
              <a:rPr lang="en-US" smtClean="0"/>
              <a:t>‹#›</a:t>
            </a:fld>
            <a:endParaRPr lang="en-US"/>
          </a:p>
        </p:txBody>
      </p:sp>
    </p:spTree>
    <p:extLst>
      <p:ext uri="{BB962C8B-B14F-4D97-AF65-F5344CB8AC3E}">
        <p14:creationId xmlns:p14="http://schemas.microsoft.com/office/powerpoint/2010/main" val="28521990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35E49BE-D66F-484B-9CF9-D55CCF24D2C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D9A5174-0DC4-4E60-8E55-37F7C94F873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29A4A96-0AE8-4ED3-AAD8-1E91200C5F8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BC5BF1-AB0A-48FF-A445-D38328180438}" type="datetimeFigureOut">
              <a:rPr lang="en-US" smtClean="0"/>
              <a:t>10/10/2022</a:t>
            </a:fld>
            <a:endParaRPr lang="en-US"/>
          </a:p>
        </p:txBody>
      </p:sp>
      <p:sp>
        <p:nvSpPr>
          <p:cNvPr id="5" name="Footer Placeholder 4">
            <a:extLst>
              <a:ext uri="{FF2B5EF4-FFF2-40B4-BE49-F238E27FC236}">
                <a16:creationId xmlns:a16="http://schemas.microsoft.com/office/drawing/2014/main" id="{3B01A384-104D-439E-870B-FED6001B564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653624F-8700-4264-A3EE-826B21B7F3D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5AA1F4-E9AC-4DBE-BC78-106DF451A1E3}" type="slidenum">
              <a:rPr lang="en-US" smtClean="0"/>
              <a:t>‹#›</a:t>
            </a:fld>
            <a:endParaRPr lang="en-US"/>
          </a:p>
        </p:txBody>
      </p:sp>
    </p:spTree>
    <p:extLst>
      <p:ext uri="{BB962C8B-B14F-4D97-AF65-F5344CB8AC3E}">
        <p14:creationId xmlns:p14="http://schemas.microsoft.com/office/powerpoint/2010/main" val="14601199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7.gif"/><Relationship Id="rId4" Type="http://schemas.openxmlformats.org/officeDocument/2006/relationships/image" Target="../media/image6.gif"/></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atellite image of a hurricane&#10;&#10;Description automatically generated with medium confidence">
            <a:extLst>
              <a:ext uri="{FF2B5EF4-FFF2-40B4-BE49-F238E27FC236}">
                <a16:creationId xmlns:a16="http://schemas.microsoft.com/office/drawing/2014/main" id="{E6C881B5-FB4C-4E61-B88C-EB1F10C63B1E}"/>
              </a:ext>
            </a:extLst>
          </p:cNvPr>
          <p:cNvPicPr>
            <a:picLocks noChangeAspect="1"/>
          </p:cNvPicPr>
          <p:nvPr/>
        </p:nvPicPr>
        <p:blipFill rotWithShape="1">
          <a:blip r:embed="rId2">
            <a:extLst>
              <a:ext uri="{28A0092B-C50C-407E-A947-70E740481C1C}">
                <a14:useLocalDpi xmlns:a14="http://schemas.microsoft.com/office/drawing/2010/main" val="0"/>
              </a:ext>
            </a:extLst>
          </a:blip>
          <a:srcRect t="23064" r="-1" b="35178"/>
          <a:stretch/>
        </p:blipFill>
        <p:spPr>
          <a:xfrm>
            <a:off x="20" y="1282"/>
            <a:ext cx="12191980" cy="6856718"/>
          </a:xfrm>
          <a:prstGeom prst="rect">
            <a:avLst/>
          </a:prstGeom>
        </p:spPr>
      </p:pic>
      <p:sp>
        <p:nvSpPr>
          <p:cNvPr id="2" name="Rectangle 1">
            <a:extLst>
              <a:ext uri="{FF2B5EF4-FFF2-40B4-BE49-F238E27FC236}">
                <a16:creationId xmlns:a16="http://schemas.microsoft.com/office/drawing/2014/main" id="{603AB1FA-66C1-4946-82B5-2666A6BFF455}"/>
              </a:ext>
            </a:extLst>
          </p:cNvPr>
          <p:cNvSpPr/>
          <p:nvPr/>
        </p:nvSpPr>
        <p:spPr>
          <a:xfrm>
            <a:off x="-20" y="1282"/>
            <a:ext cx="12192000" cy="6856718"/>
          </a:xfrm>
          <a:prstGeom prst="rect">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4">
            <a:extLst>
              <a:ext uri="{FF2B5EF4-FFF2-40B4-BE49-F238E27FC236}">
                <a16:creationId xmlns:a16="http://schemas.microsoft.com/office/drawing/2014/main" id="{E852DD73-D2E8-4920-A1B4-85B63243F31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894" y="5436196"/>
            <a:ext cx="1385297" cy="989498"/>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Rounded Corners 4">
            <a:extLst>
              <a:ext uri="{FF2B5EF4-FFF2-40B4-BE49-F238E27FC236}">
                <a16:creationId xmlns:a16="http://schemas.microsoft.com/office/drawing/2014/main" id="{8A060661-491B-45D0-BDF3-4208C6C11592}"/>
              </a:ext>
            </a:extLst>
          </p:cNvPr>
          <p:cNvSpPr/>
          <p:nvPr/>
        </p:nvSpPr>
        <p:spPr>
          <a:xfrm>
            <a:off x="877285" y="609540"/>
            <a:ext cx="10263466" cy="1917576"/>
          </a:xfrm>
          <a:prstGeom prst="roundRect">
            <a:avLst/>
          </a:prstGeom>
          <a:solidFill>
            <a:schemeClr val="bg1">
              <a:lumMod val="95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70C63E2C-DABE-42FC-8E4D-174CF8E840AE}"/>
              </a:ext>
            </a:extLst>
          </p:cNvPr>
          <p:cNvSpPr txBox="1"/>
          <p:nvPr/>
        </p:nvSpPr>
        <p:spPr>
          <a:xfrm>
            <a:off x="1158769" y="918965"/>
            <a:ext cx="9874417" cy="1754326"/>
          </a:xfrm>
          <a:prstGeom prst="rect">
            <a:avLst/>
          </a:prstGeom>
          <a:noFill/>
        </p:spPr>
        <p:txBody>
          <a:bodyPr wrap="square">
            <a:spAutoFit/>
          </a:bodyPr>
          <a:lstStyle/>
          <a:p>
            <a:pPr algn="ctr" rtl="0">
              <a:spcBef>
                <a:spcPts val="0"/>
              </a:spcBef>
              <a:spcAft>
                <a:spcPts val="0"/>
              </a:spcAft>
            </a:pPr>
            <a:r>
              <a:rPr lang="en-US" sz="2200" b="1" i="0" u="none" strike="noStrike" dirty="0">
                <a:effectLst/>
                <a:latin typeface="Raleway" panose="020B0604020202020204" pitchFamily="2" charset="0"/>
              </a:rPr>
              <a:t>A Tale of Two Vortex Evolutions: </a:t>
            </a:r>
          </a:p>
          <a:p>
            <a:pPr algn="ctr" rtl="0">
              <a:spcBef>
                <a:spcPts val="0"/>
              </a:spcBef>
              <a:spcAft>
                <a:spcPts val="0"/>
              </a:spcAft>
            </a:pPr>
            <a:br>
              <a:rPr lang="en-US" sz="1400" b="0" dirty="0">
                <a:effectLst/>
              </a:rPr>
            </a:br>
            <a:r>
              <a:rPr lang="en-US" sz="2200" b="1" i="0" u="none" strike="noStrike" dirty="0">
                <a:effectLst/>
                <a:latin typeface="Raleway" panose="020B0604020202020204" pitchFamily="2" charset="0"/>
              </a:rPr>
              <a:t>Using a High-Resolution Ensemble to Assess the Impacts of Ventilation </a:t>
            </a:r>
          </a:p>
          <a:p>
            <a:pPr algn="ctr" rtl="0">
              <a:spcBef>
                <a:spcPts val="0"/>
              </a:spcBef>
              <a:spcAft>
                <a:spcPts val="0"/>
              </a:spcAft>
            </a:pPr>
            <a:r>
              <a:rPr lang="en-US" sz="2200" b="1" i="0" u="none" strike="noStrike" dirty="0">
                <a:effectLst/>
                <a:latin typeface="Raleway" panose="020B0604020202020204" pitchFamily="2" charset="0"/>
              </a:rPr>
              <a:t>on a Tropical Cyclone Rapid Intensification Event</a:t>
            </a:r>
            <a:br>
              <a:rPr lang="en-US" sz="2800" dirty="0"/>
            </a:br>
            <a:endParaRPr lang="en-US" sz="2800" dirty="0"/>
          </a:p>
        </p:txBody>
      </p:sp>
      <p:sp>
        <p:nvSpPr>
          <p:cNvPr id="3" name="Rectangle: Rounded Corners 2">
            <a:extLst>
              <a:ext uri="{FF2B5EF4-FFF2-40B4-BE49-F238E27FC236}">
                <a16:creationId xmlns:a16="http://schemas.microsoft.com/office/drawing/2014/main" id="{9B67C80E-77FB-EC08-5685-98317112A649}"/>
              </a:ext>
            </a:extLst>
          </p:cNvPr>
          <p:cNvSpPr/>
          <p:nvPr/>
        </p:nvSpPr>
        <p:spPr>
          <a:xfrm>
            <a:off x="2167427" y="4870131"/>
            <a:ext cx="7857099" cy="1917576"/>
          </a:xfrm>
          <a:prstGeom prst="roundRect">
            <a:avLst/>
          </a:prstGeom>
          <a:solidFill>
            <a:schemeClr val="bg1">
              <a:lumMod val="95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DD5F650F-4E4F-40F7-926A-013A1BE7BA5E}"/>
              </a:ext>
            </a:extLst>
          </p:cNvPr>
          <p:cNvSpPr txBox="1"/>
          <p:nvPr/>
        </p:nvSpPr>
        <p:spPr>
          <a:xfrm>
            <a:off x="2212737" y="4951364"/>
            <a:ext cx="7766477" cy="1851789"/>
          </a:xfrm>
          <a:prstGeom prst="rect">
            <a:avLst/>
          </a:prstGeom>
          <a:noFill/>
        </p:spPr>
        <p:txBody>
          <a:bodyPr wrap="square" rtlCol="0">
            <a:spAutoFit/>
          </a:bodyPr>
          <a:lstStyle/>
          <a:p>
            <a:pPr algn="ctr">
              <a:spcAft>
                <a:spcPts val="400"/>
              </a:spcAft>
            </a:pPr>
            <a:r>
              <a:rPr lang="en-US" sz="1500" dirty="0"/>
              <a:t>Michael Fischer</a:t>
            </a:r>
            <a:r>
              <a:rPr lang="en-US" sz="1500" baseline="30000" dirty="0"/>
              <a:t>1,2</a:t>
            </a:r>
            <a:r>
              <a:rPr lang="en-US" sz="1500" dirty="0"/>
              <a:t>, Paul Reasor</a:t>
            </a:r>
            <a:r>
              <a:rPr lang="en-US" sz="1500" baseline="30000" dirty="0"/>
              <a:t>2</a:t>
            </a:r>
            <a:r>
              <a:rPr lang="en-US" sz="1500" dirty="0"/>
              <a:t>, Brian Tang</a:t>
            </a:r>
            <a:r>
              <a:rPr lang="en-US" sz="1500" baseline="30000" dirty="0"/>
              <a:t>3</a:t>
            </a:r>
            <a:r>
              <a:rPr lang="en-US" sz="1500" dirty="0"/>
              <a:t>, Kristen Corbosiero</a:t>
            </a:r>
            <a:r>
              <a:rPr lang="en-US" sz="1500" baseline="30000" dirty="0"/>
              <a:t>3</a:t>
            </a:r>
            <a:r>
              <a:rPr lang="en-US" sz="1500" dirty="0"/>
              <a:t>, Ryan Torn</a:t>
            </a:r>
            <a:r>
              <a:rPr lang="en-US" sz="1500" baseline="30000" dirty="0"/>
              <a:t>3</a:t>
            </a:r>
            <a:r>
              <a:rPr lang="en-US" sz="1500" dirty="0"/>
              <a:t>, and </a:t>
            </a:r>
            <a:r>
              <a:rPr lang="en-US" sz="1500" dirty="0" err="1"/>
              <a:t>Xiaomin</a:t>
            </a:r>
            <a:r>
              <a:rPr lang="en-US" sz="1500" dirty="0"/>
              <a:t> Chen</a:t>
            </a:r>
            <a:r>
              <a:rPr lang="en-US" sz="1500" baseline="30000" dirty="0"/>
              <a:t>2,4</a:t>
            </a:r>
            <a:endParaRPr lang="en-US" sz="1500" dirty="0"/>
          </a:p>
          <a:p>
            <a:pPr algn="ctr">
              <a:spcAft>
                <a:spcPts val="400"/>
              </a:spcAft>
            </a:pPr>
            <a:endParaRPr lang="en-US" sz="1400" baseline="30000" dirty="0"/>
          </a:p>
          <a:p>
            <a:pPr algn="ctr">
              <a:spcAft>
                <a:spcPts val="400"/>
              </a:spcAft>
            </a:pPr>
            <a:r>
              <a:rPr lang="en-US" sz="1400" baseline="30000" dirty="0"/>
              <a:t>1</a:t>
            </a:r>
            <a:r>
              <a:rPr lang="en-US" sz="1400" dirty="0"/>
              <a:t>University of Miami/CIMAS</a:t>
            </a:r>
          </a:p>
          <a:p>
            <a:pPr algn="ctr">
              <a:spcAft>
                <a:spcPts val="400"/>
              </a:spcAft>
            </a:pPr>
            <a:r>
              <a:rPr lang="en-US" sz="1400" baseline="30000" dirty="0"/>
              <a:t>2</a:t>
            </a:r>
            <a:r>
              <a:rPr lang="en-US" sz="1400" dirty="0"/>
              <a:t>NOAA/AOML/Hurricane Research Division</a:t>
            </a:r>
          </a:p>
          <a:p>
            <a:pPr algn="ctr">
              <a:spcAft>
                <a:spcPts val="400"/>
              </a:spcAft>
            </a:pPr>
            <a:r>
              <a:rPr lang="en-US" sz="1400" baseline="30000" dirty="0"/>
              <a:t>3</a:t>
            </a:r>
            <a:r>
              <a:rPr lang="en-US" sz="1400" dirty="0"/>
              <a:t>University at Albany</a:t>
            </a:r>
          </a:p>
          <a:p>
            <a:pPr algn="ctr">
              <a:spcAft>
                <a:spcPts val="400"/>
              </a:spcAft>
            </a:pPr>
            <a:r>
              <a:rPr lang="en-US" sz="1400" baseline="30000" dirty="0"/>
              <a:t>4</a:t>
            </a:r>
            <a:r>
              <a:rPr lang="en-US" sz="1400" dirty="0"/>
              <a:t>Northern Gulf Institute/Mississippi State University</a:t>
            </a:r>
          </a:p>
          <a:p>
            <a:pPr algn="ctr">
              <a:spcAft>
                <a:spcPts val="400"/>
              </a:spcAft>
            </a:pPr>
            <a:r>
              <a:rPr lang="en-US" sz="1400" i="1" dirty="0"/>
              <a:t>October HRD Science Meeting</a:t>
            </a:r>
          </a:p>
        </p:txBody>
      </p:sp>
      <p:pic>
        <p:nvPicPr>
          <p:cNvPr id="1026" name="Picture 2">
            <a:extLst>
              <a:ext uri="{FF2B5EF4-FFF2-40B4-BE49-F238E27FC236}">
                <a16:creationId xmlns:a16="http://schemas.microsoft.com/office/drawing/2014/main" id="{EEBD2A3E-8211-7C89-09CF-62E743D18D2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27573" y="5360536"/>
            <a:ext cx="1761359" cy="92295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64DD4ACE-4EC3-9644-C865-C93293B2695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67618" y="5436196"/>
            <a:ext cx="930923" cy="771633"/>
          </a:xfrm>
          <a:prstGeom prst="rect">
            <a:avLst/>
          </a:prstGeom>
        </p:spPr>
      </p:pic>
    </p:spTree>
    <p:extLst>
      <p:ext uri="{BB962C8B-B14F-4D97-AF65-F5344CB8AC3E}">
        <p14:creationId xmlns:p14="http://schemas.microsoft.com/office/powerpoint/2010/main" val="40766128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atellite image of a hurricane&#10;&#10;Description automatically generated with medium confidence">
            <a:extLst>
              <a:ext uri="{FF2B5EF4-FFF2-40B4-BE49-F238E27FC236}">
                <a16:creationId xmlns:a16="http://schemas.microsoft.com/office/drawing/2014/main" id="{E6C881B5-FB4C-4E61-B88C-EB1F10C63B1E}"/>
              </a:ext>
            </a:extLst>
          </p:cNvPr>
          <p:cNvPicPr>
            <a:picLocks noChangeAspect="1"/>
          </p:cNvPicPr>
          <p:nvPr/>
        </p:nvPicPr>
        <p:blipFill rotWithShape="1">
          <a:blip r:embed="rId2">
            <a:extLst>
              <a:ext uri="{28A0092B-C50C-407E-A947-70E740481C1C}">
                <a14:useLocalDpi xmlns:a14="http://schemas.microsoft.com/office/drawing/2010/main" val="0"/>
              </a:ext>
            </a:extLst>
          </a:blip>
          <a:srcRect t="23064" r="-1" b="35178"/>
          <a:stretch/>
        </p:blipFill>
        <p:spPr>
          <a:xfrm>
            <a:off x="20" y="1282"/>
            <a:ext cx="12191980" cy="6856718"/>
          </a:xfrm>
          <a:prstGeom prst="rect">
            <a:avLst/>
          </a:prstGeom>
        </p:spPr>
      </p:pic>
      <p:sp>
        <p:nvSpPr>
          <p:cNvPr id="2" name="Rectangle 1">
            <a:extLst>
              <a:ext uri="{FF2B5EF4-FFF2-40B4-BE49-F238E27FC236}">
                <a16:creationId xmlns:a16="http://schemas.microsoft.com/office/drawing/2014/main" id="{603AB1FA-66C1-4946-82B5-2666A6BFF455}"/>
              </a:ext>
            </a:extLst>
          </p:cNvPr>
          <p:cNvSpPr/>
          <p:nvPr/>
        </p:nvSpPr>
        <p:spPr>
          <a:xfrm>
            <a:off x="-20" y="1282"/>
            <a:ext cx="12192000" cy="6856718"/>
          </a:xfrm>
          <a:prstGeom prst="rect">
            <a:avLst/>
          </a:prstGeom>
          <a:solidFill>
            <a:schemeClr val="bg1">
              <a:lumMod val="95000"/>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279BC07F-D630-4B59-8930-FA225FB7890D}"/>
              </a:ext>
            </a:extLst>
          </p:cNvPr>
          <p:cNvSpPr/>
          <p:nvPr/>
        </p:nvSpPr>
        <p:spPr>
          <a:xfrm>
            <a:off x="984165" y="216565"/>
            <a:ext cx="10263466" cy="821833"/>
          </a:xfrm>
          <a:prstGeom prst="roundRect">
            <a:avLst/>
          </a:prstGeom>
          <a:solidFill>
            <a:schemeClr val="bg1">
              <a:lumMod val="95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70C63E2C-DABE-42FC-8E4D-174CF8E840AE}"/>
              </a:ext>
            </a:extLst>
          </p:cNvPr>
          <p:cNvSpPr txBox="1"/>
          <p:nvPr/>
        </p:nvSpPr>
        <p:spPr>
          <a:xfrm>
            <a:off x="1178689" y="304315"/>
            <a:ext cx="9874417" cy="646331"/>
          </a:xfrm>
          <a:prstGeom prst="rect">
            <a:avLst/>
          </a:prstGeom>
          <a:noFill/>
        </p:spPr>
        <p:txBody>
          <a:bodyPr wrap="square">
            <a:spAutoFit/>
          </a:bodyPr>
          <a:lstStyle/>
          <a:p>
            <a:pPr algn="ctr"/>
            <a:r>
              <a:rPr lang="en-US" sz="3600" dirty="0"/>
              <a:t>Moist Static Energy (MSE) Budget</a:t>
            </a:r>
          </a:p>
        </p:txBody>
      </p:sp>
      <p:pic>
        <p:nvPicPr>
          <p:cNvPr id="5" name="Picture 4" descr="Chart&#10;&#10;Description automatically generated">
            <a:extLst>
              <a:ext uri="{FF2B5EF4-FFF2-40B4-BE49-F238E27FC236}">
                <a16:creationId xmlns:a16="http://schemas.microsoft.com/office/drawing/2014/main" id="{5A6B382C-77A2-66F0-88DA-B538B6AE00DF}"/>
              </a:ext>
            </a:extLst>
          </p:cNvPr>
          <p:cNvPicPr>
            <a:picLocks noChangeAspect="1"/>
          </p:cNvPicPr>
          <p:nvPr/>
        </p:nvPicPr>
        <p:blipFill rotWithShape="1">
          <a:blip r:embed="rId3">
            <a:extLst>
              <a:ext uri="{28A0092B-C50C-407E-A947-70E740481C1C}">
                <a14:useLocalDpi xmlns:a14="http://schemas.microsoft.com/office/drawing/2010/main" val="0"/>
              </a:ext>
            </a:extLst>
          </a:blip>
          <a:srcRect t="48248"/>
          <a:stretch/>
        </p:blipFill>
        <p:spPr>
          <a:xfrm>
            <a:off x="556181" y="1361272"/>
            <a:ext cx="4864387" cy="5363805"/>
          </a:xfrm>
          <a:prstGeom prst="rect">
            <a:avLst/>
          </a:prstGeom>
        </p:spPr>
      </p:pic>
      <p:sp>
        <p:nvSpPr>
          <p:cNvPr id="3" name="TextBox 2">
            <a:extLst>
              <a:ext uri="{FF2B5EF4-FFF2-40B4-BE49-F238E27FC236}">
                <a16:creationId xmlns:a16="http://schemas.microsoft.com/office/drawing/2014/main" id="{E3AA1B95-AEBB-4FCE-ADA9-4D8FF8434BC8}"/>
              </a:ext>
            </a:extLst>
          </p:cNvPr>
          <p:cNvSpPr txBox="1"/>
          <p:nvPr/>
        </p:nvSpPr>
        <p:spPr>
          <a:xfrm>
            <a:off x="5987085" y="1976079"/>
            <a:ext cx="5260546" cy="4524315"/>
          </a:xfrm>
          <a:prstGeom prst="rect">
            <a:avLst/>
          </a:prstGeom>
          <a:noFill/>
        </p:spPr>
        <p:txBody>
          <a:bodyPr wrap="square" rtlCol="0">
            <a:spAutoFit/>
          </a:bodyPr>
          <a:lstStyle/>
          <a:p>
            <a:pPr marL="285750" indent="-285750">
              <a:buFont typeface="Arial" panose="020B0604020202020204" pitchFamily="34" charset="0"/>
              <a:buChar char="•"/>
            </a:pPr>
            <a:r>
              <a:rPr lang="en-US" sz="2400" dirty="0"/>
              <a:t>The time derivative of MSE for both members are shown more clearly in panel c</a:t>
            </a:r>
          </a:p>
          <a:p>
            <a:pPr marL="742950" lvl="1" indent="-285750">
              <a:buFont typeface="Arial" panose="020B0604020202020204" pitchFamily="34" charset="0"/>
              <a:buChar char="•"/>
            </a:pPr>
            <a:r>
              <a:rPr lang="en-US" sz="2400" dirty="0"/>
              <a:t>The sum of the MSE advective terms vary in phase with the MSE tendency, indicating the key role of advective processes</a:t>
            </a:r>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r>
              <a:rPr lang="en-US" sz="2400" dirty="0"/>
              <a:t>The loss of MSE in the</a:t>
            </a:r>
            <a:r>
              <a:rPr lang="en-US" sz="2400" b="1" dirty="0">
                <a:solidFill>
                  <a:srgbClr val="3311FF"/>
                </a:solidFill>
              </a:rPr>
              <a:t> late-RI </a:t>
            </a:r>
            <a:r>
              <a:rPr lang="en-US" sz="2400" dirty="0"/>
              <a:t>member is primarily driven by horizontal advection (panel d) </a:t>
            </a:r>
          </a:p>
          <a:p>
            <a:pPr marL="742950" lvl="1" indent="-285750">
              <a:buFont typeface="Arial" panose="020B0604020202020204" pitchFamily="34" charset="0"/>
              <a:buChar char="•"/>
            </a:pPr>
            <a:r>
              <a:rPr lang="en-US" sz="2400" dirty="0"/>
              <a:t>Consistent with radial ventilation!</a:t>
            </a:r>
          </a:p>
        </p:txBody>
      </p:sp>
    </p:spTree>
    <p:extLst>
      <p:ext uri="{BB962C8B-B14F-4D97-AF65-F5344CB8AC3E}">
        <p14:creationId xmlns:p14="http://schemas.microsoft.com/office/powerpoint/2010/main" val="35955715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atellite image of a hurricane&#10;&#10;Description automatically generated with medium confidence">
            <a:extLst>
              <a:ext uri="{FF2B5EF4-FFF2-40B4-BE49-F238E27FC236}">
                <a16:creationId xmlns:a16="http://schemas.microsoft.com/office/drawing/2014/main" id="{E6C881B5-FB4C-4E61-B88C-EB1F10C63B1E}"/>
              </a:ext>
            </a:extLst>
          </p:cNvPr>
          <p:cNvPicPr>
            <a:picLocks noChangeAspect="1"/>
          </p:cNvPicPr>
          <p:nvPr/>
        </p:nvPicPr>
        <p:blipFill rotWithShape="1">
          <a:blip r:embed="rId3">
            <a:extLst>
              <a:ext uri="{28A0092B-C50C-407E-A947-70E740481C1C}">
                <a14:useLocalDpi xmlns:a14="http://schemas.microsoft.com/office/drawing/2010/main" val="0"/>
              </a:ext>
            </a:extLst>
          </a:blip>
          <a:srcRect t="23064" r="-1" b="35178"/>
          <a:stretch/>
        </p:blipFill>
        <p:spPr>
          <a:xfrm>
            <a:off x="20" y="1282"/>
            <a:ext cx="12191980" cy="6856718"/>
          </a:xfrm>
          <a:prstGeom prst="rect">
            <a:avLst/>
          </a:prstGeom>
        </p:spPr>
      </p:pic>
      <p:sp>
        <p:nvSpPr>
          <p:cNvPr id="2" name="Rectangle 1">
            <a:extLst>
              <a:ext uri="{FF2B5EF4-FFF2-40B4-BE49-F238E27FC236}">
                <a16:creationId xmlns:a16="http://schemas.microsoft.com/office/drawing/2014/main" id="{603AB1FA-66C1-4946-82B5-2666A6BFF455}"/>
              </a:ext>
            </a:extLst>
          </p:cNvPr>
          <p:cNvSpPr/>
          <p:nvPr/>
        </p:nvSpPr>
        <p:spPr>
          <a:xfrm>
            <a:off x="-20" y="1282"/>
            <a:ext cx="12192000" cy="6856718"/>
          </a:xfrm>
          <a:prstGeom prst="rect">
            <a:avLst/>
          </a:prstGeom>
          <a:solidFill>
            <a:schemeClr val="bg1">
              <a:lumMod val="95000"/>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279BC07F-D630-4B59-8930-FA225FB7890D}"/>
              </a:ext>
            </a:extLst>
          </p:cNvPr>
          <p:cNvSpPr/>
          <p:nvPr/>
        </p:nvSpPr>
        <p:spPr>
          <a:xfrm>
            <a:off x="984165" y="216565"/>
            <a:ext cx="10263466" cy="821833"/>
          </a:xfrm>
          <a:prstGeom prst="roundRect">
            <a:avLst/>
          </a:prstGeom>
          <a:solidFill>
            <a:schemeClr val="bg1">
              <a:lumMod val="95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70C63E2C-DABE-42FC-8E4D-174CF8E840AE}"/>
              </a:ext>
            </a:extLst>
          </p:cNvPr>
          <p:cNvSpPr txBox="1"/>
          <p:nvPr/>
        </p:nvSpPr>
        <p:spPr>
          <a:xfrm>
            <a:off x="1178689" y="304315"/>
            <a:ext cx="9874417" cy="646331"/>
          </a:xfrm>
          <a:prstGeom prst="rect">
            <a:avLst/>
          </a:prstGeom>
          <a:noFill/>
        </p:spPr>
        <p:txBody>
          <a:bodyPr wrap="square">
            <a:spAutoFit/>
          </a:bodyPr>
          <a:lstStyle/>
          <a:p>
            <a:pPr algn="ctr"/>
            <a:r>
              <a:rPr lang="en-US" sz="3600" dirty="0"/>
              <a:t>Vortex Tilt Evolution</a:t>
            </a:r>
          </a:p>
        </p:txBody>
      </p:sp>
      <p:pic>
        <p:nvPicPr>
          <p:cNvPr id="4" name="Picture 3" descr="Chart, radar chart&#10;&#10;Description automatically generated">
            <a:extLst>
              <a:ext uri="{FF2B5EF4-FFF2-40B4-BE49-F238E27FC236}">
                <a16:creationId xmlns:a16="http://schemas.microsoft.com/office/drawing/2014/main" id="{14C2588E-ABE4-3297-C105-91173DF8BA18}"/>
              </a:ext>
            </a:extLst>
          </p:cNvPr>
          <p:cNvPicPr>
            <a:picLocks noChangeAspect="1"/>
          </p:cNvPicPr>
          <p:nvPr/>
        </p:nvPicPr>
        <p:blipFill rotWithShape="1">
          <a:blip r:embed="rId4">
            <a:extLst>
              <a:ext uri="{28A0092B-C50C-407E-A947-70E740481C1C}">
                <a14:useLocalDpi xmlns:a14="http://schemas.microsoft.com/office/drawing/2010/main" val="0"/>
              </a:ext>
            </a:extLst>
          </a:blip>
          <a:srcRect r="55124"/>
          <a:stretch/>
        </p:blipFill>
        <p:spPr>
          <a:xfrm>
            <a:off x="191701" y="1648202"/>
            <a:ext cx="3593378" cy="4008795"/>
          </a:xfrm>
          <a:prstGeom prst="rect">
            <a:avLst/>
          </a:prstGeom>
        </p:spPr>
      </p:pic>
      <p:sp>
        <p:nvSpPr>
          <p:cNvPr id="14" name="TextBox 13">
            <a:extLst>
              <a:ext uri="{FF2B5EF4-FFF2-40B4-BE49-F238E27FC236}">
                <a16:creationId xmlns:a16="http://schemas.microsoft.com/office/drawing/2014/main" id="{9E82DBF7-B4EC-EF27-2249-B38519947734}"/>
              </a:ext>
            </a:extLst>
          </p:cNvPr>
          <p:cNvSpPr txBox="1"/>
          <p:nvPr/>
        </p:nvSpPr>
        <p:spPr>
          <a:xfrm>
            <a:off x="8059466" y="1521253"/>
            <a:ext cx="4086933" cy="5170646"/>
          </a:xfrm>
          <a:prstGeom prst="rect">
            <a:avLst/>
          </a:prstGeom>
          <a:noFill/>
        </p:spPr>
        <p:txBody>
          <a:bodyPr wrap="square" rtlCol="0">
            <a:spAutoFit/>
          </a:bodyPr>
          <a:lstStyle/>
          <a:p>
            <a:pPr marL="285750" indent="-285750">
              <a:buFont typeface="Arial" panose="020B0604020202020204" pitchFamily="34" charset="0"/>
              <a:buChar char="•"/>
            </a:pPr>
            <a:r>
              <a:rPr lang="en-US" sz="2200" b="1" dirty="0">
                <a:solidFill>
                  <a:srgbClr val="FF0D58"/>
                </a:solidFill>
              </a:rPr>
              <a:t>Early-RI members</a:t>
            </a:r>
            <a:r>
              <a:rPr lang="en-US" sz="2200" b="1" dirty="0"/>
              <a:t> </a:t>
            </a:r>
            <a:r>
              <a:rPr lang="en-US" sz="2200" dirty="0"/>
              <a:t>are consistently associated with statistically significantly smaller vortex tilt magnitudes than </a:t>
            </a:r>
            <a:r>
              <a:rPr lang="en-US" sz="2200" b="1" dirty="0">
                <a:solidFill>
                  <a:srgbClr val="3311FF"/>
                </a:solidFill>
              </a:rPr>
              <a:t>late-RI members</a:t>
            </a:r>
            <a:r>
              <a:rPr lang="en-US" sz="2200" dirty="0">
                <a:solidFill>
                  <a:srgbClr val="3311FF"/>
                </a:solidFill>
              </a:rPr>
              <a:t> </a:t>
            </a:r>
            <a:r>
              <a:rPr lang="en-US" sz="2200" dirty="0"/>
              <a:t>over first 48 h</a:t>
            </a:r>
          </a:p>
          <a:p>
            <a:pPr marL="285750" indent="-285750">
              <a:buFont typeface="Arial" panose="020B0604020202020204" pitchFamily="34" charset="0"/>
              <a:buChar char="•"/>
            </a:pPr>
            <a:endParaRPr lang="en-US" sz="2200" dirty="0"/>
          </a:p>
          <a:p>
            <a:pPr marL="285750" indent="-285750">
              <a:buFont typeface="Arial" panose="020B0604020202020204" pitchFamily="34" charset="0"/>
              <a:buChar char="•"/>
            </a:pPr>
            <a:r>
              <a:rPr lang="en-US" sz="2200" b="1" dirty="0">
                <a:solidFill>
                  <a:srgbClr val="3311FF"/>
                </a:solidFill>
              </a:rPr>
              <a:t>Late-RI members </a:t>
            </a:r>
            <a:r>
              <a:rPr lang="en-US" sz="2200" dirty="0"/>
              <a:t>exhibit an increase in tilt when strong ventilation was noted (leading up to t=36 h)</a:t>
            </a:r>
          </a:p>
          <a:p>
            <a:pPr marL="285750" indent="-285750">
              <a:buFont typeface="Arial" panose="020B0604020202020204" pitchFamily="34" charset="0"/>
              <a:buChar char="•"/>
            </a:pPr>
            <a:endParaRPr lang="en-US" sz="2200" dirty="0"/>
          </a:p>
          <a:p>
            <a:pPr marL="285750" indent="-285750">
              <a:buFont typeface="Arial" panose="020B0604020202020204" pitchFamily="34" charset="0"/>
              <a:buChar char="•"/>
            </a:pPr>
            <a:r>
              <a:rPr lang="en-US" sz="2200" dirty="0"/>
              <a:t>Shear alone doesn’t seem to explain differences in tilt, as the shear distributions overlap</a:t>
            </a:r>
          </a:p>
          <a:p>
            <a:pPr marL="285750" indent="-285750">
              <a:buFont typeface="Arial" panose="020B0604020202020204" pitchFamily="34" charset="0"/>
              <a:buChar char="•"/>
            </a:pPr>
            <a:endParaRPr lang="en-US" sz="2200" dirty="0"/>
          </a:p>
        </p:txBody>
      </p:sp>
      <p:sp>
        <p:nvSpPr>
          <p:cNvPr id="15" name="Rectangle: Rounded Corners 14">
            <a:extLst>
              <a:ext uri="{FF2B5EF4-FFF2-40B4-BE49-F238E27FC236}">
                <a16:creationId xmlns:a16="http://schemas.microsoft.com/office/drawing/2014/main" id="{8E57E306-2077-7252-4D62-E6D0157B0D5B}"/>
              </a:ext>
            </a:extLst>
          </p:cNvPr>
          <p:cNvSpPr/>
          <p:nvPr/>
        </p:nvSpPr>
        <p:spPr>
          <a:xfrm>
            <a:off x="24790" y="1521253"/>
            <a:ext cx="3927200" cy="436768"/>
          </a:xfrm>
          <a:prstGeom prst="roundRect">
            <a:avLst/>
          </a:prstGeom>
          <a:solidFill>
            <a:schemeClr val="bg2">
              <a:lumMod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Surface–400-hPa Vortex Tilt Magnitude:</a:t>
            </a:r>
          </a:p>
        </p:txBody>
      </p:sp>
      <p:pic>
        <p:nvPicPr>
          <p:cNvPr id="17" name="Picture 16" descr="Chart, histogram&#10;&#10;Description automatically generated">
            <a:extLst>
              <a:ext uri="{FF2B5EF4-FFF2-40B4-BE49-F238E27FC236}">
                <a16:creationId xmlns:a16="http://schemas.microsoft.com/office/drawing/2014/main" id="{C1AC7FEF-3837-7FE5-F7E1-7FA0BDEAD079}"/>
              </a:ext>
            </a:extLst>
          </p:cNvPr>
          <p:cNvPicPr>
            <a:picLocks noChangeAspect="1"/>
          </p:cNvPicPr>
          <p:nvPr/>
        </p:nvPicPr>
        <p:blipFill rotWithShape="1">
          <a:blip r:embed="rId5">
            <a:extLst>
              <a:ext uri="{28A0092B-C50C-407E-A947-70E740481C1C}">
                <a14:useLocalDpi xmlns:a14="http://schemas.microsoft.com/office/drawing/2010/main" val="0"/>
              </a:ext>
            </a:extLst>
          </a:blip>
          <a:srcRect r="50000" b="50000"/>
          <a:stretch/>
        </p:blipFill>
        <p:spPr>
          <a:xfrm>
            <a:off x="3976760" y="1701567"/>
            <a:ext cx="4012043" cy="3991844"/>
          </a:xfrm>
          <a:prstGeom prst="rect">
            <a:avLst/>
          </a:prstGeom>
        </p:spPr>
      </p:pic>
      <p:sp>
        <p:nvSpPr>
          <p:cNvPr id="18" name="Rectangle: Rounded Corners 17">
            <a:extLst>
              <a:ext uri="{FF2B5EF4-FFF2-40B4-BE49-F238E27FC236}">
                <a16:creationId xmlns:a16="http://schemas.microsoft.com/office/drawing/2014/main" id="{262BE61A-51C9-EE2C-490B-C41A4B770A73}"/>
              </a:ext>
            </a:extLst>
          </p:cNvPr>
          <p:cNvSpPr/>
          <p:nvPr/>
        </p:nvSpPr>
        <p:spPr>
          <a:xfrm>
            <a:off x="3976760" y="1528323"/>
            <a:ext cx="4012054" cy="436768"/>
          </a:xfrm>
          <a:prstGeom prst="roundRect">
            <a:avLst/>
          </a:prstGeom>
          <a:solidFill>
            <a:schemeClr val="bg2">
              <a:lumMod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Deep-Layer Shear Magnitude:</a:t>
            </a:r>
          </a:p>
        </p:txBody>
      </p:sp>
      <p:sp>
        <p:nvSpPr>
          <p:cNvPr id="19" name="TextBox 18">
            <a:extLst>
              <a:ext uri="{FF2B5EF4-FFF2-40B4-BE49-F238E27FC236}">
                <a16:creationId xmlns:a16="http://schemas.microsoft.com/office/drawing/2014/main" id="{BD975458-3916-70AE-1474-6D79384602A5}"/>
              </a:ext>
            </a:extLst>
          </p:cNvPr>
          <p:cNvSpPr txBox="1"/>
          <p:nvPr/>
        </p:nvSpPr>
        <p:spPr>
          <a:xfrm>
            <a:off x="934465" y="5773679"/>
            <a:ext cx="6035050" cy="369332"/>
          </a:xfrm>
          <a:prstGeom prst="rect">
            <a:avLst/>
          </a:prstGeom>
          <a:noFill/>
        </p:spPr>
        <p:txBody>
          <a:bodyPr wrap="none" rtlCol="0">
            <a:spAutoFit/>
          </a:bodyPr>
          <a:lstStyle/>
          <a:p>
            <a:r>
              <a:rPr lang="en-US" i="1" dirty="0"/>
              <a:t>Markers indicate statistical significance at 95% confidence level</a:t>
            </a:r>
          </a:p>
        </p:txBody>
      </p:sp>
    </p:spTree>
    <p:extLst>
      <p:ext uri="{BB962C8B-B14F-4D97-AF65-F5344CB8AC3E}">
        <p14:creationId xmlns:p14="http://schemas.microsoft.com/office/powerpoint/2010/main" val="26732307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atellite image of a hurricane&#10;&#10;Description automatically generated with medium confidence">
            <a:extLst>
              <a:ext uri="{FF2B5EF4-FFF2-40B4-BE49-F238E27FC236}">
                <a16:creationId xmlns:a16="http://schemas.microsoft.com/office/drawing/2014/main" id="{E6C881B5-FB4C-4E61-B88C-EB1F10C63B1E}"/>
              </a:ext>
            </a:extLst>
          </p:cNvPr>
          <p:cNvPicPr>
            <a:picLocks noChangeAspect="1"/>
          </p:cNvPicPr>
          <p:nvPr/>
        </p:nvPicPr>
        <p:blipFill rotWithShape="1">
          <a:blip r:embed="rId2">
            <a:extLst>
              <a:ext uri="{28A0092B-C50C-407E-A947-70E740481C1C}">
                <a14:useLocalDpi xmlns:a14="http://schemas.microsoft.com/office/drawing/2010/main" val="0"/>
              </a:ext>
            </a:extLst>
          </a:blip>
          <a:srcRect t="23064" r="-1" b="35178"/>
          <a:stretch/>
        </p:blipFill>
        <p:spPr>
          <a:xfrm>
            <a:off x="20" y="1282"/>
            <a:ext cx="12191980" cy="6856718"/>
          </a:xfrm>
          <a:prstGeom prst="rect">
            <a:avLst/>
          </a:prstGeom>
        </p:spPr>
      </p:pic>
      <p:sp>
        <p:nvSpPr>
          <p:cNvPr id="2" name="Rectangle 1">
            <a:extLst>
              <a:ext uri="{FF2B5EF4-FFF2-40B4-BE49-F238E27FC236}">
                <a16:creationId xmlns:a16="http://schemas.microsoft.com/office/drawing/2014/main" id="{603AB1FA-66C1-4946-82B5-2666A6BFF455}"/>
              </a:ext>
            </a:extLst>
          </p:cNvPr>
          <p:cNvSpPr/>
          <p:nvPr/>
        </p:nvSpPr>
        <p:spPr>
          <a:xfrm>
            <a:off x="-20" y="1282"/>
            <a:ext cx="12192000" cy="6856718"/>
          </a:xfrm>
          <a:prstGeom prst="rect">
            <a:avLst/>
          </a:prstGeom>
          <a:solidFill>
            <a:schemeClr val="bg1">
              <a:lumMod val="95000"/>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279BC07F-D630-4B59-8930-FA225FB7890D}"/>
              </a:ext>
            </a:extLst>
          </p:cNvPr>
          <p:cNvSpPr/>
          <p:nvPr/>
        </p:nvSpPr>
        <p:spPr>
          <a:xfrm>
            <a:off x="984165" y="216565"/>
            <a:ext cx="10263466" cy="821833"/>
          </a:xfrm>
          <a:prstGeom prst="roundRect">
            <a:avLst/>
          </a:prstGeom>
          <a:solidFill>
            <a:schemeClr val="bg1">
              <a:lumMod val="95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70C63E2C-DABE-42FC-8E4D-174CF8E840AE}"/>
              </a:ext>
            </a:extLst>
          </p:cNvPr>
          <p:cNvSpPr txBox="1"/>
          <p:nvPr/>
        </p:nvSpPr>
        <p:spPr>
          <a:xfrm>
            <a:off x="1178689" y="304315"/>
            <a:ext cx="9874417" cy="646331"/>
          </a:xfrm>
          <a:prstGeom prst="rect">
            <a:avLst/>
          </a:prstGeom>
          <a:noFill/>
        </p:spPr>
        <p:txBody>
          <a:bodyPr wrap="square">
            <a:spAutoFit/>
          </a:bodyPr>
          <a:lstStyle/>
          <a:p>
            <a:pPr algn="ctr"/>
            <a:r>
              <a:rPr lang="en-US" sz="3600" dirty="0"/>
              <a:t>Vortex Resilience Analysis</a:t>
            </a:r>
          </a:p>
        </p:txBody>
      </p:sp>
      <p:pic>
        <p:nvPicPr>
          <p:cNvPr id="13" name="Picture 12" descr="Chart, scatter chart&#10;&#10;Description automatically generated">
            <a:extLst>
              <a:ext uri="{FF2B5EF4-FFF2-40B4-BE49-F238E27FC236}">
                <a16:creationId xmlns:a16="http://schemas.microsoft.com/office/drawing/2014/main" id="{CB9CA09E-994B-FAC6-6069-9F47A954E4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628" y="1495457"/>
            <a:ext cx="5182148" cy="4905483"/>
          </a:xfrm>
          <a:prstGeom prst="rect">
            <a:avLst/>
          </a:prstGeom>
        </p:spPr>
      </p:pic>
      <p:sp>
        <p:nvSpPr>
          <p:cNvPr id="3" name="TextBox 2">
            <a:extLst>
              <a:ext uri="{FF2B5EF4-FFF2-40B4-BE49-F238E27FC236}">
                <a16:creationId xmlns:a16="http://schemas.microsoft.com/office/drawing/2014/main" id="{6BE3C948-112E-3D0F-825E-01CE8E3308EC}"/>
              </a:ext>
            </a:extLst>
          </p:cNvPr>
          <p:cNvSpPr txBox="1"/>
          <p:nvPr/>
        </p:nvSpPr>
        <p:spPr>
          <a:xfrm>
            <a:off x="5343776" y="1521253"/>
            <a:ext cx="6802623" cy="5509200"/>
          </a:xfrm>
          <a:prstGeom prst="rect">
            <a:avLst/>
          </a:prstGeom>
          <a:noFill/>
        </p:spPr>
        <p:txBody>
          <a:bodyPr wrap="square" rtlCol="0">
            <a:spAutoFit/>
          </a:bodyPr>
          <a:lstStyle/>
          <a:p>
            <a:pPr marL="285750" indent="-285750">
              <a:buFont typeface="Arial" panose="020B0604020202020204" pitchFamily="34" charset="0"/>
              <a:buChar char="•"/>
            </a:pPr>
            <a:r>
              <a:rPr lang="en-US" sz="2200" dirty="0"/>
              <a:t>We performed a vortex resilience analysis on a representative </a:t>
            </a:r>
            <a:r>
              <a:rPr lang="en-US" sz="2200" b="1" dirty="0">
                <a:solidFill>
                  <a:srgbClr val="FF0D58"/>
                </a:solidFill>
              </a:rPr>
              <a:t>early-RI</a:t>
            </a:r>
            <a:r>
              <a:rPr lang="en-US" sz="2200" dirty="0"/>
              <a:t> and </a:t>
            </a:r>
            <a:r>
              <a:rPr lang="en-US" sz="2200" b="1" dirty="0">
                <a:solidFill>
                  <a:srgbClr val="0000FF"/>
                </a:solidFill>
              </a:rPr>
              <a:t>late-RI</a:t>
            </a:r>
            <a:r>
              <a:rPr lang="en-US" sz="2200" dirty="0"/>
              <a:t> member (following </a:t>
            </a:r>
            <a:r>
              <a:rPr lang="en-US" sz="2200" dirty="0" err="1"/>
              <a:t>Schecter</a:t>
            </a:r>
            <a:r>
              <a:rPr lang="en-US" sz="2200" dirty="0"/>
              <a:t> 2015; </a:t>
            </a:r>
            <a:r>
              <a:rPr lang="en-US" sz="2200" dirty="0" err="1"/>
              <a:t>Reasor</a:t>
            </a:r>
            <a:r>
              <a:rPr lang="en-US" sz="2200" dirty="0"/>
              <a:t> and Montgomery 2015)</a:t>
            </a:r>
          </a:p>
          <a:p>
            <a:pPr marL="285750" indent="-285750">
              <a:buFont typeface="Arial" panose="020B0604020202020204" pitchFamily="34" charset="0"/>
              <a:buChar char="•"/>
            </a:pPr>
            <a:endParaRPr lang="en-US" sz="2200" dirty="0"/>
          </a:p>
          <a:p>
            <a:pPr marL="285750" indent="-285750">
              <a:buFont typeface="Arial" panose="020B0604020202020204" pitchFamily="34" charset="0"/>
              <a:buChar char="•"/>
            </a:pPr>
            <a:r>
              <a:rPr lang="en-US" sz="2200" dirty="0"/>
              <a:t>At t=24 h, when tilt begins to amplify in </a:t>
            </a:r>
            <a:r>
              <a:rPr lang="en-US" sz="2200" b="1" dirty="0">
                <a:solidFill>
                  <a:srgbClr val="3311FF"/>
                </a:solidFill>
              </a:rPr>
              <a:t>late-RI</a:t>
            </a:r>
            <a:r>
              <a:rPr lang="en-US" sz="2200" dirty="0"/>
              <a:t> members: </a:t>
            </a:r>
          </a:p>
          <a:p>
            <a:pPr marL="742950" lvl="1" indent="-285750">
              <a:buFont typeface="Arial" panose="020B0604020202020204" pitchFamily="34" charset="0"/>
              <a:buChar char="•"/>
            </a:pPr>
            <a:r>
              <a:rPr lang="en-US" sz="2200" dirty="0"/>
              <a:t>The tilt mode of the </a:t>
            </a:r>
            <a:r>
              <a:rPr lang="en-US" sz="2200" b="1" dirty="0">
                <a:solidFill>
                  <a:srgbClr val="3311FF"/>
                </a:solidFill>
              </a:rPr>
              <a:t>late-RI</a:t>
            </a:r>
            <a:r>
              <a:rPr lang="en-US" sz="2200" dirty="0"/>
              <a:t> vortex </a:t>
            </a:r>
            <a:r>
              <a:rPr lang="en-US" sz="2200" dirty="0" err="1"/>
              <a:t>precesses</a:t>
            </a:r>
            <a:r>
              <a:rPr lang="en-US" sz="2200" dirty="0"/>
              <a:t> a factor of two slower than </a:t>
            </a:r>
            <a:r>
              <a:rPr lang="en-US" sz="2200" b="1" dirty="0">
                <a:solidFill>
                  <a:srgbClr val="FF0D58"/>
                </a:solidFill>
              </a:rPr>
              <a:t>early-RI</a:t>
            </a:r>
            <a:r>
              <a:rPr lang="en-US" sz="2200" dirty="0"/>
              <a:t> vortex</a:t>
            </a:r>
          </a:p>
          <a:p>
            <a:pPr marL="742950" lvl="1" indent="-285750">
              <a:buFont typeface="Arial" panose="020B0604020202020204" pitchFamily="34" charset="0"/>
              <a:buChar char="•"/>
            </a:pPr>
            <a:r>
              <a:rPr lang="en-US" sz="2200" dirty="0"/>
              <a:t>The </a:t>
            </a:r>
            <a:r>
              <a:rPr lang="en-US" sz="2200" b="1" dirty="0">
                <a:solidFill>
                  <a:srgbClr val="3311FF"/>
                </a:solidFill>
              </a:rPr>
              <a:t>late-RI</a:t>
            </a:r>
            <a:r>
              <a:rPr lang="en-US" sz="2200" dirty="0"/>
              <a:t> vortex is damped at nearly 1/3 the rate of the </a:t>
            </a:r>
            <a:r>
              <a:rPr lang="en-US" sz="2200" b="1" dirty="0">
                <a:solidFill>
                  <a:srgbClr val="FF0D58"/>
                </a:solidFill>
              </a:rPr>
              <a:t>early-RI</a:t>
            </a:r>
            <a:r>
              <a:rPr lang="en-US" sz="2200" dirty="0"/>
              <a:t> vortex</a:t>
            </a:r>
          </a:p>
          <a:p>
            <a:pPr marL="285750" indent="-285750">
              <a:buFont typeface="Arial" panose="020B0604020202020204" pitchFamily="34" charset="0"/>
              <a:buChar char="•"/>
            </a:pPr>
            <a:endParaRPr lang="en-US" sz="2200" dirty="0"/>
          </a:p>
          <a:p>
            <a:pPr marL="285750" indent="-285750">
              <a:buFont typeface="Arial" panose="020B0604020202020204" pitchFamily="34" charset="0"/>
              <a:buChar char="•"/>
            </a:pPr>
            <a:r>
              <a:rPr lang="en-US" sz="2200" dirty="0"/>
              <a:t>At t=30 h, as the vortex is further ventilated and the vortex structure evolves, the </a:t>
            </a:r>
            <a:r>
              <a:rPr lang="en-US" sz="2200" b="1" dirty="0">
                <a:solidFill>
                  <a:srgbClr val="FF0D58"/>
                </a:solidFill>
              </a:rPr>
              <a:t>early-RI</a:t>
            </a:r>
            <a:r>
              <a:rPr lang="en-US" sz="2200" dirty="0"/>
              <a:t> member remains more resilient</a:t>
            </a:r>
          </a:p>
          <a:p>
            <a:pPr marL="285750" indent="-285750">
              <a:buFont typeface="Arial" panose="020B0604020202020204" pitchFamily="34" charset="0"/>
              <a:buChar char="•"/>
            </a:pPr>
            <a:endParaRPr lang="en-US" sz="2200" dirty="0"/>
          </a:p>
          <a:p>
            <a:pPr marL="285750" indent="-285750">
              <a:buFont typeface="Arial" panose="020B0604020202020204" pitchFamily="34" charset="0"/>
              <a:buChar char="•"/>
            </a:pPr>
            <a:endParaRPr lang="en-US" sz="2200" dirty="0"/>
          </a:p>
        </p:txBody>
      </p:sp>
    </p:spTree>
    <p:extLst>
      <p:ext uri="{BB962C8B-B14F-4D97-AF65-F5344CB8AC3E}">
        <p14:creationId xmlns:p14="http://schemas.microsoft.com/office/powerpoint/2010/main" val="30934910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atellite image of a hurricane&#10;&#10;Description automatically generated with medium confidence">
            <a:extLst>
              <a:ext uri="{FF2B5EF4-FFF2-40B4-BE49-F238E27FC236}">
                <a16:creationId xmlns:a16="http://schemas.microsoft.com/office/drawing/2014/main" id="{E6C881B5-FB4C-4E61-B88C-EB1F10C63B1E}"/>
              </a:ext>
            </a:extLst>
          </p:cNvPr>
          <p:cNvPicPr>
            <a:picLocks noChangeAspect="1"/>
          </p:cNvPicPr>
          <p:nvPr/>
        </p:nvPicPr>
        <p:blipFill rotWithShape="1">
          <a:blip r:embed="rId2">
            <a:extLst>
              <a:ext uri="{28A0092B-C50C-407E-A947-70E740481C1C}">
                <a14:useLocalDpi xmlns:a14="http://schemas.microsoft.com/office/drawing/2010/main" val="0"/>
              </a:ext>
            </a:extLst>
          </a:blip>
          <a:srcRect t="23064" r="-1" b="35178"/>
          <a:stretch/>
        </p:blipFill>
        <p:spPr>
          <a:xfrm>
            <a:off x="20" y="1282"/>
            <a:ext cx="12191980" cy="6856718"/>
          </a:xfrm>
          <a:prstGeom prst="rect">
            <a:avLst/>
          </a:prstGeom>
        </p:spPr>
      </p:pic>
      <p:sp>
        <p:nvSpPr>
          <p:cNvPr id="2" name="Rectangle 1">
            <a:extLst>
              <a:ext uri="{FF2B5EF4-FFF2-40B4-BE49-F238E27FC236}">
                <a16:creationId xmlns:a16="http://schemas.microsoft.com/office/drawing/2014/main" id="{603AB1FA-66C1-4946-82B5-2666A6BFF455}"/>
              </a:ext>
            </a:extLst>
          </p:cNvPr>
          <p:cNvSpPr/>
          <p:nvPr/>
        </p:nvSpPr>
        <p:spPr>
          <a:xfrm>
            <a:off x="-20" y="1282"/>
            <a:ext cx="12192000" cy="6856718"/>
          </a:xfrm>
          <a:prstGeom prst="rect">
            <a:avLst/>
          </a:prstGeom>
          <a:solidFill>
            <a:schemeClr val="bg1">
              <a:lumMod val="95000"/>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279BC07F-D630-4B59-8930-FA225FB7890D}"/>
              </a:ext>
            </a:extLst>
          </p:cNvPr>
          <p:cNvSpPr/>
          <p:nvPr/>
        </p:nvSpPr>
        <p:spPr>
          <a:xfrm>
            <a:off x="984165" y="216565"/>
            <a:ext cx="10263466" cy="821833"/>
          </a:xfrm>
          <a:prstGeom prst="roundRect">
            <a:avLst/>
          </a:prstGeom>
          <a:solidFill>
            <a:schemeClr val="bg1">
              <a:lumMod val="95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70C63E2C-DABE-42FC-8E4D-174CF8E840AE}"/>
              </a:ext>
            </a:extLst>
          </p:cNvPr>
          <p:cNvSpPr txBox="1"/>
          <p:nvPr/>
        </p:nvSpPr>
        <p:spPr>
          <a:xfrm>
            <a:off x="1178689" y="304315"/>
            <a:ext cx="9874417" cy="646331"/>
          </a:xfrm>
          <a:prstGeom prst="rect">
            <a:avLst/>
          </a:prstGeom>
          <a:noFill/>
        </p:spPr>
        <p:txBody>
          <a:bodyPr wrap="square">
            <a:spAutoFit/>
          </a:bodyPr>
          <a:lstStyle/>
          <a:p>
            <a:pPr algn="ctr"/>
            <a:r>
              <a:rPr lang="en-US" sz="3600" dirty="0"/>
              <a:t>Vortex Resilience Analysis</a:t>
            </a:r>
          </a:p>
        </p:txBody>
      </p:sp>
      <p:pic>
        <p:nvPicPr>
          <p:cNvPr id="13" name="Picture 12" descr="Chart, scatter chart&#10;&#10;Description automatically generated">
            <a:extLst>
              <a:ext uri="{FF2B5EF4-FFF2-40B4-BE49-F238E27FC236}">
                <a16:creationId xmlns:a16="http://schemas.microsoft.com/office/drawing/2014/main" id="{CB9CA09E-994B-FAC6-6069-9F47A954E4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628" y="1495457"/>
            <a:ext cx="5182148" cy="4905483"/>
          </a:xfrm>
          <a:prstGeom prst="rect">
            <a:avLst/>
          </a:prstGeom>
        </p:spPr>
      </p:pic>
      <p:sp>
        <p:nvSpPr>
          <p:cNvPr id="3" name="TextBox 2">
            <a:extLst>
              <a:ext uri="{FF2B5EF4-FFF2-40B4-BE49-F238E27FC236}">
                <a16:creationId xmlns:a16="http://schemas.microsoft.com/office/drawing/2014/main" id="{6BE3C948-112E-3D0F-825E-01CE8E3308EC}"/>
              </a:ext>
            </a:extLst>
          </p:cNvPr>
          <p:cNvSpPr txBox="1"/>
          <p:nvPr/>
        </p:nvSpPr>
        <p:spPr>
          <a:xfrm>
            <a:off x="5343776" y="1521253"/>
            <a:ext cx="6802623" cy="5509200"/>
          </a:xfrm>
          <a:prstGeom prst="rect">
            <a:avLst/>
          </a:prstGeom>
          <a:noFill/>
        </p:spPr>
        <p:txBody>
          <a:bodyPr wrap="square" rtlCol="0">
            <a:spAutoFit/>
          </a:bodyPr>
          <a:lstStyle/>
          <a:p>
            <a:pPr marL="285750" indent="-285750">
              <a:buFont typeface="Arial" panose="020B0604020202020204" pitchFamily="34" charset="0"/>
              <a:buChar char="•"/>
            </a:pPr>
            <a:r>
              <a:rPr lang="en-US" sz="2200" dirty="0"/>
              <a:t>We performed a vortex resilience analysis on a representative </a:t>
            </a:r>
            <a:r>
              <a:rPr lang="en-US" sz="2200" b="1" dirty="0">
                <a:solidFill>
                  <a:srgbClr val="FF0D58"/>
                </a:solidFill>
              </a:rPr>
              <a:t>early-RI</a:t>
            </a:r>
            <a:r>
              <a:rPr lang="en-US" sz="2200" dirty="0"/>
              <a:t> and </a:t>
            </a:r>
            <a:r>
              <a:rPr lang="en-US" sz="2200" b="1" dirty="0">
                <a:solidFill>
                  <a:srgbClr val="0000FF"/>
                </a:solidFill>
              </a:rPr>
              <a:t>late-RI</a:t>
            </a:r>
            <a:r>
              <a:rPr lang="en-US" sz="2200" dirty="0"/>
              <a:t> member (following </a:t>
            </a:r>
            <a:r>
              <a:rPr lang="en-US" sz="2200" dirty="0" err="1"/>
              <a:t>Schecter</a:t>
            </a:r>
            <a:r>
              <a:rPr lang="en-US" sz="2200" dirty="0"/>
              <a:t> 2015; </a:t>
            </a:r>
            <a:r>
              <a:rPr lang="en-US" sz="2200" dirty="0" err="1"/>
              <a:t>Reasor</a:t>
            </a:r>
            <a:r>
              <a:rPr lang="en-US" sz="2200" dirty="0"/>
              <a:t> and Montgomery 2015)</a:t>
            </a:r>
          </a:p>
          <a:p>
            <a:pPr marL="285750" indent="-285750">
              <a:buFont typeface="Arial" panose="020B0604020202020204" pitchFamily="34" charset="0"/>
              <a:buChar char="•"/>
            </a:pPr>
            <a:endParaRPr lang="en-US" sz="2200" dirty="0"/>
          </a:p>
          <a:p>
            <a:pPr marL="285750" indent="-285750">
              <a:buFont typeface="Arial" panose="020B0604020202020204" pitchFamily="34" charset="0"/>
              <a:buChar char="•"/>
            </a:pPr>
            <a:r>
              <a:rPr lang="en-US" sz="2200" dirty="0"/>
              <a:t>At t=24 h, when tilt begins to amplify in </a:t>
            </a:r>
            <a:r>
              <a:rPr lang="en-US" sz="2200" b="1" dirty="0">
                <a:solidFill>
                  <a:srgbClr val="3311FF"/>
                </a:solidFill>
              </a:rPr>
              <a:t>late-RI</a:t>
            </a:r>
            <a:r>
              <a:rPr lang="en-US" sz="2200" dirty="0"/>
              <a:t> members: </a:t>
            </a:r>
          </a:p>
          <a:p>
            <a:pPr marL="742950" lvl="1" indent="-285750">
              <a:buFont typeface="Arial" panose="020B0604020202020204" pitchFamily="34" charset="0"/>
              <a:buChar char="•"/>
            </a:pPr>
            <a:r>
              <a:rPr lang="en-US" sz="2200" dirty="0"/>
              <a:t>The tilt mode of the </a:t>
            </a:r>
            <a:r>
              <a:rPr lang="en-US" sz="2200" b="1" dirty="0">
                <a:solidFill>
                  <a:srgbClr val="3311FF"/>
                </a:solidFill>
              </a:rPr>
              <a:t>late-RI</a:t>
            </a:r>
            <a:r>
              <a:rPr lang="en-US" sz="2200" dirty="0"/>
              <a:t> vortex </a:t>
            </a:r>
            <a:r>
              <a:rPr lang="en-US" sz="2200" dirty="0" err="1"/>
              <a:t>precesses</a:t>
            </a:r>
            <a:r>
              <a:rPr lang="en-US" sz="2200" dirty="0"/>
              <a:t> a factor of two slower than </a:t>
            </a:r>
            <a:r>
              <a:rPr lang="en-US" sz="2200" b="1" dirty="0">
                <a:solidFill>
                  <a:srgbClr val="FF0D58"/>
                </a:solidFill>
              </a:rPr>
              <a:t>early-RI</a:t>
            </a:r>
            <a:r>
              <a:rPr lang="en-US" sz="2200" dirty="0"/>
              <a:t> vortex</a:t>
            </a:r>
          </a:p>
          <a:p>
            <a:pPr marL="742950" lvl="1" indent="-285750">
              <a:buFont typeface="Arial" panose="020B0604020202020204" pitchFamily="34" charset="0"/>
              <a:buChar char="•"/>
            </a:pPr>
            <a:r>
              <a:rPr lang="en-US" sz="2200" dirty="0"/>
              <a:t>The </a:t>
            </a:r>
            <a:r>
              <a:rPr lang="en-US" sz="2200" b="1" dirty="0">
                <a:solidFill>
                  <a:srgbClr val="3311FF"/>
                </a:solidFill>
              </a:rPr>
              <a:t>late-RI</a:t>
            </a:r>
            <a:r>
              <a:rPr lang="en-US" sz="2200" dirty="0"/>
              <a:t> vortex is damped at nearly 1/3 the rate of the </a:t>
            </a:r>
            <a:r>
              <a:rPr lang="en-US" sz="2200" b="1" dirty="0">
                <a:solidFill>
                  <a:srgbClr val="FF0D58"/>
                </a:solidFill>
              </a:rPr>
              <a:t>early-RI</a:t>
            </a:r>
            <a:r>
              <a:rPr lang="en-US" sz="2200" dirty="0"/>
              <a:t> vortex</a:t>
            </a:r>
          </a:p>
          <a:p>
            <a:pPr marL="285750" indent="-285750">
              <a:buFont typeface="Arial" panose="020B0604020202020204" pitchFamily="34" charset="0"/>
              <a:buChar char="•"/>
            </a:pPr>
            <a:endParaRPr lang="en-US" sz="2200" dirty="0"/>
          </a:p>
          <a:p>
            <a:pPr marL="285750" indent="-285750">
              <a:buFont typeface="Arial" panose="020B0604020202020204" pitchFamily="34" charset="0"/>
              <a:buChar char="•"/>
            </a:pPr>
            <a:r>
              <a:rPr lang="en-US" sz="2200" dirty="0"/>
              <a:t>At t=30 h, as the vortex is further ventilated and the vortex structure evolves, the </a:t>
            </a:r>
            <a:r>
              <a:rPr lang="en-US" sz="2200" b="1" dirty="0">
                <a:solidFill>
                  <a:srgbClr val="FF0D58"/>
                </a:solidFill>
              </a:rPr>
              <a:t>early-RI</a:t>
            </a:r>
            <a:r>
              <a:rPr lang="en-US" sz="2200" dirty="0"/>
              <a:t> member remains more resilient</a:t>
            </a:r>
          </a:p>
          <a:p>
            <a:pPr marL="285750" indent="-285750">
              <a:buFont typeface="Arial" panose="020B0604020202020204" pitchFamily="34" charset="0"/>
              <a:buChar char="•"/>
            </a:pPr>
            <a:endParaRPr lang="en-US" sz="2200" dirty="0"/>
          </a:p>
          <a:p>
            <a:pPr marL="285750" indent="-285750">
              <a:buFont typeface="Arial" panose="020B0604020202020204" pitchFamily="34" charset="0"/>
              <a:buChar char="•"/>
            </a:pPr>
            <a:endParaRPr lang="en-US" sz="2200" dirty="0"/>
          </a:p>
        </p:txBody>
      </p:sp>
      <p:sp>
        <p:nvSpPr>
          <p:cNvPr id="4" name="Rectangle 3">
            <a:extLst>
              <a:ext uri="{FF2B5EF4-FFF2-40B4-BE49-F238E27FC236}">
                <a16:creationId xmlns:a16="http://schemas.microsoft.com/office/drawing/2014/main" id="{FDDBBC4A-5D79-0FDA-760A-177E94D74A7C}"/>
              </a:ext>
            </a:extLst>
          </p:cNvPr>
          <p:cNvSpPr/>
          <p:nvPr/>
        </p:nvSpPr>
        <p:spPr>
          <a:xfrm>
            <a:off x="-20" y="0"/>
            <a:ext cx="12192000" cy="6858000"/>
          </a:xfrm>
          <a:prstGeom prst="rect">
            <a:avLst/>
          </a:prstGeom>
          <a:solidFill>
            <a:schemeClr val="bg2">
              <a:alpha val="97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1149CC13-BBE4-98A9-2040-F8419DB2AD42}"/>
              </a:ext>
            </a:extLst>
          </p:cNvPr>
          <p:cNvSpPr/>
          <p:nvPr/>
        </p:nvSpPr>
        <p:spPr>
          <a:xfrm>
            <a:off x="1432755" y="2058635"/>
            <a:ext cx="9326450" cy="2740730"/>
          </a:xfrm>
          <a:prstGeom prst="roundRect">
            <a:avLst/>
          </a:prstGeom>
          <a:solidFill>
            <a:schemeClr val="bg2">
              <a:lumMod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t>Key takeaways from resilience analysis:</a:t>
            </a:r>
          </a:p>
          <a:p>
            <a:pPr marL="571500" indent="-571500">
              <a:buFont typeface="Arial" panose="020B0604020202020204" pitchFamily="34" charset="0"/>
              <a:buChar char="•"/>
            </a:pPr>
            <a:r>
              <a:rPr lang="en-US" sz="3600" dirty="0"/>
              <a:t>The vortex structure of the </a:t>
            </a:r>
            <a:r>
              <a:rPr lang="en-US" sz="3600" b="1" dirty="0">
                <a:solidFill>
                  <a:srgbClr val="FF0D58"/>
                </a:solidFill>
              </a:rPr>
              <a:t>early-RI</a:t>
            </a:r>
            <a:r>
              <a:rPr lang="en-US" sz="3600" dirty="0"/>
              <a:t> member was intrinsically more resilient!</a:t>
            </a:r>
          </a:p>
          <a:p>
            <a:pPr marL="571500" indent="-571500">
              <a:buFont typeface="Arial" panose="020B0604020202020204" pitchFamily="34" charset="0"/>
              <a:buChar char="•"/>
            </a:pPr>
            <a:r>
              <a:rPr lang="en-US" sz="3600" dirty="0"/>
              <a:t>This helps explain difference in tilt evolution</a:t>
            </a:r>
          </a:p>
        </p:txBody>
      </p:sp>
    </p:spTree>
    <p:extLst>
      <p:ext uri="{BB962C8B-B14F-4D97-AF65-F5344CB8AC3E}">
        <p14:creationId xmlns:p14="http://schemas.microsoft.com/office/powerpoint/2010/main" val="16105718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atellite image of a hurricane&#10;&#10;Description automatically generated with medium confidence">
            <a:extLst>
              <a:ext uri="{FF2B5EF4-FFF2-40B4-BE49-F238E27FC236}">
                <a16:creationId xmlns:a16="http://schemas.microsoft.com/office/drawing/2014/main" id="{E6C881B5-FB4C-4E61-B88C-EB1F10C63B1E}"/>
              </a:ext>
            </a:extLst>
          </p:cNvPr>
          <p:cNvPicPr>
            <a:picLocks noChangeAspect="1"/>
          </p:cNvPicPr>
          <p:nvPr/>
        </p:nvPicPr>
        <p:blipFill rotWithShape="1">
          <a:blip r:embed="rId2">
            <a:extLst>
              <a:ext uri="{28A0092B-C50C-407E-A947-70E740481C1C}">
                <a14:useLocalDpi xmlns:a14="http://schemas.microsoft.com/office/drawing/2010/main" val="0"/>
              </a:ext>
            </a:extLst>
          </a:blip>
          <a:srcRect t="23064" r="-1" b="35178"/>
          <a:stretch/>
        </p:blipFill>
        <p:spPr>
          <a:xfrm>
            <a:off x="20" y="1282"/>
            <a:ext cx="12191980" cy="6856718"/>
          </a:xfrm>
          <a:prstGeom prst="rect">
            <a:avLst/>
          </a:prstGeom>
        </p:spPr>
      </p:pic>
      <p:sp>
        <p:nvSpPr>
          <p:cNvPr id="2" name="Rectangle 1">
            <a:extLst>
              <a:ext uri="{FF2B5EF4-FFF2-40B4-BE49-F238E27FC236}">
                <a16:creationId xmlns:a16="http://schemas.microsoft.com/office/drawing/2014/main" id="{603AB1FA-66C1-4946-82B5-2666A6BFF455}"/>
              </a:ext>
            </a:extLst>
          </p:cNvPr>
          <p:cNvSpPr/>
          <p:nvPr/>
        </p:nvSpPr>
        <p:spPr>
          <a:xfrm>
            <a:off x="-20" y="1282"/>
            <a:ext cx="12192000" cy="6856718"/>
          </a:xfrm>
          <a:prstGeom prst="rect">
            <a:avLst/>
          </a:prstGeom>
          <a:solidFill>
            <a:schemeClr val="bg1">
              <a:lumMod val="95000"/>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279BC07F-D630-4B59-8930-FA225FB7890D}"/>
              </a:ext>
            </a:extLst>
          </p:cNvPr>
          <p:cNvSpPr/>
          <p:nvPr/>
        </p:nvSpPr>
        <p:spPr>
          <a:xfrm>
            <a:off x="984165" y="216565"/>
            <a:ext cx="10263466" cy="821833"/>
          </a:xfrm>
          <a:prstGeom prst="roundRect">
            <a:avLst/>
          </a:prstGeom>
          <a:solidFill>
            <a:schemeClr val="bg1">
              <a:lumMod val="95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70C63E2C-DABE-42FC-8E4D-174CF8E840AE}"/>
              </a:ext>
            </a:extLst>
          </p:cNvPr>
          <p:cNvSpPr txBox="1"/>
          <p:nvPr/>
        </p:nvSpPr>
        <p:spPr>
          <a:xfrm>
            <a:off x="1178689" y="304315"/>
            <a:ext cx="9874417" cy="646331"/>
          </a:xfrm>
          <a:prstGeom prst="rect">
            <a:avLst/>
          </a:prstGeom>
          <a:noFill/>
        </p:spPr>
        <p:txBody>
          <a:bodyPr wrap="square">
            <a:spAutoFit/>
          </a:bodyPr>
          <a:lstStyle/>
          <a:p>
            <a:pPr algn="ctr"/>
            <a:r>
              <a:rPr lang="en-US" sz="3600" dirty="0"/>
              <a:t>Relationship between tilt and ventilation</a:t>
            </a:r>
          </a:p>
        </p:txBody>
      </p:sp>
      <p:sp>
        <p:nvSpPr>
          <p:cNvPr id="8" name="Rectangle: Rounded Corners 7">
            <a:extLst>
              <a:ext uri="{FF2B5EF4-FFF2-40B4-BE49-F238E27FC236}">
                <a16:creationId xmlns:a16="http://schemas.microsoft.com/office/drawing/2014/main" id="{8E0E3A6C-C656-407A-90BD-6A0D5CB70723}"/>
              </a:ext>
            </a:extLst>
          </p:cNvPr>
          <p:cNvSpPr/>
          <p:nvPr/>
        </p:nvSpPr>
        <p:spPr>
          <a:xfrm>
            <a:off x="135753" y="1196987"/>
            <a:ext cx="6604412" cy="436768"/>
          </a:xfrm>
          <a:prstGeom prst="roundRect">
            <a:avLst/>
          </a:prstGeom>
          <a:solidFill>
            <a:schemeClr val="bg2">
              <a:lumMod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400-hPa Diabatic Heating (shaded; K/h) and RH (contours):</a:t>
            </a:r>
          </a:p>
        </p:txBody>
      </p:sp>
      <p:sp>
        <p:nvSpPr>
          <p:cNvPr id="9" name="TextBox 8">
            <a:extLst>
              <a:ext uri="{FF2B5EF4-FFF2-40B4-BE49-F238E27FC236}">
                <a16:creationId xmlns:a16="http://schemas.microsoft.com/office/drawing/2014/main" id="{5406D075-A0F5-FA40-AE22-DDA7FB066D9F}"/>
              </a:ext>
            </a:extLst>
          </p:cNvPr>
          <p:cNvSpPr txBox="1"/>
          <p:nvPr/>
        </p:nvSpPr>
        <p:spPr>
          <a:xfrm>
            <a:off x="6740164" y="1676445"/>
            <a:ext cx="5114070" cy="4832092"/>
          </a:xfrm>
          <a:prstGeom prst="rect">
            <a:avLst/>
          </a:prstGeom>
          <a:noFill/>
        </p:spPr>
        <p:txBody>
          <a:bodyPr wrap="square" rtlCol="0">
            <a:spAutoFit/>
          </a:bodyPr>
          <a:lstStyle/>
          <a:p>
            <a:pPr marL="285750" indent="-285750">
              <a:buFont typeface="Arial" panose="020B0604020202020204" pitchFamily="34" charset="0"/>
              <a:buChar char="•"/>
            </a:pPr>
            <a:r>
              <a:rPr lang="en-US" sz="2200" dirty="0"/>
              <a:t>Composite-mean 400-hPa heating rate and RH (contoured at </a:t>
            </a:r>
            <a:r>
              <a:rPr lang="en-US" sz="2200" b="1" dirty="0">
                <a:solidFill>
                  <a:srgbClr val="0070C0"/>
                </a:solidFill>
              </a:rPr>
              <a:t>75%</a:t>
            </a:r>
            <a:r>
              <a:rPr lang="en-US" sz="2200" dirty="0"/>
              <a:t> and </a:t>
            </a:r>
            <a:r>
              <a:rPr lang="en-US" sz="2200" b="1" dirty="0">
                <a:solidFill>
                  <a:schemeClr val="accent2">
                    <a:lumMod val="50000"/>
                  </a:schemeClr>
                </a:solidFill>
              </a:rPr>
              <a:t>50%</a:t>
            </a:r>
            <a:r>
              <a:rPr lang="en-US" sz="2200" dirty="0"/>
              <a:t>) for </a:t>
            </a:r>
            <a:r>
              <a:rPr lang="en-US" sz="2200" b="1" dirty="0">
                <a:solidFill>
                  <a:srgbClr val="FF0D58"/>
                </a:solidFill>
              </a:rPr>
              <a:t>early-RI</a:t>
            </a:r>
            <a:r>
              <a:rPr lang="en-US" sz="2200" dirty="0"/>
              <a:t> (top) and </a:t>
            </a:r>
            <a:r>
              <a:rPr lang="en-US" sz="2200" b="1" dirty="0">
                <a:solidFill>
                  <a:srgbClr val="0000FF"/>
                </a:solidFill>
              </a:rPr>
              <a:t>late-RI</a:t>
            </a:r>
            <a:r>
              <a:rPr lang="en-US" sz="2200" dirty="0"/>
              <a:t> (bottom)</a:t>
            </a:r>
          </a:p>
          <a:p>
            <a:pPr marL="285750" indent="-285750">
              <a:buFont typeface="Arial" panose="020B0604020202020204" pitchFamily="34" charset="0"/>
              <a:buChar char="•"/>
            </a:pPr>
            <a:endParaRPr lang="en-US" sz="2200" dirty="0"/>
          </a:p>
          <a:p>
            <a:pPr marL="285750" indent="-285750">
              <a:buFont typeface="Arial" panose="020B0604020202020204" pitchFamily="34" charset="0"/>
              <a:buChar char="•"/>
            </a:pPr>
            <a:r>
              <a:rPr lang="en-US" sz="2200" dirty="0"/>
              <a:t>Arrows show </a:t>
            </a:r>
            <a:r>
              <a:rPr lang="en-US" sz="2200" b="1" dirty="0"/>
              <a:t>shear</a:t>
            </a:r>
            <a:r>
              <a:rPr lang="en-US" sz="2200" dirty="0"/>
              <a:t> and </a:t>
            </a:r>
            <a:r>
              <a:rPr lang="en-US" sz="2200" b="1" dirty="0">
                <a:solidFill>
                  <a:srgbClr val="FF0000"/>
                </a:solidFill>
              </a:rPr>
              <a:t>tilt</a:t>
            </a:r>
            <a:r>
              <a:rPr lang="en-US" sz="2200" dirty="0"/>
              <a:t> directions</a:t>
            </a:r>
            <a:endParaRPr lang="en-US" sz="2200" b="1" dirty="0">
              <a:solidFill>
                <a:srgbClr val="FF0000"/>
              </a:solidFill>
            </a:endParaRPr>
          </a:p>
          <a:p>
            <a:pPr marL="285750" indent="-285750">
              <a:buFont typeface="Arial" panose="020B0604020202020204" pitchFamily="34" charset="0"/>
              <a:buChar char="•"/>
            </a:pPr>
            <a:endParaRPr lang="en-US" sz="2200" dirty="0"/>
          </a:p>
          <a:p>
            <a:pPr marL="285750" indent="-285750">
              <a:buFont typeface="Arial" panose="020B0604020202020204" pitchFamily="34" charset="0"/>
              <a:buChar char="•"/>
            </a:pPr>
            <a:r>
              <a:rPr lang="en-US" sz="2200" dirty="0"/>
              <a:t>In </a:t>
            </a:r>
            <a:r>
              <a:rPr lang="en-US" sz="2200" b="1" dirty="0">
                <a:solidFill>
                  <a:srgbClr val="3311FF"/>
                </a:solidFill>
              </a:rPr>
              <a:t>late-RI</a:t>
            </a:r>
            <a:r>
              <a:rPr lang="en-US" sz="2200" dirty="0"/>
              <a:t> members, dry air approaches from uptilt regions and significantly reduces diabatic heating in core. Diabatic cooling seen in dry regions</a:t>
            </a:r>
          </a:p>
          <a:p>
            <a:pPr marL="285750" indent="-285750">
              <a:buFont typeface="Arial" panose="020B0604020202020204" pitchFamily="34" charset="0"/>
              <a:buChar char="•"/>
            </a:pPr>
            <a:endParaRPr lang="en-US" sz="2200" dirty="0"/>
          </a:p>
          <a:p>
            <a:pPr marL="285750" indent="-285750">
              <a:buFont typeface="Arial" panose="020B0604020202020204" pitchFamily="34" charset="0"/>
              <a:buChar char="•"/>
            </a:pPr>
            <a:r>
              <a:rPr lang="en-US" sz="2200" dirty="0"/>
              <a:t>Leads to a weakening of the vortex and tilt amplifies with time… Part of an unfavorable feedback!</a:t>
            </a:r>
          </a:p>
        </p:txBody>
      </p:sp>
      <p:pic>
        <p:nvPicPr>
          <p:cNvPr id="5" name="Picture 4" descr="Shape, circle&#10;&#10;Description automatically generated">
            <a:extLst>
              <a:ext uri="{FF2B5EF4-FFF2-40B4-BE49-F238E27FC236}">
                <a16:creationId xmlns:a16="http://schemas.microsoft.com/office/drawing/2014/main" id="{D5A237AA-3CE2-8A5F-A583-76348AF476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9386" y="1631742"/>
            <a:ext cx="6297145" cy="5215349"/>
          </a:xfrm>
          <a:prstGeom prst="rect">
            <a:avLst/>
          </a:prstGeom>
        </p:spPr>
      </p:pic>
    </p:spTree>
    <p:extLst>
      <p:ext uri="{BB962C8B-B14F-4D97-AF65-F5344CB8AC3E}">
        <p14:creationId xmlns:p14="http://schemas.microsoft.com/office/powerpoint/2010/main" val="7366355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atellite image of a hurricane&#10;&#10;Description automatically generated with medium confidence">
            <a:extLst>
              <a:ext uri="{FF2B5EF4-FFF2-40B4-BE49-F238E27FC236}">
                <a16:creationId xmlns:a16="http://schemas.microsoft.com/office/drawing/2014/main" id="{E6C881B5-FB4C-4E61-B88C-EB1F10C63B1E}"/>
              </a:ext>
            </a:extLst>
          </p:cNvPr>
          <p:cNvPicPr>
            <a:picLocks noChangeAspect="1"/>
          </p:cNvPicPr>
          <p:nvPr/>
        </p:nvPicPr>
        <p:blipFill rotWithShape="1">
          <a:blip r:embed="rId2">
            <a:extLst>
              <a:ext uri="{28A0092B-C50C-407E-A947-70E740481C1C}">
                <a14:useLocalDpi xmlns:a14="http://schemas.microsoft.com/office/drawing/2010/main" val="0"/>
              </a:ext>
            </a:extLst>
          </a:blip>
          <a:srcRect t="23064" r="-1" b="35178"/>
          <a:stretch/>
        </p:blipFill>
        <p:spPr>
          <a:xfrm>
            <a:off x="20" y="1282"/>
            <a:ext cx="12191980" cy="6856718"/>
          </a:xfrm>
          <a:prstGeom prst="rect">
            <a:avLst/>
          </a:prstGeom>
        </p:spPr>
      </p:pic>
      <p:sp>
        <p:nvSpPr>
          <p:cNvPr id="7" name="Rectangle 6">
            <a:extLst>
              <a:ext uri="{FF2B5EF4-FFF2-40B4-BE49-F238E27FC236}">
                <a16:creationId xmlns:a16="http://schemas.microsoft.com/office/drawing/2014/main" id="{36043807-732F-45A6-9DC9-688938C940F0}"/>
              </a:ext>
            </a:extLst>
          </p:cNvPr>
          <p:cNvSpPr/>
          <p:nvPr/>
        </p:nvSpPr>
        <p:spPr>
          <a:xfrm>
            <a:off x="-20" y="1282"/>
            <a:ext cx="12192000" cy="6856718"/>
          </a:xfrm>
          <a:prstGeom prst="rect">
            <a:avLst/>
          </a:prstGeom>
          <a:solidFill>
            <a:schemeClr val="bg1">
              <a:lumMod val="95000"/>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279BC07F-D630-4B59-8930-FA225FB7890D}"/>
              </a:ext>
            </a:extLst>
          </p:cNvPr>
          <p:cNvSpPr/>
          <p:nvPr/>
        </p:nvSpPr>
        <p:spPr>
          <a:xfrm>
            <a:off x="984165" y="216565"/>
            <a:ext cx="10263466" cy="821833"/>
          </a:xfrm>
          <a:prstGeom prst="roundRect">
            <a:avLst/>
          </a:prstGeom>
          <a:solidFill>
            <a:schemeClr val="bg1">
              <a:lumMod val="95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70C63E2C-DABE-42FC-8E4D-174CF8E840AE}"/>
              </a:ext>
            </a:extLst>
          </p:cNvPr>
          <p:cNvSpPr txBox="1"/>
          <p:nvPr/>
        </p:nvSpPr>
        <p:spPr>
          <a:xfrm>
            <a:off x="1178689" y="304315"/>
            <a:ext cx="9874417" cy="646331"/>
          </a:xfrm>
          <a:prstGeom prst="rect">
            <a:avLst/>
          </a:prstGeom>
          <a:noFill/>
        </p:spPr>
        <p:txBody>
          <a:bodyPr wrap="square">
            <a:spAutoFit/>
          </a:bodyPr>
          <a:lstStyle/>
          <a:p>
            <a:pPr algn="ctr"/>
            <a:r>
              <a:rPr lang="en-US" sz="3600" dirty="0"/>
              <a:t>Weakening feedback in late-RI members</a:t>
            </a:r>
          </a:p>
        </p:txBody>
      </p:sp>
      <p:pic>
        <p:nvPicPr>
          <p:cNvPr id="5" name="Picture 4" descr="Text&#10;&#10;Description automatically generated">
            <a:extLst>
              <a:ext uri="{FF2B5EF4-FFF2-40B4-BE49-F238E27FC236}">
                <a16:creationId xmlns:a16="http://schemas.microsoft.com/office/drawing/2014/main" id="{75DDCF66-C774-1901-F48B-4ACD740504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4037" y="1318315"/>
            <a:ext cx="11543719" cy="4937808"/>
          </a:xfrm>
          <a:prstGeom prst="rect">
            <a:avLst/>
          </a:prstGeom>
        </p:spPr>
      </p:pic>
    </p:spTree>
    <p:extLst>
      <p:ext uri="{BB962C8B-B14F-4D97-AF65-F5344CB8AC3E}">
        <p14:creationId xmlns:p14="http://schemas.microsoft.com/office/powerpoint/2010/main" val="34311327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atellite image of a hurricane&#10;&#10;Description automatically generated with medium confidence">
            <a:extLst>
              <a:ext uri="{FF2B5EF4-FFF2-40B4-BE49-F238E27FC236}">
                <a16:creationId xmlns:a16="http://schemas.microsoft.com/office/drawing/2014/main" id="{E6C881B5-FB4C-4E61-B88C-EB1F10C63B1E}"/>
              </a:ext>
            </a:extLst>
          </p:cNvPr>
          <p:cNvPicPr>
            <a:picLocks noChangeAspect="1"/>
          </p:cNvPicPr>
          <p:nvPr/>
        </p:nvPicPr>
        <p:blipFill rotWithShape="1">
          <a:blip r:embed="rId2">
            <a:extLst>
              <a:ext uri="{28A0092B-C50C-407E-A947-70E740481C1C}">
                <a14:useLocalDpi xmlns:a14="http://schemas.microsoft.com/office/drawing/2010/main" val="0"/>
              </a:ext>
            </a:extLst>
          </a:blip>
          <a:srcRect t="23064" r="-1" b="35178"/>
          <a:stretch/>
        </p:blipFill>
        <p:spPr>
          <a:xfrm>
            <a:off x="20" y="1282"/>
            <a:ext cx="12191980" cy="6856718"/>
          </a:xfrm>
          <a:prstGeom prst="rect">
            <a:avLst/>
          </a:prstGeom>
        </p:spPr>
      </p:pic>
      <p:sp>
        <p:nvSpPr>
          <p:cNvPr id="2" name="Rectangle 1">
            <a:extLst>
              <a:ext uri="{FF2B5EF4-FFF2-40B4-BE49-F238E27FC236}">
                <a16:creationId xmlns:a16="http://schemas.microsoft.com/office/drawing/2014/main" id="{603AB1FA-66C1-4946-82B5-2666A6BFF455}"/>
              </a:ext>
            </a:extLst>
          </p:cNvPr>
          <p:cNvSpPr/>
          <p:nvPr/>
        </p:nvSpPr>
        <p:spPr>
          <a:xfrm>
            <a:off x="-20" y="1282"/>
            <a:ext cx="12192000" cy="6856718"/>
          </a:xfrm>
          <a:prstGeom prst="rect">
            <a:avLst/>
          </a:prstGeom>
          <a:solidFill>
            <a:schemeClr val="bg1">
              <a:lumMod val="95000"/>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279BC07F-D630-4B59-8930-FA225FB7890D}"/>
              </a:ext>
            </a:extLst>
          </p:cNvPr>
          <p:cNvSpPr/>
          <p:nvPr/>
        </p:nvSpPr>
        <p:spPr>
          <a:xfrm>
            <a:off x="984165" y="216565"/>
            <a:ext cx="10263466" cy="821833"/>
          </a:xfrm>
          <a:prstGeom prst="roundRect">
            <a:avLst/>
          </a:prstGeom>
          <a:solidFill>
            <a:schemeClr val="bg1">
              <a:lumMod val="95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70C63E2C-DABE-42FC-8E4D-174CF8E840AE}"/>
              </a:ext>
            </a:extLst>
          </p:cNvPr>
          <p:cNvSpPr txBox="1"/>
          <p:nvPr/>
        </p:nvSpPr>
        <p:spPr>
          <a:xfrm>
            <a:off x="1178689" y="304315"/>
            <a:ext cx="9874417" cy="646331"/>
          </a:xfrm>
          <a:prstGeom prst="rect">
            <a:avLst/>
          </a:prstGeom>
          <a:noFill/>
        </p:spPr>
        <p:txBody>
          <a:bodyPr wrap="square">
            <a:spAutoFit/>
          </a:bodyPr>
          <a:lstStyle/>
          <a:p>
            <a:pPr algn="ctr"/>
            <a:r>
              <a:rPr lang="en-US" sz="3600" dirty="0"/>
              <a:t>What led to the different evolutions?</a:t>
            </a:r>
          </a:p>
        </p:txBody>
      </p:sp>
      <p:sp>
        <p:nvSpPr>
          <p:cNvPr id="9" name="TextBox 8">
            <a:extLst>
              <a:ext uri="{FF2B5EF4-FFF2-40B4-BE49-F238E27FC236}">
                <a16:creationId xmlns:a16="http://schemas.microsoft.com/office/drawing/2014/main" id="{5406D075-A0F5-FA40-AE22-DDA7FB066D9F}"/>
              </a:ext>
            </a:extLst>
          </p:cNvPr>
          <p:cNvSpPr txBox="1"/>
          <p:nvPr/>
        </p:nvSpPr>
        <p:spPr>
          <a:xfrm>
            <a:off x="6764358" y="1291517"/>
            <a:ext cx="5269170" cy="5170646"/>
          </a:xfrm>
          <a:prstGeom prst="rect">
            <a:avLst/>
          </a:prstGeom>
          <a:noFill/>
        </p:spPr>
        <p:txBody>
          <a:bodyPr wrap="square" rtlCol="0">
            <a:spAutoFit/>
          </a:bodyPr>
          <a:lstStyle/>
          <a:p>
            <a:pPr marL="285750" indent="-285750">
              <a:buFont typeface="Arial" panose="020B0604020202020204" pitchFamily="34" charset="0"/>
              <a:buChar char="•"/>
            </a:pPr>
            <a:r>
              <a:rPr lang="en-US" sz="2200" dirty="0"/>
              <a:t>Scatterplots of initial value (averaged between t=0–6 h) and 36-h TC intensity (</a:t>
            </a:r>
            <a:r>
              <a:rPr lang="en-US" sz="2200" dirty="0" err="1"/>
              <a:t>hPa</a:t>
            </a:r>
            <a:r>
              <a:rPr lang="en-US" sz="2200" dirty="0"/>
              <a:t>)</a:t>
            </a:r>
          </a:p>
          <a:p>
            <a:pPr marL="285750" indent="-285750">
              <a:buFont typeface="Arial" panose="020B0604020202020204" pitchFamily="34" charset="0"/>
              <a:buChar char="•"/>
            </a:pPr>
            <a:endParaRPr lang="en-US" sz="2200" dirty="0"/>
          </a:p>
          <a:p>
            <a:pPr marL="285750" indent="-285750">
              <a:buFont typeface="Arial" panose="020B0604020202020204" pitchFamily="34" charset="0"/>
              <a:buChar char="•"/>
            </a:pPr>
            <a:r>
              <a:rPr lang="en-US" sz="2200" dirty="0"/>
              <a:t>Circle markers indicate sig. differences between </a:t>
            </a:r>
            <a:r>
              <a:rPr lang="en-US" sz="2200" b="1" dirty="0">
                <a:solidFill>
                  <a:srgbClr val="FF0D58"/>
                </a:solidFill>
              </a:rPr>
              <a:t>early-RI</a:t>
            </a:r>
            <a:r>
              <a:rPr lang="en-US" sz="2200" dirty="0"/>
              <a:t> and </a:t>
            </a:r>
            <a:r>
              <a:rPr lang="en-US" sz="2200" b="1" dirty="0">
                <a:solidFill>
                  <a:srgbClr val="3311FF"/>
                </a:solidFill>
              </a:rPr>
              <a:t>late-RI</a:t>
            </a:r>
            <a:r>
              <a:rPr lang="en-US" sz="2200" dirty="0"/>
              <a:t> members</a:t>
            </a:r>
          </a:p>
          <a:p>
            <a:pPr marL="285750" indent="-285750">
              <a:buFont typeface="Arial" panose="020B0604020202020204" pitchFamily="34" charset="0"/>
              <a:buChar char="•"/>
            </a:pPr>
            <a:endParaRPr lang="en-US" sz="2200" dirty="0"/>
          </a:p>
          <a:p>
            <a:pPr marL="285750" indent="-285750">
              <a:buFont typeface="Arial" panose="020B0604020202020204" pitchFamily="34" charset="0"/>
              <a:buChar char="•"/>
            </a:pPr>
            <a:r>
              <a:rPr lang="en-US" sz="2200" dirty="0"/>
              <a:t>Initial differences in TC intensity and tilt were key</a:t>
            </a:r>
          </a:p>
          <a:p>
            <a:pPr marL="285750" indent="-285750">
              <a:buFont typeface="Arial" panose="020B0604020202020204" pitchFamily="34" charset="0"/>
              <a:buChar char="•"/>
            </a:pPr>
            <a:endParaRPr lang="en-US" sz="2200" dirty="0"/>
          </a:p>
          <a:p>
            <a:pPr marL="285750" indent="-285750">
              <a:buFont typeface="Arial" panose="020B0604020202020204" pitchFamily="34" charset="0"/>
              <a:buChar char="•"/>
            </a:pPr>
            <a:r>
              <a:rPr lang="en-US" sz="2200" dirty="0"/>
              <a:t>Interestingly, initial environmental conditions were similar… The degree of ventilation (and thus timing of RI onset) is hypothesized to be linked to how the TC vortex influenced storm-relative flow</a:t>
            </a:r>
          </a:p>
        </p:txBody>
      </p:sp>
      <p:pic>
        <p:nvPicPr>
          <p:cNvPr id="4" name="Picture 3" descr="Chart, scatter chart&#10;&#10;Description automatically generated">
            <a:extLst>
              <a:ext uri="{FF2B5EF4-FFF2-40B4-BE49-F238E27FC236}">
                <a16:creationId xmlns:a16="http://schemas.microsoft.com/office/drawing/2014/main" id="{1ABF351E-005B-F950-9AFC-BBAC20F01A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0534" y="1289032"/>
            <a:ext cx="6365372" cy="5567686"/>
          </a:xfrm>
          <a:prstGeom prst="rect">
            <a:avLst/>
          </a:prstGeom>
        </p:spPr>
      </p:pic>
    </p:spTree>
    <p:extLst>
      <p:ext uri="{BB962C8B-B14F-4D97-AF65-F5344CB8AC3E}">
        <p14:creationId xmlns:p14="http://schemas.microsoft.com/office/powerpoint/2010/main" val="7001981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atellite image of a hurricane&#10;&#10;Description automatically generated with medium confidence">
            <a:extLst>
              <a:ext uri="{FF2B5EF4-FFF2-40B4-BE49-F238E27FC236}">
                <a16:creationId xmlns:a16="http://schemas.microsoft.com/office/drawing/2014/main" id="{E6C881B5-FB4C-4E61-B88C-EB1F10C63B1E}"/>
              </a:ext>
            </a:extLst>
          </p:cNvPr>
          <p:cNvPicPr>
            <a:picLocks noChangeAspect="1"/>
          </p:cNvPicPr>
          <p:nvPr/>
        </p:nvPicPr>
        <p:blipFill rotWithShape="1">
          <a:blip r:embed="rId2">
            <a:extLst>
              <a:ext uri="{28A0092B-C50C-407E-A947-70E740481C1C}">
                <a14:useLocalDpi xmlns:a14="http://schemas.microsoft.com/office/drawing/2010/main" val="0"/>
              </a:ext>
            </a:extLst>
          </a:blip>
          <a:srcRect t="23064" r="-1" b="35178"/>
          <a:stretch/>
        </p:blipFill>
        <p:spPr>
          <a:xfrm>
            <a:off x="20" y="1282"/>
            <a:ext cx="12191980" cy="6856718"/>
          </a:xfrm>
          <a:prstGeom prst="rect">
            <a:avLst/>
          </a:prstGeom>
        </p:spPr>
      </p:pic>
      <p:sp>
        <p:nvSpPr>
          <p:cNvPr id="2" name="Rectangle 1">
            <a:extLst>
              <a:ext uri="{FF2B5EF4-FFF2-40B4-BE49-F238E27FC236}">
                <a16:creationId xmlns:a16="http://schemas.microsoft.com/office/drawing/2014/main" id="{603AB1FA-66C1-4946-82B5-2666A6BFF455}"/>
              </a:ext>
            </a:extLst>
          </p:cNvPr>
          <p:cNvSpPr/>
          <p:nvPr/>
        </p:nvSpPr>
        <p:spPr>
          <a:xfrm>
            <a:off x="-20" y="1282"/>
            <a:ext cx="12192000" cy="6856718"/>
          </a:xfrm>
          <a:prstGeom prst="rect">
            <a:avLst/>
          </a:prstGeom>
          <a:solidFill>
            <a:schemeClr val="bg1">
              <a:lumMod val="95000"/>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279BC07F-D630-4B59-8930-FA225FB7890D}"/>
              </a:ext>
            </a:extLst>
          </p:cNvPr>
          <p:cNvSpPr/>
          <p:nvPr/>
        </p:nvSpPr>
        <p:spPr>
          <a:xfrm>
            <a:off x="984165" y="216565"/>
            <a:ext cx="10263466" cy="821833"/>
          </a:xfrm>
          <a:prstGeom prst="roundRect">
            <a:avLst/>
          </a:prstGeom>
          <a:solidFill>
            <a:schemeClr val="bg1">
              <a:lumMod val="95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70C63E2C-DABE-42FC-8E4D-174CF8E840AE}"/>
              </a:ext>
            </a:extLst>
          </p:cNvPr>
          <p:cNvSpPr txBox="1"/>
          <p:nvPr/>
        </p:nvSpPr>
        <p:spPr>
          <a:xfrm>
            <a:off x="1178689" y="304315"/>
            <a:ext cx="9874417" cy="646331"/>
          </a:xfrm>
          <a:prstGeom prst="rect">
            <a:avLst/>
          </a:prstGeom>
          <a:noFill/>
        </p:spPr>
        <p:txBody>
          <a:bodyPr wrap="square">
            <a:spAutoFit/>
          </a:bodyPr>
          <a:lstStyle/>
          <a:p>
            <a:pPr algn="ctr"/>
            <a:r>
              <a:rPr lang="en-US" sz="3600" dirty="0"/>
              <a:t>Conclusions</a:t>
            </a:r>
          </a:p>
        </p:txBody>
      </p:sp>
      <p:sp>
        <p:nvSpPr>
          <p:cNvPr id="14" name="TextBox 13">
            <a:extLst>
              <a:ext uri="{FF2B5EF4-FFF2-40B4-BE49-F238E27FC236}">
                <a16:creationId xmlns:a16="http://schemas.microsoft.com/office/drawing/2014/main" id="{7563DD0D-6686-433D-AA22-2752706ECBC9}"/>
              </a:ext>
            </a:extLst>
          </p:cNvPr>
          <p:cNvSpPr txBox="1"/>
          <p:nvPr/>
        </p:nvSpPr>
        <p:spPr>
          <a:xfrm>
            <a:off x="984165" y="1343427"/>
            <a:ext cx="9316831" cy="4893647"/>
          </a:xfrm>
          <a:prstGeom prst="rect">
            <a:avLst/>
          </a:prstGeom>
          <a:noFill/>
        </p:spPr>
        <p:txBody>
          <a:bodyPr wrap="square" rtlCol="0">
            <a:spAutoFit/>
          </a:bodyPr>
          <a:lstStyle/>
          <a:p>
            <a:pPr marL="285750" indent="-285750">
              <a:buFont typeface="Arial" panose="020B0604020202020204" pitchFamily="34" charset="0"/>
              <a:buChar char="•"/>
            </a:pPr>
            <a:r>
              <a:rPr lang="en-US" sz="2400" dirty="0"/>
              <a:t>Small differences in the initial conditions of the TC intensity and structure led to significant differences in the forecast TC intensity due to the influences of radial ventilation</a:t>
            </a:r>
          </a:p>
          <a:p>
            <a:pPr marL="742950" lvl="1" indent="-285750">
              <a:buFont typeface="Arial" panose="020B0604020202020204" pitchFamily="34" charset="0"/>
              <a:buChar char="•"/>
            </a:pPr>
            <a:r>
              <a:rPr lang="en-US" sz="2400" dirty="0"/>
              <a:t>Accurate observations (and DA) of TC structure are critical</a:t>
            </a:r>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r>
              <a:rPr lang="en-US" sz="2400" dirty="0"/>
              <a:t>Late-RI members experienced a period of weakening due to an unfavorable feedback between the TC tilt structure, dry air, and convective heating</a:t>
            </a:r>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r>
              <a:rPr lang="en-US" sz="2400" dirty="0"/>
              <a:t>Demonstrates how upper-level dry can still be severely detrimental to TC intensification by inducing mesoscale subsidence and drying of the TC inner core, despite not significantly modifying boundary layer (unlike Riemer et al. pathway for instance)</a:t>
            </a:r>
          </a:p>
        </p:txBody>
      </p:sp>
    </p:spTree>
    <p:extLst>
      <p:ext uri="{BB962C8B-B14F-4D97-AF65-F5344CB8AC3E}">
        <p14:creationId xmlns:p14="http://schemas.microsoft.com/office/powerpoint/2010/main" val="10040507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atellite image of a hurricane&#10;&#10;Description automatically generated with medium confidence">
            <a:extLst>
              <a:ext uri="{FF2B5EF4-FFF2-40B4-BE49-F238E27FC236}">
                <a16:creationId xmlns:a16="http://schemas.microsoft.com/office/drawing/2014/main" id="{E6C881B5-FB4C-4E61-B88C-EB1F10C63B1E}"/>
              </a:ext>
            </a:extLst>
          </p:cNvPr>
          <p:cNvPicPr>
            <a:picLocks noChangeAspect="1"/>
          </p:cNvPicPr>
          <p:nvPr/>
        </p:nvPicPr>
        <p:blipFill rotWithShape="1">
          <a:blip r:embed="rId2">
            <a:extLst>
              <a:ext uri="{28A0092B-C50C-407E-A947-70E740481C1C}">
                <a14:useLocalDpi xmlns:a14="http://schemas.microsoft.com/office/drawing/2010/main" val="0"/>
              </a:ext>
            </a:extLst>
          </a:blip>
          <a:srcRect t="23064" r="-1" b="35178"/>
          <a:stretch/>
        </p:blipFill>
        <p:spPr>
          <a:xfrm>
            <a:off x="20" y="1282"/>
            <a:ext cx="12191980" cy="6856718"/>
          </a:xfrm>
          <a:prstGeom prst="rect">
            <a:avLst/>
          </a:prstGeom>
        </p:spPr>
      </p:pic>
      <p:sp>
        <p:nvSpPr>
          <p:cNvPr id="2" name="Rectangle 1">
            <a:extLst>
              <a:ext uri="{FF2B5EF4-FFF2-40B4-BE49-F238E27FC236}">
                <a16:creationId xmlns:a16="http://schemas.microsoft.com/office/drawing/2014/main" id="{603AB1FA-66C1-4946-82B5-2666A6BFF455}"/>
              </a:ext>
            </a:extLst>
          </p:cNvPr>
          <p:cNvSpPr/>
          <p:nvPr/>
        </p:nvSpPr>
        <p:spPr>
          <a:xfrm>
            <a:off x="-20" y="1282"/>
            <a:ext cx="12192000" cy="6856718"/>
          </a:xfrm>
          <a:prstGeom prst="rect">
            <a:avLst/>
          </a:prstGeom>
          <a:solidFill>
            <a:schemeClr val="bg1">
              <a:lumMod val="95000"/>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279BC07F-D630-4B59-8930-FA225FB7890D}"/>
              </a:ext>
            </a:extLst>
          </p:cNvPr>
          <p:cNvSpPr/>
          <p:nvPr/>
        </p:nvSpPr>
        <p:spPr>
          <a:xfrm>
            <a:off x="984165" y="216565"/>
            <a:ext cx="10263466" cy="821833"/>
          </a:xfrm>
          <a:prstGeom prst="roundRect">
            <a:avLst/>
          </a:prstGeom>
          <a:solidFill>
            <a:schemeClr val="bg1">
              <a:lumMod val="95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70C63E2C-DABE-42FC-8E4D-174CF8E840AE}"/>
              </a:ext>
            </a:extLst>
          </p:cNvPr>
          <p:cNvSpPr txBox="1"/>
          <p:nvPr/>
        </p:nvSpPr>
        <p:spPr>
          <a:xfrm>
            <a:off x="1178689" y="304315"/>
            <a:ext cx="9874417" cy="646331"/>
          </a:xfrm>
          <a:prstGeom prst="rect">
            <a:avLst/>
          </a:prstGeom>
          <a:noFill/>
        </p:spPr>
        <p:txBody>
          <a:bodyPr wrap="square">
            <a:spAutoFit/>
          </a:bodyPr>
          <a:lstStyle/>
          <a:p>
            <a:pPr algn="ctr"/>
            <a:r>
              <a:rPr lang="en-US" sz="3600" dirty="0"/>
              <a:t>Motivation</a:t>
            </a:r>
          </a:p>
        </p:txBody>
      </p:sp>
      <p:sp>
        <p:nvSpPr>
          <p:cNvPr id="14" name="TextBox 13">
            <a:extLst>
              <a:ext uri="{FF2B5EF4-FFF2-40B4-BE49-F238E27FC236}">
                <a16:creationId xmlns:a16="http://schemas.microsoft.com/office/drawing/2014/main" id="{7563DD0D-6686-433D-AA22-2752706ECBC9}"/>
              </a:ext>
            </a:extLst>
          </p:cNvPr>
          <p:cNvSpPr txBox="1"/>
          <p:nvPr/>
        </p:nvSpPr>
        <p:spPr>
          <a:xfrm>
            <a:off x="984164" y="1384672"/>
            <a:ext cx="10263466" cy="2677656"/>
          </a:xfrm>
          <a:prstGeom prst="rect">
            <a:avLst/>
          </a:prstGeom>
          <a:noFill/>
        </p:spPr>
        <p:txBody>
          <a:bodyPr wrap="square" rtlCol="0">
            <a:spAutoFit/>
          </a:bodyPr>
          <a:lstStyle/>
          <a:p>
            <a:pPr marL="285750" indent="-285750">
              <a:buFont typeface="Arial" panose="020B0604020202020204" pitchFamily="34" charset="0"/>
              <a:buChar char="•"/>
            </a:pPr>
            <a:r>
              <a:rPr lang="en-US" sz="2400" dirty="0"/>
              <a:t>This project began at the end of my PhD studies dealing with the “good trough vs. bad trough” problem</a:t>
            </a:r>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r>
              <a:rPr lang="en-US" sz="2400" dirty="0"/>
              <a:t>Such environments are often associated with moderate shear and dry air</a:t>
            </a:r>
          </a:p>
          <a:p>
            <a:pPr marL="742950" lvl="1" indent="-285750">
              <a:buFont typeface="Arial" panose="020B0604020202020204" pitchFamily="34" charset="0"/>
              <a:buChar char="•"/>
            </a:pPr>
            <a:r>
              <a:rPr lang="en-US" sz="2400" dirty="0"/>
              <a:t>Some TCs experience RI while others don’t… Why?</a:t>
            </a:r>
          </a:p>
          <a:p>
            <a:pPr marL="742950" lvl="1" indent="-285750">
              <a:buFont typeface="Arial" panose="020B0604020202020204" pitchFamily="34" charset="0"/>
              <a:buChar char="•"/>
            </a:pPr>
            <a:r>
              <a:rPr lang="en-US" sz="2400" dirty="0"/>
              <a:t>RI events were found to experience significantly less ventilation than non-RI events associated with different trough morphologies</a:t>
            </a:r>
          </a:p>
        </p:txBody>
      </p:sp>
      <p:pic>
        <p:nvPicPr>
          <p:cNvPr id="4" name="Picture 3" descr="Chart, waterfall chart, box and whisker chart&#10;&#10;Description automatically generated">
            <a:extLst>
              <a:ext uri="{FF2B5EF4-FFF2-40B4-BE49-F238E27FC236}">
                <a16:creationId xmlns:a16="http://schemas.microsoft.com/office/drawing/2014/main" id="{226DC135-C705-FCE6-436B-9EB2C151B3BD}"/>
              </a:ext>
            </a:extLst>
          </p:cNvPr>
          <p:cNvPicPr>
            <a:picLocks noChangeAspect="1"/>
          </p:cNvPicPr>
          <p:nvPr/>
        </p:nvPicPr>
        <p:blipFill rotWithShape="1">
          <a:blip r:embed="rId3">
            <a:extLst>
              <a:ext uri="{28A0092B-C50C-407E-A947-70E740481C1C}">
                <a14:useLocalDpi xmlns:a14="http://schemas.microsoft.com/office/drawing/2010/main" val="0"/>
              </a:ext>
            </a:extLst>
          </a:blip>
          <a:srcRect r="48480" b="49174"/>
          <a:stretch/>
        </p:blipFill>
        <p:spPr>
          <a:xfrm>
            <a:off x="2932749" y="4062328"/>
            <a:ext cx="3183148" cy="2710937"/>
          </a:xfrm>
          <a:prstGeom prst="rect">
            <a:avLst/>
          </a:prstGeom>
        </p:spPr>
      </p:pic>
      <p:sp>
        <p:nvSpPr>
          <p:cNvPr id="5" name="TextBox 4">
            <a:extLst>
              <a:ext uri="{FF2B5EF4-FFF2-40B4-BE49-F238E27FC236}">
                <a16:creationId xmlns:a16="http://schemas.microsoft.com/office/drawing/2014/main" id="{983734B7-670C-9907-10DA-40D6AB881533}"/>
              </a:ext>
            </a:extLst>
          </p:cNvPr>
          <p:cNvSpPr txBox="1"/>
          <p:nvPr/>
        </p:nvSpPr>
        <p:spPr>
          <a:xfrm>
            <a:off x="6115897" y="5273872"/>
            <a:ext cx="4445769" cy="646331"/>
          </a:xfrm>
          <a:prstGeom prst="rect">
            <a:avLst/>
          </a:prstGeom>
          <a:noFill/>
        </p:spPr>
        <p:txBody>
          <a:bodyPr wrap="none" rtlCol="0">
            <a:spAutoFit/>
          </a:bodyPr>
          <a:lstStyle/>
          <a:p>
            <a:r>
              <a:rPr lang="en-US" dirty="0"/>
              <a:t>Ventilation Index for three TC–trough clusters</a:t>
            </a:r>
          </a:p>
          <a:p>
            <a:r>
              <a:rPr lang="en-US" dirty="0"/>
              <a:t>-Fig. 12a from Fischer et al. (2019)</a:t>
            </a:r>
          </a:p>
        </p:txBody>
      </p:sp>
    </p:spTree>
    <p:extLst>
      <p:ext uri="{BB962C8B-B14F-4D97-AF65-F5344CB8AC3E}">
        <p14:creationId xmlns:p14="http://schemas.microsoft.com/office/powerpoint/2010/main" val="15444002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atellite image of a hurricane&#10;&#10;Description automatically generated with medium confidence">
            <a:extLst>
              <a:ext uri="{FF2B5EF4-FFF2-40B4-BE49-F238E27FC236}">
                <a16:creationId xmlns:a16="http://schemas.microsoft.com/office/drawing/2014/main" id="{E6C881B5-FB4C-4E61-B88C-EB1F10C63B1E}"/>
              </a:ext>
            </a:extLst>
          </p:cNvPr>
          <p:cNvPicPr>
            <a:picLocks noChangeAspect="1"/>
          </p:cNvPicPr>
          <p:nvPr/>
        </p:nvPicPr>
        <p:blipFill rotWithShape="1">
          <a:blip r:embed="rId2">
            <a:extLst>
              <a:ext uri="{28A0092B-C50C-407E-A947-70E740481C1C}">
                <a14:useLocalDpi xmlns:a14="http://schemas.microsoft.com/office/drawing/2010/main" val="0"/>
              </a:ext>
            </a:extLst>
          </a:blip>
          <a:srcRect t="23064" r="-1" b="35178"/>
          <a:stretch/>
        </p:blipFill>
        <p:spPr>
          <a:xfrm>
            <a:off x="20" y="1282"/>
            <a:ext cx="12191980" cy="6856718"/>
          </a:xfrm>
          <a:prstGeom prst="rect">
            <a:avLst/>
          </a:prstGeom>
        </p:spPr>
      </p:pic>
      <p:sp>
        <p:nvSpPr>
          <p:cNvPr id="2" name="Rectangle 1">
            <a:extLst>
              <a:ext uri="{FF2B5EF4-FFF2-40B4-BE49-F238E27FC236}">
                <a16:creationId xmlns:a16="http://schemas.microsoft.com/office/drawing/2014/main" id="{603AB1FA-66C1-4946-82B5-2666A6BFF455}"/>
              </a:ext>
            </a:extLst>
          </p:cNvPr>
          <p:cNvSpPr/>
          <p:nvPr/>
        </p:nvSpPr>
        <p:spPr>
          <a:xfrm>
            <a:off x="-20" y="1282"/>
            <a:ext cx="12192000" cy="6856718"/>
          </a:xfrm>
          <a:prstGeom prst="rect">
            <a:avLst/>
          </a:prstGeom>
          <a:solidFill>
            <a:schemeClr val="bg1">
              <a:lumMod val="95000"/>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279BC07F-D630-4B59-8930-FA225FB7890D}"/>
              </a:ext>
            </a:extLst>
          </p:cNvPr>
          <p:cNvSpPr/>
          <p:nvPr/>
        </p:nvSpPr>
        <p:spPr>
          <a:xfrm>
            <a:off x="984165" y="216565"/>
            <a:ext cx="10263466" cy="821833"/>
          </a:xfrm>
          <a:prstGeom prst="roundRect">
            <a:avLst/>
          </a:prstGeom>
          <a:solidFill>
            <a:schemeClr val="bg1">
              <a:lumMod val="95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70C63E2C-DABE-42FC-8E4D-174CF8E840AE}"/>
              </a:ext>
            </a:extLst>
          </p:cNvPr>
          <p:cNvSpPr txBox="1"/>
          <p:nvPr/>
        </p:nvSpPr>
        <p:spPr>
          <a:xfrm>
            <a:off x="1178689" y="304315"/>
            <a:ext cx="9874417" cy="646331"/>
          </a:xfrm>
          <a:prstGeom prst="rect">
            <a:avLst/>
          </a:prstGeom>
          <a:noFill/>
        </p:spPr>
        <p:txBody>
          <a:bodyPr wrap="square">
            <a:spAutoFit/>
          </a:bodyPr>
          <a:lstStyle/>
          <a:p>
            <a:pPr algn="ctr"/>
            <a:r>
              <a:rPr lang="en-US" sz="3600" dirty="0"/>
              <a:t>Reflectivity Evolution</a:t>
            </a:r>
          </a:p>
        </p:txBody>
      </p:sp>
      <p:pic>
        <p:nvPicPr>
          <p:cNvPr id="4" name="Picture 3" descr="A picture containing diagram&#10;&#10;Description automatically generated">
            <a:extLst>
              <a:ext uri="{FF2B5EF4-FFF2-40B4-BE49-F238E27FC236}">
                <a16:creationId xmlns:a16="http://schemas.microsoft.com/office/drawing/2014/main" id="{C7F2046B-6F8E-28D6-4A12-69E96FC5D2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941" y="1561224"/>
            <a:ext cx="7198628" cy="4615443"/>
          </a:xfrm>
          <a:prstGeom prst="rect">
            <a:avLst/>
          </a:prstGeom>
        </p:spPr>
      </p:pic>
      <p:sp>
        <p:nvSpPr>
          <p:cNvPr id="7" name="Rectangle: Rounded Corners 6">
            <a:extLst>
              <a:ext uri="{FF2B5EF4-FFF2-40B4-BE49-F238E27FC236}">
                <a16:creationId xmlns:a16="http://schemas.microsoft.com/office/drawing/2014/main" id="{B79B2543-175F-4A87-9256-6A7166B7E944}"/>
              </a:ext>
            </a:extLst>
          </p:cNvPr>
          <p:cNvSpPr/>
          <p:nvPr/>
        </p:nvSpPr>
        <p:spPr>
          <a:xfrm>
            <a:off x="7930490" y="1944087"/>
            <a:ext cx="2820838" cy="1243372"/>
          </a:xfrm>
          <a:prstGeom prst="roundRect">
            <a:avLst/>
          </a:prstGeom>
          <a:solidFill>
            <a:schemeClr val="bg2">
              <a:lumMod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FF0D58"/>
                </a:solidFill>
              </a:rPr>
              <a:t>Early-RI member</a:t>
            </a:r>
            <a:endParaRPr lang="en-US" sz="2400" dirty="0">
              <a:solidFill>
                <a:srgbClr val="FF0D58"/>
              </a:solidFill>
            </a:endParaRPr>
          </a:p>
        </p:txBody>
      </p:sp>
      <p:sp>
        <p:nvSpPr>
          <p:cNvPr id="8" name="Rectangle: Rounded Corners 7">
            <a:extLst>
              <a:ext uri="{FF2B5EF4-FFF2-40B4-BE49-F238E27FC236}">
                <a16:creationId xmlns:a16="http://schemas.microsoft.com/office/drawing/2014/main" id="{B7C5936B-96BA-7A1E-D033-4AAE7986D1C8}"/>
              </a:ext>
            </a:extLst>
          </p:cNvPr>
          <p:cNvSpPr/>
          <p:nvPr/>
        </p:nvSpPr>
        <p:spPr>
          <a:xfrm>
            <a:off x="7930490" y="3779357"/>
            <a:ext cx="2820838" cy="1243372"/>
          </a:xfrm>
          <a:prstGeom prst="roundRect">
            <a:avLst/>
          </a:prstGeom>
          <a:solidFill>
            <a:schemeClr val="bg2">
              <a:lumMod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66CCFF"/>
                </a:solidFill>
              </a:rPr>
              <a:t>Late-RI member</a:t>
            </a:r>
            <a:endParaRPr lang="en-US" sz="2400" dirty="0">
              <a:solidFill>
                <a:srgbClr val="66CCFF"/>
              </a:solidFill>
            </a:endParaRPr>
          </a:p>
        </p:txBody>
      </p:sp>
    </p:spTree>
    <p:extLst>
      <p:ext uri="{BB962C8B-B14F-4D97-AF65-F5344CB8AC3E}">
        <p14:creationId xmlns:p14="http://schemas.microsoft.com/office/powerpoint/2010/main" val="5095211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atellite image of a hurricane&#10;&#10;Description automatically generated with medium confidence">
            <a:extLst>
              <a:ext uri="{FF2B5EF4-FFF2-40B4-BE49-F238E27FC236}">
                <a16:creationId xmlns:a16="http://schemas.microsoft.com/office/drawing/2014/main" id="{E6C881B5-FB4C-4E61-B88C-EB1F10C63B1E}"/>
              </a:ext>
            </a:extLst>
          </p:cNvPr>
          <p:cNvPicPr>
            <a:picLocks noChangeAspect="1"/>
          </p:cNvPicPr>
          <p:nvPr/>
        </p:nvPicPr>
        <p:blipFill rotWithShape="1">
          <a:blip r:embed="rId2">
            <a:extLst>
              <a:ext uri="{28A0092B-C50C-407E-A947-70E740481C1C}">
                <a14:useLocalDpi xmlns:a14="http://schemas.microsoft.com/office/drawing/2010/main" val="0"/>
              </a:ext>
            </a:extLst>
          </a:blip>
          <a:srcRect t="23064" r="-1" b="35178"/>
          <a:stretch/>
        </p:blipFill>
        <p:spPr>
          <a:xfrm>
            <a:off x="20" y="1282"/>
            <a:ext cx="12191980" cy="6856718"/>
          </a:xfrm>
          <a:prstGeom prst="rect">
            <a:avLst/>
          </a:prstGeom>
        </p:spPr>
      </p:pic>
      <p:sp>
        <p:nvSpPr>
          <p:cNvPr id="2" name="Rectangle 1">
            <a:extLst>
              <a:ext uri="{FF2B5EF4-FFF2-40B4-BE49-F238E27FC236}">
                <a16:creationId xmlns:a16="http://schemas.microsoft.com/office/drawing/2014/main" id="{603AB1FA-66C1-4946-82B5-2666A6BFF455}"/>
              </a:ext>
            </a:extLst>
          </p:cNvPr>
          <p:cNvSpPr/>
          <p:nvPr/>
        </p:nvSpPr>
        <p:spPr>
          <a:xfrm>
            <a:off x="-20" y="1282"/>
            <a:ext cx="12192000" cy="6856718"/>
          </a:xfrm>
          <a:prstGeom prst="rect">
            <a:avLst/>
          </a:prstGeom>
          <a:solidFill>
            <a:schemeClr val="bg1">
              <a:lumMod val="95000"/>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279BC07F-D630-4B59-8930-FA225FB7890D}"/>
              </a:ext>
            </a:extLst>
          </p:cNvPr>
          <p:cNvSpPr/>
          <p:nvPr/>
        </p:nvSpPr>
        <p:spPr>
          <a:xfrm>
            <a:off x="984165" y="216565"/>
            <a:ext cx="10263466" cy="821833"/>
          </a:xfrm>
          <a:prstGeom prst="roundRect">
            <a:avLst/>
          </a:prstGeom>
          <a:solidFill>
            <a:schemeClr val="bg1">
              <a:lumMod val="95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70C63E2C-DABE-42FC-8E4D-174CF8E840AE}"/>
              </a:ext>
            </a:extLst>
          </p:cNvPr>
          <p:cNvSpPr txBox="1"/>
          <p:nvPr/>
        </p:nvSpPr>
        <p:spPr>
          <a:xfrm>
            <a:off x="1178689" y="304315"/>
            <a:ext cx="9874417" cy="646331"/>
          </a:xfrm>
          <a:prstGeom prst="rect">
            <a:avLst/>
          </a:prstGeom>
          <a:noFill/>
        </p:spPr>
        <p:txBody>
          <a:bodyPr wrap="square">
            <a:spAutoFit/>
          </a:bodyPr>
          <a:lstStyle/>
          <a:p>
            <a:pPr algn="ctr"/>
            <a:r>
              <a:rPr lang="en-US" sz="3600" dirty="0"/>
              <a:t>Motivation</a:t>
            </a:r>
          </a:p>
        </p:txBody>
      </p:sp>
      <p:sp>
        <p:nvSpPr>
          <p:cNvPr id="14" name="TextBox 13">
            <a:extLst>
              <a:ext uri="{FF2B5EF4-FFF2-40B4-BE49-F238E27FC236}">
                <a16:creationId xmlns:a16="http://schemas.microsoft.com/office/drawing/2014/main" id="{7563DD0D-6686-433D-AA22-2752706ECBC9}"/>
              </a:ext>
            </a:extLst>
          </p:cNvPr>
          <p:cNvSpPr txBox="1"/>
          <p:nvPr/>
        </p:nvSpPr>
        <p:spPr>
          <a:xfrm>
            <a:off x="984164" y="1677966"/>
            <a:ext cx="10263466" cy="4154984"/>
          </a:xfrm>
          <a:prstGeom prst="rect">
            <a:avLst/>
          </a:prstGeom>
          <a:noFill/>
        </p:spPr>
        <p:txBody>
          <a:bodyPr wrap="square" rtlCol="0">
            <a:spAutoFit/>
          </a:bodyPr>
          <a:lstStyle/>
          <a:p>
            <a:pPr marL="285750" indent="-285750">
              <a:buFont typeface="Arial" panose="020B0604020202020204" pitchFamily="34" charset="0"/>
              <a:buChar char="•"/>
            </a:pPr>
            <a:r>
              <a:rPr lang="en-US" sz="2400" dirty="0"/>
              <a:t>This project began at the end of my PhD studies dealing with the “good trough vs. bad trough” problem</a:t>
            </a:r>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r>
              <a:rPr lang="en-US" sz="2400" dirty="0"/>
              <a:t>Such environments are often associated with moderate shear and dry air</a:t>
            </a:r>
          </a:p>
          <a:p>
            <a:pPr marL="742950" lvl="1" indent="-285750">
              <a:buFont typeface="Arial" panose="020B0604020202020204" pitchFamily="34" charset="0"/>
              <a:buChar char="•"/>
            </a:pPr>
            <a:r>
              <a:rPr lang="en-US" sz="2400" dirty="0"/>
              <a:t>Some TCs experience RI while others don’t… Why?</a:t>
            </a:r>
          </a:p>
          <a:p>
            <a:pPr marL="742950" lvl="1" indent="-285750">
              <a:buFont typeface="Arial" panose="020B0604020202020204" pitchFamily="34" charset="0"/>
              <a:buChar char="•"/>
            </a:pPr>
            <a:r>
              <a:rPr lang="en-US" sz="2400" dirty="0"/>
              <a:t>RI events were found to experience significantly less ventilation than non-RI events associated with different trough morphologies (Fischer et al. 2019)</a:t>
            </a:r>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r>
              <a:rPr lang="en-US" sz="2400" b="1" dirty="0"/>
              <a:t>What determines the extent ventilation affects the convective organization (and subsequent TC intensity change) in real TCs?</a:t>
            </a:r>
          </a:p>
        </p:txBody>
      </p:sp>
    </p:spTree>
    <p:extLst>
      <p:ext uri="{BB962C8B-B14F-4D97-AF65-F5344CB8AC3E}">
        <p14:creationId xmlns:p14="http://schemas.microsoft.com/office/powerpoint/2010/main" val="34455065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atellite image of a hurricane&#10;&#10;Description automatically generated with medium confidence">
            <a:extLst>
              <a:ext uri="{FF2B5EF4-FFF2-40B4-BE49-F238E27FC236}">
                <a16:creationId xmlns:a16="http://schemas.microsoft.com/office/drawing/2014/main" id="{E6C881B5-FB4C-4E61-B88C-EB1F10C63B1E}"/>
              </a:ext>
            </a:extLst>
          </p:cNvPr>
          <p:cNvPicPr>
            <a:picLocks noChangeAspect="1"/>
          </p:cNvPicPr>
          <p:nvPr/>
        </p:nvPicPr>
        <p:blipFill rotWithShape="1">
          <a:blip r:embed="rId2">
            <a:extLst>
              <a:ext uri="{28A0092B-C50C-407E-A947-70E740481C1C}">
                <a14:useLocalDpi xmlns:a14="http://schemas.microsoft.com/office/drawing/2010/main" val="0"/>
              </a:ext>
            </a:extLst>
          </a:blip>
          <a:srcRect t="23064" r="-1" b="35178"/>
          <a:stretch/>
        </p:blipFill>
        <p:spPr>
          <a:xfrm>
            <a:off x="20" y="1282"/>
            <a:ext cx="12191980" cy="6856718"/>
          </a:xfrm>
          <a:prstGeom prst="rect">
            <a:avLst/>
          </a:prstGeom>
        </p:spPr>
      </p:pic>
      <p:sp>
        <p:nvSpPr>
          <p:cNvPr id="2" name="Rectangle 1">
            <a:extLst>
              <a:ext uri="{FF2B5EF4-FFF2-40B4-BE49-F238E27FC236}">
                <a16:creationId xmlns:a16="http://schemas.microsoft.com/office/drawing/2014/main" id="{603AB1FA-66C1-4946-82B5-2666A6BFF455}"/>
              </a:ext>
            </a:extLst>
          </p:cNvPr>
          <p:cNvSpPr/>
          <p:nvPr/>
        </p:nvSpPr>
        <p:spPr>
          <a:xfrm>
            <a:off x="-20" y="1282"/>
            <a:ext cx="12192000" cy="6856718"/>
          </a:xfrm>
          <a:prstGeom prst="rect">
            <a:avLst/>
          </a:prstGeom>
          <a:solidFill>
            <a:schemeClr val="bg1">
              <a:lumMod val="95000"/>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279BC07F-D630-4B59-8930-FA225FB7890D}"/>
              </a:ext>
            </a:extLst>
          </p:cNvPr>
          <p:cNvSpPr/>
          <p:nvPr/>
        </p:nvSpPr>
        <p:spPr>
          <a:xfrm>
            <a:off x="984165" y="216565"/>
            <a:ext cx="10263466" cy="821833"/>
          </a:xfrm>
          <a:prstGeom prst="roundRect">
            <a:avLst/>
          </a:prstGeom>
          <a:solidFill>
            <a:schemeClr val="bg1">
              <a:lumMod val="95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70C63E2C-DABE-42FC-8E4D-174CF8E840AE}"/>
              </a:ext>
            </a:extLst>
          </p:cNvPr>
          <p:cNvSpPr txBox="1"/>
          <p:nvPr/>
        </p:nvSpPr>
        <p:spPr>
          <a:xfrm>
            <a:off x="1178689" y="304315"/>
            <a:ext cx="9874417" cy="646331"/>
          </a:xfrm>
          <a:prstGeom prst="rect">
            <a:avLst/>
          </a:prstGeom>
          <a:noFill/>
        </p:spPr>
        <p:txBody>
          <a:bodyPr wrap="square">
            <a:spAutoFit/>
          </a:bodyPr>
          <a:lstStyle/>
          <a:p>
            <a:pPr algn="ctr"/>
            <a:r>
              <a:rPr lang="en-US" sz="3600" dirty="0"/>
              <a:t>Reflectivity Evolution</a:t>
            </a:r>
          </a:p>
        </p:txBody>
      </p:sp>
      <p:pic>
        <p:nvPicPr>
          <p:cNvPr id="4" name="Picture 3" descr="A picture containing diagram&#10;&#10;Description automatically generated">
            <a:extLst>
              <a:ext uri="{FF2B5EF4-FFF2-40B4-BE49-F238E27FC236}">
                <a16:creationId xmlns:a16="http://schemas.microsoft.com/office/drawing/2014/main" id="{C7F2046B-6F8E-28D6-4A12-69E96FC5D2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941" y="1561224"/>
            <a:ext cx="7198628" cy="4615443"/>
          </a:xfrm>
          <a:prstGeom prst="rect">
            <a:avLst/>
          </a:prstGeom>
        </p:spPr>
      </p:pic>
      <p:sp>
        <p:nvSpPr>
          <p:cNvPr id="17" name="TextBox 16">
            <a:extLst>
              <a:ext uri="{FF2B5EF4-FFF2-40B4-BE49-F238E27FC236}">
                <a16:creationId xmlns:a16="http://schemas.microsoft.com/office/drawing/2014/main" id="{CA096879-2D34-E976-64B5-C9AEA4EFC221}"/>
              </a:ext>
            </a:extLst>
          </p:cNvPr>
          <p:cNvSpPr txBox="1"/>
          <p:nvPr/>
        </p:nvSpPr>
        <p:spPr>
          <a:xfrm>
            <a:off x="324510" y="6237828"/>
            <a:ext cx="7308989" cy="461665"/>
          </a:xfrm>
          <a:prstGeom prst="rect">
            <a:avLst/>
          </a:prstGeom>
          <a:noFill/>
        </p:spPr>
        <p:txBody>
          <a:bodyPr wrap="none" rtlCol="0">
            <a:spAutoFit/>
          </a:bodyPr>
          <a:lstStyle/>
          <a:p>
            <a:pPr marL="342900" indent="-342900">
              <a:buFont typeface="Arial" panose="020B0604020202020204" pitchFamily="34" charset="0"/>
              <a:buChar char="•"/>
            </a:pPr>
            <a:r>
              <a:rPr lang="en-US" sz="2400" dirty="0"/>
              <a:t>Significant differences in convective structure at t=36!</a:t>
            </a:r>
          </a:p>
        </p:txBody>
      </p:sp>
      <p:sp>
        <p:nvSpPr>
          <p:cNvPr id="3" name="Rectangle: Rounded Corners 2">
            <a:extLst>
              <a:ext uri="{FF2B5EF4-FFF2-40B4-BE49-F238E27FC236}">
                <a16:creationId xmlns:a16="http://schemas.microsoft.com/office/drawing/2014/main" id="{D511C92C-3D69-E865-D8F8-EBCE75CA46FE}"/>
              </a:ext>
            </a:extLst>
          </p:cNvPr>
          <p:cNvSpPr/>
          <p:nvPr/>
        </p:nvSpPr>
        <p:spPr>
          <a:xfrm>
            <a:off x="4044099" y="1561224"/>
            <a:ext cx="1753386" cy="3868615"/>
          </a:xfrm>
          <a:prstGeom prst="roundRect">
            <a:avLst/>
          </a:prstGeom>
          <a:noFill/>
          <a:ln w="76200">
            <a:solidFill>
              <a:srgbClr val="FA2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1E02811F-9CAE-D6CB-A598-B9E262DCA77E}"/>
              </a:ext>
            </a:extLst>
          </p:cNvPr>
          <p:cNvSpPr/>
          <p:nvPr/>
        </p:nvSpPr>
        <p:spPr>
          <a:xfrm>
            <a:off x="7930490" y="1944087"/>
            <a:ext cx="2820838" cy="1243372"/>
          </a:xfrm>
          <a:prstGeom prst="roundRect">
            <a:avLst/>
          </a:prstGeom>
          <a:solidFill>
            <a:schemeClr val="bg2">
              <a:lumMod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FF0D58"/>
                </a:solidFill>
              </a:rPr>
              <a:t>Early-RI member</a:t>
            </a:r>
            <a:endParaRPr lang="en-US" sz="2400" dirty="0">
              <a:solidFill>
                <a:srgbClr val="FF0D58"/>
              </a:solidFill>
            </a:endParaRPr>
          </a:p>
        </p:txBody>
      </p:sp>
      <p:sp>
        <p:nvSpPr>
          <p:cNvPr id="9" name="Rectangle: Rounded Corners 8">
            <a:extLst>
              <a:ext uri="{FF2B5EF4-FFF2-40B4-BE49-F238E27FC236}">
                <a16:creationId xmlns:a16="http://schemas.microsoft.com/office/drawing/2014/main" id="{65E9E1FB-6761-044B-000B-81F6AA329AA1}"/>
              </a:ext>
            </a:extLst>
          </p:cNvPr>
          <p:cNvSpPr/>
          <p:nvPr/>
        </p:nvSpPr>
        <p:spPr>
          <a:xfrm>
            <a:off x="7930490" y="3779357"/>
            <a:ext cx="2820838" cy="1243372"/>
          </a:xfrm>
          <a:prstGeom prst="roundRect">
            <a:avLst/>
          </a:prstGeom>
          <a:solidFill>
            <a:schemeClr val="bg2">
              <a:lumMod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66CCFF"/>
                </a:solidFill>
              </a:rPr>
              <a:t>Late-RI member</a:t>
            </a:r>
            <a:endParaRPr lang="en-US" sz="2400" dirty="0">
              <a:solidFill>
                <a:srgbClr val="66CCFF"/>
              </a:solidFill>
            </a:endParaRPr>
          </a:p>
        </p:txBody>
      </p:sp>
    </p:spTree>
    <p:extLst>
      <p:ext uri="{BB962C8B-B14F-4D97-AF65-F5344CB8AC3E}">
        <p14:creationId xmlns:p14="http://schemas.microsoft.com/office/powerpoint/2010/main" val="35642823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atellite image of a hurricane&#10;&#10;Description automatically generated with medium confidence">
            <a:extLst>
              <a:ext uri="{FF2B5EF4-FFF2-40B4-BE49-F238E27FC236}">
                <a16:creationId xmlns:a16="http://schemas.microsoft.com/office/drawing/2014/main" id="{E6C881B5-FB4C-4E61-B88C-EB1F10C63B1E}"/>
              </a:ext>
            </a:extLst>
          </p:cNvPr>
          <p:cNvPicPr>
            <a:picLocks noChangeAspect="1"/>
          </p:cNvPicPr>
          <p:nvPr/>
        </p:nvPicPr>
        <p:blipFill rotWithShape="1">
          <a:blip r:embed="rId2">
            <a:extLst>
              <a:ext uri="{28A0092B-C50C-407E-A947-70E740481C1C}">
                <a14:useLocalDpi xmlns:a14="http://schemas.microsoft.com/office/drawing/2010/main" val="0"/>
              </a:ext>
            </a:extLst>
          </a:blip>
          <a:srcRect t="23064" r="-1" b="35178"/>
          <a:stretch/>
        </p:blipFill>
        <p:spPr>
          <a:xfrm>
            <a:off x="20" y="1282"/>
            <a:ext cx="12191980" cy="6856718"/>
          </a:xfrm>
          <a:prstGeom prst="rect">
            <a:avLst/>
          </a:prstGeom>
        </p:spPr>
      </p:pic>
      <p:sp>
        <p:nvSpPr>
          <p:cNvPr id="2" name="Rectangle 1">
            <a:extLst>
              <a:ext uri="{FF2B5EF4-FFF2-40B4-BE49-F238E27FC236}">
                <a16:creationId xmlns:a16="http://schemas.microsoft.com/office/drawing/2014/main" id="{603AB1FA-66C1-4946-82B5-2666A6BFF455}"/>
              </a:ext>
            </a:extLst>
          </p:cNvPr>
          <p:cNvSpPr/>
          <p:nvPr/>
        </p:nvSpPr>
        <p:spPr>
          <a:xfrm>
            <a:off x="-20" y="1282"/>
            <a:ext cx="12192000" cy="6856718"/>
          </a:xfrm>
          <a:prstGeom prst="rect">
            <a:avLst/>
          </a:prstGeom>
          <a:solidFill>
            <a:schemeClr val="bg1">
              <a:lumMod val="95000"/>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279BC07F-D630-4B59-8930-FA225FB7890D}"/>
              </a:ext>
            </a:extLst>
          </p:cNvPr>
          <p:cNvSpPr/>
          <p:nvPr/>
        </p:nvSpPr>
        <p:spPr>
          <a:xfrm>
            <a:off x="984165" y="216565"/>
            <a:ext cx="10263466" cy="821833"/>
          </a:xfrm>
          <a:prstGeom prst="roundRect">
            <a:avLst/>
          </a:prstGeom>
          <a:solidFill>
            <a:schemeClr val="bg1">
              <a:lumMod val="95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70C63E2C-DABE-42FC-8E4D-174CF8E840AE}"/>
              </a:ext>
            </a:extLst>
          </p:cNvPr>
          <p:cNvSpPr txBox="1"/>
          <p:nvPr/>
        </p:nvSpPr>
        <p:spPr>
          <a:xfrm>
            <a:off x="1178689" y="304315"/>
            <a:ext cx="9874417" cy="646331"/>
          </a:xfrm>
          <a:prstGeom prst="rect">
            <a:avLst/>
          </a:prstGeom>
          <a:noFill/>
        </p:spPr>
        <p:txBody>
          <a:bodyPr wrap="square">
            <a:spAutoFit/>
          </a:bodyPr>
          <a:lstStyle/>
          <a:p>
            <a:pPr algn="ctr"/>
            <a:r>
              <a:rPr lang="en-US" sz="3600" dirty="0"/>
              <a:t>Vortex Resilience Analysis</a:t>
            </a:r>
          </a:p>
        </p:txBody>
      </p:sp>
      <p:pic>
        <p:nvPicPr>
          <p:cNvPr id="13" name="Picture 12" descr="Chart, scatter chart&#10;&#10;Description automatically generated">
            <a:extLst>
              <a:ext uri="{FF2B5EF4-FFF2-40B4-BE49-F238E27FC236}">
                <a16:creationId xmlns:a16="http://schemas.microsoft.com/office/drawing/2014/main" id="{CB9CA09E-994B-FAC6-6069-9F47A954E4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628" y="1495457"/>
            <a:ext cx="5182148" cy="4905483"/>
          </a:xfrm>
          <a:prstGeom prst="rect">
            <a:avLst/>
          </a:prstGeom>
        </p:spPr>
      </p:pic>
      <p:sp>
        <p:nvSpPr>
          <p:cNvPr id="3" name="TextBox 2">
            <a:extLst>
              <a:ext uri="{FF2B5EF4-FFF2-40B4-BE49-F238E27FC236}">
                <a16:creationId xmlns:a16="http://schemas.microsoft.com/office/drawing/2014/main" id="{6BE3C948-112E-3D0F-825E-01CE8E3308EC}"/>
              </a:ext>
            </a:extLst>
          </p:cNvPr>
          <p:cNvSpPr txBox="1"/>
          <p:nvPr/>
        </p:nvSpPr>
        <p:spPr>
          <a:xfrm>
            <a:off x="5343776" y="1521253"/>
            <a:ext cx="6802623" cy="4493538"/>
          </a:xfrm>
          <a:prstGeom prst="rect">
            <a:avLst/>
          </a:prstGeom>
          <a:noFill/>
        </p:spPr>
        <p:txBody>
          <a:bodyPr wrap="square" rtlCol="0">
            <a:spAutoFit/>
          </a:bodyPr>
          <a:lstStyle/>
          <a:p>
            <a:pPr marL="285750" indent="-285750">
              <a:buFont typeface="Arial" panose="020B0604020202020204" pitchFamily="34" charset="0"/>
              <a:buChar char="•"/>
            </a:pPr>
            <a:r>
              <a:rPr lang="en-US" sz="2200" dirty="0"/>
              <a:t>We performed a vortex resilience analysis on a representative </a:t>
            </a:r>
            <a:r>
              <a:rPr lang="en-US" sz="2200" b="1" dirty="0">
                <a:solidFill>
                  <a:srgbClr val="FF0D58"/>
                </a:solidFill>
              </a:rPr>
              <a:t>early-RI</a:t>
            </a:r>
            <a:r>
              <a:rPr lang="en-US" sz="2200" dirty="0"/>
              <a:t> and </a:t>
            </a:r>
            <a:r>
              <a:rPr lang="en-US" sz="2200" b="1" dirty="0">
                <a:solidFill>
                  <a:srgbClr val="0000FF"/>
                </a:solidFill>
              </a:rPr>
              <a:t>late-RI</a:t>
            </a:r>
            <a:r>
              <a:rPr lang="en-US" sz="2200" dirty="0"/>
              <a:t> member (following </a:t>
            </a:r>
            <a:r>
              <a:rPr lang="en-US" sz="2200" dirty="0" err="1"/>
              <a:t>Schecter</a:t>
            </a:r>
            <a:r>
              <a:rPr lang="en-US" sz="2200" dirty="0"/>
              <a:t> 2015; </a:t>
            </a:r>
            <a:r>
              <a:rPr lang="en-US" sz="2200" dirty="0" err="1"/>
              <a:t>Reasor</a:t>
            </a:r>
            <a:r>
              <a:rPr lang="en-US" sz="2200" dirty="0"/>
              <a:t> and Montgomery 2015)</a:t>
            </a:r>
          </a:p>
          <a:p>
            <a:pPr marL="285750" indent="-285750">
              <a:buFont typeface="Arial" panose="020B0604020202020204" pitchFamily="34" charset="0"/>
              <a:buChar char="•"/>
            </a:pPr>
            <a:endParaRPr lang="en-US" sz="2200" dirty="0"/>
          </a:p>
          <a:p>
            <a:pPr marL="285750" indent="-285750">
              <a:buFont typeface="Arial" panose="020B0604020202020204" pitchFamily="34" charset="0"/>
              <a:buChar char="•"/>
            </a:pPr>
            <a:r>
              <a:rPr lang="en-US" sz="2200" dirty="0"/>
              <a:t>Linearize equations about barotropic mean vortex state derived from early- and late-RI member</a:t>
            </a:r>
          </a:p>
          <a:p>
            <a:pPr marL="285750" indent="-285750">
              <a:buFont typeface="Arial" panose="020B0604020202020204" pitchFamily="34" charset="0"/>
              <a:buChar char="•"/>
            </a:pPr>
            <a:endParaRPr lang="en-US" sz="2200" dirty="0"/>
          </a:p>
          <a:p>
            <a:pPr marL="285750" indent="-285750">
              <a:buFont typeface="Arial" panose="020B0604020202020204" pitchFamily="34" charset="0"/>
              <a:buChar char="•"/>
            </a:pPr>
            <a:r>
              <a:rPr lang="en-US" sz="2200" dirty="0"/>
              <a:t>Shear is set to zero and model is initialized with a quasi-balanced vorticity perturbation, approximating tilt</a:t>
            </a:r>
          </a:p>
          <a:p>
            <a:pPr marL="285750" indent="-285750">
              <a:buFont typeface="Arial" panose="020B0604020202020204" pitchFamily="34" charset="0"/>
              <a:buChar char="•"/>
            </a:pPr>
            <a:endParaRPr lang="en-US" sz="2200" dirty="0"/>
          </a:p>
          <a:p>
            <a:pPr marL="285750" indent="-285750">
              <a:buFont typeface="Arial" panose="020B0604020202020204" pitchFamily="34" charset="0"/>
              <a:buChar char="•"/>
            </a:pPr>
            <a:r>
              <a:rPr lang="en-US" sz="2200" dirty="0"/>
              <a:t>“Cloudiness” in eyewall region is parameterized using a reduced static stability (lighter markers = more cloudy)</a:t>
            </a:r>
          </a:p>
          <a:p>
            <a:pPr marL="285750" indent="-285750">
              <a:buFont typeface="Arial" panose="020B0604020202020204" pitchFamily="34" charset="0"/>
              <a:buChar char="•"/>
            </a:pPr>
            <a:endParaRPr lang="en-US" sz="2200" dirty="0"/>
          </a:p>
        </p:txBody>
      </p:sp>
      <p:sp>
        <p:nvSpPr>
          <p:cNvPr id="8" name="Rectangle 7">
            <a:extLst>
              <a:ext uri="{FF2B5EF4-FFF2-40B4-BE49-F238E27FC236}">
                <a16:creationId xmlns:a16="http://schemas.microsoft.com/office/drawing/2014/main" id="{DE192958-21A4-C26C-85B6-5698B5BB8D81}"/>
              </a:ext>
            </a:extLst>
          </p:cNvPr>
          <p:cNvSpPr/>
          <p:nvPr/>
        </p:nvSpPr>
        <p:spPr>
          <a:xfrm>
            <a:off x="1414732" y="1975449"/>
            <a:ext cx="828136" cy="9575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9E7527F6-BE41-2501-C339-C8A6B9503E7E}"/>
              </a:ext>
            </a:extLst>
          </p:cNvPr>
          <p:cNvSpPr/>
          <p:nvPr/>
        </p:nvSpPr>
        <p:spPr>
          <a:xfrm>
            <a:off x="2931735" y="1696275"/>
            <a:ext cx="2253331" cy="33093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1CF99C6B-61DD-8580-1498-86B9C5F3E69B}"/>
              </a:ext>
            </a:extLst>
          </p:cNvPr>
          <p:cNvSpPr txBox="1"/>
          <p:nvPr/>
        </p:nvSpPr>
        <p:spPr>
          <a:xfrm>
            <a:off x="3355526" y="4789383"/>
            <a:ext cx="1829540" cy="923330"/>
          </a:xfrm>
          <a:prstGeom prst="rect">
            <a:avLst/>
          </a:prstGeom>
          <a:noFill/>
        </p:spPr>
        <p:txBody>
          <a:bodyPr wrap="none" rtlCol="0">
            <a:spAutoFit/>
          </a:bodyPr>
          <a:lstStyle/>
          <a:p>
            <a:r>
              <a:rPr lang="en-US" b="1" dirty="0"/>
              <a:t>More damping &amp;</a:t>
            </a:r>
          </a:p>
          <a:p>
            <a:r>
              <a:rPr lang="en-US" b="1" dirty="0"/>
              <a:t>Faster precession</a:t>
            </a:r>
          </a:p>
          <a:p>
            <a:r>
              <a:rPr lang="en-US" b="1" dirty="0"/>
              <a:t>=More resilient</a:t>
            </a:r>
          </a:p>
        </p:txBody>
      </p:sp>
      <p:sp>
        <p:nvSpPr>
          <p:cNvPr id="5" name="TextBox 4">
            <a:extLst>
              <a:ext uri="{FF2B5EF4-FFF2-40B4-BE49-F238E27FC236}">
                <a16:creationId xmlns:a16="http://schemas.microsoft.com/office/drawing/2014/main" id="{699E161E-8272-FCFC-DE1A-5127D9531DD8}"/>
              </a:ext>
            </a:extLst>
          </p:cNvPr>
          <p:cNvSpPr txBox="1"/>
          <p:nvPr/>
        </p:nvSpPr>
        <p:spPr>
          <a:xfrm>
            <a:off x="1288920" y="1715129"/>
            <a:ext cx="1907895" cy="923330"/>
          </a:xfrm>
          <a:prstGeom prst="rect">
            <a:avLst/>
          </a:prstGeom>
          <a:noFill/>
        </p:spPr>
        <p:txBody>
          <a:bodyPr wrap="none" rtlCol="0">
            <a:spAutoFit/>
          </a:bodyPr>
          <a:lstStyle/>
          <a:p>
            <a:r>
              <a:rPr lang="en-US" b="1" dirty="0"/>
              <a:t>Less damping &amp;</a:t>
            </a:r>
          </a:p>
          <a:p>
            <a:r>
              <a:rPr lang="en-US" b="1" dirty="0"/>
              <a:t>Slower precession</a:t>
            </a:r>
          </a:p>
          <a:p>
            <a:r>
              <a:rPr lang="en-US" b="1" dirty="0"/>
              <a:t>=Less resilient</a:t>
            </a:r>
          </a:p>
        </p:txBody>
      </p:sp>
    </p:spTree>
    <p:extLst>
      <p:ext uri="{BB962C8B-B14F-4D97-AF65-F5344CB8AC3E}">
        <p14:creationId xmlns:p14="http://schemas.microsoft.com/office/powerpoint/2010/main" val="28872713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atellite image of a hurricane&#10;&#10;Description automatically generated with medium confidence">
            <a:extLst>
              <a:ext uri="{FF2B5EF4-FFF2-40B4-BE49-F238E27FC236}">
                <a16:creationId xmlns:a16="http://schemas.microsoft.com/office/drawing/2014/main" id="{E6C881B5-FB4C-4E61-B88C-EB1F10C63B1E}"/>
              </a:ext>
            </a:extLst>
          </p:cNvPr>
          <p:cNvPicPr>
            <a:picLocks noChangeAspect="1"/>
          </p:cNvPicPr>
          <p:nvPr/>
        </p:nvPicPr>
        <p:blipFill rotWithShape="1">
          <a:blip r:embed="rId2">
            <a:extLst>
              <a:ext uri="{28A0092B-C50C-407E-A947-70E740481C1C}">
                <a14:useLocalDpi xmlns:a14="http://schemas.microsoft.com/office/drawing/2010/main" val="0"/>
              </a:ext>
            </a:extLst>
          </a:blip>
          <a:srcRect t="23064" r="-1" b="35178"/>
          <a:stretch/>
        </p:blipFill>
        <p:spPr>
          <a:xfrm>
            <a:off x="20" y="1282"/>
            <a:ext cx="12191980" cy="6856718"/>
          </a:xfrm>
          <a:prstGeom prst="rect">
            <a:avLst/>
          </a:prstGeom>
        </p:spPr>
      </p:pic>
      <p:sp>
        <p:nvSpPr>
          <p:cNvPr id="2" name="Rectangle 1">
            <a:extLst>
              <a:ext uri="{FF2B5EF4-FFF2-40B4-BE49-F238E27FC236}">
                <a16:creationId xmlns:a16="http://schemas.microsoft.com/office/drawing/2014/main" id="{603AB1FA-66C1-4946-82B5-2666A6BFF455}"/>
              </a:ext>
            </a:extLst>
          </p:cNvPr>
          <p:cNvSpPr/>
          <p:nvPr/>
        </p:nvSpPr>
        <p:spPr>
          <a:xfrm>
            <a:off x="-20" y="1282"/>
            <a:ext cx="12192000" cy="6856718"/>
          </a:xfrm>
          <a:prstGeom prst="rect">
            <a:avLst/>
          </a:prstGeom>
          <a:solidFill>
            <a:schemeClr val="bg1">
              <a:lumMod val="95000"/>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279BC07F-D630-4B59-8930-FA225FB7890D}"/>
              </a:ext>
            </a:extLst>
          </p:cNvPr>
          <p:cNvSpPr/>
          <p:nvPr/>
        </p:nvSpPr>
        <p:spPr>
          <a:xfrm>
            <a:off x="984165" y="216565"/>
            <a:ext cx="10263466" cy="821833"/>
          </a:xfrm>
          <a:prstGeom prst="roundRect">
            <a:avLst/>
          </a:prstGeom>
          <a:solidFill>
            <a:schemeClr val="bg1">
              <a:lumMod val="95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70C63E2C-DABE-42FC-8E4D-174CF8E840AE}"/>
              </a:ext>
            </a:extLst>
          </p:cNvPr>
          <p:cNvSpPr txBox="1"/>
          <p:nvPr/>
        </p:nvSpPr>
        <p:spPr>
          <a:xfrm>
            <a:off x="1178689" y="304315"/>
            <a:ext cx="9874417" cy="646331"/>
          </a:xfrm>
          <a:prstGeom prst="rect">
            <a:avLst/>
          </a:prstGeom>
          <a:noFill/>
        </p:spPr>
        <p:txBody>
          <a:bodyPr wrap="square">
            <a:spAutoFit/>
          </a:bodyPr>
          <a:lstStyle/>
          <a:p>
            <a:pPr algn="ctr"/>
            <a:r>
              <a:rPr lang="en-US" sz="3600" dirty="0"/>
              <a:t>Vortex Resilience Analysis</a:t>
            </a:r>
          </a:p>
        </p:txBody>
      </p:sp>
      <p:pic>
        <p:nvPicPr>
          <p:cNvPr id="13" name="Picture 12" descr="Chart, scatter chart&#10;&#10;Description automatically generated">
            <a:extLst>
              <a:ext uri="{FF2B5EF4-FFF2-40B4-BE49-F238E27FC236}">
                <a16:creationId xmlns:a16="http://schemas.microsoft.com/office/drawing/2014/main" id="{CB9CA09E-994B-FAC6-6069-9F47A954E4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628" y="1495457"/>
            <a:ext cx="5182148" cy="4905483"/>
          </a:xfrm>
          <a:prstGeom prst="rect">
            <a:avLst/>
          </a:prstGeom>
        </p:spPr>
      </p:pic>
      <p:sp>
        <p:nvSpPr>
          <p:cNvPr id="3" name="TextBox 2">
            <a:extLst>
              <a:ext uri="{FF2B5EF4-FFF2-40B4-BE49-F238E27FC236}">
                <a16:creationId xmlns:a16="http://schemas.microsoft.com/office/drawing/2014/main" id="{6BE3C948-112E-3D0F-825E-01CE8E3308EC}"/>
              </a:ext>
            </a:extLst>
          </p:cNvPr>
          <p:cNvSpPr txBox="1"/>
          <p:nvPr/>
        </p:nvSpPr>
        <p:spPr>
          <a:xfrm>
            <a:off x="5343776" y="1521253"/>
            <a:ext cx="6802623" cy="4154984"/>
          </a:xfrm>
          <a:prstGeom prst="rect">
            <a:avLst/>
          </a:prstGeom>
          <a:noFill/>
        </p:spPr>
        <p:txBody>
          <a:bodyPr wrap="square" rtlCol="0">
            <a:spAutoFit/>
          </a:bodyPr>
          <a:lstStyle/>
          <a:p>
            <a:pPr marL="285750" indent="-285750">
              <a:buFont typeface="Arial" panose="020B0604020202020204" pitchFamily="34" charset="0"/>
              <a:buChar char="•"/>
            </a:pPr>
            <a:r>
              <a:rPr lang="en-US" sz="2200" dirty="0"/>
              <a:t>We performed a vortex resilience analysis on a representative </a:t>
            </a:r>
            <a:r>
              <a:rPr lang="en-US" sz="2200" b="1" dirty="0">
                <a:solidFill>
                  <a:srgbClr val="FF0D58"/>
                </a:solidFill>
              </a:rPr>
              <a:t>early-RI</a:t>
            </a:r>
            <a:r>
              <a:rPr lang="en-US" sz="2200" dirty="0"/>
              <a:t> and </a:t>
            </a:r>
            <a:r>
              <a:rPr lang="en-US" sz="2200" b="1" dirty="0">
                <a:solidFill>
                  <a:srgbClr val="0000FF"/>
                </a:solidFill>
              </a:rPr>
              <a:t>late-RI</a:t>
            </a:r>
            <a:r>
              <a:rPr lang="en-US" sz="2200" dirty="0"/>
              <a:t> member (following </a:t>
            </a:r>
            <a:r>
              <a:rPr lang="en-US" sz="2200" dirty="0" err="1"/>
              <a:t>Schecter</a:t>
            </a:r>
            <a:r>
              <a:rPr lang="en-US" sz="2200" dirty="0"/>
              <a:t> 2015; </a:t>
            </a:r>
            <a:r>
              <a:rPr lang="en-US" sz="2200" dirty="0" err="1"/>
              <a:t>Reasor</a:t>
            </a:r>
            <a:r>
              <a:rPr lang="en-US" sz="2200" dirty="0"/>
              <a:t> and Montgomery 2015)</a:t>
            </a:r>
          </a:p>
          <a:p>
            <a:pPr marL="285750" indent="-285750">
              <a:buFont typeface="Arial" panose="020B0604020202020204" pitchFamily="34" charset="0"/>
              <a:buChar char="•"/>
            </a:pPr>
            <a:endParaRPr lang="en-US" sz="2200" dirty="0"/>
          </a:p>
          <a:p>
            <a:pPr marL="285750" indent="-285750">
              <a:buFont typeface="Arial" panose="020B0604020202020204" pitchFamily="34" charset="0"/>
              <a:buChar char="•"/>
            </a:pPr>
            <a:r>
              <a:rPr lang="en-US" sz="2200" dirty="0"/>
              <a:t>At t=24 h, when tilt begins to amplify in </a:t>
            </a:r>
            <a:r>
              <a:rPr lang="en-US" sz="2200" b="1" dirty="0">
                <a:solidFill>
                  <a:srgbClr val="3311FF"/>
                </a:solidFill>
              </a:rPr>
              <a:t>late-RI</a:t>
            </a:r>
            <a:r>
              <a:rPr lang="en-US" sz="2200" dirty="0"/>
              <a:t> members: </a:t>
            </a:r>
          </a:p>
          <a:p>
            <a:pPr marL="742950" lvl="1" indent="-285750">
              <a:buFont typeface="Arial" panose="020B0604020202020204" pitchFamily="34" charset="0"/>
              <a:buChar char="•"/>
            </a:pPr>
            <a:r>
              <a:rPr lang="en-US" sz="2200" dirty="0"/>
              <a:t>The tilt mode of the </a:t>
            </a:r>
            <a:r>
              <a:rPr lang="en-US" sz="2200" b="1" dirty="0">
                <a:solidFill>
                  <a:srgbClr val="3311FF"/>
                </a:solidFill>
              </a:rPr>
              <a:t>late-RI</a:t>
            </a:r>
            <a:r>
              <a:rPr lang="en-US" sz="2200" dirty="0"/>
              <a:t> vortex </a:t>
            </a:r>
            <a:r>
              <a:rPr lang="en-US" sz="2200" dirty="0" err="1"/>
              <a:t>precesses</a:t>
            </a:r>
            <a:r>
              <a:rPr lang="en-US" sz="2200" dirty="0"/>
              <a:t> a factor of two slower than </a:t>
            </a:r>
            <a:r>
              <a:rPr lang="en-US" sz="2200" b="1" dirty="0">
                <a:solidFill>
                  <a:srgbClr val="FF0D58"/>
                </a:solidFill>
              </a:rPr>
              <a:t>early-RI</a:t>
            </a:r>
            <a:r>
              <a:rPr lang="en-US" sz="2200" dirty="0"/>
              <a:t> vortex</a:t>
            </a:r>
          </a:p>
          <a:p>
            <a:pPr marL="742950" lvl="1" indent="-285750">
              <a:buFont typeface="Arial" panose="020B0604020202020204" pitchFamily="34" charset="0"/>
              <a:buChar char="•"/>
            </a:pPr>
            <a:r>
              <a:rPr lang="en-US" sz="2200" dirty="0"/>
              <a:t>The </a:t>
            </a:r>
            <a:r>
              <a:rPr lang="en-US" sz="2200" b="1" dirty="0">
                <a:solidFill>
                  <a:srgbClr val="3311FF"/>
                </a:solidFill>
              </a:rPr>
              <a:t>late-RI</a:t>
            </a:r>
            <a:r>
              <a:rPr lang="en-US" sz="2200" dirty="0"/>
              <a:t> vortex is damped at nearly 1/3 the rate of the </a:t>
            </a:r>
            <a:r>
              <a:rPr lang="en-US" sz="2200" b="1" dirty="0">
                <a:solidFill>
                  <a:srgbClr val="FF0D58"/>
                </a:solidFill>
              </a:rPr>
              <a:t>early-RI</a:t>
            </a:r>
            <a:r>
              <a:rPr lang="en-US" sz="2200" dirty="0"/>
              <a:t> vortex</a:t>
            </a:r>
          </a:p>
          <a:p>
            <a:pPr marL="285750" indent="-285750">
              <a:buFont typeface="Arial" panose="020B0604020202020204" pitchFamily="34" charset="0"/>
              <a:buChar char="•"/>
            </a:pPr>
            <a:endParaRPr lang="en-US" sz="2200" dirty="0"/>
          </a:p>
          <a:p>
            <a:pPr marL="285750" indent="-285750">
              <a:buFont typeface="Arial" panose="020B0604020202020204" pitchFamily="34" charset="0"/>
              <a:buChar char="•"/>
            </a:pPr>
            <a:endParaRPr lang="en-US" sz="2200" dirty="0"/>
          </a:p>
        </p:txBody>
      </p:sp>
      <p:sp>
        <p:nvSpPr>
          <p:cNvPr id="4" name="Rectangle 3">
            <a:extLst>
              <a:ext uri="{FF2B5EF4-FFF2-40B4-BE49-F238E27FC236}">
                <a16:creationId xmlns:a16="http://schemas.microsoft.com/office/drawing/2014/main" id="{3EB57C08-C1AD-845D-8F5A-4C0A06C22CCA}"/>
              </a:ext>
            </a:extLst>
          </p:cNvPr>
          <p:cNvSpPr/>
          <p:nvPr/>
        </p:nvSpPr>
        <p:spPr>
          <a:xfrm>
            <a:off x="2912883" y="3506770"/>
            <a:ext cx="923826" cy="15837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D6EB99AD-16A5-FDD1-B54F-08C7628797A0}"/>
              </a:ext>
            </a:extLst>
          </p:cNvPr>
          <p:cNvSpPr/>
          <p:nvPr/>
        </p:nvSpPr>
        <p:spPr>
          <a:xfrm>
            <a:off x="1802092" y="1875934"/>
            <a:ext cx="488621" cy="3897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079FC984-1D53-AD9D-EEE2-5866CA9CFE26}"/>
              </a:ext>
            </a:extLst>
          </p:cNvPr>
          <p:cNvSpPr txBox="1"/>
          <p:nvPr/>
        </p:nvSpPr>
        <p:spPr>
          <a:xfrm>
            <a:off x="2351656" y="3938714"/>
            <a:ext cx="1389163" cy="369332"/>
          </a:xfrm>
          <a:prstGeom prst="rect">
            <a:avLst/>
          </a:prstGeom>
          <a:noFill/>
        </p:spPr>
        <p:txBody>
          <a:bodyPr wrap="none" rtlCol="0">
            <a:spAutoFit/>
          </a:bodyPr>
          <a:lstStyle/>
          <a:p>
            <a:r>
              <a:rPr lang="en-US" b="1" dirty="0">
                <a:solidFill>
                  <a:schemeClr val="tx1">
                    <a:lumMod val="50000"/>
                    <a:lumOff val="50000"/>
                  </a:schemeClr>
                </a:solidFill>
              </a:rPr>
              <a:t>More cloudy</a:t>
            </a:r>
          </a:p>
        </p:txBody>
      </p:sp>
      <p:sp>
        <p:nvSpPr>
          <p:cNvPr id="10" name="TextBox 9">
            <a:extLst>
              <a:ext uri="{FF2B5EF4-FFF2-40B4-BE49-F238E27FC236}">
                <a16:creationId xmlns:a16="http://schemas.microsoft.com/office/drawing/2014/main" id="{258A2FC0-F947-97A9-9B29-ED551CD458FF}"/>
              </a:ext>
            </a:extLst>
          </p:cNvPr>
          <p:cNvSpPr txBox="1"/>
          <p:nvPr/>
        </p:nvSpPr>
        <p:spPr>
          <a:xfrm>
            <a:off x="2506498" y="2495713"/>
            <a:ext cx="1265090" cy="369332"/>
          </a:xfrm>
          <a:prstGeom prst="rect">
            <a:avLst/>
          </a:prstGeom>
          <a:noFill/>
        </p:spPr>
        <p:txBody>
          <a:bodyPr wrap="none" rtlCol="0">
            <a:spAutoFit/>
          </a:bodyPr>
          <a:lstStyle/>
          <a:p>
            <a:r>
              <a:rPr lang="en-US" b="1" dirty="0"/>
              <a:t>Less cloudy</a:t>
            </a:r>
          </a:p>
        </p:txBody>
      </p:sp>
      <p:cxnSp>
        <p:nvCxnSpPr>
          <p:cNvPr id="15" name="Straight Arrow Connector 14">
            <a:extLst>
              <a:ext uri="{FF2B5EF4-FFF2-40B4-BE49-F238E27FC236}">
                <a16:creationId xmlns:a16="http://schemas.microsoft.com/office/drawing/2014/main" id="{7BDCFDC0-7455-9FEB-E3A9-316331D78884}"/>
              </a:ext>
            </a:extLst>
          </p:cNvPr>
          <p:cNvCxnSpPr>
            <a:stCxn id="10" idx="1"/>
          </p:cNvCxnSpPr>
          <p:nvPr/>
        </p:nvCxnSpPr>
        <p:spPr>
          <a:xfrm flipH="1" flipV="1">
            <a:off x="1923068" y="2422689"/>
            <a:ext cx="583430" cy="25769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59D08EB5-02FA-F5F9-5871-3266F78EC4A0}"/>
              </a:ext>
            </a:extLst>
          </p:cNvPr>
          <p:cNvCxnSpPr>
            <a:cxnSpLocks/>
            <a:stCxn id="10" idx="3"/>
          </p:cNvCxnSpPr>
          <p:nvPr/>
        </p:nvCxnSpPr>
        <p:spPr>
          <a:xfrm>
            <a:off x="3771588" y="2680379"/>
            <a:ext cx="241977" cy="576522"/>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E8F5D793-89A5-1125-D0A6-F6DB185C40A3}"/>
              </a:ext>
            </a:extLst>
          </p:cNvPr>
          <p:cNvCxnSpPr>
            <a:cxnSpLocks/>
          </p:cNvCxnSpPr>
          <p:nvPr/>
        </p:nvCxnSpPr>
        <p:spPr>
          <a:xfrm flipH="1" flipV="1">
            <a:off x="1877487" y="2865045"/>
            <a:ext cx="458285" cy="1258335"/>
          </a:xfrm>
          <a:prstGeom prst="straightConnector1">
            <a:avLst/>
          </a:prstGeom>
          <a:ln w="381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9FF3D1D6-5A72-5C7B-F19A-BC2E9F979DAA}"/>
              </a:ext>
            </a:extLst>
          </p:cNvPr>
          <p:cNvCxnSpPr>
            <a:cxnSpLocks/>
            <a:stCxn id="9" idx="3"/>
          </p:cNvCxnSpPr>
          <p:nvPr/>
        </p:nvCxnSpPr>
        <p:spPr>
          <a:xfrm>
            <a:off x="3740819" y="4123380"/>
            <a:ext cx="849857" cy="457059"/>
          </a:xfrm>
          <a:prstGeom prst="straightConnector1">
            <a:avLst/>
          </a:prstGeom>
          <a:ln w="381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211674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atellite image of a hurricane&#10;&#10;Description automatically generated with medium confidence">
            <a:extLst>
              <a:ext uri="{FF2B5EF4-FFF2-40B4-BE49-F238E27FC236}">
                <a16:creationId xmlns:a16="http://schemas.microsoft.com/office/drawing/2014/main" id="{E6C881B5-FB4C-4E61-B88C-EB1F10C63B1E}"/>
              </a:ext>
            </a:extLst>
          </p:cNvPr>
          <p:cNvPicPr>
            <a:picLocks noChangeAspect="1"/>
          </p:cNvPicPr>
          <p:nvPr/>
        </p:nvPicPr>
        <p:blipFill rotWithShape="1">
          <a:blip r:embed="rId2">
            <a:extLst>
              <a:ext uri="{28A0092B-C50C-407E-A947-70E740481C1C}">
                <a14:useLocalDpi xmlns:a14="http://schemas.microsoft.com/office/drawing/2010/main" val="0"/>
              </a:ext>
            </a:extLst>
          </a:blip>
          <a:srcRect t="23064" r="-1" b="35178"/>
          <a:stretch/>
        </p:blipFill>
        <p:spPr>
          <a:xfrm>
            <a:off x="20" y="1282"/>
            <a:ext cx="12191980" cy="6856718"/>
          </a:xfrm>
          <a:prstGeom prst="rect">
            <a:avLst/>
          </a:prstGeom>
        </p:spPr>
      </p:pic>
      <p:sp>
        <p:nvSpPr>
          <p:cNvPr id="2" name="Rectangle 1">
            <a:extLst>
              <a:ext uri="{FF2B5EF4-FFF2-40B4-BE49-F238E27FC236}">
                <a16:creationId xmlns:a16="http://schemas.microsoft.com/office/drawing/2014/main" id="{603AB1FA-66C1-4946-82B5-2666A6BFF455}"/>
              </a:ext>
            </a:extLst>
          </p:cNvPr>
          <p:cNvSpPr/>
          <p:nvPr/>
        </p:nvSpPr>
        <p:spPr>
          <a:xfrm>
            <a:off x="-20" y="1282"/>
            <a:ext cx="12192000" cy="6856718"/>
          </a:xfrm>
          <a:prstGeom prst="rect">
            <a:avLst/>
          </a:prstGeom>
          <a:solidFill>
            <a:schemeClr val="bg1">
              <a:lumMod val="95000"/>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279BC07F-D630-4B59-8930-FA225FB7890D}"/>
              </a:ext>
            </a:extLst>
          </p:cNvPr>
          <p:cNvSpPr/>
          <p:nvPr/>
        </p:nvSpPr>
        <p:spPr>
          <a:xfrm>
            <a:off x="984165" y="216565"/>
            <a:ext cx="10263466" cy="821833"/>
          </a:xfrm>
          <a:prstGeom prst="roundRect">
            <a:avLst/>
          </a:prstGeom>
          <a:solidFill>
            <a:schemeClr val="bg1">
              <a:lumMod val="95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70C63E2C-DABE-42FC-8E4D-174CF8E840AE}"/>
              </a:ext>
            </a:extLst>
          </p:cNvPr>
          <p:cNvSpPr txBox="1"/>
          <p:nvPr/>
        </p:nvSpPr>
        <p:spPr>
          <a:xfrm>
            <a:off x="1178689" y="304315"/>
            <a:ext cx="9874417" cy="646331"/>
          </a:xfrm>
          <a:prstGeom prst="rect">
            <a:avLst/>
          </a:prstGeom>
          <a:noFill/>
        </p:spPr>
        <p:txBody>
          <a:bodyPr wrap="square">
            <a:spAutoFit/>
          </a:bodyPr>
          <a:lstStyle/>
          <a:p>
            <a:pPr algn="ctr"/>
            <a:r>
              <a:rPr lang="en-US" sz="3600" dirty="0"/>
              <a:t>Vortex Resilience Analysis</a:t>
            </a:r>
          </a:p>
        </p:txBody>
      </p:sp>
      <p:pic>
        <p:nvPicPr>
          <p:cNvPr id="13" name="Picture 12" descr="Chart, scatter chart&#10;&#10;Description automatically generated">
            <a:extLst>
              <a:ext uri="{FF2B5EF4-FFF2-40B4-BE49-F238E27FC236}">
                <a16:creationId xmlns:a16="http://schemas.microsoft.com/office/drawing/2014/main" id="{CB9CA09E-994B-FAC6-6069-9F47A954E4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628" y="1495457"/>
            <a:ext cx="5182148" cy="4905483"/>
          </a:xfrm>
          <a:prstGeom prst="rect">
            <a:avLst/>
          </a:prstGeom>
        </p:spPr>
      </p:pic>
      <p:sp>
        <p:nvSpPr>
          <p:cNvPr id="3" name="TextBox 2">
            <a:extLst>
              <a:ext uri="{FF2B5EF4-FFF2-40B4-BE49-F238E27FC236}">
                <a16:creationId xmlns:a16="http://schemas.microsoft.com/office/drawing/2014/main" id="{6BE3C948-112E-3D0F-825E-01CE8E3308EC}"/>
              </a:ext>
            </a:extLst>
          </p:cNvPr>
          <p:cNvSpPr txBox="1"/>
          <p:nvPr/>
        </p:nvSpPr>
        <p:spPr>
          <a:xfrm>
            <a:off x="5343776" y="1521253"/>
            <a:ext cx="6802623" cy="5509200"/>
          </a:xfrm>
          <a:prstGeom prst="rect">
            <a:avLst/>
          </a:prstGeom>
          <a:noFill/>
        </p:spPr>
        <p:txBody>
          <a:bodyPr wrap="square" rtlCol="0">
            <a:spAutoFit/>
          </a:bodyPr>
          <a:lstStyle/>
          <a:p>
            <a:pPr marL="285750" indent="-285750">
              <a:buFont typeface="Arial" panose="020B0604020202020204" pitchFamily="34" charset="0"/>
              <a:buChar char="•"/>
            </a:pPr>
            <a:r>
              <a:rPr lang="en-US" sz="2200" dirty="0"/>
              <a:t>We performed a vortex resilience analysis on a representative </a:t>
            </a:r>
            <a:r>
              <a:rPr lang="en-US" sz="2200" b="1" dirty="0">
                <a:solidFill>
                  <a:srgbClr val="FF0D58"/>
                </a:solidFill>
              </a:rPr>
              <a:t>early-RI</a:t>
            </a:r>
            <a:r>
              <a:rPr lang="en-US" sz="2200" dirty="0"/>
              <a:t> and </a:t>
            </a:r>
            <a:r>
              <a:rPr lang="en-US" sz="2200" b="1" dirty="0">
                <a:solidFill>
                  <a:srgbClr val="0000FF"/>
                </a:solidFill>
              </a:rPr>
              <a:t>late-RI</a:t>
            </a:r>
            <a:r>
              <a:rPr lang="en-US" sz="2200" dirty="0"/>
              <a:t> member (following </a:t>
            </a:r>
            <a:r>
              <a:rPr lang="en-US" sz="2200" dirty="0" err="1"/>
              <a:t>Schecter</a:t>
            </a:r>
            <a:r>
              <a:rPr lang="en-US" sz="2200" dirty="0"/>
              <a:t> 2015; </a:t>
            </a:r>
            <a:r>
              <a:rPr lang="en-US" sz="2200" dirty="0" err="1"/>
              <a:t>Reasor</a:t>
            </a:r>
            <a:r>
              <a:rPr lang="en-US" sz="2200" dirty="0"/>
              <a:t> and Montgomery 2015)</a:t>
            </a:r>
          </a:p>
          <a:p>
            <a:pPr marL="285750" indent="-285750">
              <a:buFont typeface="Arial" panose="020B0604020202020204" pitchFamily="34" charset="0"/>
              <a:buChar char="•"/>
            </a:pPr>
            <a:endParaRPr lang="en-US" sz="2200" dirty="0"/>
          </a:p>
          <a:p>
            <a:pPr marL="285750" indent="-285750">
              <a:buFont typeface="Arial" panose="020B0604020202020204" pitchFamily="34" charset="0"/>
              <a:buChar char="•"/>
            </a:pPr>
            <a:r>
              <a:rPr lang="en-US" sz="2200" dirty="0"/>
              <a:t>At t=24 h, when tilt begins to amplify in </a:t>
            </a:r>
            <a:r>
              <a:rPr lang="en-US" sz="2200" b="1" dirty="0">
                <a:solidFill>
                  <a:srgbClr val="3311FF"/>
                </a:solidFill>
              </a:rPr>
              <a:t>late-RI</a:t>
            </a:r>
            <a:r>
              <a:rPr lang="en-US" sz="2200" dirty="0"/>
              <a:t> members: </a:t>
            </a:r>
          </a:p>
          <a:p>
            <a:pPr marL="742950" lvl="1" indent="-285750">
              <a:buFont typeface="Arial" panose="020B0604020202020204" pitchFamily="34" charset="0"/>
              <a:buChar char="•"/>
            </a:pPr>
            <a:r>
              <a:rPr lang="en-US" sz="2200" dirty="0"/>
              <a:t>The tilt mode of the </a:t>
            </a:r>
            <a:r>
              <a:rPr lang="en-US" sz="2200" b="1" dirty="0">
                <a:solidFill>
                  <a:srgbClr val="3311FF"/>
                </a:solidFill>
              </a:rPr>
              <a:t>late-RI</a:t>
            </a:r>
            <a:r>
              <a:rPr lang="en-US" sz="2200" dirty="0"/>
              <a:t> vortex </a:t>
            </a:r>
            <a:r>
              <a:rPr lang="en-US" sz="2200" dirty="0" err="1"/>
              <a:t>precesses</a:t>
            </a:r>
            <a:r>
              <a:rPr lang="en-US" sz="2200" dirty="0"/>
              <a:t> a factor of two slower than </a:t>
            </a:r>
            <a:r>
              <a:rPr lang="en-US" sz="2200" b="1" dirty="0">
                <a:solidFill>
                  <a:srgbClr val="FF0D58"/>
                </a:solidFill>
              </a:rPr>
              <a:t>early-RI</a:t>
            </a:r>
            <a:r>
              <a:rPr lang="en-US" sz="2200" dirty="0"/>
              <a:t> vortex</a:t>
            </a:r>
          </a:p>
          <a:p>
            <a:pPr marL="742950" lvl="1" indent="-285750">
              <a:buFont typeface="Arial" panose="020B0604020202020204" pitchFamily="34" charset="0"/>
              <a:buChar char="•"/>
            </a:pPr>
            <a:r>
              <a:rPr lang="en-US" sz="2200" dirty="0"/>
              <a:t>The </a:t>
            </a:r>
            <a:r>
              <a:rPr lang="en-US" sz="2200" b="1" dirty="0">
                <a:solidFill>
                  <a:srgbClr val="3311FF"/>
                </a:solidFill>
              </a:rPr>
              <a:t>late-RI</a:t>
            </a:r>
            <a:r>
              <a:rPr lang="en-US" sz="2200" dirty="0"/>
              <a:t> vortex is damped at nearly 1/3 the rate of the </a:t>
            </a:r>
            <a:r>
              <a:rPr lang="en-US" sz="2200" b="1" dirty="0">
                <a:solidFill>
                  <a:srgbClr val="FF0D58"/>
                </a:solidFill>
              </a:rPr>
              <a:t>early-RI</a:t>
            </a:r>
            <a:r>
              <a:rPr lang="en-US" sz="2200" dirty="0"/>
              <a:t> vortex</a:t>
            </a:r>
          </a:p>
          <a:p>
            <a:pPr marL="285750" indent="-285750">
              <a:buFont typeface="Arial" panose="020B0604020202020204" pitchFamily="34" charset="0"/>
              <a:buChar char="•"/>
            </a:pPr>
            <a:endParaRPr lang="en-US" sz="2200" dirty="0"/>
          </a:p>
          <a:p>
            <a:pPr marL="285750" indent="-285750">
              <a:buFont typeface="Arial" panose="020B0604020202020204" pitchFamily="34" charset="0"/>
              <a:buChar char="•"/>
            </a:pPr>
            <a:r>
              <a:rPr lang="en-US" sz="2200" dirty="0"/>
              <a:t>At t=30 h, as the vortex is further ventilated and the vortex structure evolves, the </a:t>
            </a:r>
            <a:r>
              <a:rPr lang="en-US" sz="2200" b="1" dirty="0">
                <a:solidFill>
                  <a:srgbClr val="FF0D58"/>
                </a:solidFill>
              </a:rPr>
              <a:t>early-RI</a:t>
            </a:r>
            <a:r>
              <a:rPr lang="en-US" sz="2200" dirty="0"/>
              <a:t> member remains more resilient</a:t>
            </a:r>
          </a:p>
          <a:p>
            <a:pPr marL="285750" indent="-285750">
              <a:buFont typeface="Arial" panose="020B0604020202020204" pitchFamily="34" charset="0"/>
              <a:buChar char="•"/>
            </a:pPr>
            <a:endParaRPr lang="en-US" sz="2200" dirty="0"/>
          </a:p>
          <a:p>
            <a:pPr marL="285750" indent="-285750">
              <a:buFont typeface="Arial" panose="020B0604020202020204" pitchFamily="34" charset="0"/>
              <a:buChar char="•"/>
            </a:pPr>
            <a:endParaRPr lang="en-US" sz="2200" dirty="0"/>
          </a:p>
        </p:txBody>
      </p:sp>
    </p:spTree>
    <p:extLst>
      <p:ext uri="{BB962C8B-B14F-4D97-AF65-F5344CB8AC3E}">
        <p14:creationId xmlns:p14="http://schemas.microsoft.com/office/powerpoint/2010/main" val="30221764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atellite image of a hurricane&#10;&#10;Description automatically generated with medium confidence">
            <a:extLst>
              <a:ext uri="{FF2B5EF4-FFF2-40B4-BE49-F238E27FC236}">
                <a16:creationId xmlns:a16="http://schemas.microsoft.com/office/drawing/2014/main" id="{E6C881B5-FB4C-4E61-B88C-EB1F10C63B1E}"/>
              </a:ext>
            </a:extLst>
          </p:cNvPr>
          <p:cNvPicPr>
            <a:picLocks noChangeAspect="1"/>
          </p:cNvPicPr>
          <p:nvPr/>
        </p:nvPicPr>
        <p:blipFill rotWithShape="1">
          <a:blip r:embed="rId2">
            <a:extLst>
              <a:ext uri="{28A0092B-C50C-407E-A947-70E740481C1C}">
                <a14:useLocalDpi xmlns:a14="http://schemas.microsoft.com/office/drawing/2010/main" val="0"/>
              </a:ext>
            </a:extLst>
          </a:blip>
          <a:srcRect t="23064" r="-1" b="35178"/>
          <a:stretch/>
        </p:blipFill>
        <p:spPr>
          <a:xfrm>
            <a:off x="20" y="1282"/>
            <a:ext cx="12191980" cy="6856718"/>
          </a:xfrm>
          <a:prstGeom prst="rect">
            <a:avLst/>
          </a:prstGeom>
        </p:spPr>
      </p:pic>
      <p:sp>
        <p:nvSpPr>
          <p:cNvPr id="2" name="Rectangle 1">
            <a:extLst>
              <a:ext uri="{FF2B5EF4-FFF2-40B4-BE49-F238E27FC236}">
                <a16:creationId xmlns:a16="http://schemas.microsoft.com/office/drawing/2014/main" id="{603AB1FA-66C1-4946-82B5-2666A6BFF455}"/>
              </a:ext>
            </a:extLst>
          </p:cNvPr>
          <p:cNvSpPr/>
          <p:nvPr/>
        </p:nvSpPr>
        <p:spPr>
          <a:xfrm>
            <a:off x="-20" y="1282"/>
            <a:ext cx="12192000" cy="6856718"/>
          </a:xfrm>
          <a:prstGeom prst="rect">
            <a:avLst/>
          </a:prstGeom>
          <a:solidFill>
            <a:schemeClr val="bg1">
              <a:lumMod val="95000"/>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279BC07F-D630-4B59-8930-FA225FB7890D}"/>
              </a:ext>
            </a:extLst>
          </p:cNvPr>
          <p:cNvSpPr/>
          <p:nvPr/>
        </p:nvSpPr>
        <p:spPr>
          <a:xfrm>
            <a:off x="984165" y="216565"/>
            <a:ext cx="10263466" cy="821833"/>
          </a:xfrm>
          <a:prstGeom prst="roundRect">
            <a:avLst/>
          </a:prstGeom>
          <a:solidFill>
            <a:schemeClr val="bg1">
              <a:lumMod val="95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70C63E2C-DABE-42FC-8E4D-174CF8E840AE}"/>
              </a:ext>
            </a:extLst>
          </p:cNvPr>
          <p:cNvSpPr txBox="1"/>
          <p:nvPr/>
        </p:nvSpPr>
        <p:spPr>
          <a:xfrm>
            <a:off x="1178689" y="304315"/>
            <a:ext cx="9874417" cy="646331"/>
          </a:xfrm>
          <a:prstGeom prst="rect">
            <a:avLst/>
          </a:prstGeom>
          <a:noFill/>
        </p:spPr>
        <p:txBody>
          <a:bodyPr wrap="square">
            <a:spAutoFit/>
          </a:bodyPr>
          <a:lstStyle/>
          <a:p>
            <a:pPr algn="ctr"/>
            <a:r>
              <a:rPr lang="en-US" sz="3600" dirty="0"/>
              <a:t>Moist Static Energy (MSE) Budget</a:t>
            </a:r>
          </a:p>
        </p:txBody>
      </p:sp>
      <p:sp>
        <p:nvSpPr>
          <p:cNvPr id="9" name="TextBox 8">
            <a:extLst>
              <a:ext uri="{FF2B5EF4-FFF2-40B4-BE49-F238E27FC236}">
                <a16:creationId xmlns:a16="http://schemas.microsoft.com/office/drawing/2014/main" id="{5406D075-A0F5-FA40-AE22-DDA7FB066D9F}"/>
              </a:ext>
            </a:extLst>
          </p:cNvPr>
          <p:cNvSpPr txBox="1"/>
          <p:nvPr/>
        </p:nvSpPr>
        <p:spPr>
          <a:xfrm>
            <a:off x="7361921" y="1450356"/>
            <a:ext cx="4656841" cy="1446550"/>
          </a:xfrm>
          <a:prstGeom prst="rect">
            <a:avLst/>
          </a:prstGeom>
          <a:noFill/>
        </p:spPr>
        <p:txBody>
          <a:bodyPr wrap="square" rtlCol="0">
            <a:spAutoFit/>
          </a:bodyPr>
          <a:lstStyle/>
          <a:p>
            <a:pPr marL="285750" indent="-285750">
              <a:buFont typeface="Arial" panose="020B0604020202020204" pitchFamily="34" charset="0"/>
              <a:buChar char="•"/>
            </a:pPr>
            <a:r>
              <a:rPr lang="en-US" sz="2200" dirty="0"/>
              <a:t>(a),(d): Vertical profiles of area-averaged MSE (</a:t>
            </a:r>
            <a:r>
              <a:rPr lang="en-US" sz="2200" i="1" dirty="0"/>
              <a:t>h</a:t>
            </a:r>
            <a:r>
              <a:rPr lang="en-US" sz="2200" dirty="0"/>
              <a:t>) within a 240x240-km TC-centered box</a:t>
            </a:r>
          </a:p>
          <a:p>
            <a:pPr marL="285750" indent="-285750">
              <a:buFont typeface="Arial" panose="020B0604020202020204" pitchFamily="34" charset="0"/>
              <a:buChar char="•"/>
            </a:pPr>
            <a:endParaRPr lang="en-US" sz="2200" dirty="0"/>
          </a:p>
        </p:txBody>
      </p:sp>
      <p:pic>
        <p:nvPicPr>
          <p:cNvPr id="5" name="Picture 4" descr="Chart, map&#10;&#10;Description automatically generated">
            <a:extLst>
              <a:ext uri="{FF2B5EF4-FFF2-40B4-BE49-F238E27FC236}">
                <a16:creationId xmlns:a16="http://schemas.microsoft.com/office/drawing/2014/main" id="{5BBE2BA2-5929-99ED-1924-B3599D0B32B9}"/>
              </a:ext>
            </a:extLst>
          </p:cNvPr>
          <p:cNvPicPr>
            <a:picLocks noChangeAspect="1"/>
          </p:cNvPicPr>
          <p:nvPr/>
        </p:nvPicPr>
        <p:blipFill rotWithShape="1">
          <a:blip r:embed="rId3">
            <a:extLst>
              <a:ext uri="{28A0092B-C50C-407E-A947-70E740481C1C}">
                <a14:useLocalDpi xmlns:a14="http://schemas.microsoft.com/office/drawing/2010/main" val="0"/>
              </a:ext>
            </a:extLst>
          </a:blip>
          <a:srcRect r="65555"/>
          <a:stretch/>
        </p:blipFill>
        <p:spPr>
          <a:xfrm>
            <a:off x="-39" y="1492353"/>
            <a:ext cx="2535850" cy="5065656"/>
          </a:xfrm>
          <a:prstGeom prst="rect">
            <a:avLst/>
          </a:prstGeom>
        </p:spPr>
      </p:pic>
    </p:spTree>
    <p:extLst>
      <p:ext uri="{BB962C8B-B14F-4D97-AF65-F5344CB8AC3E}">
        <p14:creationId xmlns:p14="http://schemas.microsoft.com/office/powerpoint/2010/main" val="2972034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atellite image of a hurricane&#10;&#10;Description automatically generated with medium confidence">
            <a:extLst>
              <a:ext uri="{FF2B5EF4-FFF2-40B4-BE49-F238E27FC236}">
                <a16:creationId xmlns:a16="http://schemas.microsoft.com/office/drawing/2014/main" id="{E6C881B5-FB4C-4E61-B88C-EB1F10C63B1E}"/>
              </a:ext>
            </a:extLst>
          </p:cNvPr>
          <p:cNvPicPr>
            <a:picLocks noChangeAspect="1"/>
          </p:cNvPicPr>
          <p:nvPr/>
        </p:nvPicPr>
        <p:blipFill rotWithShape="1">
          <a:blip r:embed="rId2">
            <a:extLst>
              <a:ext uri="{28A0092B-C50C-407E-A947-70E740481C1C}">
                <a14:useLocalDpi xmlns:a14="http://schemas.microsoft.com/office/drawing/2010/main" val="0"/>
              </a:ext>
            </a:extLst>
          </a:blip>
          <a:srcRect t="23064" r="-1" b="35178"/>
          <a:stretch/>
        </p:blipFill>
        <p:spPr>
          <a:xfrm>
            <a:off x="20" y="1282"/>
            <a:ext cx="12191980" cy="6856718"/>
          </a:xfrm>
          <a:prstGeom prst="rect">
            <a:avLst/>
          </a:prstGeom>
        </p:spPr>
      </p:pic>
      <p:sp>
        <p:nvSpPr>
          <p:cNvPr id="2" name="Rectangle 1">
            <a:extLst>
              <a:ext uri="{FF2B5EF4-FFF2-40B4-BE49-F238E27FC236}">
                <a16:creationId xmlns:a16="http://schemas.microsoft.com/office/drawing/2014/main" id="{603AB1FA-66C1-4946-82B5-2666A6BFF455}"/>
              </a:ext>
            </a:extLst>
          </p:cNvPr>
          <p:cNvSpPr/>
          <p:nvPr/>
        </p:nvSpPr>
        <p:spPr>
          <a:xfrm>
            <a:off x="-20" y="1282"/>
            <a:ext cx="12192000" cy="6856718"/>
          </a:xfrm>
          <a:prstGeom prst="rect">
            <a:avLst/>
          </a:prstGeom>
          <a:solidFill>
            <a:schemeClr val="bg1">
              <a:lumMod val="95000"/>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279BC07F-D630-4B59-8930-FA225FB7890D}"/>
              </a:ext>
            </a:extLst>
          </p:cNvPr>
          <p:cNvSpPr/>
          <p:nvPr/>
        </p:nvSpPr>
        <p:spPr>
          <a:xfrm>
            <a:off x="984165" y="216565"/>
            <a:ext cx="10263466" cy="821833"/>
          </a:xfrm>
          <a:prstGeom prst="roundRect">
            <a:avLst/>
          </a:prstGeom>
          <a:solidFill>
            <a:schemeClr val="bg1">
              <a:lumMod val="95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70C63E2C-DABE-42FC-8E4D-174CF8E840AE}"/>
              </a:ext>
            </a:extLst>
          </p:cNvPr>
          <p:cNvSpPr txBox="1"/>
          <p:nvPr/>
        </p:nvSpPr>
        <p:spPr>
          <a:xfrm>
            <a:off x="1178689" y="304315"/>
            <a:ext cx="9874417" cy="646331"/>
          </a:xfrm>
          <a:prstGeom prst="rect">
            <a:avLst/>
          </a:prstGeom>
          <a:noFill/>
        </p:spPr>
        <p:txBody>
          <a:bodyPr wrap="square">
            <a:spAutoFit/>
          </a:bodyPr>
          <a:lstStyle/>
          <a:p>
            <a:pPr algn="ctr"/>
            <a:r>
              <a:rPr lang="en-US" sz="3600" dirty="0"/>
              <a:t>Moist Static Energy (MSE) Budget</a:t>
            </a:r>
          </a:p>
        </p:txBody>
      </p:sp>
      <p:sp>
        <p:nvSpPr>
          <p:cNvPr id="9" name="TextBox 8">
            <a:extLst>
              <a:ext uri="{FF2B5EF4-FFF2-40B4-BE49-F238E27FC236}">
                <a16:creationId xmlns:a16="http://schemas.microsoft.com/office/drawing/2014/main" id="{5406D075-A0F5-FA40-AE22-DDA7FB066D9F}"/>
              </a:ext>
            </a:extLst>
          </p:cNvPr>
          <p:cNvSpPr txBox="1"/>
          <p:nvPr/>
        </p:nvSpPr>
        <p:spPr>
          <a:xfrm>
            <a:off x="7361921" y="1450356"/>
            <a:ext cx="4656841" cy="1446550"/>
          </a:xfrm>
          <a:prstGeom prst="rect">
            <a:avLst/>
          </a:prstGeom>
          <a:noFill/>
        </p:spPr>
        <p:txBody>
          <a:bodyPr wrap="square" rtlCol="0">
            <a:spAutoFit/>
          </a:bodyPr>
          <a:lstStyle/>
          <a:p>
            <a:pPr marL="285750" indent="-285750">
              <a:buFont typeface="Arial" panose="020B0604020202020204" pitchFamily="34" charset="0"/>
              <a:buChar char="•"/>
            </a:pPr>
            <a:r>
              <a:rPr lang="en-US" sz="2200" dirty="0"/>
              <a:t>(a),(d): Vertical profiles of area-averaged MSE (</a:t>
            </a:r>
            <a:r>
              <a:rPr lang="en-US" sz="2200" i="1" dirty="0"/>
              <a:t>h</a:t>
            </a:r>
            <a:r>
              <a:rPr lang="en-US" sz="2200" dirty="0"/>
              <a:t>) within a 240x240-km TC-centered box</a:t>
            </a:r>
          </a:p>
          <a:p>
            <a:pPr marL="285750" indent="-285750">
              <a:buFont typeface="Arial" panose="020B0604020202020204" pitchFamily="34" charset="0"/>
              <a:buChar char="•"/>
            </a:pPr>
            <a:endParaRPr lang="en-US" sz="2200" dirty="0"/>
          </a:p>
        </p:txBody>
      </p:sp>
      <p:pic>
        <p:nvPicPr>
          <p:cNvPr id="5" name="Picture 4" descr="Chart, map&#10;&#10;Description automatically generated">
            <a:extLst>
              <a:ext uri="{FF2B5EF4-FFF2-40B4-BE49-F238E27FC236}">
                <a16:creationId xmlns:a16="http://schemas.microsoft.com/office/drawing/2014/main" id="{5BBE2BA2-5929-99ED-1924-B3599D0B32B9}"/>
              </a:ext>
            </a:extLst>
          </p:cNvPr>
          <p:cNvPicPr>
            <a:picLocks noChangeAspect="1"/>
          </p:cNvPicPr>
          <p:nvPr/>
        </p:nvPicPr>
        <p:blipFill rotWithShape="1">
          <a:blip r:embed="rId3">
            <a:extLst>
              <a:ext uri="{28A0092B-C50C-407E-A947-70E740481C1C}">
                <a14:useLocalDpi xmlns:a14="http://schemas.microsoft.com/office/drawing/2010/main" val="0"/>
              </a:ext>
            </a:extLst>
          </a:blip>
          <a:srcRect r="65555"/>
          <a:stretch/>
        </p:blipFill>
        <p:spPr>
          <a:xfrm>
            <a:off x="-39" y="1492353"/>
            <a:ext cx="2535850" cy="5065656"/>
          </a:xfrm>
          <a:prstGeom prst="rect">
            <a:avLst/>
          </a:prstGeom>
        </p:spPr>
      </p:pic>
      <p:cxnSp>
        <p:nvCxnSpPr>
          <p:cNvPr id="4" name="Straight Arrow Connector 3">
            <a:extLst>
              <a:ext uri="{FF2B5EF4-FFF2-40B4-BE49-F238E27FC236}">
                <a16:creationId xmlns:a16="http://schemas.microsoft.com/office/drawing/2014/main" id="{CAF90C0E-6B92-1BA5-74CB-C56AB8A55BB2}"/>
              </a:ext>
            </a:extLst>
          </p:cNvPr>
          <p:cNvCxnSpPr/>
          <p:nvPr/>
        </p:nvCxnSpPr>
        <p:spPr>
          <a:xfrm flipH="1">
            <a:off x="1376313" y="3091992"/>
            <a:ext cx="659877"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FAB4344D-2949-DFF7-B4A5-87189DC2DDEC}"/>
              </a:ext>
            </a:extLst>
          </p:cNvPr>
          <p:cNvCxnSpPr>
            <a:cxnSpLocks/>
          </p:cNvCxnSpPr>
          <p:nvPr/>
        </p:nvCxnSpPr>
        <p:spPr>
          <a:xfrm flipH="1" flipV="1">
            <a:off x="1866507" y="2366128"/>
            <a:ext cx="169683" cy="725864"/>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9A7E5A47-9281-3DB0-E82B-F4B4EEBA501D}"/>
              </a:ext>
            </a:extLst>
          </p:cNvPr>
          <p:cNvCxnSpPr>
            <a:cxnSpLocks/>
          </p:cNvCxnSpPr>
          <p:nvPr/>
        </p:nvCxnSpPr>
        <p:spPr>
          <a:xfrm>
            <a:off x="867266" y="4691632"/>
            <a:ext cx="400620" cy="47425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E7B1F2E5-CCEE-F0DE-BB4D-6660A18BFBEF}"/>
              </a:ext>
            </a:extLst>
          </p:cNvPr>
          <p:cNvCxnSpPr>
            <a:cxnSpLocks/>
          </p:cNvCxnSpPr>
          <p:nvPr/>
        </p:nvCxnSpPr>
        <p:spPr>
          <a:xfrm>
            <a:off x="867246" y="4691632"/>
            <a:ext cx="116919" cy="84190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57333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atellite image of a hurricane&#10;&#10;Description automatically generated with medium confidence">
            <a:extLst>
              <a:ext uri="{FF2B5EF4-FFF2-40B4-BE49-F238E27FC236}">
                <a16:creationId xmlns:a16="http://schemas.microsoft.com/office/drawing/2014/main" id="{E6C881B5-FB4C-4E61-B88C-EB1F10C63B1E}"/>
              </a:ext>
            </a:extLst>
          </p:cNvPr>
          <p:cNvPicPr>
            <a:picLocks noChangeAspect="1"/>
          </p:cNvPicPr>
          <p:nvPr/>
        </p:nvPicPr>
        <p:blipFill rotWithShape="1">
          <a:blip r:embed="rId2">
            <a:extLst>
              <a:ext uri="{28A0092B-C50C-407E-A947-70E740481C1C}">
                <a14:useLocalDpi xmlns:a14="http://schemas.microsoft.com/office/drawing/2010/main" val="0"/>
              </a:ext>
            </a:extLst>
          </a:blip>
          <a:srcRect t="23064" r="-1" b="35178"/>
          <a:stretch/>
        </p:blipFill>
        <p:spPr>
          <a:xfrm>
            <a:off x="20" y="1282"/>
            <a:ext cx="12191980" cy="6856718"/>
          </a:xfrm>
          <a:prstGeom prst="rect">
            <a:avLst/>
          </a:prstGeom>
        </p:spPr>
      </p:pic>
      <p:sp>
        <p:nvSpPr>
          <p:cNvPr id="2" name="Rectangle 1">
            <a:extLst>
              <a:ext uri="{FF2B5EF4-FFF2-40B4-BE49-F238E27FC236}">
                <a16:creationId xmlns:a16="http://schemas.microsoft.com/office/drawing/2014/main" id="{603AB1FA-66C1-4946-82B5-2666A6BFF455}"/>
              </a:ext>
            </a:extLst>
          </p:cNvPr>
          <p:cNvSpPr/>
          <p:nvPr/>
        </p:nvSpPr>
        <p:spPr>
          <a:xfrm>
            <a:off x="-20" y="1282"/>
            <a:ext cx="12192000" cy="6856718"/>
          </a:xfrm>
          <a:prstGeom prst="rect">
            <a:avLst/>
          </a:prstGeom>
          <a:solidFill>
            <a:schemeClr val="bg1">
              <a:lumMod val="95000"/>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279BC07F-D630-4B59-8930-FA225FB7890D}"/>
              </a:ext>
            </a:extLst>
          </p:cNvPr>
          <p:cNvSpPr/>
          <p:nvPr/>
        </p:nvSpPr>
        <p:spPr>
          <a:xfrm>
            <a:off x="984165" y="216565"/>
            <a:ext cx="10263466" cy="821833"/>
          </a:xfrm>
          <a:prstGeom prst="roundRect">
            <a:avLst/>
          </a:prstGeom>
          <a:solidFill>
            <a:schemeClr val="bg1">
              <a:lumMod val="95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70C63E2C-DABE-42FC-8E4D-174CF8E840AE}"/>
              </a:ext>
            </a:extLst>
          </p:cNvPr>
          <p:cNvSpPr txBox="1"/>
          <p:nvPr/>
        </p:nvSpPr>
        <p:spPr>
          <a:xfrm>
            <a:off x="1178689" y="304315"/>
            <a:ext cx="9874417" cy="646331"/>
          </a:xfrm>
          <a:prstGeom prst="rect">
            <a:avLst/>
          </a:prstGeom>
          <a:noFill/>
        </p:spPr>
        <p:txBody>
          <a:bodyPr wrap="square">
            <a:spAutoFit/>
          </a:bodyPr>
          <a:lstStyle/>
          <a:p>
            <a:pPr algn="ctr"/>
            <a:r>
              <a:rPr lang="en-US" sz="3600" dirty="0"/>
              <a:t>Moist Static Energy (MSE) Budget</a:t>
            </a:r>
          </a:p>
        </p:txBody>
      </p:sp>
      <p:sp>
        <p:nvSpPr>
          <p:cNvPr id="9" name="TextBox 8">
            <a:extLst>
              <a:ext uri="{FF2B5EF4-FFF2-40B4-BE49-F238E27FC236}">
                <a16:creationId xmlns:a16="http://schemas.microsoft.com/office/drawing/2014/main" id="{5406D075-A0F5-FA40-AE22-DDA7FB066D9F}"/>
              </a:ext>
            </a:extLst>
          </p:cNvPr>
          <p:cNvSpPr txBox="1"/>
          <p:nvPr/>
        </p:nvSpPr>
        <p:spPr>
          <a:xfrm>
            <a:off x="7361921" y="1450356"/>
            <a:ext cx="4656841" cy="2800767"/>
          </a:xfrm>
          <a:prstGeom prst="rect">
            <a:avLst/>
          </a:prstGeom>
          <a:noFill/>
        </p:spPr>
        <p:txBody>
          <a:bodyPr wrap="square" rtlCol="0">
            <a:spAutoFit/>
          </a:bodyPr>
          <a:lstStyle/>
          <a:p>
            <a:pPr marL="285750" indent="-285750">
              <a:buFont typeface="Arial" panose="020B0604020202020204" pitchFamily="34" charset="0"/>
              <a:buChar char="•"/>
            </a:pPr>
            <a:r>
              <a:rPr lang="en-US" sz="2200" dirty="0"/>
              <a:t>(a),(d): Vertical profiles of area-averaged MSE (</a:t>
            </a:r>
            <a:r>
              <a:rPr lang="en-US" sz="2200" i="1" dirty="0"/>
              <a:t>h</a:t>
            </a:r>
            <a:r>
              <a:rPr lang="en-US" sz="2200" dirty="0"/>
              <a:t>) within a 240x240-km TC-centered box</a:t>
            </a:r>
          </a:p>
          <a:p>
            <a:pPr marL="285750" indent="-285750">
              <a:buFont typeface="Arial" panose="020B0604020202020204" pitchFamily="34" charset="0"/>
              <a:buChar char="•"/>
            </a:pPr>
            <a:endParaRPr lang="en-US" sz="2200" dirty="0"/>
          </a:p>
          <a:p>
            <a:pPr marL="285750" indent="-285750">
              <a:buFont typeface="Arial" panose="020B0604020202020204" pitchFamily="34" charset="0"/>
              <a:buChar char="•"/>
            </a:pPr>
            <a:r>
              <a:rPr lang="en-US" sz="2200" dirty="0"/>
              <a:t>(b),(e): Change in internal energy (Cp*T) and latent heat (</a:t>
            </a:r>
            <a:r>
              <a:rPr lang="en-US" sz="2200" dirty="0" err="1"/>
              <a:t>Lv</a:t>
            </a:r>
            <a:r>
              <a:rPr lang="en-US" sz="2200" dirty="0"/>
              <a:t>*q) between forecast hours 24 and 30</a:t>
            </a:r>
          </a:p>
          <a:p>
            <a:pPr marL="285750" indent="-285750">
              <a:buFont typeface="Arial" panose="020B0604020202020204" pitchFamily="34" charset="0"/>
              <a:buChar char="•"/>
            </a:pPr>
            <a:endParaRPr lang="en-US" sz="2200" dirty="0"/>
          </a:p>
        </p:txBody>
      </p:sp>
      <p:pic>
        <p:nvPicPr>
          <p:cNvPr id="5" name="Picture 4" descr="Chart, map&#10;&#10;Description automatically generated">
            <a:extLst>
              <a:ext uri="{FF2B5EF4-FFF2-40B4-BE49-F238E27FC236}">
                <a16:creationId xmlns:a16="http://schemas.microsoft.com/office/drawing/2014/main" id="{5BBE2BA2-5929-99ED-1924-B3599D0B32B9}"/>
              </a:ext>
            </a:extLst>
          </p:cNvPr>
          <p:cNvPicPr>
            <a:picLocks noChangeAspect="1"/>
          </p:cNvPicPr>
          <p:nvPr/>
        </p:nvPicPr>
        <p:blipFill rotWithShape="1">
          <a:blip r:embed="rId3">
            <a:extLst>
              <a:ext uri="{28A0092B-C50C-407E-A947-70E740481C1C}">
                <a14:useLocalDpi xmlns:a14="http://schemas.microsoft.com/office/drawing/2010/main" val="0"/>
              </a:ext>
            </a:extLst>
          </a:blip>
          <a:srcRect r="32903"/>
          <a:stretch/>
        </p:blipFill>
        <p:spPr>
          <a:xfrm>
            <a:off x="-40" y="1492353"/>
            <a:ext cx="4939685" cy="5065656"/>
          </a:xfrm>
          <a:prstGeom prst="rect">
            <a:avLst/>
          </a:prstGeom>
        </p:spPr>
      </p:pic>
    </p:spTree>
    <p:extLst>
      <p:ext uri="{BB962C8B-B14F-4D97-AF65-F5344CB8AC3E}">
        <p14:creationId xmlns:p14="http://schemas.microsoft.com/office/powerpoint/2010/main" val="35163406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atellite image of a hurricane&#10;&#10;Description automatically generated with medium confidence">
            <a:extLst>
              <a:ext uri="{FF2B5EF4-FFF2-40B4-BE49-F238E27FC236}">
                <a16:creationId xmlns:a16="http://schemas.microsoft.com/office/drawing/2014/main" id="{E6C881B5-FB4C-4E61-B88C-EB1F10C63B1E}"/>
              </a:ext>
            </a:extLst>
          </p:cNvPr>
          <p:cNvPicPr>
            <a:picLocks noChangeAspect="1"/>
          </p:cNvPicPr>
          <p:nvPr/>
        </p:nvPicPr>
        <p:blipFill rotWithShape="1">
          <a:blip r:embed="rId2">
            <a:extLst>
              <a:ext uri="{28A0092B-C50C-407E-A947-70E740481C1C}">
                <a14:useLocalDpi xmlns:a14="http://schemas.microsoft.com/office/drawing/2010/main" val="0"/>
              </a:ext>
            </a:extLst>
          </a:blip>
          <a:srcRect t="23064" r="-1" b="35178"/>
          <a:stretch/>
        </p:blipFill>
        <p:spPr>
          <a:xfrm>
            <a:off x="20" y="1282"/>
            <a:ext cx="12191980" cy="6856718"/>
          </a:xfrm>
          <a:prstGeom prst="rect">
            <a:avLst/>
          </a:prstGeom>
        </p:spPr>
      </p:pic>
      <p:sp>
        <p:nvSpPr>
          <p:cNvPr id="2" name="Rectangle 1">
            <a:extLst>
              <a:ext uri="{FF2B5EF4-FFF2-40B4-BE49-F238E27FC236}">
                <a16:creationId xmlns:a16="http://schemas.microsoft.com/office/drawing/2014/main" id="{603AB1FA-66C1-4946-82B5-2666A6BFF455}"/>
              </a:ext>
            </a:extLst>
          </p:cNvPr>
          <p:cNvSpPr/>
          <p:nvPr/>
        </p:nvSpPr>
        <p:spPr>
          <a:xfrm>
            <a:off x="-20" y="1282"/>
            <a:ext cx="12192000" cy="6856718"/>
          </a:xfrm>
          <a:prstGeom prst="rect">
            <a:avLst/>
          </a:prstGeom>
          <a:solidFill>
            <a:schemeClr val="bg1">
              <a:lumMod val="95000"/>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279BC07F-D630-4B59-8930-FA225FB7890D}"/>
              </a:ext>
            </a:extLst>
          </p:cNvPr>
          <p:cNvSpPr/>
          <p:nvPr/>
        </p:nvSpPr>
        <p:spPr>
          <a:xfrm>
            <a:off x="984165" y="216565"/>
            <a:ext cx="10263466" cy="821833"/>
          </a:xfrm>
          <a:prstGeom prst="roundRect">
            <a:avLst/>
          </a:prstGeom>
          <a:solidFill>
            <a:schemeClr val="bg1">
              <a:lumMod val="95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70C63E2C-DABE-42FC-8E4D-174CF8E840AE}"/>
              </a:ext>
            </a:extLst>
          </p:cNvPr>
          <p:cNvSpPr txBox="1"/>
          <p:nvPr/>
        </p:nvSpPr>
        <p:spPr>
          <a:xfrm>
            <a:off x="1178689" y="304315"/>
            <a:ext cx="9874417" cy="646331"/>
          </a:xfrm>
          <a:prstGeom prst="rect">
            <a:avLst/>
          </a:prstGeom>
          <a:noFill/>
        </p:spPr>
        <p:txBody>
          <a:bodyPr wrap="square">
            <a:spAutoFit/>
          </a:bodyPr>
          <a:lstStyle/>
          <a:p>
            <a:pPr algn="ctr"/>
            <a:r>
              <a:rPr lang="en-US" sz="3600" dirty="0"/>
              <a:t>Moist Static Energy (MSE) Budget</a:t>
            </a:r>
          </a:p>
        </p:txBody>
      </p:sp>
      <p:sp>
        <p:nvSpPr>
          <p:cNvPr id="9" name="TextBox 8">
            <a:extLst>
              <a:ext uri="{FF2B5EF4-FFF2-40B4-BE49-F238E27FC236}">
                <a16:creationId xmlns:a16="http://schemas.microsoft.com/office/drawing/2014/main" id="{5406D075-A0F5-FA40-AE22-DDA7FB066D9F}"/>
              </a:ext>
            </a:extLst>
          </p:cNvPr>
          <p:cNvSpPr txBox="1"/>
          <p:nvPr/>
        </p:nvSpPr>
        <p:spPr>
          <a:xfrm>
            <a:off x="7361921" y="1450356"/>
            <a:ext cx="4656841" cy="2800767"/>
          </a:xfrm>
          <a:prstGeom prst="rect">
            <a:avLst/>
          </a:prstGeom>
          <a:noFill/>
        </p:spPr>
        <p:txBody>
          <a:bodyPr wrap="square" rtlCol="0">
            <a:spAutoFit/>
          </a:bodyPr>
          <a:lstStyle/>
          <a:p>
            <a:pPr marL="285750" indent="-285750">
              <a:buFont typeface="Arial" panose="020B0604020202020204" pitchFamily="34" charset="0"/>
              <a:buChar char="•"/>
            </a:pPr>
            <a:r>
              <a:rPr lang="en-US" sz="2200" dirty="0"/>
              <a:t>(a),(d): Vertical profiles of area-averaged MSE (</a:t>
            </a:r>
            <a:r>
              <a:rPr lang="en-US" sz="2200" i="1" dirty="0"/>
              <a:t>h</a:t>
            </a:r>
            <a:r>
              <a:rPr lang="en-US" sz="2200" dirty="0"/>
              <a:t>) within a 240x240-km TC-centered box</a:t>
            </a:r>
          </a:p>
          <a:p>
            <a:pPr marL="285750" indent="-285750">
              <a:buFont typeface="Arial" panose="020B0604020202020204" pitchFamily="34" charset="0"/>
              <a:buChar char="•"/>
            </a:pPr>
            <a:endParaRPr lang="en-US" sz="2200" dirty="0"/>
          </a:p>
          <a:p>
            <a:pPr marL="285750" indent="-285750">
              <a:buFont typeface="Arial" panose="020B0604020202020204" pitchFamily="34" charset="0"/>
              <a:buChar char="•"/>
            </a:pPr>
            <a:r>
              <a:rPr lang="en-US" sz="2200" dirty="0"/>
              <a:t>(b),(e): Change in internal energy (Cp*T) and latent heat (</a:t>
            </a:r>
            <a:r>
              <a:rPr lang="en-US" sz="2200" dirty="0" err="1"/>
              <a:t>Lv</a:t>
            </a:r>
            <a:r>
              <a:rPr lang="en-US" sz="2200" dirty="0"/>
              <a:t>*q) between forecast hours 24 and 30</a:t>
            </a:r>
          </a:p>
          <a:p>
            <a:pPr marL="285750" indent="-285750">
              <a:buFont typeface="Arial" panose="020B0604020202020204" pitchFamily="34" charset="0"/>
              <a:buChar char="•"/>
            </a:pPr>
            <a:endParaRPr lang="en-US" sz="2200" dirty="0"/>
          </a:p>
        </p:txBody>
      </p:sp>
      <p:pic>
        <p:nvPicPr>
          <p:cNvPr id="5" name="Picture 4" descr="Chart, map&#10;&#10;Description automatically generated">
            <a:extLst>
              <a:ext uri="{FF2B5EF4-FFF2-40B4-BE49-F238E27FC236}">
                <a16:creationId xmlns:a16="http://schemas.microsoft.com/office/drawing/2014/main" id="{5BBE2BA2-5929-99ED-1924-B3599D0B32B9}"/>
              </a:ext>
            </a:extLst>
          </p:cNvPr>
          <p:cNvPicPr>
            <a:picLocks noChangeAspect="1"/>
          </p:cNvPicPr>
          <p:nvPr/>
        </p:nvPicPr>
        <p:blipFill rotWithShape="1">
          <a:blip r:embed="rId3">
            <a:extLst>
              <a:ext uri="{28A0092B-C50C-407E-A947-70E740481C1C}">
                <a14:useLocalDpi xmlns:a14="http://schemas.microsoft.com/office/drawing/2010/main" val="0"/>
              </a:ext>
            </a:extLst>
          </a:blip>
          <a:srcRect r="32903"/>
          <a:stretch/>
        </p:blipFill>
        <p:spPr>
          <a:xfrm>
            <a:off x="-40" y="1492353"/>
            <a:ext cx="4939685" cy="5065656"/>
          </a:xfrm>
          <a:prstGeom prst="rect">
            <a:avLst/>
          </a:prstGeom>
        </p:spPr>
      </p:pic>
      <p:sp>
        <p:nvSpPr>
          <p:cNvPr id="3" name="TextBox 2">
            <a:extLst>
              <a:ext uri="{FF2B5EF4-FFF2-40B4-BE49-F238E27FC236}">
                <a16:creationId xmlns:a16="http://schemas.microsoft.com/office/drawing/2014/main" id="{FF123287-FDBF-0A41-0BD5-3149566C0E60}"/>
              </a:ext>
            </a:extLst>
          </p:cNvPr>
          <p:cNvSpPr txBox="1"/>
          <p:nvPr/>
        </p:nvSpPr>
        <p:spPr>
          <a:xfrm>
            <a:off x="5068365" y="2204408"/>
            <a:ext cx="1693284" cy="646331"/>
          </a:xfrm>
          <a:prstGeom prst="rect">
            <a:avLst/>
          </a:prstGeom>
          <a:noFill/>
        </p:spPr>
        <p:txBody>
          <a:bodyPr wrap="none" rtlCol="0">
            <a:spAutoFit/>
          </a:bodyPr>
          <a:lstStyle/>
          <a:p>
            <a:r>
              <a:rPr lang="en-US" dirty="0"/>
              <a:t>Increase in both</a:t>
            </a:r>
          </a:p>
          <a:p>
            <a:r>
              <a:rPr lang="en-US" dirty="0"/>
              <a:t>Cp*T and </a:t>
            </a:r>
            <a:r>
              <a:rPr lang="en-US" dirty="0" err="1"/>
              <a:t>Lv</a:t>
            </a:r>
            <a:r>
              <a:rPr lang="en-US" dirty="0"/>
              <a:t>*q</a:t>
            </a:r>
          </a:p>
        </p:txBody>
      </p:sp>
      <p:sp>
        <p:nvSpPr>
          <p:cNvPr id="4" name="TextBox 3">
            <a:extLst>
              <a:ext uri="{FF2B5EF4-FFF2-40B4-BE49-F238E27FC236}">
                <a16:creationId xmlns:a16="http://schemas.microsoft.com/office/drawing/2014/main" id="{A22F7864-79B2-EDCC-F337-674A78FCD114}"/>
              </a:ext>
            </a:extLst>
          </p:cNvPr>
          <p:cNvSpPr txBox="1"/>
          <p:nvPr/>
        </p:nvSpPr>
        <p:spPr>
          <a:xfrm>
            <a:off x="5068365" y="4543827"/>
            <a:ext cx="2652188" cy="1477328"/>
          </a:xfrm>
          <a:prstGeom prst="rect">
            <a:avLst/>
          </a:prstGeom>
          <a:noFill/>
        </p:spPr>
        <p:txBody>
          <a:bodyPr wrap="square" rtlCol="0">
            <a:spAutoFit/>
          </a:bodyPr>
          <a:lstStyle/>
          <a:p>
            <a:r>
              <a:rPr lang="en-US" dirty="0"/>
              <a:t>Increase in Cp*T </a:t>
            </a:r>
          </a:p>
          <a:p>
            <a:r>
              <a:rPr lang="en-US" dirty="0"/>
              <a:t>Decrease in </a:t>
            </a:r>
            <a:r>
              <a:rPr lang="en-US" dirty="0" err="1"/>
              <a:t>Lv</a:t>
            </a:r>
            <a:r>
              <a:rPr lang="en-US" dirty="0"/>
              <a:t>*q</a:t>
            </a:r>
          </a:p>
          <a:p>
            <a:endParaRPr lang="en-US" dirty="0">
              <a:sym typeface="Wingdings" panose="05000000000000000000" pitchFamily="2" charset="2"/>
            </a:endParaRPr>
          </a:p>
          <a:p>
            <a:r>
              <a:rPr lang="en-US" dirty="0">
                <a:sym typeface="Wingdings" panose="05000000000000000000" pitchFamily="2" charset="2"/>
              </a:rPr>
              <a:t>Mesoscale subsidence</a:t>
            </a:r>
          </a:p>
          <a:p>
            <a:r>
              <a:rPr lang="en-US" dirty="0">
                <a:sym typeface="Wingdings" panose="05000000000000000000" pitchFamily="2" charset="2"/>
              </a:rPr>
              <a:t>beneath dry air intrusion</a:t>
            </a:r>
            <a:endParaRPr lang="en-US" dirty="0"/>
          </a:p>
        </p:txBody>
      </p:sp>
    </p:spTree>
    <p:extLst>
      <p:ext uri="{BB962C8B-B14F-4D97-AF65-F5344CB8AC3E}">
        <p14:creationId xmlns:p14="http://schemas.microsoft.com/office/powerpoint/2010/main" val="7633516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atellite image of a hurricane&#10;&#10;Description automatically generated with medium confidence">
            <a:extLst>
              <a:ext uri="{FF2B5EF4-FFF2-40B4-BE49-F238E27FC236}">
                <a16:creationId xmlns:a16="http://schemas.microsoft.com/office/drawing/2014/main" id="{E6C881B5-FB4C-4E61-B88C-EB1F10C63B1E}"/>
              </a:ext>
            </a:extLst>
          </p:cNvPr>
          <p:cNvPicPr>
            <a:picLocks noChangeAspect="1"/>
          </p:cNvPicPr>
          <p:nvPr/>
        </p:nvPicPr>
        <p:blipFill rotWithShape="1">
          <a:blip r:embed="rId2">
            <a:extLst>
              <a:ext uri="{28A0092B-C50C-407E-A947-70E740481C1C}">
                <a14:useLocalDpi xmlns:a14="http://schemas.microsoft.com/office/drawing/2010/main" val="0"/>
              </a:ext>
            </a:extLst>
          </a:blip>
          <a:srcRect t="23064" r="-1" b="35178"/>
          <a:stretch/>
        </p:blipFill>
        <p:spPr>
          <a:xfrm>
            <a:off x="20" y="1282"/>
            <a:ext cx="12191980" cy="6856718"/>
          </a:xfrm>
          <a:prstGeom prst="rect">
            <a:avLst/>
          </a:prstGeom>
        </p:spPr>
      </p:pic>
      <p:sp>
        <p:nvSpPr>
          <p:cNvPr id="2" name="Rectangle 1">
            <a:extLst>
              <a:ext uri="{FF2B5EF4-FFF2-40B4-BE49-F238E27FC236}">
                <a16:creationId xmlns:a16="http://schemas.microsoft.com/office/drawing/2014/main" id="{603AB1FA-66C1-4946-82B5-2666A6BFF455}"/>
              </a:ext>
            </a:extLst>
          </p:cNvPr>
          <p:cNvSpPr/>
          <p:nvPr/>
        </p:nvSpPr>
        <p:spPr>
          <a:xfrm>
            <a:off x="-20" y="1282"/>
            <a:ext cx="12192000" cy="6856718"/>
          </a:xfrm>
          <a:prstGeom prst="rect">
            <a:avLst/>
          </a:prstGeom>
          <a:solidFill>
            <a:schemeClr val="bg1">
              <a:lumMod val="95000"/>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279BC07F-D630-4B59-8930-FA225FB7890D}"/>
              </a:ext>
            </a:extLst>
          </p:cNvPr>
          <p:cNvSpPr/>
          <p:nvPr/>
        </p:nvSpPr>
        <p:spPr>
          <a:xfrm>
            <a:off x="984165" y="216565"/>
            <a:ext cx="10263466" cy="821833"/>
          </a:xfrm>
          <a:prstGeom prst="roundRect">
            <a:avLst/>
          </a:prstGeom>
          <a:solidFill>
            <a:schemeClr val="bg1">
              <a:lumMod val="95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70C63E2C-DABE-42FC-8E4D-174CF8E840AE}"/>
              </a:ext>
            </a:extLst>
          </p:cNvPr>
          <p:cNvSpPr txBox="1"/>
          <p:nvPr/>
        </p:nvSpPr>
        <p:spPr>
          <a:xfrm>
            <a:off x="1178689" y="304315"/>
            <a:ext cx="9874417" cy="646331"/>
          </a:xfrm>
          <a:prstGeom prst="rect">
            <a:avLst/>
          </a:prstGeom>
          <a:noFill/>
        </p:spPr>
        <p:txBody>
          <a:bodyPr wrap="square">
            <a:spAutoFit/>
          </a:bodyPr>
          <a:lstStyle/>
          <a:p>
            <a:pPr algn="ctr"/>
            <a:r>
              <a:rPr lang="en-US" sz="3600" dirty="0"/>
              <a:t>Moist Static Energy (MSE) Budget</a:t>
            </a:r>
          </a:p>
        </p:txBody>
      </p:sp>
      <p:sp>
        <p:nvSpPr>
          <p:cNvPr id="9" name="TextBox 8">
            <a:extLst>
              <a:ext uri="{FF2B5EF4-FFF2-40B4-BE49-F238E27FC236}">
                <a16:creationId xmlns:a16="http://schemas.microsoft.com/office/drawing/2014/main" id="{5406D075-A0F5-FA40-AE22-DDA7FB066D9F}"/>
              </a:ext>
            </a:extLst>
          </p:cNvPr>
          <p:cNvSpPr txBox="1"/>
          <p:nvPr/>
        </p:nvSpPr>
        <p:spPr>
          <a:xfrm>
            <a:off x="7361921" y="1450356"/>
            <a:ext cx="4656841" cy="5170646"/>
          </a:xfrm>
          <a:prstGeom prst="rect">
            <a:avLst/>
          </a:prstGeom>
          <a:noFill/>
        </p:spPr>
        <p:txBody>
          <a:bodyPr wrap="square" rtlCol="0">
            <a:spAutoFit/>
          </a:bodyPr>
          <a:lstStyle/>
          <a:p>
            <a:pPr marL="285750" indent="-285750">
              <a:buFont typeface="Arial" panose="020B0604020202020204" pitchFamily="34" charset="0"/>
              <a:buChar char="•"/>
            </a:pPr>
            <a:r>
              <a:rPr lang="en-US" sz="2200" dirty="0"/>
              <a:t>(a),(d): Vertical profiles of area-averaged MSE (</a:t>
            </a:r>
            <a:r>
              <a:rPr lang="en-US" sz="2200" i="1" dirty="0"/>
              <a:t>h</a:t>
            </a:r>
            <a:r>
              <a:rPr lang="en-US" sz="2200" dirty="0"/>
              <a:t>) within a 240x240-km TC-centered box</a:t>
            </a:r>
          </a:p>
          <a:p>
            <a:pPr marL="285750" indent="-285750">
              <a:buFont typeface="Arial" panose="020B0604020202020204" pitchFamily="34" charset="0"/>
              <a:buChar char="•"/>
            </a:pPr>
            <a:endParaRPr lang="en-US" sz="2200" dirty="0"/>
          </a:p>
          <a:p>
            <a:pPr marL="285750" indent="-285750">
              <a:buFont typeface="Arial" panose="020B0604020202020204" pitchFamily="34" charset="0"/>
              <a:buChar char="•"/>
            </a:pPr>
            <a:r>
              <a:rPr lang="en-US" sz="2200" dirty="0"/>
              <a:t>(b),(e): Change in internal energy (Cp*T) and latent heat (</a:t>
            </a:r>
            <a:r>
              <a:rPr lang="en-US" sz="2200" dirty="0" err="1"/>
              <a:t>Lv</a:t>
            </a:r>
            <a:r>
              <a:rPr lang="en-US" sz="2200" dirty="0"/>
              <a:t>*q) between forecast hours 24 and 30</a:t>
            </a:r>
          </a:p>
          <a:p>
            <a:pPr marL="285750" indent="-285750">
              <a:buFont typeface="Arial" panose="020B0604020202020204" pitchFamily="34" charset="0"/>
              <a:buChar char="•"/>
            </a:pPr>
            <a:endParaRPr lang="en-US" sz="2200" dirty="0"/>
          </a:p>
          <a:p>
            <a:pPr marL="285750" indent="-285750">
              <a:buFont typeface="Arial" panose="020B0604020202020204" pitchFamily="34" charset="0"/>
              <a:buChar char="•"/>
            </a:pPr>
            <a:r>
              <a:rPr lang="en-US" sz="2200" dirty="0"/>
              <a:t>(c),(f): Change in area-averaged RH between forecast hours 24 and 30</a:t>
            </a:r>
          </a:p>
          <a:p>
            <a:pPr marL="285750" indent="-285750">
              <a:buFont typeface="Arial" panose="020B0604020202020204" pitchFamily="34" charset="0"/>
              <a:buChar char="•"/>
            </a:pPr>
            <a:endParaRPr lang="en-US" sz="2200" dirty="0"/>
          </a:p>
          <a:p>
            <a:pPr marL="285750" indent="-285750">
              <a:buFont typeface="Arial" panose="020B0604020202020204" pitchFamily="34" charset="0"/>
              <a:buChar char="•"/>
            </a:pPr>
            <a:r>
              <a:rPr lang="en-US" sz="2200" dirty="0"/>
              <a:t>Evolution in late-RI member is consistent with drying from mesoscale subsidence beneath dry-air intrusion</a:t>
            </a:r>
          </a:p>
        </p:txBody>
      </p:sp>
      <p:pic>
        <p:nvPicPr>
          <p:cNvPr id="5" name="Picture 4" descr="Chart, map&#10;&#10;Description automatically generated">
            <a:extLst>
              <a:ext uri="{FF2B5EF4-FFF2-40B4-BE49-F238E27FC236}">
                <a16:creationId xmlns:a16="http://schemas.microsoft.com/office/drawing/2014/main" id="{5BBE2BA2-5929-99ED-1924-B3599D0B32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 y="1492353"/>
            <a:ext cx="7361961" cy="5065656"/>
          </a:xfrm>
          <a:prstGeom prst="rect">
            <a:avLst/>
          </a:prstGeom>
        </p:spPr>
      </p:pic>
    </p:spTree>
    <p:extLst>
      <p:ext uri="{BB962C8B-B14F-4D97-AF65-F5344CB8AC3E}">
        <p14:creationId xmlns:p14="http://schemas.microsoft.com/office/powerpoint/2010/main" val="6665552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atellite image of a hurricane&#10;&#10;Description automatically generated with medium confidence">
            <a:extLst>
              <a:ext uri="{FF2B5EF4-FFF2-40B4-BE49-F238E27FC236}">
                <a16:creationId xmlns:a16="http://schemas.microsoft.com/office/drawing/2014/main" id="{E6C881B5-FB4C-4E61-B88C-EB1F10C63B1E}"/>
              </a:ext>
            </a:extLst>
          </p:cNvPr>
          <p:cNvPicPr>
            <a:picLocks noChangeAspect="1"/>
          </p:cNvPicPr>
          <p:nvPr/>
        </p:nvPicPr>
        <p:blipFill rotWithShape="1">
          <a:blip r:embed="rId2">
            <a:extLst>
              <a:ext uri="{28A0092B-C50C-407E-A947-70E740481C1C}">
                <a14:useLocalDpi xmlns:a14="http://schemas.microsoft.com/office/drawing/2010/main" val="0"/>
              </a:ext>
            </a:extLst>
          </a:blip>
          <a:srcRect t="23064" r="-1" b="35178"/>
          <a:stretch/>
        </p:blipFill>
        <p:spPr>
          <a:xfrm>
            <a:off x="20" y="1282"/>
            <a:ext cx="12191980" cy="6856718"/>
          </a:xfrm>
          <a:prstGeom prst="rect">
            <a:avLst/>
          </a:prstGeom>
        </p:spPr>
      </p:pic>
      <p:sp>
        <p:nvSpPr>
          <p:cNvPr id="2" name="Rectangle 1">
            <a:extLst>
              <a:ext uri="{FF2B5EF4-FFF2-40B4-BE49-F238E27FC236}">
                <a16:creationId xmlns:a16="http://schemas.microsoft.com/office/drawing/2014/main" id="{603AB1FA-66C1-4946-82B5-2666A6BFF455}"/>
              </a:ext>
            </a:extLst>
          </p:cNvPr>
          <p:cNvSpPr/>
          <p:nvPr/>
        </p:nvSpPr>
        <p:spPr>
          <a:xfrm>
            <a:off x="-20" y="1282"/>
            <a:ext cx="12192000" cy="6856718"/>
          </a:xfrm>
          <a:prstGeom prst="rect">
            <a:avLst/>
          </a:prstGeom>
          <a:solidFill>
            <a:schemeClr val="bg1">
              <a:lumMod val="95000"/>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279BC07F-D630-4B59-8930-FA225FB7890D}"/>
              </a:ext>
            </a:extLst>
          </p:cNvPr>
          <p:cNvSpPr/>
          <p:nvPr/>
        </p:nvSpPr>
        <p:spPr>
          <a:xfrm>
            <a:off x="984165" y="216565"/>
            <a:ext cx="10263466" cy="821833"/>
          </a:xfrm>
          <a:prstGeom prst="roundRect">
            <a:avLst/>
          </a:prstGeom>
          <a:solidFill>
            <a:schemeClr val="bg1">
              <a:lumMod val="95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70C63E2C-DABE-42FC-8E4D-174CF8E840AE}"/>
              </a:ext>
            </a:extLst>
          </p:cNvPr>
          <p:cNvSpPr txBox="1"/>
          <p:nvPr/>
        </p:nvSpPr>
        <p:spPr>
          <a:xfrm>
            <a:off x="1178689" y="304315"/>
            <a:ext cx="9874417" cy="646331"/>
          </a:xfrm>
          <a:prstGeom prst="rect">
            <a:avLst/>
          </a:prstGeom>
          <a:noFill/>
        </p:spPr>
        <p:txBody>
          <a:bodyPr wrap="square">
            <a:spAutoFit/>
          </a:bodyPr>
          <a:lstStyle/>
          <a:p>
            <a:pPr algn="ctr"/>
            <a:r>
              <a:rPr lang="en-US" sz="3600" dirty="0"/>
              <a:t>Ensemble set-up</a:t>
            </a:r>
          </a:p>
        </p:txBody>
      </p:sp>
      <p:sp>
        <p:nvSpPr>
          <p:cNvPr id="14" name="TextBox 13">
            <a:extLst>
              <a:ext uri="{FF2B5EF4-FFF2-40B4-BE49-F238E27FC236}">
                <a16:creationId xmlns:a16="http://schemas.microsoft.com/office/drawing/2014/main" id="{7563DD0D-6686-433D-AA22-2752706ECBC9}"/>
              </a:ext>
            </a:extLst>
          </p:cNvPr>
          <p:cNvSpPr txBox="1"/>
          <p:nvPr/>
        </p:nvSpPr>
        <p:spPr>
          <a:xfrm>
            <a:off x="984164" y="1324284"/>
            <a:ext cx="10263466" cy="2308324"/>
          </a:xfrm>
          <a:prstGeom prst="rect">
            <a:avLst/>
          </a:prstGeom>
          <a:noFill/>
        </p:spPr>
        <p:txBody>
          <a:bodyPr wrap="square" rtlCol="0">
            <a:spAutoFit/>
          </a:bodyPr>
          <a:lstStyle/>
          <a:p>
            <a:pPr marL="285750" indent="-285750">
              <a:buFont typeface="Arial" panose="020B0604020202020204" pitchFamily="34" charset="0"/>
              <a:buChar char="•"/>
            </a:pPr>
            <a:r>
              <a:rPr lang="en-US" sz="2400" dirty="0"/>
              <a:t>Examined a 60-member WRF-AHW ensemble of Hurricane Gonzalo (2014)</a:t>
            </a:r>
          </a:p>
          <a:p>
            <a:pPr marL="742950" lvl="1" indent="-285750">
              <a:buFont typeface="Arial" panose="020B0604020202020204" pitchFamily="34" charset="0"/>
              <a:buChar char="•"/>
            </a:pPr>
            <a:r>
              <a:rPr lang="en-US" sz="2400" dirty="0"/>
              <a:t>1.33-km grid spacing for inner nest</a:t>
            </a:r>
          </a:p>
          <a:p>
            <a:pPr marL="742950" lvl="1" indent="-285750">
              <a:buFont typeface="Arial" panose="020B0604020202020204" pitchFamily="34" charset="0"/>
              <a:buChar char="•"/>
            </a:pPr>
            <a:r>
              <a:rPr lang="en-US" sz="2400" dirty="0"/>
              <a:t>Only differences between members are perturbations to initial and boundary conditions (e.g., Cavallo et al. 2013)</a:t>
            </a:r>
          </a:p>
          <a:p>
            <a:pPr marL="285750" indent="-285750">
              <a:buFont typeface="Arial" panose="020B0604020202020204" pitchFamily="34" charset="0"/>
              <a:buChar char="•"/>
            </a:pPr>
            <a:r>
              <a:rPr lang="en-US" sz="2400" dirty="0"/>
              <a:t>Simulations began at 1200 UTC 13 October 2014, near the start of an observed RI event, and ran for 72 h</a:t>
            </a:r>
          </a:p>
        </p:txBody>
      </p:sp>
      <p:pic>
        <p:nvPicPr>
          <p:cNvPr id="4" name="Picture 3" descr="A screenshot of a map&#10;&#10;Description automatically generated">
            <a:extLst>
              <a:ext uri="{FF2B5EF4-FFF2-40B4-BE49-F238E27FC236}">
                <a16:creationId xmlns:a16="http://schemas.microsoft.com/office/drawing/2014/main" id="{0A15BDFA-2041-C4F1-EEDF-6BDC916DB6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5906" y="3746832"/>
            <a:ext cx="3223404" cy="2417553"/>
          </a:xfrm>
          <a:prstGeom prst="rect">
            <a:avLst/>
          </a:prstGeom>
        </p:spPr>
      </p:pic>
      <p:pic>
        <p:nvPicPr>
          <p:cNvPr id="7" name="Picture 6" descr="Map&#10;&#10;Description automatically generated">
            <a:extLst>
              <a:ext uri="{FF2B5EF4-FFF2-40B4-BE49-F238E27FC236}">
                <a16:creationId xmlns:a16="http://schemas.microsoft.com/office/drawing/2014/main" id="{81DC37FB-51F4-5087-E244-82D28AA25D3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52650" y="3759504"/>
            <a:ext cx="3223404" cy="2417553"/>
          </a:xfrm>
          <a:prstGeom prst="rect">
            <a:avLst/>
          </a:prstGeom>
        </p:spPr>
      </p:pic>
      <p:pic>
        <p:nvPicPr>
          <p:cNvPr id="15" name="Picture 14" descr="A map of the world&#10;&#10;Description automatically generated with low confidence">
            <a:extLst>
              <a:ext uri="{FF2B5EF4-FFF2-40B4-BE49-F238E27FC236}">
                <a16:creationId xmlns:a16="http://schemas.microsoft.com/office/drawing/2014/main" id="{984BFA0F-911C-FA81-B743-CAAD0537209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84278" y="3759504"/>
            <a:ext cx="3223404" cy="2417553"/>
          </a:xfrm>
          <a:prstGeom prst="rect">
            <a:avLst/>
          </a:prstGeom>
        </p:spPr>
      </p:pic>
      <p:sp>
        <p:nvSpPr>
          <p:cNvPr id="16" name="TextBox 15">
            <a:extLst>
              <a:ext uri="{FF2B5EF4-FFF2-40B4-BE49-F238E27FC236}">
                <a16:creationId xmlns:a16="http://schemas.microsoft.com/office/drawing/2014/main" id="{FC698414-AEC0-B80F-6779-5E2652552F59}"/>
              </a:ext>
            </a:extLst>
          </p:cNvPr>
          <p:cNvSpPr txBox="1"/>
          <p:nvPr/>
        </p:nvSpPr>
        <p:spPr>
          <a:xfrm>
            <a:off x="921472" y="6261086"/>
            <a:ext cx="2212272" cy="369332"/>
          </a:xfrm>
          <a:prstGeom prst="rect">
            <a:avLst/>
          </a:prstGeom>
          <a:noFill/>
        </p:spPr>
        <p:txBody>
          <a:bodyPr wrap="none" rtlCol="0">
            <a:spAutoFit/>
          </a:bodyPr>
          <a:lstStyle/>
          <a:p>
            <a:r>
              <a:rPr lang="en-US" dirty="0"/>
              <a:t>12Z 13 October: 65 kt</a:t>
            </a:r>
          </a:p>
        </p:txBody>
      </p:sp>
      <p:sp>
        <p:nvSpPr>
          <p:cNvPr id="17" name="TextBox 16">
            <a:extLst>
              <a:ext uri="{FF2B5EF4-FFF2-40B4-BE49-F238E27FC236}">
                <a16:creationId xmlns:a16="http://schemas.microsoft.com/office/drawing/2014/main" id="{7378C70D-5BC2-C7B4-074F-E44EA4D16874}"/>
              </a:ext>
            </a:extLst>
          </p:cNvPr>
          <p:cNvSpPr txBox="1"/>
          <p:nvPr/>
        </p:nvSpPr>
        <p:spPr>
          <a:xfrm>
            <a:off x="4989844" y="6261086"/>
            <a:ext cx="2212272" cy="369332"/>
          </a:xfrm>
          <a:prstGeom prst="rect">
            <a:avLst/>
          </a:prstGeom>
          <a:noFill/>
        </p:spPr>
        <p:txBody>
          <a:bodyPr wrap="none" rtlCol="0">
            <a:spAutoFit/>
          </a:bodyPr>
          <a:lstStyle/>
          <a:p>
            <a:r>
              <a:rPr lang="en-US" dirty="0"/>
              <a:t>12Z 14 October: 95 kt</a:t>
            </a:r>
          </a:p>
        </p:txBody>
      </p:sp>
      <p:sp>
        <p:nvSpPr>
          <p:cNvPr id="18" name="TextBox 17">
            <a:extLst>
              <a:ext uri="{FF2B5EF4-FFF2-40B4-BE49-F238E27FC236}">
                <a16:creationId xmlns:a16="http://schemas.microsoft.com/office/drawing/2014/main" id="{94B8C302-D5A3-268C-4607-BD81A397DC50}"/>
              </a:ext>
            </a:extLst>
          </p:cNvPr>
          <p:cNvSpPr txBox="1"/>
          <p:nvPr/>
        </p:nvSpPr>
        <p:spPr>
          <a:xfrm>
            <a:off x="8999706" y="6261086"/>
            <a:ext cx="2329292" cy="369332"/>
          </a:xfrm>
          <a:prstGeom prst="rect">
            <a:avLst/>
          </a:prstGeom>
          <a:noFill/>
        </p:spPr>
        <p:txBody>
          <a:bodyPr wrap="none" rtlCol="0">
            <a:spAutoFit/>
          </a:bodyPr>
          <a:lstStyle/>
          <a:p>
            <a:r>
              <a:rPr lang="en-US" dirty="0"/>
              <a:t>12Z 15 October: 115 kt</a:t>
            </a:r>
          </a:p>
        </p:txBody>
      </p:sp>
    </p:spTree>
    <p:extLst>
      <p:ext uri="{BB962C8B-B14F-4D97-AF65-F5344CB8AC3E}">
        <p14:creationId xmlns:p14="http://schemas.microsoft.com/office/powerpoint/2010/main" val="8473680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atellite image of a hurricane&#10;&#10;Description automatically generated with medium confidence">
            <a:extLst>
              <a:ext uri="{FF2B5EF4-FFF2-40B4-BE49-F238E27FC236}">
                <a16:creationId xmlns:a16="http://schemas.microsoft.com/office/drawing/2014/main" id="{E6C881B5-FB4C-4E61-B88C-EB1F10C63B1E}"/>
              </a:ext>
            </a:extLst>
          </p:cNvPr>
          <p:cNvPicPr>
            <a:picLocks noChangeAspect="1"/>
          </p:cNvPicPr>
          <p:nvPr/>
        </p:nvPicPr>
        <p:blipFill rotWithShape="1">
          <a:blip r:embed="rId2">
            <a:extLst>
              <a:ext uri="{28A0092B-C50C-407E-A947-70E740481C1C}">
                <a14:useLocalDpi xmlns:a14="http://schemas.microsoft.com/office/drawing/2010/main" val="0"/>
              </a:ext>
            </a:extLst>
          </a:blip>
          <a:srcRect t="23064" r="-1" b="35178"/>
          <a:stretch/>
        </p:blipFill>
        <p:spPr>
          <a:xfrm>
            <a:off x="20" y="1282"/>
            <a:ext cx="12191980" cy="6856718"/>
          </a:xfrm>
          <a:prstGeom prst="rect">
            <a:avLst/>
          </a:prstGeom>
        </p:spPr>
      </p:pic>
      <p:sp>
        <p:nvSpPr>
          <p:cNvPr id="2" name="Rectangle 1">
            <a:extLst>
              <a:ext uri="{FF2B5EF4-FFF2-40B4-BE49-F238E27FC236}">
                <a16:creationId xmlns:a16="http://schemas.microsoft.com/office/drawing/2014/main" id="{603AB1FA-66C1-4946-82B5-2666A6BFF455}"/>
              </a:ext>
            </a:extLst>
          </p:cNvPr>
          <p:cNvSpPr/>
          <p:nvPr/>
        </p:nvSpPr>
        <p:spPr>
          <a:xfrm>
            <a:off x="-20" y="1282"/>
            <a:ext cx="12192000" cy="6856718"/>
          </a:xfrm>
          <a:prstGeom prst="rect">
            <a:avLst/>
          </a:prstGeom>
          <a:solidFill>
            <a:schemeClr val="bg1">
              <a:lumMod val="95000"/>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279BC07F-D630-4B59-8930-FA225FB7890D}"/>
              </a:ext>
            </a:extLst>
          </p:cNvPr>
          <p:cNvSpPr/>
          <p:nvPr/>
        </p:nvSpPr>
        <p:spPr>
          <a:xfrm>
            <a:off x="984165" y="216565"/>
            <a:ext cx="10263466" cy="821833"/>
          </a:xfrm>
          <a:prstGeom prst="roundRect">
            <a:avLst/>
          </a:prstGeom>
          <a:solidFill>
            <a:schemeClr val="bg1">
              <a:lumMod val="95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70C63E2C-DABE-42FC-8E4D-174CF8E840AE}"/>
              </a:ext>
            </a:extLst>
          </p:cNvPr>
          <p:cNvSpPr txBox="1"/>
          <p:nvPr/>
        </p:nvSpPr>
        <p:spPr>
          <a:xfrm>
            <a:off x="1178689" y="304315"/>
            <a:ext cx="9874417" cy="646331"/>
          </a:xfrm>
          <a:prstGeom prst="rect">
            <a:avLst/>
          </a:prstGeom>
          <a:noFill/>
        </p:spPr>
        <p:txBody>
          <a:bodyPr wrap="square">
            <a:spAutoFit/>
          </a:bodyPr>
          <a:lstStyle/>
          <a:p>
            <a:pPr algn="ctr"/>
            <a:r>
              <a:rPr lang="en-US" sz="3600" dirty="0"/>
              <a:t>Ensemble set-up</a:t>
            </a:r>
          </a:p>
        </p:txBody>
      </p:sp>
      <p:sp>
        <p:nvSpPr>
          <p:cNvPr id="14" name="TextBox 13">
            <a:extLst>
              <a:ext uri="{FF2B5EF4-FFF2-40B4-BE49-F238E27FC236}">
                <a16:creationId xmlns:a16="http://schemas.microsoft.com/office/drawing/2014/main" id="{7563DD0D-6686-433D-AA22-2752706ECBC9}"/>
              </a:ext>
            </a:extLst>
          </p:cNvPr>
          <p:cNvSpPr txBox="1"/>
          <p:nvPr/>
        </p:nvSpPr>
        <p:spPr>
          <a:xfrm>
            <a:off x="984164" y="1324284"/>
            <a:ext cx="10263466" cy="1938992"/>
          </a:xfrm>
          <a:prstGeom prst="rect">
            <a:avLst/>
          </a:prstGeom>
          <a:noFill/>
        </p:spPr>
        <p:txBody>
          <a:bodyPr wrap="square" rtlCol="0">
            <a:spAutoFit/>
          </a:bodyPr>
          <a:lstStyle/>
          <a:p>
            <a:pPr marL="285750" indent="-285750">
              <a:buFont typeface="Arial" panose="020B0604020202020204" pitchFamily="34" charset="0"/>
              <a:buChar char="•"/>
            </a:pPr>
            <a:r>
              <a:rPr lang="en-US" sz="2400" dirty="0"/>
              <a:t>Examined a 60-member WRF-AHW ensemble of Hurricane Gonzalo (2014)</a:t>
            </a:r>
          </a:p>
          <a:p>
            <a:pPr marL="742950" lvl="1" indent="-285750">
              <a:buFont typeface="Arial" panose="020B0604020202020204" pitchFamily="34" charset="0"/>
              <a:buChar char="•"/>
            </a:pPr>
            <a:r>
              <a:rPr lang="en-US" sz="2400" dirty="0"/>
              <a:t>1.33-km grid spacing for inner nest</a:t>
            </a:r>
          </a:p>
          <a:p>
            <a:pPr marL="742950" lvl="1" indent="-285750">
              <a:buFont typeface="Arial" panose="020B0604020202020204" pitchFamily="34" charset="0"/>
              <a:buChar char="•"/>
            </a:pPr>
            <a:r>
              <a:rPr lang="en-US" sz="2400" dirty="0"/>
              <a:t>Only differences between members are perturbations to initial and boundary conditions (e.g., Cavallo et al. 2013)</a:t>
            </a:r>
          </a:p>
          <a:p>
            <a:pPr marL="285750" indent="-285750">
              <a:buFont typeface="Arial" panose="020B0604020202020204" pitchFamily="34" charset="0"/>
              <a:buChar char="•"/>
            </a:pPr>
            <a:r>
              <a:rPr lang="en-US" sz="2400" dirty="0"/>
              <a:t>Significant intensity spread related to differences in the timing of RI onset</a:t>
            </a:r>
          </a:p>
        </p:txBody>
      </p:sp>
      <p:pic>
        <p:nvPicPr>
          <p:cNvPr id="9" name="Picture 8">
            <a:extLst>
              <a:ext uri="{FF2B5EF4-FFF2-40B4-BE49-F238E27FC236}">
                <a16:creationId xmlns:a16="http://schemas.microsoft.com/office/drawing/2014/main" id="{788C5934-578E-74B4-9318-B9C2FC06239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195162" y="3715439"/>
            <a:ext cx="6303730" cy="3102331"/>
          </a:xfrm>
          <a:prstGeom prst="rect">
            <a:avLst/>
          </a:prstGeom>
        </p:spPr>
      </p:pic>
    </p:spTree>
    <p:extLst>
      <p:ext uri="{BB962C8B-B14F-4D97-AF65-F5344CB8AC3E}">
        <p14:creationId xmlns:p14="http://schemas.microsoft.com/office/powerpoint/2010/main" val="922041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atellite image of a hurricane&#10;&#10;Description automatically generated with medium confidence">
            <a:extLst>
              <a:ext uri="{FF2B5EF4-FFF2-40B4-BE49-F238E27FC236}">
                <a16:creationId xmlns:a16="http://schemas.microsoft.com/office/drawing/2014/main" id="{E6C881B5-FB4C-4E61-B88C-EB1F10C63B1E}"/>
              </a:ext>
            </a:extLst>
          </p:cNvPr>
          <p:cNvPicPr>
            <a:picLocks noChangeAspect="1"/>
          </p:cNvPicPr>
          <p:nvPr/>
        </p:nvPicPr>
        <p:blipFill rotWithShape="1">
          <a:blip r:embed="rId2">
            <a:extLst>
              <a:ext uri="{28A0092B-C50C-407E-A947-70E740481C1C}">
                <a14:useLocalDpi xmlns:a14="http://schemas.microsoft.com/office/drawing/2010/main" val="0"/>
              </a:ext>
            </a:extLst>
          </a:blip>
          <a:srcRect t="23064" r="-1" b="35178"/>
          <a:stretch/>
        </p:blipFill>
        <p:spPr>
          <a:xfrm>
            <a:off x="20" y="1282"/>
            <a:ext cx="12191980" cy="6856718"/>
          </a:xfrm>
          <a:prstGeom prst="rect">
            <a:avLst/>
          </a:prstGeom>
        </p:spPr>
      </p:pic>
      <p:sp>
        <p:nvSpPr>
          <p:cNvPr id="2" name="Rectangle 1">
            <a:extLst>
              <a:ext uri="{FF2B5EF4-FFF2-40B4-BE49-F238E27FC236}">
                <a16:creationId xmlns:a16="http://schemas.microsoft.com/office/drawing/2014/main" id="{603AB1FA-66C1-4946-82B5-2666A6BFF455}"/>
              </a:ext>
            </a:extLst>
          </p:cNvPr>
          <p:cNvSpPr/>
          <p:nvPr/>
        </p:nvSpPr>
        <p:spPr>
          <a:xfrm>
            <a:off x="-20" y="1282"/>
            <a:ext cx="12192000" cy="6856718"/>
          </a:xfrm>
          <a:prstGeom prst="rect">
            <a:avLst/>
          </a:prstGeom>
          <a:solidFill>
            <a:schemeClr val="bg1">
              <a:lumMod val="95000"/>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279BC07F-D630-4B59-8930-FA225FB7890D}"/>
              </a:ext>
            </a:extLst>
          </p:cNvPr>
          <p:cNvSpPr/>
          <p:nvPr/>
        </p:nvSpPr>
        <p:spPr>
          <a:xfrm>
            <a:off x="984165" y="216565"/>
            <a:ext cx="10263466" cy="821833"/>
          </a:xfrm>
          <a:prstGeom prst="roundRect">
            <a:avLst/>
          </a:prstGeom>
          <a:solidFill>
            <a:schemeClr val="bg1">
              <a:lumMod val="95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70C63E2C-DABE-42FC-8E4D-174CF8E840AE}"/>
              </a:ext>
            </a:extLst>
          </p:cNvPr>
          <p:cNvSpPr txBox="1"/>
          <p:nvPr/>
        </p:nvSpPr>
        <p:spPr>
          <a:xfrm>
            <a:off x="1178689" y="304315"/>
            <a:ext cx="9874417" cy="646331"/>
          </a:xfrm>
          <a:prstGeom prst="rect">
            <a:avLst/>
          </a:prstGeom>
          <a:noFill/>
        </p:spPr>
        <p:txBody>
          <a:bodyPr wrap="square">
            <a:spAutoFit/>
          </a:bodyPr>
          <a:lstStyle/>
          <a:p>
            <a:pPr algn="ctr"/>
            <a:r>
              <a:rPr lang="en-US" sz="3600" dirty="0"/>
              <a:t>Ensemble set-up</a:t>
            </a:r>
          </a:p>
        </p:txBody>
      </p:sp>
      <p:sp>
        <p:nvSpPr>
          <p:cNvPr id="14" name="TextBox 13">
            <a:extLst>
              <a:ext uri="{FF2B5EF4-FFF2-40B4-BE49-F238E27FC236}">
                <a16:creationId xmlns:a16="http://schemas.microsoft.com/office/drawing/2014/main" id="{7563DD0D-6686-433D-AA22-2752706ECBC9}"/>
              </a:ext>
            </a:extLst>
          </p:cNvPr>
          <p:cNvSpPr txBox="1"/>
          <p:nvPr/>
        </p:nvSpPr>
        <p:spPr>
          <a:xfrm>
            <a:off x="984164" y="1324284"/>
            <a:ext cx="10263466" cy="2308324"/>
          </a:xfrm>
          <a:prstGeom prst="rect">
            <a:avLst/>
          </a:prstGeom>
          <a:noFill/>
        </p:spPr>
        <p:txBody>
          <a:bodyPr wrap="square" rtlCol="0">
            <a:spAutoFit/>
          </a:bodyPr>
          <a:lstStyle/>
          <a:p>
            <a:pPr marL="285750" indent="-285750">
              <a:buFont typeface="Arial" panose="020B0604020202020204" pitchFamily="34" charset="0"/>
              <a:buChar char="•"/>
            </a:pPr>
            <a:r>
              <a:rPr lang="en-US" sz="2400" dirty="0"/>
              <a:t>Examined a 60-member WRF-AHW ensemble of Hurricane Gonzalo (2014)</a:t>
            </a:r>
          </a:p>
          <a:p>
            <a:pPr marL="742950" lvl="1" indent="-285750">
              <a:buFont typeface="Arial" panose="020B0604020202020204" pitchFamily="34" charset="0"/>
              <a:buChar char="•"/>
            </a:pPr>
            <a:r>
              <a:rPr lang="en-US" sz="2400" dirty="0"/>
              <a:t>1.33-km grid spacing for inner nest</a:t>
            </a:r>
          </a:p>
          <a:p>
            <a:pPr marL="742950" lvl="1" indent="-285750">
              <a:buFont typeface="Arial" panose="020B0604020202020204" pitchFamily="34" charset="0"/>
              <a:buChar char="•"/>
            </a:pPr>
            <a:r>
              <a:rPr lang="en-US" sz="2400" dirty="0"/>
              <a:t>Only differences between members are perturbations to initial and boundary conditions (e.g., Cavallo et al. 2013)</a:t>
            </a:r>
          </a:p>
          <a:p>
            <a:pPr marL="285750" indent="-285750">
              <a:buFont typeface="Arial" panose="020B0604020202020204" pitchFamily="34" charset="0"/>
              <a:buChar char="•"/>
            </a:pPr>
            <a:r>
              <a:rPr lang="en-US" sz="2400" dirty="0"/>
              <a:t>Significant intensity spread related to differences in the timing of RI onset</a:t>
            </a:r>
          </a:p>
          <a:p>
            <a:pPr marL="285750" indent="-285750">
              <a:buFont typeface="Arial" panose="020B0604020202020204" pitchFamily="34" charset="0"/>
              <a:buChar char="•"/>
            </a:pPr>
            <a:r>
              <a:rPr lang="en-US" sz="2400" dirty="0"/>
              <a:t>Focused on two groups of members </a:t>
            </a:r>
          </a:p>
        </p:txBody>
      </p:sp>
      <p:pic>
        <p:nvPicPr>
          <p:cNvPr id="9" name="Picture 8" descr="Chart, histogram&#10;&#10;Description automatically generated">
            <a:extLst>
              <a:ext uri="{FF2B5EF4-FFF2-40B4-BE49-F238E27FC236}">
                <a16:creationId xmlns:a16="http://schemas.microsoft.com/office/drawing/2014/main" id="{788C5934-578E-74B4-9318-B9C2FC0623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78689" y="3715439"/>
            <a:ext cx="6336677" cy="3102331"/>
          </a:xfrm>
          <a:prstGeom prst="rect">
            <a:avLst/>
          </a:prstGeom>
        </p:spPr>
      </p:pic>
      <p:sp>
        <p:nvSpPr>
          <p:cNvPr id="10" name="Rectangle: Rounded Corners 9">
            <a:extLst>
              <a:ext uri="{FF2B5EF4-FFF2-40B4-BE49-F238E27FC236}">
                <a16:creationId xmlns:a16="http://schemas.microsoft.com/office/drawing/2014/main" id="{BEFD3900-E4BE-481C-09EE-6BAD633CC8E3}"/>
              </a:ext>
            </a:extLst>
          </p:cNvPr>
          <p:cNvSpPr/>
          <p:nvPr/>
        </p:nvSpPr>
        <p:spPr>
          <a:xfrm>
            <a:off x="7854320" y="3803525"/>
            <a:ext cx="2820838" cy="1243372"/>
          </a:xfrm>
          <a:prstGeom prst="roundRect">
            <a:avLst/>
          </a:prstGeom>
          <a:solidFill>
            <a:schemeClr val="bg2">
              <a:lumMod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Nine strongest members through first 48 h </a:t>
            </a:r>
          </a:p>
          <a:p>
            <a:pPr algn="ctr"/>
            <a:r>
              <a:rPr lang="en-US" dirty="0"/>
              <a:t>(</a:t>
            </a:r>
            <a:r>
              <a:rPr lang="en-US" b="1" dirty="0">
                <a:solidFill>
                  <a:srgbClr val="FF0D58"/>
                </a:solidFill>
              </a:rPr>
              <a:t>Early-RI</a:t>
            </a:r>
            <a:r>
              <a:rPr lang="en-US" dirty="0"/>
              <a:t>)</a:t>
            </a:r>
          </a:p>
        </p:txBody>
      </p:sp>
      <p:sp>
        <p:nvSpPr>
          <p:cNvPr id="13" name="Rectangle: Rounded Corners 12">
            <a:extLst>
              <a:ext uri="{FF2B5EF4-FFF2-40B4-BE49-F238E27FC236}">
                <a16:creationId xmlns:a16="http://schemas.microsoft.com/office/drawing/2014/main" id="{4F1FE231-1A44-9808-5C9D-96AD32B3654A}"/>
              </a:ext>
            </a:extLst>
          </p:cNvPr>
          <p:cNvSpPr/>
          <p:nvPr/>
        </p:nvSpPr>
        <p:spPr>
          <a:xfrm>
            <a:off x="7854320" y="5308103"/>
            <a:ext cx="2820838" cy="1243372"/>
          </a:xfrm>
          <a:prstGeom prst="roundRect">
            <a:avLst/>
          </a:prstGeom>
          <a:solidFill>
            <a:schemeClr val="bg2">
              <a:lumMod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Nine weakest members through first 48 h </a:t>
            </a:r>
          </a:p>
          <a:p>
            <a:pPr algn="ctr"/>
            <a:r>
              <a:rPr lang="en-US" dirty="0"/>
              <a:t>(</a:t>
            </a:r>
            <a:r>
              <a:rPr lang="en-US" b="1" dirty="0">
                <a:solidFill>
                  <a:srgbClr val="66CCFF"/>
                </a:solidFill>
              </a:rPr>
              <a:t>Late-RI</a:t>
            </a:r>
            <a:r>
              <a:rPr lang="en-US" dirty="0"/>
              <a:t>)</a:t>
            </a:r>
          </a:p>
        </p:txBody>
      </p:sp>
    </p:spTree>
    <p:extLst>
      <p:ext uri="{BB962C8B-B14F-4D97-AF65-F5344CB8AC3E}">
        <p14:creationId xmlns:p14="http://schemas.microsoft.com/office/powerpoint/2010/main" val="27306138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atellite image of a hurricane&#10;&#10;Description automatically generated with medium confidence">
            <a:extLst>
              <a:ext uri="{FF2B5EF4-FFF2-40B4-BE49-F238E27FC236}">
                <a16:creationId xmlns:a16="http://schemas.microsoft.com/office/drawing/2014/main" id="{E6C881B5-FB4C-4E61-B88C-EB1F10C63B1E}"/>
              </a:ext>
            </a:extLst>
          </p:cNvPr>
          <p:cNvPicPr>
            <a:picLocks noChangeAspect="1"/>
          </p:cNvPicPr>
          <p:nvPr/>
        </p:nvPicPr>
        <p:blipFill rotWithShape="1">
          <a:blip r:embed="rId2">
            <a:extLst>
              <a:ext uri="{28A0092B-C50C-407E-A947-70E740481C1C}">
                <a14:useLocalDpi xmlns:a14="http://schemas.microsoft.com/office/drawing/2010/main" val="0"/>
              </a:ext>
            </a:extLst>
          </a:blip>
          <a:srcRect t="23064" r="-1" b="35178"/>
          <a:stretch/>
        </p:blipFill>
        <p:spPr>
          <a:xfrm>
            <a:off x="20" y="1282"/>
            <a:ext cx="12191980" cy="6856718"/>
          </a:xfrm>
          <a:prstGeom prst="rect">
            <a:avLst/>
          </a:prstGeom>
        </p:spPr>
      </p:pic>
      <p:sp>
        <p:nvSpPr>
          <p:cNvPr id="2" name="Rectangle 1">
            <a:extLst>
              <a:ext uri="{FF2B5EF4-FFF2-40B4-BE49-F238E27FC236}">
                <a16:creationId xmlns:a16="http://schemas.microsoft.com/office/drawing/2014/main" id="{603AB1FA-66C1-4946-82B5-2666A6BFF455}"/>
              </a:ext>
            </a:extLst>
          </p:cNvPr>
          <p:cNvSpPr/>
          <p:nvPr/>
        </p:nvSpPr>
        <p:spPr>
          <a:xfrm>
            <a:off x="-20" y="1282"/>
            <a:ext cx="12192000" cy="6856718"/>
          </a:xfrm>
          <a:prstGeom prst="rect">
            <a:avLst/>
          </a:prstGeom>
          <a:solidFill>
            <a:schemeClr val="bg1">
              <a:lumMod val="95000"/>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279BC07F-D630-4B59-8930-FA225FB7890D}"/>
              </a:ext>
            </a:extLst>
          </p:cNvPr>
          <p:cNvSpPr/>
          <p:nvPr/>
        </p:nvSpPr>
        <p:spPr>
          <a:xfrm>
            <a:off x="984165" y="216565"/>
            <a:ext cx="10263466" cy="821833"/>
          </a:xfrm>
          <a:prstGeom prst="roundRect">
            <a:avLst/>
          </a:prstGeom>
          <a:solidFill>
            <a:schemeClr val="bg1">
              <a:lumMod val="95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70C63E2C-DABE-42FC-8E4D-174CF8E840AE}"/>
              </a:ext>
            </a:extLst>
          </p:cNvPr>
          <p:cNvSpPr txBox="1"/>
          <p:nvPr/>
        </p:nvSpPr>
        <p:spPr>
          <a:xfrm>
            <a:off x="1178689" y="304315"/>
            <a:ext cx="9874417" cy="646331"/>
          </a:xfrm>
          <a:prstGeom prst="rect">
            <a:avLst/>
          </a:prstGeom>
          <a:noFill/>
        </p:spPr>
        <p:txBody>
          <a:bodyPr wrap="square">
            <a:spAutoFit/>
          </a:bodyPr>
          <a:lstStyle/>
          <a:p>
            <a:pPr algn="ctr"/>
            <a:r>
              <a:rPr lang="en-US" sz="3600" dirty="0"/>
              <a:t>Reflectivity Evolution</a:t>
            </a:r>
          </a:p>
        </p:txBody>
      </p:sp>
      <p:pic>
        <p:nvPicPr>
          <p:cNvPr id="4" name="Picture 3" descr="A picture containing diagram&#10;&#10;Description automatically generated">
            <a:extLst>
              <a:ext uri="{FF2B5EF4-FFF2-40B4-BE49-F238E27FC236}">
                <a16:creationId xmlns:a16="http://schemas.microsoft.com/office/drawing/2014/main" id="{C7F2046B-6F8E-28D6-4A12-69E96FC5D2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941" y="1561224"/>
            <a:ext cx="7198628" cy="4615443"/>
          </a:xfrm>
          <a:prstGeom prst="rect">
            <a:avLst/>
          </a:prstGeom>
        </p:spPr>
      </p:pic>
      <p:sp>
        <p:nvSpPr>
          <p:cNvPr id="7" name="Rectangle: Rounded Corners 6">
            <a:extLst>
              <a:ext uri="{FF2B5EF4-FFF2-40B4-BE49-F238E27FC236}">
                <a16:creationId xmlns:a16="http://schemas.microsoft.com/office/drawing/2014/main" id="{B79B2543-175F-4A87-9256-6A7166B7E944}"/>
              </a:ext>
            </a:extLst>
          </p:cNvPr>
          <p:cNvSpPr/>
          <p:nvPr/>
        </p:nvSpPr>
        <p:spPr>
          <a:xfrm>
            <a:off x="7930490" y="1944087"/>
            <a:ext cx="2820838" cy="1243372"/>
          </a:xfrm>
          <a:prstGeom prst="roundRect">
            <a:avLst/>
          </a:prstGeom>
          <a:solidFill>
            <a:schemeClr val="bg2">
              <a:lumMod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66CCFF"/>
                </a:solidFill>
              </a:rPr>
              <a:t>Early-RI member</a:t>
            </a:r>
            <a:endParaRPr lang="en-US" sz="2400" dirty="0"/>
          </a:p>
        </p:txBody>
      </p:sp>
      <p:sp>
        <p:nvSpPr>
          <p:cNvPr id="8" name="Rectangle: Rounded Corners 7">
            <a:extLst>
              <a:ext uri="{FF2B5EF4-FFF2-40B4-BE49-F238E27FC236}">
                <a16:creationId xmlns:a16="http://schemas.microsoft.com/office/drawing/2014/main" id="{B7C5936B-96BA-7A1E-D033-4AAE7986D1C8}"/>
              </a:ext>
            </a:extLst>
          </p:cNvPr>
          <p:cNvSpPr/>
          <p:nvPr/>
        </p:nvSpPr>
        <p:spPr>
          <a:xfrm>
            <a:off x="7930490" y="3779357"/>
            <a:ext cx="2820838" cy="1243372"/>
          </a:xfrm>
          <a:prstGeom prst="roundRect">
            <a:avLst/>
          </a:prstGeom>
          <a:solidFill>
            <a:schemeClr val="bg2">
              <a:lumMod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FF0D58"/>
                </a:solidFill>
              </a:rPr>
              <a:t>Late-RI member</a:t>
            </a:r>
            <a:endParaRPr lang="en-US" sz="2400" dirty="0">
              <a:solidFill>
                <a:srgbClr val="FF0D58"/>
              </a:solidFill>
            </a:endParaRPr>
          </a:p>
        </p:txBody>
      </p:sp>
      <p:sp>
        <p:nvSpPr>
          <p:cNvPr id="9" name="Rectangle 8">
            <a:extLst>
              <a:ext uri="{FF2B5EF4-FFF2-40B4-BE49-F238E27FC236}">
                <a16:creationId xmlns:a16="http://schemas.microsoft.com/office/drawing/2014/main" id="{BB41CCB8-231C-443E-D699-67AB1721E0AC}"/>
              </a:ext>
            </a:extLst>
          </p:cNvPr>
          <p:cNvSpPr/>
          <p:nvPr/>
        </p:nvSpPr>
        <p:spPr>
          <a:xfrm>
            <a:off x="984165" y="1819374"/>
            <a:ext cx="1325402" cy="1368086"/>
          </a:xfrm>
          <a:prstGeom prst="rect">
            <a:avLst/>
          </a:prstGeom>
          <a:solidFill>
            <a:schemeClr val="tx1">
              <a:alpha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322A610E-F9D0-9B9B-CFD4-177D9DA206A3}"/>
              </a:ext>
            </a:extLst>
          </p:cNvPr>
          <p:cNvSpPr/>
          <p:nvPr/>
        </p:nvSpPr>
        <p:spPr>
          <a:xfrm>
            <a:off x="984165" y="3640934"/>
            <a:ext cx="1325402" cy="1368086"/>
          </a:xfrm>
          <a:prstGeom prst="rect">
            <a:avLst/>
          </a:prstGeom>
          <a:solidFill>
            <a:schemeClr val="tx1">
              <a:alpha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1E4A36AD-E6C6-BA1C-E455-B5E4A8CD11CB}"/>
              </a:ext>
            </a:extLst>
          </p:cNvPr>
          <p:cNvSpPr/>
          <p:nvPr/>
        </p:nvSpPr>
        <p:spPr>
          <a:xfrm>
            <a:off x="2672877" y="1819374"/>
            <a:ext cx="1325402" cy="1368086"/>
          </a:xfrm>
          <a:prstGeom prst="rect">
            <a:avLst/>
          </a:prstGeom>
          <a:solidFill>
            <a:schemeClr val="tx1">
              <a:alpha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CFD48E75-8254-11E4-CEF8-A029301D24E2}"/>
              </a:ext>
            </a:extLst>
          </p:cNvPr>
          <p:cNvSpPr/>
          <p:nvPr/>
        </p:nvSpPr>
        <p:spPr>
          <a:xfrm>
            <a:off x="2672877" y="3650361"/>
            <a:ext cx="1325402" cy="1368086"/>
          </a:xfrm>
          <a:prstGeom prst="rect">
            <a:avLst/>
          </a:prstGeom>
          <a:solidFill>
            <a:schemeClr val="tx1">
              <a:alpha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E2602F48-1D61-1DE9-CB1B-8D214B8CFF6B}"/>
              </a:ext>
            </a:extLst>
          </p:cNvPr>
          <p:cNvSpPr/>
          <p:nvPr/>
        </p:nvSpPr>
        <p:spPr>
          <a:xfrm>
            <a:off x="6042869" y="1819373"/>
            <a:ext cx="1325402" cy="1368086"/>
          </a:xfrm>
          <a:prstGeom prst="rect">
            <a:avLst/>
          </a:prstGeom>
          <a:solidFill>
            <a:schemeClr val="tx1">
              <a:alpha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F13AB24-F6BB-CCFE-5EC2-AD5BF7E71B57}"/>
              </a:ext>
            </a:extLst>
          </p:cNvPr>
          <p:cNvSpPr/>
          <p:nvPr/>
        </p:nvSpPr>
        <p:spPr>
          <a:xfrm>
            <a:off x="6042869" y="3640934"/>
            <a:ext cx="1325402" cy="1368086"/>
          </a:xfrm>
          <a:prstGeom prst="rect">
            <a:avLst/>
          </a:prstGeom>
          <a:solidFill>
            <a:schemeClr val="tx1">
              <a:alpha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CA096879-2D34-E976-64B5-C9AEA4EFC221}"/>
              </a:ext>
            </a:extLst>
          </p:cNvPr>
          <p:cNvSpPr txBox="1"/>
          <p:nvPr/>
        </p:nvSpPr>
        <p:spPr>
          <a:xfrm>
            <a:off x="324510" y="6237828"/>
            <a:ext cx="7308989" cy="461665"/>
          </a:xfrm>
          <a:prstGeom prst="rect">
            <a:avLst/>
          </a:prstGeom>
          <a:noFill/>
        </p:spPr>
        <p:txBody>
          <a:bodyPr wrap="none" rtlCol="0">
            <a:spAutoFit/>
          </a:bodyPr>
          <a:lstStyle/>
          <a:p>
            <a:pPr marL="342900" indent="-342900">
              <a:buFont typeface="Arial" panose="020B0604020202020204" pitchFamily="34" charset="0"/>
              <a:buChar char="•"/>
            </a:pPr>
            <a:r>
              <a:rPr lang="en-US" sz="2400" dirty="0"/>
              <a:t>Significant differences in convective structure at t=36!</a:t>
            </a:r>
          </a:p>
        </p:txBody>
      </p:sp>
      <p:sp>
        <p:nvSpPr>
          <p:cNvPr id="3" name="Rectangle 2">
            <a:extLst>
              <a:ext uri="{FF2B5EF4-FFF2-40B4-BE49-F238E27FC236}">
                <a16:creationId xmlns:a16="http://schemas.microsoft.com/office/drawing/2014/main" id="{2C92E3E3-A5D1-1CAC-786D-68DAA8C3212A}"/>
              </a:ext>
            </a:extLst>
          </p:cNvPr>
          <p:cNvSpPr/>
          <p:nvPr/>
        </p:nvSpPr>
        <p:spPr>
          <a:xfrm>
            <a:off x="-20" y="0"/>
            <a:ext cx="12192000" cy="6858000"/>
          </a:xfrm>
          <a:prstGeom prst="rect">
            <a:avLst/>
          </a:prstGeom>
          <a:solidFill>
            <a:schemeClr val="bg2">
              <a:alpha val="97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CAA0E435-0ABE-8B66-DDEE-651418490A7B}"/>
              </a:ext>
            </a:extLst>
          </p:cNvPr>
          <p:cNvSpPr/>
          <p:nvPr/>
        </p:nvSpPr>
        <p:spPr>
          <a:xfrm>
            <a:off x="1726656" y="2584268"/>
            <a:ext cx="8738647" cy="2381188"/>
          </a:xfrm>
          <a:prstGeom prst="roundRect">
            <a:avLst/>
          </a:prstGeom>
          <a:solidFill>
            <a:schemeClr val="bg2">
              <a:lumMod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t>Objective: </a:t>
            </a:r>
          </a:p>
          <a:p>
            <a:pPr algn="ctr"/>
            <a:r>
              <a:rPr lang="en-US" sz="3600" dirty="0"/>
              <a:t>What is driving the stark differences </a:t>
            </a:r>
          </a:p>
          <a:p>
            <a:pPr algn="ctr"/>
            <a:r>
              <a:rPr lang="en-US" sz="3600" dirty="0"/>
              <a:t>in TC intensity?</a:t>
            </a:r>
          </a:p>
        </p:txBody>
      </p:sp>
    </p:spTree>
    <p:extLst>
      <p:ext uri="{BB962C8B-B14F-4D97-AF65-F5344CB8AC3E}">
        <p14:creationId xmlns:p14="http://schemas.microsoft.com/office/powerpoint/2010/main" val="21170371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atellite image of a hurricane&#10;&#10;Description automatically generated with medium confidence">
            <a:extLst>
              <a:ext uri="{FF2B5EF4-FFF2-40B4-BE49-F238E27FC236}">
                <a16:creationId xmlns:a16="http://schemas.microsoft.com/office/drawing/2014/main" id="{E6C881B5-FB4C-4E61-B88C-EB1F10C63B1E}"/>
              </a:ext>
            </a:extLst>
          </p:cNvPr>
          <p:cNvPicPr>
            <a:picLocks noChangeAspect="1"/>
          </p:cNvPicPr>
          <p:nvPr/>
        </p:nvPicPr>
        <p:blipFill rotWithShape="1">
          <a:blip r:embed="rId2">
            <a:extLst>
              <a:ext uri="{28A0092B-C50C-407E-A947-70E740481C1C}">
                <a14:useLocalDpi xmlns:a14="http://schemas.microsoft.com/office/drawing/2010/main" val="0"/>
              </a:ext>
            </a:extLst>
          </a:blip>
          <a:srcRect t="23064" r="-1" b="35178"/>
          <a:stretch/>
        </p:blipFill>
        <p:spPr>
          <a:xfrm>
            <a:off x="20" y="1282"/>
            <a:ext cx="12191980" cy="6856718"/>
          </a:xfrm>
          <a:prstGeom prst="rect">
            <a:avLst/>
          </a:prstGeom>
        </p:spPr>
      </p:pic>
      <p:sp>
        <p:nvSpPr>
          <p:cNvPr id="2" name="Rectangle 1">
            <a:extLst>
              <a:ext uri="{FF2B5EF4-FFF2-40B4-BE49-F238E27FC236}">
                <a16:creationId xmlns:a16="http://schemas.microsoft.com/office/drawing/2014/main" id="{603AB1FA-66C1-4946-82B5-2666A6BFF455}"/>
              </a:ext>
            </a:extLst>
          </p:cNvPr>
          <p:cNvSpPr/>
          <p:nvPr/>
        </p:nvSpPr>
        <p:spPr>
          <a:xfrm>
            <a:off x="-20" y="1282"/>
            <a:ext cx="12192000" cy="6856718"/>
          </a:xfrm>
          <a:prstGeom prst="rect">
            <a:avLst/>
          </a:prstGeom>
          <a:solidFill>
            <a:schemeClr val="bg1">
              <a:lumMod val="95000"/>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279BC07F-D630-4B59-8930-FA225FB7890D}"/>
              </a:ext>
            </a:extLst>
          </p:cNvPr>
          <p:cNvSpPr/>
          <p:nvPr/>
        </p:nvSpPr>
        <p:spPr>
          <a:xfrm>
            <a:off x="984165" y="216565"/>
            <a:ext cx="10263466" cy="821833"/>
          </a:xfrm>
          <a:prstGeom prst="roundRect">
            <a:avLst/>
          </a:prstGeom>
          <a:solidFill>
            <a:schemeClr val="bg1">
              <a:lumMod val="95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70C63E2C-DABE-42FC-8E4D-174CF8E840AE}"/>
              </a:ext>
            </a:extLst>
          </p:cNvPr>
          <p:cNvSpPr txBox="1"/>
          <p:nvPr/>
        </p:nvSpPr>
        <p:spPr>
          <a:xfrm>
            <a:off x="1178689" y="304315"/>
            <a:ext cx="9874417" cy="646331"/>
          </a:xfrm>
          <a:prstGeom prst="rect">
            <a:avLst/>
          </a:prstGeom>
          <a:noFill/>
        </p:spPr>
        <p:txBody>
          <a:bodyPr wrap="square">
            <a:spAutoFit/>
          </a:bodyPr>
          <a:lstStyle/>
          <a:p>
            <a:pPr algn="ctr"/>
            <a:r>
              <a:rPr lang="en-US" sz="3600" dirty="0"/>
              <a:t>Environmental Evolution</a:t>
            </a:r>
          </a:p>
        </p:txBody>
      </p:sp>
      <p:sp>
        <p:nvSpPr>
          <p:cNvPr id="8" name="Rectangle: Rounded Corners 7">
            <a:extLst>
              <a:ext uri="{FF2B5EF4-FFF2-40B4-BE49-F238E27FC236}">
                <a16:creationId xmlns:a16="http://schemas.microsoft.com/office/drawing/2014/main" id="{8E0E3A6C-C656-407A-90BD-6A0D5CB70723}"/>
              </a:ext>
            </a:extLst>
          </p:cNvPr>
          <p:cNvSpPr/>
          <p:nvPr/>
        </p:nvSpPr>
        <p:spPr>
          <a:xfrm>
            <a:off x="135753" y="1196987"/>
            <a:ext cx="6604412" cy="436768"/>
          </a:xfrm>
          <a:prstGeom prst="roundRect">
            <a:avLst/>
          </a:prstGeom>
          <a:solidFill>
            <a:schemeClr val="bg2">
              <a:lumMod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400-hPa Relative Humidity (shaded; %) and inflow (contours):</a:t>
            </a:r>
          </a:p>
        </p:txBody>
      </p:sp>
      <p:pic>
        <p:nvPicPr>
          <p:cNvPr id="4" name="Picture 3" descr="A picture containing circle&#10;&#10;Description automatically generated">
            <a:extLst>
              <a:ext uri="{FF2B5EF4-FFF2-40B4-BE49-F238E27FC236}">
                <a16:creationId xmlns:a16="http://schemas.microsoft.com/office/drawing/2014/main" id="{3CB76FAA-E468-14DF-A53A-D9D6DAA26E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7766" y="1633755"/>
            <a:ext cx="6200385" cy="5135211"/>
          </a:xfrm>
          <a:prstGeom prst="rect">
            <a:avLst/>
          </a:prstGeom>
        </p:spPr>
      </p:pic>
      <p:sp>
        <p:nvSpPr>
          <p:cNvPr id="9" name="TextBox 8">
            <a:extLst>
              <a:ext uri="{FF2B5EF4-FFF2-40B4-BE49-F238E27FC236}">
                <a16:creationId xmlns:a16="http://schemas.microsoft.com/office/drawing/2014/main" id="{5406D075-A0F5-FA40-AE22-DDA7FB066D9F}"/>
              </a:ext>
            </a:extLst>
          </p:cNvPr>
          <p:cNvSpPr txBox="1"/>
          <p:nvPr/>
        </p:nvSpPr>
        <p:spPr>
          <a:xfrm>
            <a:off x="6740164" y="1676445"/>
            <a:ext cx="5114070" cy="5170646"/>
          </a:xfrm>
          <a:prstGeom prst="rect">
            <a:avLst/>
          </a:prstGeom>
          <a:noFill/>
        </p:spPr>
        <p:txBody>
          <a:bodyPr wrap="square" rtlCol="0">
            <a:spAutoFit/>
          </a:bodyPr>
          <a:lstStyle/>
          <a:p>
            <a:pPr marL="285750" indent="-285750">
              <a:buFont typeface="Arial" panose="020B0604020202020204" pitchFamily="34" charset="0"/>
              <a:buChar char="•"/>
            </a:pPr>
            <a:r>
              <a:rPr lang="en-US" sz="2200" dirty="0"/>
              <a:t>Composite mean 400-hPa relative humidity and inflow for </a:t>
            </a:r>
            <a:r>
              <a:rPr lang="en-US" sz="2200" b="1" dirty="0">
                <a:solidFill>
                  <a:srgbClr val="FF0D58"/>
                </a:solidFill>
              </a:rPr>
              <a:t>early-RI</a:t>
            </a:r>
            <a:r>
              <a:rPr lang="en-US" sz="2200" dirty="0"/>
              <a:t> (top) and </a:t>
            </a:r>
            <a:r>
              <a:rPr lang="en-US" sz="2200" b="1" dirty="0">
                <a:solidFill>
                  <a:srgbClr val="0000FF"/>
                </a:solidFill>
              </a:rPr>
              <a:t>late-RI</a:t>
            </a:r>
            <a:r>
              <a:rPr lang="en-US" sz="2200" dirty="0"/>
              <a:t> (bottom) members</a:t>
            </a:r>
          </a:p>
          <a:p>
            <a:pPr marL="285750" indent="-285750">
              <a:buFont typeface="Arial" panose="020B0604020202020204" pitchFamily="34" charset="0"/>
              <a:buChar char="•"/>
            </a:pPr>
            <a:endParaRPr lang="en-US" sz="2200" dirty="0"/>
          </a:p>
          <a:p>
            <a:pPr marL="285750" indent="-285750">
              <a:buFont typeface="Arial" panose="020B0604020202020204" pitchFamily="34" charset="0"/>
              <a:buChar char="•"/>
            </a:pPr>
            <a:r>
              <a:rPr lang="en-US" sz="2200" dirty="0"/>
              <a:t>Deep-layer shear vectors shown in black</a:t>
            </a:r>
          </a:p>
          <a:p>
            <a:pPr marL="285750" indent="-285750">
              <a:buFont typeface="Arial" panose="020B0604020202020204" pitchFamily="34" charset="0"/>
              <a:buChar char="•"/>
            </a:pPr>
            <a:endParaRPr lang="en-US" sz="2200" dirty="0"/>
          </a:p>
          <a:p>
            <a:pPr marL="285750" indent="-285750">
              <a:buFont typeface="Arial" panose="020B0604020202020204" pitchFamily="34" charset="0"/>
              <a:buChar char="•"/>
            </a:pPr>
            <a:r>
              <a:rPr lang="en-US" sz="2200" dirty="0"/>
              <a:t>Late-RI members associated with a region of significantly drier mid–upper-tropospheric dry air than early-RI members, especially at the time of greatest TC intensity differences (t=36 h)</a:t>
            </a:r>
          </a:p>
          <a:p>
            <a:pPr marL="285750" indent="-285750">
              <a:buFont typeface="Arial" panose="020B0604020202020204" pitchFamily="34" charset="0"/>
              <a:buChar char="•"/>
            </a:pPr>
            <a:endParaRPr lang="en-US" sz="2200" dirty="0"/>
          </a:p>
          <a:p>
            <a:pPr marL="285750" indent="-285750">
              <a:buFont typeface="Arial" panose="020B0604020202020204" pitchFamily="34" charset="0"/>
              <a:buChar char="•"/>
            </a:pPr>
            <a:r>
              <a:rPr lang="en-US" sz="2200" dirty="0"/>
              <a:t>This dry air intrusion overlaps with inflow region, indicating radial ventilation</a:t>
            </a:r>
          </a:p>
        </p:txBody>
      </p:sp>
    </p:spTree>
    <p:extLst>
      <p:ext uri="{BB962C8B-B14F-4D97-AF65-F5344CB8AC3E}">
        <p14:creationId xmlns:p14="http://schemas.microsoft.com/office/powerpoint/2010/main" val="10404616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atellite image of a hurricane&#10;&#10;Description automatically generated with medium confidence">
            <a:extLst>
              <a:ext uri="{FF2B5EF4-FFF2-40B4-BE49-F238E27FC236}">
                <a16:creationId xmlns:a16="http://schemas.microsoft.com/office/drawing/2014/main" id="{E6C881B5-FB4C-4E61-B88C-EB1F10C63B1E}"/>
              </a:ext>
            </a:extLst>
          </p:cNvPr>
          <p:cNvPicPr>
            <a:picLocks noChangeAspect="1"/>
          </p:cNvPicPr>
          <p:nvPr/>
        </p:nvPicPr>
        <p:blipFill rotWithShape="1">
          <a:blip r:embed="rId2">
            <a:extLst>
              <a:ext uri="{28A0092B-C50C-407E-A947-70E740481C1C}">
                <a14:useLocalDpi xmlns:a14="http://schemas.microsoft.com/office/drawing/2010/main" val="0"/>
              </a:ext>
            </a:extLst>
          </a:blip>
          <a:srcRect t="23064" r="-1" b="35178"/>
          <a:stretch/>
        </p:blipFill>
        <p:spPr>
          <a:xfrm>
            <a:off x="20" y="1282"/>
            <a:ext cx="12191980" cy="6856718"/>
          </a:xfrm>
          <a:prstGeom prst="rect">
            <a:avLst/>
          </a:prstGeom>
        </p:spPr>
      </p:pic>
      <p:sp>
        <p:nvSpPr>
          <p:cNvPr id="2" name="Rectangle 1">
            <a:extLst>
              <a:ext uri="{FF2B5EF4-FFF2-40B4-BE49-F238E27FC236}">
                <a16:creationId xmlns:a16="http://schemas.microsoft.com/office/drawing/2014/main" id="{603AB1FA-66C1-4946-82B5-2666A6BFF455}"/>
              </a:ext>
            </a:extLst>
          </p:cNvPr>
          <p:cNvSpPr/>
          <p:nvPr/>
        </p:nvSpPr>
        <p:spPr>
          <a:xfrm>
            <a:off x="-20" y="1282"/>
            <a:ext cx="12192000" cy="6856718"/>
          </a:xfrm>
          <a:prstGeom prst="rect">
            <a:avLst/>
          </a:prstGeom>
          <a:solidFill>
            <a:schemeClr val="bg1">
              <a:lumMod val="95000"/>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279BC07F-D630-4B59-8930-FA225FB7890D}"/>
              </a:ext>
            </a:extLst>
          </p:cNvPr>
          <p:cNvSpPr/>
          <p:nvPr/>
        </p:nvSpPr>
        <p:spPr>
          <a:xfrm>
            <a:off x="984165" y="216565"/>
            <a:ext cx="10263466" cy="821833"/>
          </a:xfrm>
          <a:prstGeom prst="roundRect">
            <a:avLst/>
          </a:prstGeom>
          <a:solidFill>
            <a:schemeClr val="bg1">
              <a:lumMod val="95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70C63E2C-DABE-42FC-8E4D-174CF8E840AE}"/>
              </a:ext>
            </a:extLst>
          </p:cNvPr>
          <p:cNvSpPr txBox="1"/>
          <p:nvPr/>
        </p:nvSpPr>
        <p:spPr>
          <a:xfrm>
            <a:off x="1178689" y="304315"/>
            <a:ext cx="9874417" cy="646331"/>
          </a:xfrm>
          <a:prstGeom prst="rect">
            <a:avLst/>
          </a:prstGeom>
          <a:noFill/>
        </p:spPr>
        <p:txBody>
          <a:bodyPr wrap="square">
            <a:spAutoFit/>
          </a:bodyPr>
          <a:lstStyle/>
          <a:p>
            <a:pPr algn="ctr"/>
            <a:r>
              <a:rPr lang="en-US" sz="3600" dirty="0"/>
              <a:t>Moist Static Energy (MSE) Budget</a:t>
            </a:r>
          </a:p>
        </p:txBody>
      </p:sp>
      <p:pic>
        <p:nvPicPr>
          <p:cNvPr id="10" name="Picture 9" descr="A picture containing text&#10;&#10;Description automatically generated">
            <a:extLst>
              <a:ext uri="{FF2B5EF4-FFF2-40B4-BE49-F238E27FC236}">
                <a16:creationId xmlns:a16="http://schemas.microsoft.com/office/drawing/2014/main" id="{551A04E0-BC8F-DE60-DA10-91C97630F984}"/>
              </a:ext>
            </a:extLst>
          </p:cNvPr>
          <p:cNvPicPr>
            <a:picLocks noChangeAspect="1"/>
          </p:cNvPicPr>
          <p:nvPr/>
        </p:nvPicPr>
        <p:blipFill rotWithShape="1">
          <a:blip r:embed="rId3">
            <a:extLst>
              <a:ext uri="{28A0092B-C50C-407E-A947-70E740481C1C}">
                <a14:useLocalDpi xmlns:a14="http://schemas.microsoft.com/office/drawing/2010/main" val="0"/>
              </a:ext>
            </a:extLst>
          </a:blip>
          <a:srcRect t="17153" b="17539"/>
          <a:stretch/>
        </p:blipFill>
        <p:spPr>
          <a:xfrm>
            <a:off x="2160572" y="1253681"/>
            <a:ext cx="7870855" cy="821833"/>
          </a:xfrm>
          <a:prstGeom prst="rect">
            <a:avLst/>
          </a:prstGeom>
        </p:spPr>
      </p:pic>
      <p:sp>
        <p:nvSpPr>
          <p:cNvPr id="13" name="TextBox 12">
            <a:extLst>
              <a:ext uri="{FF2B5EF4-FFF2-40B4-BE49-F238E27FC236}">
                <a16:creationId xmlns:a16="http://schemas.microsoft.com/office/drawing/2014/main" id="{DFA27901-FA3E-96AE-21AD-40DDF2B897D2}"/>
              </a:ext>
            </a:extLst>
          </p:cNvPr>
          <p:cNvSpPr txBox="1"/>
          <p:nvPr/>
        </p:nvSpPr>
        <p:spPr>
          <a:xfrm>
            <a:off x="964247" y="2456846"/>
            <a:ext cx="10263466" cy="3416320"/>
          </a:xfrm>
          <a:prstGeom prst="rect">
            <a:avLst/>
          </a:prstGeom>
          <a:noFill/>
        </p:spPr>
        <p:txBody>
          <a:bodyPr wrap="square" rtlCol="0">
            <a:spAutoFit/>
          </a:bodyPr>
          <a:lstStyle/>
          <a:p>
            <a:pPr marL="285750" indent="-285750">
              <a:buFont typeface="Arial" panose="020B0604020202020204" pitchFamily="34" charset="0"/>
              <a:buChar char="•"/>
            </a:pPr>
            <a:r>
              <a:rPr lang="en-US" sz="2400" dirty="0"/>
              <a:t>MSE provides a desirable framework to examine the impacts of ventilation on TC convective processes as column-integrated MSE approximately conserved under moist adiabatic motions</a:t>
            </a:r>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r>
              <a:rPr lang="en-US" sz="2400" dirty="0"/>
              <a:t>Following the methods of </a:t>
            </a:r>
            <a:r>
              <a:rPr lang="en-US" sz="2400" dirty="0" err="1"/>
              <a:t>Neelin</a:t>
            </a:r>
            <a:r>
              <a:rPr lang="en-US" sz="2400" dirty="0"/>
              <a:t> (2007) and Chen et al. (2019), the MSE budget here uses the time tendency of moist enthalpy (Cp*T + </a:t>
            </a:r>
            <a:r>
              <a:rPr lang="en-US" sz="2400" dirty="0" err="1"/>
              <a:t>Lv</a:t>
            </a:r>
            <a:r>
              <a:rPr lang="en-US" sz="2400" dirty="0"/>
              <a:t>*q) as this leads to a better closure of the MSE budget</a:t>
            </a:r>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r>
              <a:rPr lang="en-US" sz="2400" dirty="0"/>
              <a:t>Computed within a 240x240-km TC-centered box</a:t>
            </a:r>
          </a:p>
        </p:txBody>
      </p:sp>
    </p:spTree>
    <p:extLst>
      <p:ext uri="{BB962C8B-B14F-4D97-AF65-F5344CB8AC3E}">
        <p14:creationId xmlns:p14="http://schemas.microsoft.com/office/powerpoint/2010/main" val="12346328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atellite image of a hurricane&#10;&#10;Description automatically generated with medium confidence">
            <a:extLst>
              <a:ext uri="{FF2B5EF4-FFF2-40B4-BE49-F238E27FC236}">
                <a16:creationId xmlns:a16="http://schemas.microsoft.com/office/drawing/2014/main" id="{E6C881B5-FB4C-4E61-B88C-EB1F10C63B1E}"/>
              </a:ext>
            </a:extLst>
          </p:cNvPr>
          <p:cNvPicPr>
            <a:picLocks noChangeAspect="1"/>
          </p:cNvPicPr>
          <p:nvPr/>
        </p:nvPicPr>
        <p:blipFill rotWithShape="1">
          <a:blip r:embed="rId2">
            <a:extLst>
              <a:ext uri="{28A0092B-C50C-407E-A947-70E740481C1C}">
                <a14:useLocalDpi xmlns:a14="http://schemas.microsoft.com/office/drawing/2010/main" val="0"/>
              </a:ext>
            </a:extLst>
          </a:blip>
          <a:srcRect t="23064" r="-1" b="35178"/>
          <a:stretch/>
        </p:blipFill>
        <p:spPr>
          <a:xfrm>
            <a:off x="20" y="1282"/>
            <a:ext cx="12191980" cy="6856718"/>
          </a:xfrm>
          <a:prstGeom prst="rect">
            <a:avLst/>
          </a:prstGeom>
        </p:spPr>
      </p:pic>
      <p:sp>
        <p:nvSpPr>
          <p:cNvPr id="2" name="Rectangle 1">
            <a:extLst>
              <a:ext uri="{FF2B5EF4-FFF2-40B4-BE49-F238E27FC236}">
                <a16:creationId xmlns:a16="http://schemas.microsoft.com/office/drawing/2014/main" id="{603AB1FA-66C1-4946-82B5-2666A6BFF455}"/>
              </a:ext>
            </a:extLst>
          </p:cNvPr>
          <p:cNvSpPr/>
          <p:nvPr/>
        </p:nvSpPr>
        <p:spPr>
          <a:xfrm>
            <a:off x="-20" y="1282"/>
            <a:ext cx="12192000" cy="6856718"/>
          </a:xfrm>
          <a:prstGeom prst="rect">
            <a:avLst/>
          </a:prstGeom>
          <a:solidFill>
            <a:schemeClr val="bg1">
              <a:lumMod val="95000"/>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279BC07F-D630-4B59-8930-FA225FB7890D}"/>
              </a:ext>
            </a:extLst>
          </p:cNvPr>
          <p:cNvSpPr/>
          <p:nvPr/>
        </p:nvSpPr>
        <p:spPr>
          <a:xfrm>
            <a:off x="984165" y="216565"/>
            <a:ext cx="10263466" cy="821833"/>
          </a:xfrm>
          <a:prstGeom prst="roundRect">
            <a:avLst/>
          </a:prstGeom>
          <a:solidFill>
            <a:schemeClr val="bg1">
              <a:lumMod val="95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70C63E2C-DABE-42FC-8E4D-174CF8E840AE}"/>
              </a:ext>
            </a:extLst>
          </p:cNvPr>
          <p:cNvSpPr txBox="1"/>
          <p:nvPr/>
        </p:nvSpPr>
        <p:spPr>
          <a:xfrm>
            <a:off x="1178689" y="304315"/>
            <a:ext cx="9874417" cy="646331"/>
          </a:xfrm>
          <a:prstGeom prst="rect">
            <a:avLst/>
          </a:prstGeom>
          <a:noFill/>
        </p:spPr>
        <p:txBody>
          <a:bodyPr wrap="square">
            <a:spAutoFit/>
          </a:bodyPr>
          <a:lstStyle/>
          <a:p>
            <a:pPr algn="ctr"/>
            <a:r>
              <a:rPr lang="en-US" sz="3600" dirty="0"/>
              <a:t>Moist Static Energy (MSE) Budget</a:t>
            </a:r>
          </a:p>
        </p:txBody>
      </p:sp>
      <p:sp>
        <p:nvSpPr>
          <p:cNvPr id="13" name="TextBox 12">
            <a:extLst>
              <a:ext uri="{FF2B5EF4-FFF2-40B4-BE49-F238E27FC236}">
                <a16:creationId xmlns:a16="http://schemas.microsoft.com/office/drawing/2014/main" id="{DFA27901-FA3E-96AE-21AD-40DDF2B897D2}"/>
              </a:ext>
            </a:extLst>
          </p:cNvPr>
          <p:cNvSpPr txBox="1"/>
          <p:nvPr/>
        </p:nvSpPr>
        <p:spPr>
          <a:xfrm>
            <a:off x="5987085" y="2004357"/>
            <a:ext cx="5260546" cy="4154984"/>
          </a:xfrm>
          <a:prstGeom prst="rect">
            <a:avLst/>
          </a:prstGeom>
          <a:noFill/>
        </p:spPr>
        <p:txBody>
          <a:bodyPr wrap="square" rtlCol="0">
            <a:spAutoFit/>
          </a:bodyPr>
          <a:lstStyle/>
          <a:p>
            <a:pPr marL="285750" indent="-285750">
              <a:buFont typeface="Arial" panose="020B0604020202020204" pitchFamily="34" charset="0"/>
              <a:buChar char="•"/>
            </a:pPr>
            <a:r>
              <a:rPr lang="en-US" sz="2400" b="1" dirty="0">
                <a:solidFill>
                  <a:srgbClr val="FF0D58"/>
                </a:solidFill>
              </a:rPr>
              <a:t>Early-RI</a:t>
            </a:r>
            <a:r>
              <a:rPr lang="en-US" sz="2400" dirty="0"/>
              <a:t> member experiences an increase moist enthalpy, while</a:t>
            </a:r>
            <a:r>
              <a:rPr lang="en-US" sz="2400" b="1" dirty="0">
                <a:solidFill>
                  <a:srgbClr val="3311FF"/>
                </a:solidFill>
              </a:rPr>
              <a:t> late-RI </a:t>
            </a:r>
            <a:r>
              <a:rPr lang="en-US" sz="2400" dirty="0"/>
              <a:t>member experiences a decrease in moist enthalpy (panel a)</a:t>
            </a:r>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r>
              <a:rPr lang="en-US" sz="2400" dirty="0"/>
              <a:t>Change in moist enthalpy are primarily driven by changes in latent heat (</a:t>
            </a:r>
            <a:r>
              <a:rPr lang="en-US" sz="2400" dirty="0" err="1"/>
              <a:t>Lv</a:t>
            </a:r>
            <a:r>
              <a:rPr lang="en-US" sz="2400" dirty="0"/>
              <a:t>*q; panel b)</a:t>
            </a:r>
          </a:p>
          <a:p>
            <a:pPr marL="742950" lvl="1" indent="-285750">
              <a:buFont typeface="Arial" panose="020B0604020202020204" pitchFamily="34" charset="0"/>
              <a:buChar char="•"/>
            </a:pPr>
            <a:r>
              <a:rPr lang="en-US" sz="2400" dirty="0"/>
              <a:t>Indicates a drying of the column, consistent with mesoscale subsidence</a:t>
            </a:r>
          </a:p>
        </p:txBody>
      </p:sp>
      <p:pic>
        <p:nvPicPr>
          <p:cNvPr id="4" name="Picture 3" descr="Chart&#10;&#10;Description automatically generated">
            <a:extLst>
              <a:ext uri="{FF2B5EF4-FFF2-40B4-BE49-F238E27FC236}">
                <a16:creationId xmlns:a16="http://schemas.microsoft.com/office/drawing/2014/main" id="{A1083C0D-ED91-956F-410B-A0FEF2B9C046}"/>
              </a:ext>
            </a:extLst>
          </p:cNvPr>
          <p:cNvPicPr>
            <a:picLocks noChangeAspect="1"/>
          </p:cNvPicPr>
          <p:nvPr/>
        </p:nvPicPr>
        <p:blipFill rotWithShape="1">
          <a:blip r:embed="rId3">
            <a:extLst>
              <a:ext uri="{28A0092B-C50C-407E-A947-70E740481C1C}">
                <a14:useLocalDpi xmlns:a14="http://schemas.microsoft.com/office/drawing/2010/main" val="0"/>
              </a:ext>
            </a:extLst>
          </a:blip>
          <a:srcRect b="51752"/>
          <a:stretch/>
        </p:blipFill>
        <p:spPr>
          <a:xfrm>
            <a:off x="565608" y="1578090"/>
            <a:ext cx="4619134" cy="4748402"/>
          </a:xfrm>
          <a:prstGeom prst="rect">
            <a:avLst/>
          </a:prstGeom>
        </p:spPr>
      </p:pic>
      <p:sp>
        <p:nvSpPr>
          <p:cNvPr id="7" name="TextBox 6">
            <a:extLst>
              <a:ext uri="{FF2B5EF4-FFF2-40B4-BE49-F238E27FC236}">
                <a16:creationId xmlns:a16="http://schemas.microsoft.com/office/drawing/2014/main" id="{07E7E0EF-0150-BCC7-1401-9F1DF9C87FC6}"/>
              </a:ext>
            </a:extLst>
          </p:cNvPr>
          <p:cNvSpPr txBox="1"/>
          <p:nvPr/>
        </p:nvSpPr>
        <p:spPr>
          <a:xfrm>
            <a:off x="2194091" y="6369019"/>
            <a:ext cx="1523750" cy="369332"/>
          </a:xfrm>
          <a:prstGeom prst="rect">
            <a:avLst/>
          </a:prstGeom>
          <a:noFill/>
        </p:spPr>
        <p:txBody>
          <a:bodyPr wrap="none" rtlCol="0">
            <a:spAutoFit/>
          </a:bodyPr>
          <a:lstStyle/>
          <a:p>
            <a:r>
              <a:rPr lang="en-US" dirty="0"/>
              <a:t>Forecast hour</a:t>
            </a:r>
          </a:p>
        </p:txBody>
      </p:sp>
    </p:spTree>
    <p:extLst>
      <p:ext uri="{BB962C8B-B14F-4D97-AF65-F5344CB8AC3E}">
        <p14:creationId xmlns:p14="http://schemas.microsoft.com/office/powerpoint/2010/main" val="221627653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14280</TotalTime>
  <Words>1922</Words>
  <Application>Microsoft Office PowerPoint</Application>
  <PresentationFormat>Widescreen</PresentationFormat>
  <Paragraphs>202</Paragraphs>
  <Slides>28</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28</vt:i4>
      </vt:variant>
    </vt:vector>
  </HeadingPairs>
  <TitlesOfParts>
    <vt:vector size="33" baseType="lpstr">
      <vt:lpstr>Arial</vt:lpstr>
      <vt:lpstr>Calibri</vt:lpstr>
      <vt:lpstr>Calibri Light</vt:lpstr>
      <vt:lpstr>Raleway</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Michael Fischer</dc:creator>
  <cp:lastModifiedBy>Michael Fischer</cp:lastModifiedBy>
  <cp:revision>2</cp:revision>
  <dcterms:created xsi:type="dcterms:W3CDTF">2022-04-26T16:01:24Z</dcterms:created>
  <dcterms:modified xsi:type="dcterms:W3CDTF">2022-10-13T01:37:20Z</dcterms:modified>
</cp:coreProperties>
</file>