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8" roundtripDataSignature="AMtx7mhwxper21dADQ7y7YYez9NLTFZ0N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718AFE2-485B-46EE-ABBD-9228B2063781}">
  <a:tblStyle styleId="{2718AFE2-485B-46EE-ABBD-9228B2063781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  <a:tblStyle styleId="{410CA8A6-77CE-4733-9501-6246B3BD50A7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8" Type="http://customschemas.google.com/relationships/presentationmetadata" Target="meta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" name="Google Shape;8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" name="Google Shape;19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9" name="Google Shape;109;p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:notes"/>
          <p:cNvSpPr txBox="1"/>
          <p:nvPr>
            <p:ph idx="1" type="body"/>
          </p:nvPr>
        </p:nvSpPr>
        <p:spPr>
          <a:xfrm>
            <a:off x="670414" y="4272868"/>
            <a:ext cx="5367900" cy="40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4800" lIns="89625" spcFirstLastPara="1" rIns="89625" wrap="square" tIns="448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5:notes"/>
          <p:cNvSpPr/>
          <p:nvPr>
            <p:ph idx="2" type="sldImg"/>
          </p:nvPr>
        </p:nvSpPr>
        <p:spPr>
          <a:xfrm>
            <a:off x="355600" y="673100"/>
            <a:ext cx="5999163" cy="3375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66ed1daaa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g166ed1daaa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3.png"/><Relationship Id="rId10" Type="http://schemas.openxmlformats.org/officeDocument/2006/relationships/image" Target="../media/image1.png"/><Relationship Id="rId13" Type="http://schemas.openxmlformats.org/officeDocument/2006/relationships/image" Target="../media/image15.png"/><Relationship Id="rId1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Relationship Id="rId5" Type="http://schemas.openxmlformats.org/officeDocument/2006/relationships/image" Target="../media/image6.png"/><Relationship Id="rId6" Type="http://schemas.openxmlformats.org/officeDocument/2006/relationships/image" Target="../media/image5.png"/><Relationship Id="rId7" Type="http://schemas.openxmlformats.org/officeDocument/2006/relationships/image" Target="../media/image7.png"/><Relationship Id="rId8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" name="Google Shape;15;p1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" name="Google Shape;17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47699" y="4267828"/>
            <a:ext cx="487050" cy="48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63800" y="4218800"/>
            <a:ext cx="548700" cy="543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12"/>
          <p:cNvPicPr preferRelativeResize="0"/>
          <p:nvPr/>
        </p:nvPicPr>
        <p:blipFill rotWithShape="1">
          <a:blip r:embed="rId4">
            <a:alphaModFix/>
          </a:blip>
          <a:srcRect b="0" l="0" r="54836" t="0"/>
          <a:stretch/>
        </p:blipFill>
        <p:spPr>
          <a:xfrm>
            <a:off x="2694800" y="4266117"/>
            <a:ext cx="548700" cy="471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34200" y="4184875"/>
            <a:ext cx="487050" cy="48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2"/>
          <p:cNvPicPr preferRelativeResize="0"/>
          <p:nvPr/>
        </p:nvPicPr>
        <p:blipFill rotWithShape="1">
          <a:blip r:embed="rId6">
            <a:alphaModFix/>
          </a:blip>
          <a:srcRect b="0" l="0" r="87047" t="0"/>
          <a:stretch/>
        </p:blipFill>
        <p:spPr>
          <a:xfrm>
            <a:off x="4078551" y="4200101"/>
            <a:ext cx="348951" cy="47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206733" y="4141650"/>
            <a:ext cx="772393" cy="56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1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79174" y="4225275"/>
            <a:ext cx="487050" cy="46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1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117308" y="4225275"/>
            <a:ext cx="636242" cy="46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1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969126" y="4270684"/>
            <a:ext cx="813925" cy="401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12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021375" y="4213817"/>
            <a:ext cx="636250" cy="444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2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453901" y="4223313"/>
            <a:ext cx="487050" cy="475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12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842800" y="4243990"/>
            <a:ext cx="548700" cy="499312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12"/>
          <p:cNvSpPr txBox="1"/>
          <p:nvPr/>
        </p:nvSpPr>
        <p:spPr>
          <a:xfrm>
            <a:off x="51950" y="3702775"/>
            <a:ext cx="999300" cy="5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" sz="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EMC, PSL, GSL, CSL, NSSL, ARL, NESDIS </a:t>
            </a:r>
            <a:endParaRPr b="1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2" name="Google Shape;62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5" name="Google Shape;65;p2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" name="Google Shape;66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3"/>
          <p:cNvSpPr txBox="1"/>
          <p:nvPr>
            <p:ph type="title"/>
          </p:nvPr>
        </p:nvSpPr>
        <p:spPr>
          <a:xfrm>
            <a:off x="710550" y="205969"/>
            <a:ext cx="7976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" name="Google Shape;69;p23"/>
          <p:cNvSpPr txBox="1"/>
          <p:nvPr>
            <p:ph idx="1" type="body"/>
          </p:nvPr>
        </p:nvSpPr>
        <p:spPr>
          <a:xfrm>
            <a:off x="710550" y="971550"/>
            <a:ext cx="80652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Column">
  <p:cSld name="2 Column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4"/>
          <p:cNvSpPr txBox="1"/>
          <p:nvPr>
            <p:ph type="title"/>
          </p:nvPr>
        </p:nvSpPr>
        <p:spPr>
          <a:xfrm>
            <a:off x="752888" y="205978"/>
            <a:ext cx="79338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99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2" name="Google Shape;72;p24"/>
          <p:cNvSpPr txBox="1"/>
          <p:nvPr>
            <p:ph idx="1" type="body"/>
          </p:nvPr>
        </p:nvSpPr>
        <p:spPr>
          <a:xfrm>
            <a:off x="762000" y="914400"/>
            <a:ext cx="37428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7336F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7336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7336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7336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Google Shape;73;p24"/>
          <p:cNvSpPr txBox="1"/>
          <p:nvPr>
            <p:ph idx="2" type="body"/>
          </p:nvPr>
        </p:nvSpPr>
        <p:spPr>
          <a:xfrm>
            <a:off x="4953000" y="914400"/>
            <a:ext cx="3742800" cy="37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7336F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7336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7336F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7336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7336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7336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07336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6" name="Google Shape;76;p25"/>
          <p:cNvSpPr txBox="1"/>
          <p:nvPr>
            <p:ph idx="1" type="body"/>
          </p:nvPr>
        </p:nvSpPr>
        <p:spPr>
          <a:xfrm>
            <a:off x="457200" y="1200157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Google Shape;77;p25"/>
          <p:cNvSpPr txBox="1"/>
          <p:nvPr>
            <p:ph idx="2" type="body"/>
          </p:nvPr>
        </p:nvSpPr>
        <p:spPr>
          <a:xfrm>
            <a:off x="4648200" y="1200157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25"/>
          <p:cNvSpPr txBox="1"/>
          <p:nvPr>
            <p:ph idx="10" type="dt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25"/>
          <p:cNvSpPr txBox="1"/>
          <p:nvPr>
            <p:ph idx="11" type="ftr"/>
          </p:nvPr>
        </p:nvSpPr>
        <p:spPr>
          <a:xfrm>
            <a:off x="3124201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Google Shape;80;p25"/>
          <p:cNvSpPr txBox="1"/>
          <p:nvPr>
            <p:ph idx="12" type="sldNum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91350" spcFirstLastPara="1" rIns="91350" wrap="square" tIns="456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6"/>
          <p:cNvSpPr txBox="1"/>
          <p:nvPr>
            <p:ph type="title"/>
          </p:nvPr>
        </p:nvSpPr>
        <p:spPr>
          <a:xfrm>
            <a:off x="1447800" y="205978"/>
            <a:ext cx="62484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6"/>
          <p:cNvSpPr txBox="1"/>
          <p:nvPr>
            <p:ph idx="1" type="body"/>
          </p:nvPr>
        </p:nvSpPr>
        <p:spPr>
          <a:xfrm>
            <a:off x="457200" y="1143000"/>
            <a:ext cx="8229600" cy="34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84" name="Google Shape;84;p26"/>
          <p:cNvSpPr txBox="1"/>
          <p:nvPr>
            <p:ph idx="10" type="dt"/>
          </p:nvPr>
        </p:nvSpPr>
        <p:spPr>
          <a:xfrm>
            <a:off x="457200" y="4683919"/>
            <a:ext cx="21336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6"/>
          <p:cNvSpPr txBox="1"/>
          <p:nvPr>
            <p:ph idx="12" type="sldNum"/>
          </p:nvPr>
        </p:nvSpPr>
        <p:spPr>
          <a:xfrm>
            <a:off x="6553200" y="4683919"/>
            <a:ext cx="21336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3"/>
          <p:cNvSpPr txBox="1"/>
          <p:nvPr>
            <p:ph type="title"/>
          </p:nvPr>
        </p:nvSpPr>
        <p:spPr>
          <a:xfrm>
            <a:off x="789350" y="183750"/>
            <a:ext cx="607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7" name="Google Shape;37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/>
          <p:nvPr>
            <p:ph type="title"/>
          </p:nvPr>
        </p:nvSpPr>
        <p:spPr>
          <a:xfrm>
            <a:off x="827550" y="216425"/>
            <a:ext cx="604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1" type="body"/>
          </p:nvPr>
        </p:nvSpPr>
        <p:spPr>
          <a:xfrm>
            <a:off x="311700" y="980700"/>
            <a:ext cx="8520600" cy="35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➤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7"/>
          <p:cNvSpPr txBox="1"/>
          <p:nvPr>
            <p:ph type="title"/>
          </p:nvPr>
        </p:nvSpPr>
        <p:spPr>
          <a:xfrm>
            <a:off x="789350" y="216425"/>
            <a:ext cx="6086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5" name="Google Shape;45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6" name="Google Shape;46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8"/>
          <p:cNvSpPr txBox="1"/>
          <p:nvPr>
            <p:ph type="title"/>
          </p:nvPr>
        </p:nvSpPr>
        <p:spPr>
          <a:xfrm>
            <a:off x="789350" y="174600"/>
            <a:ext cx="60429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9" name="Google Shape;49;p1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0" name="Google Shape;50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2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7" name="Google Shape;57;p2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8" name="Google Shape;58;p2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14800" y="216425"/>
            <a:ext cx="6094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311700" y="980700"/>
            <a:ext cx="8520600" cy="35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" name="Google Shape;9;p1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41650" y="98675"/>
            <a:ext cx="676900" cy="676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11"/>
          <p:cNvSpPr txBox="1"/>
          <p:nvPr/>
        </p:nvSpPr>
        <p:spPr>
          <a:xfrm>
            <a:off x="130725" y="4879950"/>
            <a:ext cx="8520600" cy="18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" sz="800" u="none" cap="none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		   					         https://vlab.noaa.gov/web/ufs-r2o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11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909345" y="137150"/>
            <a:ext cx="1244056" cy="456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1"/>
          <p:cNvSpPr txBox="1"/>
          <p:nvPr/>
        </p:nvSpPr>
        <p:spPr>
          <a:xfrm>
            <a:off x="8033325" y="185350"/>
            <a:ext cx="106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1" lang="en" sz="4000" u="none" cap="none" strike="noStrike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R2O</a:t>
            </a:r>
            <a:endParaRPr b="0" i="1" sz="4000" u="none" cap="none" strike="noStrike">
              <a:solidFill>
                <a:srgbClr val="1155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3.png"/><Relationship Id="rId4" Type="http://schemas.openxmlformats.org/officeDocument/2006/relationships/image" Target="../media/image26.gif"/><Relationship Id="rId5" Type="http://schemas.openxmlformats.org/officeDocument/2006/relationships/image" Target="../media/image20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1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Relationship Id="rId4" Type="http://schemas.openxmlformats.org/officeDocument/2006/relationships/image" Target="../media/image29.png"/><Relationship Id="rId9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4.png"/><Relationship Id="rId7" Type="http://schemas.openxmlformats.org/officeDocument/2006/relationships/image" Target="../media/image30.png"/><Relationship Id="rId8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"/>
          <p:cNvSpPr txBox="1"/>
          <p:nvPr>
            <p:ph type="ctrTitle"/>
          </p:nvPr>
        </p:nvSpPr>
        <p:spPr>
          <a:xfrm>
            <a:off x="311700" y="783650"/>
            <a:ext cx="8520600" cy="1680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1" lang="en" sz="2500">
                <a:solidFill>
                  <a:srgbClr val="000000"/>
                </a:solidFill>
              </a:rPr>
              <a:t>UFS-R2O QPR - Q4FY22</a:t>
            </a:r>
            <a:endParaRPr sz="25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500">
                <a:solidFill>
                  <a:srgbClr val="0000FF"/>
                </a:solidFill>
              </a:rPr>
              <a:t>Hurricane Application Team</a:t>
            </a:r>
            <a:br>
              <a:rPr lang="en" sz="2500">
                <a:solidFill>
                  <a:srgbClr val="0000FF"/>
                </a:solidFill>
              </a:rPr>
            </a:br>
            <a:r>
              <a:rPr lang="en" sz="2500">
                <a:solidFill>
                  <a:srgbClr val="0000FF"/>
                </a:solidFill>
              </a:rPr>
              <a:t>Presented by Xuejin Zhang (AOML)</a:t>
            </a:r>
            <a:endParaRPr sz="2500">
              <a:solidFill>
                <a:srgbClr val="0000FF"/>
              </a:solidFill>
            </a:endParaRPr>
          </a:p>
        </p:txBody>
      </p:sp>
      <p:sp>
        <p:nvSpPr>
          <p:cNvPr id="91" name="Google Shape;91;p1"/>
          <p:cNvSpPr txBox="1"/>
          <p:nvPr>
            <p:ph idx="1" type="subTitle"/>
          </p:nvPr>
        </p:nvSpPr>
        <p:spPr>
          <a:xfrm>
            <a:off x="311700" y="29103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500">
                <a:solidFill>
                  <a:srgbClr val="000000"/>
                </a:solidFill>
              </a:rPr>
              <a:t>Oct 12, 2022</a:t>
            </a:r>
            <a:endParaRPr sz="2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9"/>
          <p:cNvSpPr txBox="1"/>
          <p:nvPr>
            <p:ph type="title"/>
          </p:nvPr>
        </p:nvSpPr>
        <p:spPr>
          <a:xfrm>
            <a:off x="789350" y="183750"/>
            <a:ext cx="6075600" cy="13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solidFill>
                  <a:srgbClr val="4A86E8"/>
                </a:solidFill>
              </a:rPr>
              <a:t>Issues and risks</a:t>
            </a:r>
            <a:endParaRPr b="1" sz="2400">
              <a:solidFill>
                <a:srgbClr val="4A86E8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1700">
                <a:solidFill>
                  <a:srgbClr val="4A86E8"/>
                </a:solidFill>
              </a:rPr>
              <a:t>Include mitigation strategy and any management support needed. Color text according to legend.</a:t>
            </a:r>
            <a:endParaRPr sz="1700">
              <a:solidFill>
                <a:srgbClr val="4A86E8"/>
              </a:solidFill>
            </a:endParaRPr>
          </a:p>
        </p:txBody>
      </p:sp>
      <p:sp>
        <p:nvSpPr>
          <p:cNvPr id="198" name="Google Shape;1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9" name="Google Shape;199;p9"/>
          <p:cNvSpPr txBox="1"/>
          <p:nvPr/>
        </p:nvSpPr>
        <p:spPr>
          <a:xfrm>
            <a:off x="834850" y="1245200"/>
            <a:ext cx="76377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857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800"/>
              <a:buFont typeface="Arial"/>
              <a:buChar char="➤"/>
            </a:pPr>
            <a:r>
              <a:rPr b="0" i="0" lang="en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Issues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800"/>
              <a:buFont typeface="Arial"/>
              <a:buChar char="○"/>
            </a:pPr>
            <a:r>
              <a:rPr b="0" i="0" lang="en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Model instability over steep terrain (working on it)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800"/>
              <a:buFont typeface="Arial"/>
              <a:buChar char="○"/>
            </a:pPr>
            <a:r>
              <a:rPr b="0" i="0" lang="en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Runtime not fit operational time requirement (working with NCO on it)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</a:pPr>
            <a:r>
              <a:rPr b="0" i="0" lang="en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Inferior intensity forecast performance compared to HWRF in the West Pacific basin (Configuration test required)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800"/>
              <a:buFont typeface="Arial"/>
              <a:buChar char="➤"/>
            </a:pPr>
            <a:r>
              <a:rPr b="0" i="0" lang="en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Risks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</a:pPr>
            <a:r>
              <a:rPr b="0" i="0" lang="en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Possibly exceeding allocated HPC resources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9"/>
          <p:cNvSpPr txBox="1"/>
          <p:nvPr/>
        </p:nvSpPr>
        <p:spPr>
          <a:xfrm>
            <a:off x="207275" y="4675200"/>
            <a:ext cx="8265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Red: Needs management attention</a:t>
            </a: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; </a:t>
            </a:r>
            <a:r>
              <a:rPr b="0" i="0" lang="en" sz="1100" u="none" cap="none" strike="noStrik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Orange: Increasing severity</a:t>
            </a: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; </a:t>
            </a:r>
            <a:r>
              <a:rPr b="0" i="0" lang="en" sz="1100" u="none" cap="none" strike="noStrike">
                <a:solidFill>
                  <a:srgbClr val="6AA84F"/>
                </a:solidFill>
                <a:latin typeface="Arial"/>
                <a:ea typeface="Arial"/>
                <a:cs typeface="Arial"/>
                <a:sym typeface="Arial"/>
              </a:rPr>
              <a:t>Green: Status improving</a:t>
            </a: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0"/>
          <p:cNvSpPr txBox="1"/>
          <p:nvPr>
            <p:ph type="title"/>
          </p:nvPr>
        </p:nvSpPr>
        <p:spPr>
          <a:xfrm>
            <a:off x="789350" y="183750"/>
            <a:ext cx="6075600" cy="17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solidFill>
                  <a:srgbClr val="4A86E8"/>
                </a:solidFill>
              </a:rPr>
              <a:t>Focus areas beyond Year 3</a:t>
            </a:r>
            <a:endParaRPr b="1" sz="2400">
              <a:solidFill>
                <a:srgbClr val="4A86E8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1700">
                <a:solidFill>
                  <a:srgbClr val="4A86E8"/>
                </a:solidFill>
              </a:rPr>
              <a:t>Include any ideas small and large you would like to see for your sub-team or the UFS R2O as a whole. Highlight those consistent with UFS 3-5 plan or that may not be completed in Year 3 due to insufficient funding/resources</a:t>
            </a:r>
            <a:endParaRPr sz="1700">
              <a:solidFill>
                <a:srgbClr val="4A86E8"/>
              </a:solidFill>
            </a:endParaRPr>
          </a:p>
        </p:txBody>
      </p:sp>
      <p:sp>
        <p:nvSpPr>
          <p:cNvPr id="206" name="Google Shape;206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7" name="Google Shape;207;p10"/>
          <p:cNvSpPr txBox="1"/>
          <p:nvPr/>
        </p:nvSpPr>
        <p:spPr>
          <a:xfrm>
            <a:off x="834850" y="1768100"/>
            <a:ext cx="80553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84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000"/>
              <a:buFont typeface="Arial"/>
              <a:buChar char="➤"/>
            </a:pPr>
            <a:r>
              <a:rPr b="0" i="0" lang="en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Multiple moving nests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000"/>
              <a:buFont typeface="Arial"/>
              <a:buChar char="➤"/>
            </a:pPr>
            <a:r>
              <a:rPr b="0" i="0" lang="en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Basin-scale domain configuration for implementing 3D/4DEnVar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000"/>
              <a:buFont typeface="Arial"/>
              <a:buChar char="➤"/>
            </a:pPr>
            <a:r>
              <a:rPr b="0" i="0" lang="en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Multi-scale DA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000"/>
              <a:buFont typeface="Arial"/>
              <a:buChar char="➤"/>
            </a:pPr>
            <a:r>
              <a:rPr b="0" i="0" lang="en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Vortex initialization for storm without in-core observation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000"/>
              <a:buFont typeface="Arial"/>
              <a:buChar char="➤"/>
            </a:pPr>
            <a:r>
              <a:rPr b="0" i="0" lang="en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Physics improvement focusing on Microphysics, PBL, and surface layer schemes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000"/>
              <a:buFont typeface="Arial"/>
              <a:buChar char="➤"/>
            </a:pPr>
            <a:r>
              <a:rPr b="0" i="0" lang="en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Land surface model transition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000"/>
              <a:buFont typeface="Arial"/>
              <a:buChar char="➤"/>
            </a:pPr>
            <a:r>
              <a:rPr b="0" i="0" lang="en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Ocean initialization/DA and coupling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000"/>
              <a:buFont typeface="Arial"/>
              <a:buChar char="➤"/>
            </a:pPr>
            <a:r>
              <a:rPr b="0" i="0" lang="en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Ocean model transition to MOM6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2000"/>
              <a:buFont typeface="Arial"/>
              <a:buChar char="➤"/>
            </a:pPr>
            <a:r>
              <a:rPr b="0" i="0" lang="en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JEDI transition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7" name="Google Shape;97;p2"/>
          <p:cNvSpPr txBox="1"/>
          <p:nvPr>
            <p:ph type="title"/>
          </p:nvPr>
        </p:nvSpPr>
        <p:spPr>
          <a:xfrm>
            <a:off x="789350" y="183750"/>
            <a:ext cx="6075600" cy="10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solidFill>
                  <a:srgbClr val="4A86E8"/>
                </a:solidFill>
              </a:rPr>
              <a:t>Sub-Project Description </a:t>
            </a:r>
            <a:endParaRPr b="1" sz="2400">
              <a:solidFill>
                <a:srgbClr val="4A86E8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1700">
                <a:solidFill>
                  <a:srgbClr val="0000FF"/>
                </a:solidFill>
              </a:rPr>
              <a:t>Should include static information: project description,leads, collaborators,benefits and outcomes</a:t>
            </a:r>
            <a:endParaRPr sz="1700">
              <a:solidFill>
                <a:srgbClr val="0000FF"/>
              </a:solidFill>
            </a:endParaRPr>
          </a:p>
        </p:txBody>
      </p:sp>
      <p:sp>
        <p:nvSpPr>
          <p:cNvPr id="98" name="Google Shape;98;p2"/>
          <p:cNvSpPr txBox="1"/>
          <p:nvPr/>
        </p:nvSpPr>
        <p:spPr>
          <a:xfrm>
            <a:off x="834850" y="1245200"/>
            <a:ext cx="54903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603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400"/>
              <a:buFont typeface="Arial"/>
              <a:buChar char="➤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Leads: Zhan Zhang (EMC) &amp; Xuejin Zhang (AOML)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603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400"/>
              <a:buFont typeface="Arial"/>
              <a:buChar char="➤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Team Members: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Development team in EMC hurricane project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Development team in AOML/HRD modeling team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GFDL FV3 development team 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Collaborators: See next slide for details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603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400"/>
              <a:buFont typeface="Arial"/>
              <a:buChar char="➤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Description: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400"/>
              <a:buFont typeface="Arial"/>
              <a:buChar char="○"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Continue developing the Hurricane Analysis and Forecast System (HAFS), including workflow, TC initialization, data assimilation (HAFS-DA), atmosphere and ocean coupling, physics, and telescopic moving nests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400"/>
              <a:buFont typeface="Arial"/>
              <a:buChar char="○"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Implement the Initial Operational Capability of HAFS for operating in 2023 hurricane season.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603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9D8"/>
              </a:buClr>
              <a:buSzPts val="1400"/>
              <a:buFont typeface="Arial"/>
              <a:buChar char="➤"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Benefits and Outcomes: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Improve TC track, intensity, rapid intensification forecast skills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Improve TC research and forecast products 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</a:pP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 inputs for downstream applications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/>
          <p:nvPr>
            <p:ph type="title"/>
          </p:nvPr>
        </p:nvSpPr>
        <p:spPr>
          <a:xfrm>
            <a:off x="789350" y="183750"/>
            <a:ext cx="6075600" cy="103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solidFill>
                  <a:srgbClr val="4A86E8"/>
                </a:solidFill>
              </a:rPr>
              <a:t>Milestones Status</a:t>
            </a:r>
            <a:endParaRPr b="1" sz="2400">
              <a:solidFill>
                <a:srgbClr val="4A86E8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700">
              <a:solidFill>
                <a:srgbClr val="0000FF"/>
              </a:solidFill>
            </a:endParaRPr>
          </a:p>
        </p:txBody>
      </p:sp>
      <p:sp>
        <p:nvSpPr>
          <p:cNvPr id="104" name="Google Shape;10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5" name="Google Shape;10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3850" y="760875"/>
            <a:ext cx="6877925" cy="4078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" name="Google Shape;111;p4"/>
          <p:cNvGraphicFramePr/>
          <p:nvPr/>
        </p:nvGraphicFramePr>
        <p:xfrm>
          <a:off x="86198" y="78028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{2718AFE2-485B-46EE-ABBD-9228B2063781}</a:tableStyleId>
              </a:tblPr>
              <a:tblGrid>
                <a:gridCol w="978525"/>
                <a:gridCol w="1375825"/>
                <a:gridCol w="1312575"/>
                <a:gridCol w="1368850"/>
                <a:gridCol w="1629825"/>
                <a:gridCol w="952525"/>
                <a:gridCol w="1353500"/>
              </a:tblGrid>
              <a:tr h="58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300" u="none" cap="none" strike="noStrike"/>
                        <a:t>HAFSv1.0</a:t>
                      </a:r>
                      <a:endParaRPr b="1" sz="1300" u="none" cap="none" strike="noStrike"/>
                    </a:p>
                  </a:txBody>
                  <a:tcPr marT="45725" marB="45725" marR="91450" marL="91450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8909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Domain*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Resolution*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4A86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DA/VI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Ocean/Wave Coupling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Physics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>
                          <a:solidFill>
                            <a:srgbClr val="FFFFFF"/>
                          </a:solidFill>
                        </a:rPr>
                        <a:t>Basins</a:t>
                      </a:r>
                      <a:endParaRPr b="1" sz="14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45725" marB="45725" marR="91450" marL="91450"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8909C"/>
                    </a:solidFill>
                  </a:tcPr>
                </a:tc>
              </a:tr>
              <a:tr h="9317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 u="none" cap="none" strike="noStrike"/>
                        <a:t>Config. 1</a:t>
                      </a:r>
                      <a:endParaRPr b="1" sz="11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1100" u="none" cap="none" strike="noStrike"/>
                        <a:t> Storm-centric with one moving nest, parent: ~81x81 degree, nest: </a:t>
                      </a:r>
                      <a:endParaRPr sz="11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~12x12 degree</a:t>
                      </a:r>
                      <a:endParaRPr sz="1100" u="sng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Regional (regular  Gnomonic), ~6/2 km, ~L81, </a:t>
                      </a:r>
                      <a:endParaRPr sz="11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~2 hPa model top</a:t>
                      </a:r>
                      <a:endParaRPr sz="11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VI and DA</a:t>
                      </a:r>
                      <a:endParaRPr sz="11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Two-way HYCOM, one-way WW3 coupling for NHC AOR</a:t>
                      </a:r>
                      <a:endParaRPr sz="11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Physics suite-1</a:t>
                      </a:r>
                      <a:endParaRPr sz="11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All global Basins</a:t>
                      </a:r>
                      <a:endParaRPr sz="11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NHC/CPHC/JTWC</a:t>
                      </a:r>
                      <a:endParaRPr sz="11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Max 7 Storms</a:t>
                      </a:r>
                      <a:endParaRPr sz="11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Replace HWRF</a:t>
                      </a:r>
                      <a:endParaRPr sz="11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</a:tr>
              <a:tr h="9317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100" u="none" cap="none" strike="noStrike"/>
                        <a:t>Config. 2</a:t>
                      </a:r>
                      <a:endParaRPr b="1" sz="11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1100" u="none" cap="none" strike="noStrike"/>
                        <a:t> Storm-centric with one moving nest, parent: ~81x81 degree, nest: </a:t>
                      </a:r>
                      <a:endParaRPr sz="11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~12x12 degree</a:t>
                      </a:r>
                      <a:endParaRPr sz="1100" u="sng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Regional (</a:t>
                      </a:r>
                      <a:r>
                        <a:rPr lang="en" sz="1100" u="none" cap="none" strike="noStrike">
                          <a:solidFill>
                            <a:srgbClr val="FF0000"/>
                          </a:solidFill>
                        </a:rPr>
                        <a:t>ESG</a:t>
                      </a:r>
                      <a:r>
                        <a:rPr lang="en" sz="1100" u="none" cap="none" strike="noStrike"/>
                        <a:t>), ~6/2 km, ~L81, </a:t>
                      </a:r>
                      <a:endParaRPr sz="11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~2 hPa model top</a:t>
                      </a:r>
                      <a:endParaRPr sz="11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solidFill>
                            <a:srgbClr val="FF0000"/>
                          </a:solidFill>
                        </a:rPr>
                        <a:t>Adaptive VI and/or DA</a:t>
                      </a:r>
                      <a:endParaRPr sz="11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solidFill>
                            <a:srgbClr val="FF0000"/>
                          </a:solidFill>
                        </a:rPr>
                        <a:t>(TBD)</a:t>
                      </a:r>
                      <a:endParaRPr sz="11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/>
                        <a:t>Two-way HYCOM</a:t>
                      </a:r>
                      <a:endParaRPr sz="11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solidFill>
                            <a:srgbClr val="FF0000"/>
                          </a:solidFill>
                        </a:rPr>
                        <a:t>No Wave </a:t>
                      </a:r>
                      <a:endParaRPr sz="11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solidFill>
                            <a:srgbClr val="FF0000"/>
                          </a:solidFill>
                        </a:rPr>
                        <a:t>Physics suite-2</a:t>
                      </a:r>
                      <a:endParaRPr sz="11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solidFill>
                            <a:srgbClr val="FF0000"/>
                          </a:solidFill>
                        </a:rPr>
                        <a:t>NHC/CPHC only</a:t>
                      </a:r>
                      <a:endParaRPr sz="11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solidFill>
                            <a:srgbClr val="FF0000"/>
                          </a:solidFill>
                        </a:rPr>
                        <a:t>Max 5 Storms</a:t>
                      </a:r>
                      <a:endParaRPr sz="11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u="none" cap="none" strike="noStrike">
                          <a:solidFill>
                            <a:srgbClr val="FF0000"/>
                          </a:solidFill>
                        </a:rPr>
                        <a:t>Replace HMON</a:t>
                      </a:r>
                      <a:endParaRPr sz="1100" u="none" cap="none" strike="noStrike">
                        <a:solidFill>
                          <a:srgbClr val="FF0000"/>
                        </a:solidFill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748D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3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DBDE"/>
                    </a:solidFill>
                  </a:tcPr>
                </a:tc>
              </a:tr>
            </a:tbl>
          </a:graphicData>
        </a:graphic>
      </p:graphicFrame>
      <p:sp>
        <p:nvSpPr>
          <p:cNvPr id="112" name="Google Shape;112;p4"/>
          <p:cNvSpPr txBox="1"/>
          <p:nvPr/>
        </p:nvSpPr>
        <p:spPr>
          <a:xfrm>
            <a:off x="7522900" y="3608313"/>
            <a:ext cx="15375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3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*</a:t>
            </a:r>
            <a:r>
              <a:rPr b="0" i="0" lang="en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Subject to change based on T&amp;E and available computer resource 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4"/>
          <p:cNvSpPr txBox="1"/>
          <p:nvPr>
            <p:ph idx="4294967295" type="title"/>
          </p:nvPr>
        </p:nvSpPr>
        <p:spPr>
          <a:xfrm>
            <a:off x="981150" y="75725"/>
            <a:ext cx="47814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100"/>
              <a:t>HAFS IOC–Two Configurations </a:t>
            </a:r>
            <a:endParaRPr b="1" sz="3000">
              <a:solidFill>
                <a:srgbClr val="4A86E8"/>
              </a:solidFill>
            </a:endParaRPr>
          </a:p>
        </p:txBody>
      </p:sp>
      <p:pic>
        <p:nvPicPr>
          <p:cNvPr id="114" name="Google Shape;114;p4"/>
          <p:cNvPicPr preferRelativeResize="0"/>
          <p:nvPr/>
        </p:nvPicPr>
        <p:blipFill rotWithShape="1">
          <a:blip r:embed="rId3">
            <a:alphaModFix/>
          </a:blip>
          <a:srcRect b="20056" l="5050" r="5567" t="17443"/>
          <a:stretch/>
        </p:blipFill>
        <p:spPr>
          <a:xfrm>
            <a:off x="0" y="3521499"/>
            <a:ext cx="2792549" cy="146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4">
            <a:alphaModFix/>
          </a:blip>
          <a:srcRect b="993" l="718" r="805" t="1585"/>
          <a:stretch/>
        </p:blipFill>
        <p:spPr>
          <a:xfrm>
            <a:off x="2792550" y="3425488"/>
            <a:ext cx="1941577" cy="1558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4"/>
          <p:cNvGrpSpPr/>
          <p:nvPr/>
        </p:nvGrpSpPr>
        <p:grpSpPr>
          <a:xfrm>
            <a:off x="4817721" y="3521511"/>
            <a:ext cx="2705190" cy="1532470"/>
            <a:chOff x="754122" y="2073434"/>
            <a:chExt cx="6211689" cy="3849460"/>
          </a:xfrm>
        </p:grpSpPr>
        <p:sp>
          <p:nvSpPr>
            <p:cNvPr id="117" name="Google Shape;117;p4"/>
            <p:cNvSpPr/>
            <p:nvPr/>
          </p:nvSpPr>
          <p:spPr>
            <a:xfrm>
              <a:off x="2869934" y="3506301"/>
              <a:ext cx="2231100" cy="879900"/>
            </a:xfrm>
            <a:prstGeom prst="ellipse">
              <a:avLst/>
            </a:prstGeom>
            <a:solidFill>
              <a:srgbClr val="F9CB9C"/>
            </a:solidFill>
            <a:ln cap="flat" cmpd="sng" w="9525">
              <a:solidFill>
                <a:srgbClr val="323B4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0" i="0" lang="en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CMEPS</a:t>
              </a:r>
              <a:endPara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2869934" y="2073434"/>
              <a:ext cx="2231100" cy="656700"/>
            </a:xfrm>
            <a:prstGeom prst="roundRect">
              <a:avLst>
                <a:gd fmla="val 16667" name="adj"/>
              </a:avLst>
            </a:prstGeom>
            <a:solidFill>
              <a:srgbClr val="9FC5E8"/>
            </a:solidFill>
            <a:ln cap="flat" cmpd="sng" w="9525">
              <a:solidFill>
                <a:srgbClr val="323B4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0" i="0" lang="en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ATM (FV3)</a:t>
              </a:r>
              <a:endPara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754122" y="5162361"/>
              <a:ext cx="2792400" cy="656700"/>
            </a:xfrm>
            <a:prstGeom prst="roundRect">
              <a:avLst>
                <a:gd fmla="val 16667" name="adj"/>
              </a:avLst>
            </a:prstGeom>
            <a:solidFill>
              <a:srgbClr val="9FC5E8"/>
            </a:solidFill>
            <a:ln cap="flat" cmpd="sng" w="9525">
              <a:solidFill>
                <a:srgbClr val="323B4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OCN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0" i="0" lang="en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(HYCOM/MOM6</a:t>
              </a:r>
              <a:r>
                <a:rPr b="0" i="0" lang="en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)</a:t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4774311" y="5162394"/>
              <a:ext cx="2191500" cy="760500"/>
            </a:xfrm>
            <a:prstGeom prst="roundRect">
              <a:avLst>
                <a:gd fmla="val 16667" name="adj"/>
              </a:avLst>
            </a:prstGeom>
            <a:solidFill>
              <a:srgbClr val="9FC5E8"/>
            </a:solidFill>
            <a:ln cap="flat" cmpd="sng" w="9525">
              <a:solidFill>
                <a:srgbClr val="323B4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0" i="0" lang="en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WAVE</a:t>
              </a:r>
              <a:endPara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0" i="0" lang="en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(WWIII)</a:t>
              </a:r>
              <a:endPara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1" name="Google Shape;121;p4"/>
            <p:cNvCxnSpPr>
              <a:stCxn id="117" idx="3"/>
              <a:endCxn id="119" idx="0"/>
            </p:cNvCxnSpPr>
            <p:nvPr/>
          </p:nvCxnSpPr>
          <p:spPr>
            <a:xfrm flipH="1">
              <a:off x="2150271" y="4257343"/>
              <a:ext cx="1046400" cy="905100"/>
            </a:xfrm>
            <a:prstGeom prst="straightConnector1">
              <a:avLst/>
            </a:prstGeom>
            <a:noFill/>
            <a:ln cap="flat" cmpd="sng" w="28575">
              <a:solidFill>
                <a:srgbClr val="000000"/>
              </a:solidFill>
              <a:prstDash val="solid"/>
              <a:round/>
              <a:headEnd len="med" w="med" type="stealth"/>
              <a:tailEnd len="med" w="med" type="stealth"/>
            </a:ln>
          </p:spPr>
        </p:cxnSp>
        <p:cxnSp>
          <p:nvCxnSpPr>
            <p:cNvPr id="122" name="Google Shape;122;p4"/>
            <p:cNvCxnSpPr>
              <a:stCxn id="117" idx="5"/>
              <a:endCxn id="120" idx="0"/>
            </p:cNvCxnSpPr>
            <p:nvPr/>
          </p:nvCxnSpPr>
          <p:spPr>
            <a:xfrm>
              <a:off x="4774297" y="4257343"/>
              <a:ext cx="1095900" cy="905100"/>
            </a:xfrm>
            <a:prstGeom prst="straightConnector1">
              <a:avLst/>
            </a:prstGeom>
            <a:noFill/>
            <a:ln cap="flat" cmpd="sng" w="28575">
              <a:solidFill>
                <a:srgbClr val="1155CC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123" name="Google Shape;123;p4"/>
            <p:cNvCxnSpPr/>
            <p:nvPr/>
          </p:nvCxnSpPr>
          <p:spPr>
            <a:xfrm>
              <a:off x="3782333" y="2730234"/>
              <a:ext cx="0" cy="776100"/>
            </a:xfrm>
            <a:prstGeom prst="straightConnector1">
              <a:avLst/>
            </a:prstGeom>
            <a:noFill/>
            <a:ln cap="flat" cmpd="sng" w="19050">
              <a:solidFill>
                <a:srgbClr val="000000"/>
              </a:solidFill>
              <a:prstDash val="solid"/>
              <a:round/>
              <a:headEnd len="med" w="med" type="stealth"/>
              <a:tailEnd len="med" w="med" type="stealth"/>
            </a:ln>
          </p:spPr>
        </p:cxnSp>
        <p:cxnSp>
          <p:nvCxnSpPr>
            <p:cNvPr id="124" name="Google Shape;124;p4"/>
            <p:cNvCxnSpPr/>
            <p:nvPr/>
          </p:nvCxnSpPr>
          <p:spPr>
            <a:xfrm>
              <a:off x="4167767" y="2730234"/>
              <a:ext cx="0" cy="776100"/>
            </a:xfrm>
            <a:prstGeom prst="straightConnector1">
              <a:avLst/>
            </a:prstGeom>
            <a:noFill/>
            <a:ln cap="flat" cmpd="sng" w="28575">
              <a:solidFill>
                <a:srgbClr val="0070C0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125" name="Google Shape;125;p4"/>
            <p:cNvCxnSpPr/>
            <p:nvPr/>
          </p:nvCxnSpPr>
          <p:spPr>
            <a:xfrm>
              <a:off x="4469583" y="4359027"/>
              <a:ext cx="998100" cy="760500"/>
            </a:xfrm>
            <a:prstGeom prst="straightConnector1">
              <a:avLst/>
            </a:prstGeom>
            <a:noFill/>
            <a:ln cap="flat" cmpd="sng" w="28575">
              <a:solidFill>
                <a:srgbClr val="980000"/>
              </a:solidFill>
              <a:prstDash val="dash"/>
              <a:round/>
              <a:headEnd len="med" w="med" type="stealth"/>
              <a:tailEnd len="med" w="med" type="stealth"/>
            </a:ln>
          </p:spPr>
        </p:cxnSp>
        <p:cxnSp>
          <p:nvCxnSpPr>
            <p:cNvPr id="126" name="Google Shape;126;p4"/>
            <p:cNvCxnSpPr/>
            <p:nvPr/>
          </p:nvCxnSpPr>
          <p:spPr>
            <a:xfrm flipH="1">
              <a:off x="2450919" y="4386295"/>
              <a:ext cx="1095600" cy="774900"/>
            </a:xfrm>
            <a:prstGeom prst="straightConnector1">
              <a:avLst/>
            </a:prstGeom>
            <a:noFill/>
            <a:ln cap="flat" cmpd="sng" w="28575">
              <a:solidFill>
                <a:srgbClr val="980000"/>
              </a:solidFill>
              <a:prstDash val="dash"/>
              <a:round/>
              <a:headEnd len="med" w="med" type="stealth"/>
              <a:tailEnd len="med" w="med" type="stealth"/>
            </a:ln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" name="Google Shape;131;p5"/>
          <p:cNvGraphicFramePr/>
          <p:nvPr/>
        </p:nvGraphicFramePr>
        <p:xfrm>
          <a:off x="193925" y="76584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{410CA8A6-77CE-4733-9501-6246B3BD50A7}</a:tableStyleId>
              </a:tblPr>
              <a:tblGrid>
                <a:gridCol w="1889300"/>
                <a:gridCol w="3316900"/>
                <a:gridCol w="3549950"/>
              </a:tblGrid>
              <a:tr h="394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F5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/>
                        <a:t>Suite 1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6F5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/>
                        <a:t>Suite 2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D6F5FF"/>
                    </a:solidFill>
                  </a:tcPr>
                </a:tc>
              </a:tr>
              <a:tr h="70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Cumulus Convection (Shallow &amp; Deep)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 u="none" cap="none" strike="noStrike">
                          <a:solidFill>
                            <a:srgbClr val="252C31"/>
                          </a:solidFill>
                        </a:rPr>
                        <a:t>sa-SAS: Positive definite mass flux;  Stochastic convective organization;</a:t>
                      </a:r>
                      <a:endParaRPr sz="1200" u="none" cap="none" strike="noStrike">
                        <a:solidFill>
                          <a:srgbClr val="252C3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solidFill>
                            <a:srgbClr val="252C31"/>
                          </a:solidFill>
                        </a:rPr>
                        <a:t>Optimization for CAPE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solidFill>
                            <a:srgbClr val="252C31"/>
                          </a:solidFill>
                        </a:rPr>
                        <a:t>sa-SAS: Positive definite mass flux;  Stochastic convective organization; Optimization for CAPE, </a:t>
                      </a:r>
                      <a:r>
                        <a:rPr lang="en" sz="1200" u="none" cap="none" strike="noStrike">
                          <a:solidFill>
                            <a:srgbClr val="0000FF"/>
                          </a:solidFill>
                        </a:rPr>
                        <a:t>TC-specific tuning</a:t>
                      </a:r>
                      <a:endParaRPr sz="12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</a:tr>
              <a:tr h="3511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Surface Layer 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GFS: Sea spray, optimization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solidFill>
                            <a:srgbClr val="252C31"/>
                          </a:solidFill>
                        </a:rPr>
                        <a:t>GFS: Sea spray; optimization,</a:t>
                      </a:r>
                      <a:r>
                        <a:rPr lang="en" sz="1200" u="none" cap="none" strike="noStrike">
                          <a:solidFill>
                            <a:srgbClr val="0000FF"/>
                          </a:solidFill>
                        </a:rPr>
                        <a:t>TC-specific tuning</a:t>
                      </a:r>
                      <a:endParaRPr sz="12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</a:tr>
              <a:tr h="526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PBL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Modified sa-TKE-EDMF</a:t>
                      </a:r>
                      <a:r>
                        <a:rPr lang="en" sz="1200" u="none" cap="none" strike="noStrike">
                          <a:solidFill>
                            <a:schemeClr val="dk1"/>
                          </a:solidFill>
                        </a:rPr>
                        <a:t>: </a:t>
                      </a:r>
                      <a:r>
                        <a:rPr lang="en" sz="1200" u="none" cap="none" strike="noStrike">
                          <a:solidFill>
                            <a:srgbClr val="252C31"/>
                          </a:solidFill>
                        </a:rPr>
                        <a:t>Positive definite tracer advection; </a:t>
                      </a:r>
                      <a:r>
                        <a:rPr lang="en" sz="1200" u="none" cap="none" strike="noStrike">
                          <a:solidFill>
                            <a:srgbClr val="0000FF"/>
                          </a:solidFill>
                        </a:rPr>
                        <a:t>TC-Specific tuning</a:t>
                      </a:r>
                      <a:endParaRPr sz="1200" u="none" cap="none" strike="noStrike">
                        <a:solidFill>
                          <a:srgbClr val="252C3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Modified TKE-EDMF: </a:t>
                      </a:r>
                      <a:r>
                        <a:rPr lang="en" sz="1200" u="none" cap="none" strike="noStrike">
                          <a:solidFill>
                            <a:srgbClr val="252C31"/>
                          </a:solidFill>
                        </a:rPr>
                        <a:t>Positive definite tracer adv.; optimization, </a:t>
                      </a:r>
                      <a:r>
                        <a:rPr lang="en" sz="1200" u="none" cap="none" strike="noStrike">
                          <a:solidFill>
                            <a:srgbClr val="0000FF"/>
                          </a:solidFill>
                        </a:rPr>
                        <a:t>TC-Specific tuning</a:t>
                      </a:r>
                      <a:endParaRPr sz="12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5030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Gravity Wave Drag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Orographic/Convective: On/Off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solidFill>
                            <a:srgbClr val="FF0000"/>
                          </a:solidFill>
                        </a:rPr>
                        <a:t>UGWP</a:t>
                      </a:r>
                      <a:endParaRPr sz="12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</a:tr>
              <a:tr h="3511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Land Surface Model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Noah LSM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solidFill>
                            <a:srgbClr val="FF0000"/>
                          </a:solidFill>
                        </a:rPr>
                        <a:t>NOAH MP and VIIRS veg type</a:t>
                      </a:r>
                      <a:endParaRPr sz="1200" u="none" cap="none" strike="noStrike">
                        <a:solidFill>
                          <a:srgbClr val="FF0000"/>
                        </a:solidFill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</a:tr>
              <a:tr h="296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Microphysics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/>
                        <a:t>GFDL MP 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cap="none" strike="noStrike">
                          <a:solidFill>
                            <a:srgbClr val="0000FF"/>
                          </a:solidFill>
                        </a:rPr>
                        <a:t>Thompson MP (requires ~10% more resources)</a:t>
                      </a:r>
                      <a:endParaRPr sz="12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10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000" u="none" cap="none" strike="noStrike"/>
                        <a:t>Radiation (LW &amp; SW)</a:t>
                      </a:r>
                      <a:endParaRPr sz="10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000" u="none" cap="none" strike="noStrike"/>
                        <a:t>RRTMG (30 min)</a:t>
                      </a:r>
                      <a:endParaRPr sz="10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000" u="none" cap="none" strike="noStrike">
                          <a:solidFill>
                            <a:srgbClr val="222222"/>
                          </a:solidFill>
                        </a:rPr>
                        <a:t>RRTMG   (30 min)</a:t>
                      </a:r>
                      <a:endParaRPr sz="1000" u="none" cap="none" strike="noStrike">
                        <a:solidFill>
                          <a:srgbClr val="222222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</a:tr>
            </a:tbl>
          </a:graphicData>
        </a:graphic>
      </p:graphicFrame>
      <p:sp>
        <p:nvSpPr>
          <p:cNvPr id="132" name="Google Shape;132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3" name="Google Shape;133;p5"/>
          <p:cNvSpPr txBox="1"/>
          <p:nvPr>
            <p:ph idx="4294967295" type="title"/>
          </p:nvPr>
        </p:nvSpPr>
        <p:spPr>
          <a:xfrm>
            <a:off x="1249325" y="0"/>
            <a:ext cx="5420100" cy="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1800"/>
              <a:t>Model Physics Suites</a:t>
            </a:r>
            <a:endParaRPr sz="1800"/>
          </a:p>
        </p:txBody>
      </p:sp>
      <p:sp>
        <p:nvSpPr>
          <p:cNvPr id="134" name="Google Shape;134;p5"/>
          <p:cNvSpPr txBox="1"/>
          <p:nvPr/>
        </p:nvSpPr>
        <p:spPr>
          <a:xfrm>
            <a:off x="4142725" y="4684525"/>
            <a:ext cx="4633800" cy="351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Latest merge with ufs-weather-model, May 19, 2022</a:t>
            </a:r>
            <a:endParaRPr b="1" i="0" sz="12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5"/>
          <p:cNvSpPr txBox="1"/>
          <p:nvPr/>
        </p:nvSpPr>
        <p:spPr>
          <a:xfrm>
            <a:off x="251125" y="4663225"/>
            <a:ext cx="4043700" cy="35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Blue: HAFSv0.3 2022 real time</a:t>
            </a: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0" lang="en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Red: Planned for HAFSv1.0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66ed1daaa8_0_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1" name="Google Shape;141;g166ed1daaa8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300" y="1337975"/>
            <a:ext cx="4423246" cy="315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g166ed1daaa8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0" y="1347442"/>
            <a:ext cx="4507050" cy="3154958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g166ed1daaa8_0_0"/>
          <p:cNvSpPr txBox="1"/>
          <p:nvPr>
            <p:ph idx="4294967295" type="title"/>
          </p:nvPr>
        </p:nvSpPr>
        <p:spPr>
          <a:xfrm>
            <a:off x="789350" y="183750"/>
            <a:ext cx="607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rgbClr val="4A86E8"/>
                </a:solidFill>
              </a:rPr>
              <a:t>Accomplishments in Q4 </a:t>
            </a:r>
            <a:endParaRPr b="1" sz="2000">
              <a:solidFill>
                <a:srgbClr val="4A86E8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rgbClr val="4A86E8"/>
                </a:solidFill>
              </a:rPr>
              <a:t>Performance of experimental models</a:t>
            </a:r>
            <a:endParaRPr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 txBox="1"/>
          <p:nvPr>
            <p:ph type="title"/>
          </p:nvPr>
        </p:nvSpPr>
        <p:spPr>
          <a:xfrm>
            <a:off x="789350" y="183750"/>
            <a:ext cx="607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rgbClr val="4A86E8"/>
                </a:solidFill>
              </a:rPr>
              <a:t>Accomplishments in Q4 </a:t>
            </a:r>
            <a:endParaRPr b="1" sz="2000">
              <a:solidFill>
                <a:srgbClr val="4A86E8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rgbClr val="4A86E8"/>
                </a:solidFill>
              </a:rPr>
              <a:t>Performance of experimental models</a:t>
            </a:r>
            <a:endParaRPr sz="2400"/>
          </a:p>
        </p:txBody>
      </p:sp>
      <p:sp>
        <p:nvSpPr>
          <p:cNvPr id="149" name="Google Shape;149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0" name="Google Shape;15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68650" y="899200"/>
            <a:ext cx="4082253" cy="4082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6"/>
          <p:cNvPicPr preferRelativeResize="0"/>
          <p:nvPr/>
        </p:nvPicPr>
        <p:blipFill rotWithShape="1">
          <a:blip r:embed="rId4">
            <a:alphaModFix/>
          </a:blip>
          <a:srcRect b="0" l="0" r="0" t="12518"/>
          <a:stretch/>
        </p:blipFill>
        <p:spPr>
          <a:xfrm>
            <a:off x="0" y="1089450"/>
            <a:ext cx="4506600" cy="179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6"/>
          <p:cNvPicPr preferRelativeResize="0"/>
          <p:nvPr/>
        </p:nvPicPr>
        <p:blipFill rotWithShape="1">
          <a:blip r:embed="rId5">
            <a:alphaModFix/>
          </a:blip>
          <a:srcRect b="0" l="0" r="0" t="12679"/>
          <a:stretch/>
        </p:blipFill>
        <p:spPr>
          <a:xfrm>
            <a:off x="0" y="3077375"/>
            <a:ext cx="4506600" cy="1996125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6"/>
          <p:cNvSpPr txBox="1"/>
          <p:nvPr/>
        </p:nvSpPr>
        <p:spPr>
          <a:xfrm>
            <a:off x="2402875" y="2190275"/>
            <a:ext cx="1833900" cy="2769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Absolute Track Errors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6"/>
          <p:cNvSpPr txBox="1"/>
          <p:nvPr/>
        </p:nvSpPr>
        <p:spPr>
          <a:xfrm>
            <a:off x="2180925" y="4307725"/>
            <a:ext cx="2055900" cy="2769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Absolute Intensity Errors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6"/>
          <p:cNvSpPr txBox="1"/>
          <p:nvPr/>
        </p:nvSpPr>
        <p:spPr>
          <a:xfrm>
            <a:off x="1582625" y="821250"/>
            <a:ext cx="1534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Ian Verification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6"/>
          <p:cNvSpPr txBox="1"/>
          <p:nvPr/>
        </p:nvSpPr>
        <p:spPr>
          <a:xfrm>
            <a:off x="2291875" y="2815025"/>
            <a:ext cx="2055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Courtesy to  EMC MEG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6"/>
          <p:cNvSpPr txBox="1"/>
          <p:nvPr/>
        </p:nvSpPr>
        <p:spPr>
          <a:xfrm rot="5400476">
            <a:off x="7804956" y="2756020"/>
            <a:ext cx="2167500" cy="3693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Courtesy to Andrew Hazelton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3" name="Google Shape;16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78301" y="1035035"/>
            <a:ext cx="2514094" cy="2419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13778" y="1035035"/>
            <a:ext cx="2514094" cy="2419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85410" y="1035035"/>
            <a:ext cx="2514094" cy="2419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5229" y="1031380"/>
            <a:ext cx="2514094" cy="2419984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7"/>
          <p:cNvSpPr txBox="1"/>
          <p:nvPr/>
        </p:nvSpPr>
        <p:spPr>
          <a:xfrm>
            <a:off x="1539163" y="3040084"/>
            <a:ext cx="895800" cy="3000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en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HWRF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7"/>
          <p:cNvSpPr txBox="1"/>
          <p:nvPr/>
        </p:nvSpPr>
        <p:spPr>
          <a:xfrm>
            <a:off x="3676181" y="3040084"/>
            <a:ext cx="895800" cy="3000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en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HMON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7"/>
          <p:cNvSpPr txBox="1"/>
          <p:nvPr/>
        </p:nvSpPr>
        <p:spPr>
          <a:xfrm>
            <a:off x="5836362" y="3040084"/>
            <a:ext cx="895800" cy="3000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en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HAFS-A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7"/>
          <p:cNvSpPr txBox="1"/>
          <p:nvPr/>
        </p:nvSpPr>
        <p:spPr>
          <a:xfrm>
            <a:off x="8060422" y="3040084"/>
            <a:ext cx="895800" cy="3000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en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HAFS-S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7"/>
          <p:cNvSpPr txBox="1"/>
          <p:nvPr/>
        </p:nvSpPr>
        <p:spPr>
          <a:xfrm>
            <a:off x="378000" y="3533950"/>
            <a:ext cx="83880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85674" lvl="0" marL="19202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b="0" i="0" lang="en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Like all other deterministic models, both HAFS configurations demonstrated a left-of-track bias in the overwhelming majority of forecast cycles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22174" lvl="0" marL="19202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5674" lvl="0" marL="19202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b="0" i="0" lang="en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Along with HMON, HAFS-A and HAFS-S predicted the right turn into the SW Florida Gulf Coast earlier than HWRF. The two HAFS runs locked onto the Best Track across Florida a bit better than HMON.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7"/>
          <p:cNvSpPr txBox="1"/>
          <p:nvPr>
            <p:ph type="title"/>
          </p:nvPr>
        </p:nvSpPr>
        <p:spPr>
          <a:xfrm>
            <a:off x="789350" y="183750"/>
            <a:ext cx="6075600" cy="6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solidFill>
                  <a:srgbClr val="4A86E8"/>
                </a:solidFill>
              </a:rPr>
              <a:t>Accomplishments in Q4 </a:t>
            </a:r>
            <a:endParaRPr b="1" sz="2400">
              <a:solidFill>
                <a:srgbClr val="4A86E8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400">
                <a:solidFill>
                  <a:srgbClr val="4A86E8"/>
                </a:solidFill>
              </a:rPr>
              <a:t>Operational vs. Experimental models</a:t>
            </a:r>
            <a:endParaRPr b="1" sz="2400">
              <a:solidFill>
                <a:srgbClr val="4A86E8"/>
              </a:solidFill>
            </a:endParaRPr>
          </a:p>
        </p:txBody>
      </p:sp>
      <p:sp>
        <p:nvSpPr>
          <p:cNvPr id="173" name="Google Shape;173;p7"/>
          <p:cNvSpPr txBox="1"/>
          <p:nvPr/>
        </p:nvSpPr>
        <p:spPr>
          <a:xfrm>
            <a:off x="254325" y="4733050"/>
            <a:ext cx="2055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Courtesy to  EMC MEG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9" name="Google Shape;17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448" y="1011450"/>
            <a:ext cx="2174500" cy="179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8"/>
          <p:cNvPicPr preferRelativeResize="0"/>
          <p:nvPr/>
        </p:nvPicPr>
        <p:blipFill rotWithShape="1">
          <a:blip r:embed="rId4">
            <a:alphaModFix/>
          </a:blip>
          <a:srcRect b="0" l="0" r="6288" t="0"/>
          <a:stretch/>
        </p:blipFill>
        <p:spPr>
          <a:xfrm>
            <a:off x="113625" y="2952925"/>
            <a:ext cx="4564476" cy="189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579800" y="1029702"/>
            <a:ext cx="2174495" cy="17720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" name="Google Shape;182;p8"/>
          <p:cNvGrpSpPr/>
          <p:nvPr/>
        </p:nvGrpSpPr>
        <p:grpSpPr>
          <a:xfrm>
            <a:off x="5352561" y="672638"/>
            <a:ext cx="3272301" cy="4394665"/>
            <a:chOff x="5529500" y="756450"/>
            <a:chExt cx="3069700" cy="4304275"/>
          </a:xfrm>
        </p:grpSpPr>
        <p:pic>
          <p:nvPicPr>
            <p:cNvPr id="183" name="Google Shape;183;p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529510" y="756450"/>
              <a:ext cx="3069690" cy="13662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8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529510" y="2188578"/>
              <a:ext cx="3069689" cy="14041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8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529500" y="3658641"/>
              <a:ext cx="3069688" cy="1402084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86" name="Google Shape;186;p8"/>
            <p:cNvCxnSpPr/>
            <p:nvPr/>
          </p:nvCxnSpPr>
          <p:spPr>
            <a:xfrm flipH="1">
              <a:off x="6398932" y="1196996"/>
              <a:ext cx="8700" cy="3798300"/>
            </a:xfrm>
            <a:prstGeom prst="straightConnector1">
              <a:avLst/>
            </a:prstGeom>
            <a:noFill/>
            <a:ln cap="flat" cmpd="sng" w="9525">
              <a:solidFill>
                <a:srgbClr val="30303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7" name="Google Shape;187;p8"/>
          <p:cNvSpPr/>
          <p:nvPr/>
        </p:nvSpPr>
        <p:spPr>
          <a:xfrm>
            <a:off x="772000" y="2007225"/>
            <a:ext cx="96600" cy="1254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8" name="Google Shape;188;p8"/>
          <p:cNvCxnSpPr>
            <a:stCxn id="187" idx="0"/>
          </p:cNvCxnSpPr>
          <p:nvPr/>
        </p:nvCxnSpPr>
        <p:spPr>
          <a:xfrm flipH="1" rot="10800000">
            <a:off x="820300" y="1206225"/>
            <a:ext cx="2026500" cy="801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9" name="Google Shape;189;p8"/>
          <p:cNvCxnSpPr>
            <a:stCxn id="187" idx="2"/>
          </p:cNvCxnSpPr>
          <p:nvPr/>
        </p:nvCxnSpPr>
        <p:spPr>
          <a:xfrm>
            <a:off x="820300" y="2132625"/>
            <a:ext cx="2016900" cy="540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90" name="Google Shape;190;p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846800" y="2007225"/>
            <a:ext cx="585475" cy="6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8"/>
          <p:cNvSpPr txBox="1"/>
          <p:nvPr>
            <p:ph type="title"/>
          </p:nvPr>
        </p:nvSpPr>
        <p:spPr>
          <a:xfrm>
            <a:off x="789350" y="183750"/>
            <a:ext cx="607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000">
                <a:solidFill>
                  <a:srgbClr val="4A86E8"/>
                </a:solidFill>
              </a:rPr>
              <a:t>Accomplishments in Q4 </a:t>
            </a:r>
            <a:endParaRPr b="1" sz="2000">
              <a:solidFill>
                <a:srgbClr val="4A86E8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000">
                <a:solidFill>
                  <a:srgbClr val="4A86E8"/>
                </a:solidFill>
              </a:rPr>
              <a:t>Performance of experimental models</a:t>
            </a:r>
            <a:endParaRPr sz="2400"/>
          </a:p>
        </p:txBody>
      </p:sp>
      <p:sp>
        <p:nvSpPr>
          <p:cNvPr id="192" name="Google Shape;192;p8"/>
          <p:cNvSpPr txBox="1"/>
          <p:nvPr/>
        </p:nvSpPr>
        <p:spPr>
          <a:xfrm>
            <a:off x="175075" y="4774200"/>
            <a:ext cx="247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Courtesy to Maria Aristizabal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