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95" r:id="rId3"/>
    <p:sldId id="394" r:id="rId4"/>
    <p:sldId id="310" r:id="rId5"/>
    <p:sldId id="369" r:id="rId6"/>
    <p:sldId id="343" r:id="rId7"/>
    <p:sldId id="396" r:id="rId8"/>
    <p:sldId id="397" r:id="rId9"/>
    <p:sldId id="398" r:id="rId10"/>
    <p:sldId id="399" r:id="rId11"/>
    <p:sldId id="368" r:id="rId12"/>
    <p:sldId id="341" r:id="rId13"/>
    <p:sldId id="385" r:id="rId14"/>
    <p:sldId id="304" r:id="rId15"/>
    <p:sldId id="32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11893"/>
    <a:srgbClr val="005493"/>
    <a:srgbClr val="6956FF"/>
    <a:srgbClr val="9437FF"/>
    <a:srgbClr val="D2C850"/>
    <a:srgbClr val="FFE64E"/>
    <a:srgbClr val="FFFD78"/>
    <a:srgbClr val="FF40F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98"/>
    <p:restoredTop sz="97843"/>
  </p:normalViewPr>
  <p:slideViewPr>
    <p:cSldViewPr snapToGrid="0" snapToObjects="1" showGuides="1">
      <p:cViewPr>
        <p:scale>
          <a:sx n="150" d="100"/>
          <a:sy n="150" d="100"/>
        </p:scale>
        <p:origin x="264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9406-F749-7C4F-9DC0-884DB9309C46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2335F-17B4-2C40-ABC1-3ED65A0F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2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1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4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2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36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5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0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8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4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BEC8-A886-394F-B1F1-4277AA87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95016-549C-2C43-B0BE-BA0533D9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AFE2-DCB2-A845-853F-8FE5DB8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681A-39F6-D24A-96BE-EB5321C53C3D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06BDE-B01E-1A41-A8BD-933DFE37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F4B6-889A-1B4A-8284-7FCF758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4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AE90-1E4F-6745-8C79-AED83C7E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BDE1-2193-8148-A4C2-6E23C350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D7B96-9747-CA40-BE06-63CF92CB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4784-CD65-B342-94A0-338B58EA8DA0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6B28-5E3C-C348-8CE7-D9429A89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6944-AAFC-6441-8E53-E7A88BF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9A6F3-0CC6-7345-BC47-54622E0C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27221-A61E-6C43-BE62-E57230EF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4EF8-2614-BB4E-97E7-1AFF43A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5230-B760-3E47-9CAE-4F839E3DB7CB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94A5-E1CC-9347-8B8F-505B6BA9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0FF8-816E-0D43-A83A-64AC925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35B2B-08E2-F94D-B24E-7F0F436D2FF3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801-AA5F-564D-821E-A42D648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094A2-A6FB-1444-853A-A555D6B1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2511-C033-A540-80F8-0E544B8A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9C59-0D85-5D4C-88C1-7D043B1A61D2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A0C3C-0EED-0140-8DCB-70BBCB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CB6B-73E6-6747-B6CD-80D892F9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6023-C051-7040-A1DD-E2C8CDF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7A2A-804B-B84D-8B5A-90E153AC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C69B2-1FC4-D047-BFA1-0BB030BB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4823-60BD-DC4C-85B2-C2D9741D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4486-825C-1C49-B9B9-0EB4E27359F7}" type="datetime1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EBA59-79CF-DF48-9AE5-15B53C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CB728-5EE2-5B45-B4EA-8E6C15F8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34CD-C86C-7443-A42F-40D1166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205AE-F79D-E049-B01E-0E3F65C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ED375-CBBB-474F-B75A-AF7C3B15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5B163-A114-CB4C-9285-323F2D25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6A0B9-F170-0D46-9972-109A31D5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15C51-74C6-1447-BFD7-E3D06035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830-F41E-5C4F-A431-BB0B0C62DF38}" type="datetime1">
              <a:rPr lang="en-US" smtClean="0"/>
              <a:t>11/18/22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896FA-BA15-0B44-A322-1EB69E7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BA05-1D82-C746-A924-898F0D4F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523B-A104-B744-9B19-DCE6652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33FB8-A2FE-8C42-AD95-621D8738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187B-F566-AB4F-8AFB-E4585A143316}" type="datetime1">
              <a:rPr lang="en-US" smtClean="0"/>
              <a:t>11/18/22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47A14-89E9-E74F-8E8E-3CFA827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2C0D-5F51-AC4A-BD7C-F6727AA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BC9BB-E19B-4C44-BF24-C9DD348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F942-E623-D74F-84BF-79EF1C2757F5}" type="datetime1">
              <a:rPr lang="en-US" smtClean="0"/>
              <a:t>11/18/22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F4207-340B-3748-83F8-1DC0A07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5F64-9E5B-4842-BD82-30BFFF0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5048-61D2-BF44-BE42-FC4EE9A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4B-176C-9041-9F21-D6DF7C1B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7B683-273D-BE4D-8EA4-334AC113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9760-95E4-BD46-B3A0-A2AD4FDA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D493-2BFF-5E49-ACAC-31EEF98F237A}" type="datetime1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97D0-EAD1-DE44-B35D-8E239AA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188F-F5A7-7647-AECE-D83C612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89F8-F44F-7D4C-8E8A-3CAE70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3A154-156C-844B-ABDA-074AF0242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A8E2B-95D6-AD4F-BF47-F0E6F652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3AE6-F37C-2A4A-A19B-6FDC4633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2B45-BB62-C54D-BC93-C6B49123DFE6}" type="datetime1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41E12-27E1-9E44-B25D-EBA3BDCC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80A8-57FC-614F-B5F4-646DBA2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99000">
              <a:srgbClr val="BBD6E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7565F-4951-E949-9705-8EF9C83E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B45BE-F108-8243-B164-97FD07FD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7B92-D2A8-0E42-860D-74E7E1D97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E2D14-7AAB-0945-84F0-68163CABE511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2A65-59B0-F644-B94C-4E9C6777E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E3A3-6404-9B43-9E92-92351843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RD_AOML_NOAA/status/1587905491338170369" TargetMode="External"/><Relationship Id="rId7" Type="http://schemas.openxmlformats.org/officeDocument/2006/relationships/hyperlink" Target="https://www.instagram.com/p/CkeRP9CPM8b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oaahrd.wordpress.com/2022/11/16/hurricane-and-ocean-testbed-technical-workshop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iFLPksVEXNmAvOKGAX259lKVAcIG0kh8TME6DU3xxatN6Gw/viewfor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aoml.noaa.gov/2022-hurricane-field-progra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snow, mountain&#10;&#10;Description automatically generated">
            <a:extLst>
              <a:ext uri="{FF2B5EF4-FFF2-40B4-BE49-F238E27FC236}">
                <a16:creationId xmlns:a16="http://schemas.microsoft.com/office/drawing/2014/main" id="{AE6D8AA6-5181-FFE0-85F0-3E78C7B5C6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18" y="1171319"/>
            <a:ext cx="12192017" cy="5721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AE12C-7089-674F-B803-41B416029D7B}"/>
              </a:ext>
            </a:extLst>
          </p:cNvPr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2022 Hurricane Field Program</a:t>
            </a:r>
          </a:p>
          <a:p>
            <a:pPr algn="ctr"/>
            <a:r>
              <a:rPr lang="en-US" sz="2400" dirty="0"/>
              <a:t>Advancing the Prediction of Hurricanes Experiment (APHEX)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cxnSp>
        <p:nvCxnSpPr>
          <p:cNvPr id="5" name="Google Shape;94;p1">
            <a:extLst>
              <a:ext uri="{FF2B5EF4-FFF2-40B4-BE49-F238E27FC236}">
                <a16:creationId xmlns:a16="http://schemas.microsoft.com/office/drawing/2014/main" id="{D23B8CD1-4E39-0748-9160-3493071B830D}"/>
              </a:ext>
            </a:extLst>
          </p:cNvPr>
          <p:cNvCxnSpPr/>
          <p:nvPr/>
        </p:nvCxnSpPr>
        <p:spPr>
          <a:xfrm rot="10800000" flipH="1">
            <a:off x="1524000" y="969496"/>
            <a:ext cx="9144000" cy="7500"/>
          </a:xfrm>
          <a:prstGeom prst="straightConnector1">
            <a:avLst/>
          </a:prstGeom>
          <a:noFill/>
          <a:ln w="254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7ED563-2F76-A542-B27D-3E59E13BA63E}"/>
              </a:ext>
            </a:extLst>
          </p:cNvPr>
          <p:cNvSpPr txBox="1"/>
          <p:nvPr/>
        </p:nvSpPr>
        <p:spPr>
          <a:xfrm>
            <a:off x="0" y="1399940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AL15/Lisa Debrief</a:t>
            </a:r>
          </a:p>
          <a:p>
            <a:pPr algn="ctr"/>
            <a:endParaRPr lang="en-US" dirty="0"/>
          </a:p>
          <a:p>
            <a:pPr algn="ctr"/>
            <a:r>
              <a:rPr lang="en-US" sz="2400" dirty="0"/>
              <a:t>Jason Dunion – HFP Director</a:t>
            </a:r>
          </a:p>
          <a:p>
            <a:pPr algn="ctr"/>
            <a:endParaRPr lang="en-US" sz="800" dirty="0"/>
          </a:p>
          <a:p>
            <a:pPr algn="ctr"/>
            <a:r>
              <a:rPr lang="en-US" sz="2400" dirty="0"/>
              <a:t>Jon Zawislak - HFP Deputy Director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834C4-0B35-F6DC-9B9A-43098181C5CC}"/>
              </a:ext>
            </a:extLst>
          </p:cNvPr>
          <p:cNvSpPr txBox="1"/>
          <p:nvPr/>
        </p:nvSpPr>
        <p:spPr>
          <a:xfrm>
            <a:off x="10744201" y="6642556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credit: Jon Zawislak</a:t>
            </a:r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7EC406E3-CD66-76B2-B0E7-0DEBBEB567D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g88653923ee_0_70">
            <a:extLst>
              <a:ext uri="{FF2B5EF4-FFF2-40B4-BE49-F238E27FC236}">
                <a16:creationId xmlns:a16="http://schemas.microsoft.com/office/drawing/2014/main" id="{2486FBB4-C955-A317-DB13-1541610AC2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9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AF74270-C959-1EE6-B97A-AD0762CF8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/>
          <a:stretch/>
        </p:blipFill>
        <p:spPr bwMode="auto">
          <a:xfrm>
            <a:off x="8808718" y="802566"/>
            <a:ext cx="2377440" cy="203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355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AL15/Lisa: 20221102I1 (EMC-NHC)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35770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 (Hurricane Lisa)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Zawislak</a:t>
            </a:r>
            <a:r>
              <a:rPr lang="en-US" dirty="0"/>
              <a:t>, Radar: Wilson, Aspen: </a:t>
            </a:r>
            <a:r>
              <a:rPr lang="en-US" b="1" dirty="0"/>
              <a:t>J. Zhang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 err="1"/>
              <a:t>Aberson</a:t>
            </a:r>
            <a:r>
              <a:rPr lang="en-US" b="1" dirty="0"/>
              <a:t>, </a:t>
            </a:r>
            <a:r>
              <a:rPr lang="en-US" dirty="0"/>
              <a:t>Radar: </a:t>
            </a:r>
            <a:r>
              <a:rPr lang="en-US" b="1" dirty="0" err="1"/>
              <a:t>Alvey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EMC-NHC TDR, AIPEX (Early Stage)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butterfly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(St. Croix): 0745z, Land (St. Croix): 1733z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10 </a:t>
            </a:r>
            <a:r>
              <a:rPr lang="en-US" dirty="0" err="1"/>
              <a:t>kft</a:t>
            </a:r>
            <a:r>
              <a:rPr lang="en-US" dirty="0"/>
              <a:t> (pressure)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24 drops (20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none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3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L…….o……n…….g……F…….e…….r……..r…….y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Is that the center? or a </a:t>
            </a:r>
            <a:r>
              <a:rPr lang="en-US" dirty="0" err="1"/>
              <a:t>mesovortex</a:t>
            </a:r>
            <a:r>
              <a:rPr lang="en-US" dirty="0"/>
              <a:t>? RI, no RI? RMW, are we there yet?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Becoming aligned, but very small inner core – only slow intensification before landfall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Ran cameras for </a:t>
            </a:r>
            <a:r>
              <a:rPr lang="en-US" dirty="0" err="1"/>
              <a:t>SWIm</a:t>
            </a:r>
            <a:r>
              <a:rPr lang="en-US" dirty="0"/>
              <a:t> (Steve Albers), awaiting data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5959164" y="916534"/>
            <a:ext cx="235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N43 final  flight track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ED5386-8B97-395D-6163-7B53A459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67" y="1393815"/>
            <a:ext cx="268224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A9CF54C-3905-0607-DFE1-F5530110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67" y="3515013"/>
            <a:ext cx="268224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A0C9B5D-AF4D-5A64-0338-833C2BA5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718" y="2903184"/>
            <a:ext cx="2377440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8C44E93-FF87-1663-AFF7-080F3C1A7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61" y="4872039"/>
            <a:ext cx="38608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2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Social Media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2B09CC-4477-1248-0A5F-947932F5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F3C50-4719-A869-80D1-072FDC71AB1F}"/>
              </a:ext>
            </a:extLst>
          </p:cNvPr>
          <p:cNvSpPr txBox="1"/>
          <p:nvPr/>
        </p:nvSpPr>
        <p:spPr>
          <a:xfrm>
            <a:off x="137160" y="1280160"/>
            <a:ext cx="1205484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AOML-HRD-NOAA Research Twitter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AWIPS relies on observational data collected by AOML &amp; Hurricane Hunters, including from Tropical Storm Lisa…</a:t>
            </a:r>
          </a:p>
          <a:p>
            <a:pPr marL="1092200" lvl="1" indent="-285750">
              <a:buFont typeface="Courier New" panose="02070309020205020404" pitchFamily="49" charset="0"/>
              <a:buChar char="o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hlinkClick r:id="rId3"/>
              </a:rPr>
              <a:t>https://twitter.com/HRD_AOML_NOAA/status/1587905491338170369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55F26805-8435-0FC1-E30C-A6B5072B127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g88653923ee_0_70">
            <a:extLst>
              <a:ext uri="{FF2B5EF4-FFF2-40B4-BE49-F238E27FC236}">
                <a16:creationId xmlns:a16="http://schemas.microsoft.com/office/drawing/2014/main" id="{63BB519C-43EB-C81B-CEED-C8143E1415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879E8-9EC6-E4E0-2F42-6BAEF0AC7023}"/>
              </a:ext>
            </a:extLst>
          </p:cNvPr>
          <p:cNvSpPr txBox="1"/>
          <p:nvPr/>
        </p:nvSpPr>
        <p:spPr>
          <a:xfrm>
            <a:off x="137160" y="2890391"/>
            <a:ext cx="1205484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HRD Blog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dirty="0"/>
              <a:t>During recent flights into Hurricane Lisa, researchers from NOAA’s Atlantic Oceanographic &amp; Meteorological Laboratory….</a:t>
            </a:r>
          </a:p>
          <a:p>
            <a:pPr marL="109220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hlinkClick r:id="rId6"/>
              </a:rPr>
              <a:t>https://noaahrd.wordpress.com/2022/11/16/hurricane-and-ocean-testbed-technical-workshop/</a:t>
            </a:r>
            <a:r>
              <a:rPr lang="en-US" sz="1600" dirty="0"/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80661-498A-50D1-623E-954DA1FECB67}"/>
              </a:ext>
            </a:extLst>
          </p:cNvPr>
          <p:cNvSpPr txBox="1"/>
          <p:nvPr/>
        </p:nvSpPr>
        <p:spPr>
          <a:xfrm>
            <a:off x="137160" y="4500622"/>
            <a:ext cx="120548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AOML Instagram &amp; HRD Facebook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On Tuesday, researchers from NOAA’s Atlantic Oceanographic &amp; Meteorological Laboratory (AOML), National Hurricane…</a:t>
            </a:r>
          </a:p>
          <a:p>
            <a:pPr marL="109220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0" i="0" u="none" strike="noStrike" dirty="0">
                <a:solidFill>
                  <a:srgbClr val="262626"/>
                </a:solidFill>
                <a:effectLst/>
                <a:hlinkClick r:id="rId7"/>
              </a:rPr>
              <a:t>https://www.instagram.com/p/CkeRP9CPM8b/</a:t>
            </a:r>
            <a:r>
              <a:rPr lang="en-US" sz="1600" b="0" i="0" u="none" strike="noStrike" dirty="0">
                <a:solidFill>
                  <a:srgbClr val="262626"/>
                </a:solidFill>
                <a:effectLst/>
              </a:rPr>
              <a:t> 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dirty="0"/>
              <a:t>On Tuesday, researchers from NOAA’s Atlantic Oceanographic &amp; Meteorological Laboratory (AOML), National Hurricane…</a:t>
            </a:r>
          </a:p>
          <a:p>
            <a:pPr marL="109220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https://</a:t>
            </a:r>
            <a:r>
              <a:rPr lang="en-US" sz="1600" dirty="0" err="1"/>
              <a:t>www.facebook.com</a:t>
            </a:r>
            <a:r>
              <a:rPr lang="en-US" sz="1600" dirty="0"/>
              <a:t>/</a:t>
            </a:r>
            <a:r>
              <a:rPr lang="en-US" sz="1600" dirty="0" err="1"/>
              <a:t>noaaaoml</a:t>
            </a:r>
            <a:r>
              <a:rPr lang="en-US" sz="1600" dirty="0"/>
              <a:t>/posts/pfbid0XTJhZTBZktCGSYHeRR7cBSn5hUZrQxtjiKsswKtwNHTWwbPmab29KPhCxS6swvW5l</a:t>
            </a:r>
          </a:p>
        </p:txBody>
      </p:sp>
    </p:spTree>
    <p:extLst>
      <p:ext uri="{BB962C8B-B14F-4D97-AF65-F5344CB8AC3E}">
        <p14:creationId xmlns:p14="http://schemas.microsoft.com/office/powerpoint/2010/main" val="2177301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Communications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149F3-BA13-184B-5060-D248A5D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5EB90-9B5D-2F86-D038-75608BD13DC6}"/>
              </a:ext>
            </a:extLst>
          </p:cNvPr>
          <p:cNvSpPr txBox="1"/>
          <p:nvPr/>
        </p:nvSpPr>
        <p:spPr>
          <a:xfrm>
            <a:off x="137160" y="1371600"/>
            <a:ext cx="12054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Daily Plan of the Day (POD)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Sent to research partners, OAR Comms, AOML Comms, OAR leadership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53383262-92FE-B4BD-9908-EB10ED39B9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g88653923ee_0_70">
            <a:extLst>
              <a:ext uri="{FF2B5EF4-FFF2-40B4-BE49-F238E27FC236}">
                <a16:creationId xmlns:a16="http://schemas.microsoft.com/office/drawing/2014/main" id="{D18225F5-E66F-6763-9F2C-AD7025BC34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1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Health-Safety-Sexual Assault/Sexual Harassment (SASH)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149F3-BA13-184B-5060-D248A5D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5EB90-9B5D-2F86-D038-75608BD13DC6}"/>
              </a:ext>
            </a:extLst>
          </p:cNvPr>
          <p:cNvSpPr txBox="1"/>
          <p:nvPr/>
        </p:nvSpPr>
        <p:spPr>
          <a:xfrm>
            <a:off x="137160" y="1371600"/>
            <a:ext cx="120548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Any issues with health-safety-SASH, either during missions or downtime - anonymous responses can be submitted at: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i="1" dirty="0">
                <a:hlinkClick r:id="rId3"/>
              </a:rPr>
              <a:t>https://docs.google.com/forms/d/e/1FAIpQLSeiFLPksVEXNmAvOKGAX259lKVAcIG0kh8TME6DU3xxatN6Gw/viewform</a:t>
            </a:r>
            <a:r>
              <a:rPr lang="en-US" sz="2000" i="1" dirty="0"/>
              <a:t>? 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53383262-92FE-B4BD-9908-EB10ED39B9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g88653923ee_0_70">
            <a:extLst>
              <a:ext uri="{FF2B5EF4-FFF2-40B4-BE49-F238E27FC236}">
                <a16:creationId xmlns:a16="http://schemas.microsoft.com/office/drawing/2014/main" id="{D18225F5-E66F-6763-9F2C-AD7025BC34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2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Other Issues – what went well?...what can we do better?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9A647-5746-FF43-E2D0-3AA9D7FB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54690-0668-168F-C019-9B7022AA3EA7}"/>
              </a:ext>
            </a:extLst>
          </p:cNvPr>
          <p:cNvSpPr txBox="1"/>
          <p:nvPr/>
        </p:nvSpPr>
        <p:spPr>
          <a:xfrm>
            <a:off x="137160" y="1371600"/>
            <a:ext cx="120548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400" dirty="0"/>
              <a:t>Continued issues with getting timely TDR data to the ground from N43. This is an issue for both P-3s and relates to how the aircraft data system (</a:t>
            </a:r>
            <a:r>
              <a:rPr lang="en-US" sz="2400" dirty="0" err="1"/>
              <a:t>Netman</a:t>
            </a:r>
            <a:r>
              <a:rPr lang="en-US" sz="2400" dirty="0"/>
              <a:t>) queues and sends data off the aircraft.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i="1" dirty="0"/>
              <a:t>Post-season discussions with AOC are planned to try to resolve this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6EB3DEED-1386-DABF-FF23-8DE61D98C8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A83E5A30-62E6-03DC-3520-0F52E0DD08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11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couple of jet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04B2B107-6D73-49AE-F6E0-2AA28352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290" y="4548522"/>
            <a:ext cx="2410010" cy="1602510"/>
          </a:xfrm>
          <a:prstGeom prst="rect">
            <a:avLst/>
          </a:prstGeom>
        </p:spPr>
      </p:pic>
      <p:pic>
        <p:nvPicPr>
          <p:cNvPr id="15" name="Picture 14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7B41D416-BA3D-9C1D-01E6-F6AA9729A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36"/>
          <a:stretch/>
        </p:blipFill>
        <p:spPr>
          <a:xfrm>
            <a:off x="8873067" y="1152144"/>
            <a:ext cx="2743200" cy="3396378"/>
          </a:xfrm>
          <a:prstGeom prst="rect">
            <a:avLst/>
          </a:prstGeom>
        </p:spPr>
      </p:pic>
      <p:pic>
        <p:nvPicPr>
          <p:cNvPr id="37" name="Picture 36" descr="A picture containing plane, sky, outdoor, airplane&#10;&#10;Description automatically generated">
            <a:extLst>
              <a:ext uri="{FF2B5EF4-FFF2-40B4-BE49-F238E27FC236}">
                <a16:creationId xmlns:a16="http://schemas.microsoft.com/office/drawing/2014/main" id="{674B82EA-E1AD-3F83-72AC-CD2EFCC78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998" y="3105621"/>
            <a:ext cx="2387602" cy="3031936"/>
          </a:xfrm>
          <a:prstGeom prst="rect">
            <a:avLst/>
          </a:prstGeom>
        </p:spPr>
      </p:pic>
      <p:pic>
        <p:nvPicPr>
          <p:cNvPr id="7" name="Picture 6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id="{0EED7C49-BDAD-2D80-9A88-3043970FB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1" y="4548523"/>
            <a:ext cx="2480734" cy="160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04AB5A-0619-6518-A097-0D368E1A7A0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AL15/Lisa: 30 October - 2 November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BEB61-A7F0-1245-B4D7-4923F66AF4F3}"/>
              </a:ext>
            </a:extLst>
          </p:cNvPr>
          <p:cNvSpPr txBox="1"/>
          <p:nvPr/>
        </p:nvSpPr>
        <p:spPr>
          <a:xfrm>
            <a:off x="0" y="6158248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Copies of the 2022 AL15/Lisa debrief can be found in the HRD Google Drive folder</a:t>
            </a:r>
          </a:p>
          <a:p>
            <a:pPr algn="ctr"/>
            <a:endParaRPr lang="en-US" sz="500" dirty="0"/>
          </a:p>
          <a:p>
            <a:pPr algn="ctr"/>
            <a:r>
              <a:rPr lang="en-US" sz="1600" i="1" dirty="0"/>
              <a:t>HRD &gt;&gt; Hurricane Field Program &gt;&gt; 2022 &gt;&gt; Debriefs &gt;&gt; AL15/Lisa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DE838-0957-3E7C-C470-52976F2D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15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C012AE-E027-1D8E-239E-92076C158CD1}"/>
              </a:ext>
            </a:extLst>
          </p:cNvPr>
          <p:cNvSpPr txBox="1"/>
          <p:nvPr/>
        </p:nvSpPr>
        <p:spPr>
          <a:xfrm>
            <a:off x="990042" y="5950020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 Jon Zawislak</a:t>
            </a: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DA5BE2-4172-D70F-9A7E-175A4341CB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56" t="4531" r="10784"/>
          <a:stretch/>
        </p:blipFill>
        <p:spPr>
          <a:xfrm>
            <a:off x="7320803" y="3112963"/>
            <a:ext cx="1581450" cy="1435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F1C44E-DEBE-1369-D511-147D4B5489A7}"/>
              </a:ext>
            </a:extLst>
          </p:cNvPr>
          <p:cNvSpPr txBox="1"/>
          <p:nvPr/>
        </p:nvSpPr>
        <p:spPr>
          <a:xfrm>
            <a:off x="10244667" y="1169700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pic>
        <p:nvPicPr>
          <p:cNvPr id="19" name="Picture 18" descr="The wing of an airplane&#10;&#10;Description automatically generated with low confidence">
            <a:extLst>
              <a:ext uri="{FF2B5EF4-FFF2-40B4-BE49-F238E27FC236}">
                <a16:creationId xmlns:a16="http://schemas.microsoft.com/office/drawing/2014/main" id="{400D85F8-1D62-F7F9-47C8-416E199E17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151614"/>
            <a:ext cx="2260600" cy="16954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B57228-547A-24D3-B577-DA1CA45FCA45}"/>
              </a:ext>
            </a:extLst>
          </p:cNvPr>
          <p:cNvSpPr txBox="1"/>
          <p:nvPr/>
        </p:nvSpPr>
        <p:spPr>
          <a:xfrm>
            <a:off x="1488113" y="1225925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pic>
        <p:nvPicPr>
          <p:cNvPr id="25" name="Picture 24" descr="A group of people in a cockpit&#10;&#10;Description automatically generated with medium confidence">
            <a:extLst>
              <a:ext uri="{FF2B5EF4-FFF2-40B4-BE49-F238E27FC236}">
                <a16:creationId xmlns:a16="http://schemas.microsoft.com/office/drawing/2014/main" id="{8F7567EE-8C01-E19E-D87B-AB2984B41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6165" y="1154021"/>
            <a:ext cx="3482561" cy="19589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506B8B-4726-9397-4B60-1695BF9368AA}"/>
              </a:ext>
            </a:extLst>
          </p:cNvPr>
          <p:cNvSpPr txBox="1"/>
          <p:nvPr/>
        </p:nvSpPr>
        <p:spPr>
          <a:xfrm>
            <a:off x="7455078" y="1169700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 Jon Zawislak</a:t>
            </a:r>
          </a:p>
        </p:txBody>
      </p:sp>
      <p:pic>
        <p:nvPicPr>
          <p:cNvPr id="31" name="Picture 30" descr="A picture containing indoor&#10;&#10;Description automatically generated">
            <a:extLst>
              <a:ext uri="{FF2B5EF4-FFF2-40B4-BE49-F238E27FC236}">
                <a16:creationId xmlns:a16="http://schemas.microsoft.com/office/drawing/2014/main" id="{D622A7AD-77DA-1187-150B-2F4BAA9D1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4501" y="3112963"/>
            <a:ext cx="2146301" cy="16097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720E40-3BEE-4EFA-3EE9-C68C893D7E30}"/>
              </a:ext>
            </a:extLst>
          </p:cNvPr>
          <p:cNvSpPr txBox="1"/>
          <p:nvPr/>
        </p:nvSpPr>
        <p:spPr>
          <a:xfrm>
            <a:off x="5220193" y="3171470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pic>
        <p:nvPicPr>
          <p:cNvPr id="34" name="Picture 33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AAC15BC9-703B-4C22-3656-65848B0C71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999" y="1154021"/>
            <a:ext cx="2602134" cy="19516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7711066-8E2A-F7A9-5831-82DE16EC0541}"/>
              </a:ext>
            </a:extLst>
          </p:cNvPr>
          <p:cNvSpPr txBox="1"/>
          <p:nvPr/>
        </p:nvSpPr>
        <p:spPr>
          <a:xfrm>
            <a:off x="4109859" y="1154021"/>
            <a:ext cx="1330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 Andy Hazelton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8BCDF7-B6D2-6BFA-13EF-E5FF2E074D18}"/>
              </a:ext>
            </a:extLst>
          </p:cNvPr>
          <p:cNvSpPr txBox="1"/>
          <p:nvPr/>
        </p:nvSpPr>
        <p:spPr>
          <a:xfrm>
            <a:off x="3082943" y="5831474"/>
            <a:ext cx="1330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 Andy Hazelton</a:t>
            </a:r>
          </a:p>
        </p:txBody>
      </p:sp>
      <p:pic>
        <p:nvPicPr>
          <p:cNvPr id="40" name="Picture 39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C7BA3DBE-20C3-F8D1-E1BA-ED466E2B5F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1599" y="4722093"/>
            <a:ext cx="2139203" cy="141546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C0C384-199A-6EA1-EC67-14B8AB5E82DC}"/>
              </a:ext>
            </a:extLst>
          </p:cNvPr>
          <p:cNvSpPr txBox="1"/>
          <p:nvPr/>
        </p:nvSpPr>
        <p:spPr>
          <a:xfrm>
            <a:off x="5228366" y="4707328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pic>
        <p:nvPicPr>
          <p:cNvPr id="45" name="Picture 44" descr="A person standing next to a plane&#10;&#10;Description automatically generated with low confidence">
            <a:extLst>
              <a:ext uri="{FF2B5EF4-FFF2-40B4-BE49-F238E27FC236}">
                <a16:creationId xmlns:a16="http://schemas.microsoft.com/office/drawing/2014/main" id="{FE85BF52-727B-0815-AA3C-3D639178EC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" y="2853074"/>
            <a:ext cx="2260599" cy="169544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2F7A5B6-A232-26B7-0EE1-6B0D29FAA6B1}"/>
              </a:ext>
            </a:extLst>
          </p:cNvPr>
          <p:cNvSpPr txBox="1"/>
          <p:nvPr/>
        </p:nvSpPr>
        <p:spPr>
          <a:xfrm>
            <a:off x="632477" y="4321168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57075A-DAC3-3FF1-8FE6-83658EF25000}"/>
              </a:ext>
            </a:extLst>
          </p:cNvPr>
          <p:cNvSpPr txBox="1"/>
          <p:nvPr/>
        </p:nvSpPr>
        <p:spPr>
          <a:xfrm>
            <a:off x="7278338" y="3175323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CECB0-637C-B799-832C-6620994EED51}"/>
              </a:ext>
            </a:extLst>
          </p:cNvPr>
          <p:cNvSpPr txBox="1"/>
          <p:nvPr/>
        </p:nvSpPr>
        <p:spPr>
          <a:xfrm>
            <a:off x="8016587" y="4504342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 Jon Zawislak</a:t>
            </a:r>
          </a:p>
        </p:txBody>
      </p:sp>
      <p:pic>
        <p:nvPicPr>
          <p:cNvPr id="53" name="Picture 52" descr="Clouds in the sky&#10;&#10;Description automatically generated with low confidence">
            <a:extLst>
              <a:ext uri="{FF2B5EF4-FFF2-40B4-BE49-F238E27FC236}">
                <a16:creationId xmlns:a16="http://schemas.microsoft.com/office/drawing/2014/main" id="{13D99165-8938-5DDD-6BE4-944D3EF64B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20300" y="4547988"/>
            <a:ext cx="1895967" cy="158956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439ED4D-43C1-6DDC-F073-B839C32300C3}"/>
              </a:ext>
            </a:extLst>
          </p:cNvPr>
          <p:cNvSpPr txBox="1"/>
          <p:nvPr/>
        </p:nvSpPr>
        <p:spPr>
          <a:xfrm>
            <a:off x="10416084" y="4570743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</p:spTree>
    <p:extLst>
      <p:ext uri="{BB962C8B-B14F-4D97-AF65-F5344CB8AC3E}">
        <p14:creationId xmlns:p14="http://schemas.microsoft.com/office/powerpoint/2010/main" val="2500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Summary of Missions (30 October – 2 November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188720"/>
            <a:ext cx="1205484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Mission Series Overview</a:t>
            </a:r>
          </a:p>
          <a:p>
            <a:endParaRPr lang="en-US" sz="8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5 P-3 Missions (EMC/NHC)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103 GPS dropsondes / 98 transmitted to the GTS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20 TDR analyses transmitted to EMC &amp; NHC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APHEX Experiments &amp; Modules: </a:t>
            </a:r>
            <a:r>
              <a:rPr lang="en-US" sz="2000" dirty="0">
                <a:hlinkClick r:id="rId2"/>
              </a:rPr>
              <a:t>https://www.aoml.noaa.gov/2022-hurricane-field-program/</a:t>
            </a:r>
            <a:r>
              <a:rPr lang="en-US" sz="2000" dirty="0"/>
              <a:t> 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PREFORM, FAM (Genesis Stage)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AIPEX (Early Stage)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FLAIMS (AIPEX)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ONR TCRI RMWs (AIPEX)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169C405F-4C42-5C9C-CD74-9074DA9D4AB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g88653923ee_0_70">
            <a:extLst>
              <a:ext uri="{FF2B5EF4-FFF2-40B4-BE49-F238E27FC236}">
                <a16:creationId xmlns:a16="http://schemas.microsoft.com/office/drawing/2014/main" id="{AB891C1D-6C33-8463-B130-9A09316B0B8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5CB7D11-8BE3-30E6-B208-F5364616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508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AAF1E-9DF1-435C-2CE0-DB5B74FD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19" y="1332304"/>
            <a:ext cx="9871562" cy="5018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467F21-3742-6E6E-4328-99891D4255BC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Summary of Missions (30 October – 2 November 2022)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4CB2F-556A-5779-A2AA-5DCAB513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CE9A98-6136-DF9E-42C5-2D80E1D4DD21}"/>
              </a:ext>
            </a:extLst>
          </p:cNvPr>
          <p:cNvSpPr txBox="1"/>
          <p:nvPr/>
        </p:nvSpPr>
        <p:spPr>
          <a:xfrm>
            <a:off x="2132789" y="5349893"/>
            <a:ext cx="1508746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D11628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D11628"/>
                </a:solidFill>
              </a:rPr>
              <a:t>20221030I1 (N43)</a:t>
            </a:r>
          </a:p>
          <a:p>
            <a:pPr algn="ctr"/>
            <a:r>
              <a:rPr lang="en-US" sz="1200" dirty="0">
                <a:solidFill>
                  <a:srgbClr val="D11628"/>
                </a:solidFill>
              </a:rPr>
              <a:t>EMC-NHC TDR</a:t>
            </a:r>
          </a:p>
        </p:txBody>
      </p:sp>
      <p:pic>
        <p:nvPicPr>
          <p:cNvPr id="24" name="Picture 23" descr="A 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A1F858D0-281C-AD17-F577-85D4F8EE6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7"/>
          <a:stretch/>
        </p:blipFill>
        <p:spPr>
          <a:xfrm>
            <a:off x="2219545" y="1453615"/>
            <a:ext cx="1188720" cy="665545"/>
          </a:xfrm>
          <a:prstGeom prst="rect">
            <a:avLst/>
          </a:prstGeom>
        </p:spPr>
      </p:pic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99280B61-CE67-4B6B-4234-BB54CD42EC6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9;g88653923ee_0_70">
            <a:extLst>
              <a:ext uri="{FF2B5EF4-FFF2-40B4-BE49-F238E27FC236}">
                <a16:creationId xmlns:a16="http://schemas.microsoft.com/office/drawing/2014/main" id="{9D7BCC8B-A21B-95F7-4FCE-12FC55BAA5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C83AD74-621F-8E66-5EF0-1951B841F1FE}"/>
              </a:ext>
            </a:extLst>
          </p:cNvPr>
          <p:cNvSpPr txBox="1"/>
          <p:nvPr/>
        </p:nvSpPr>
        <p:spPr>
          <a:xfrm>
            <a:off x="2219545" y="1856440"/>
            <a:ext cx="118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NOAA 43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51BF1-4EB7-D62D-F8D4-2C98952E9635}"/>
              </a:ext>
            </a:extLst>
          </p:cNvPr>
          <p:cNvCxnSpPr/>
          <p:nvPr/>
        </p:nvCxnSpPr>
        <p:spPr>
          <a:xfrm>
            <a:off x="4072269" y="4163969"/>
            <a:ext cx="0" cy="26517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EFBA4A-6A06-EC0D-5516-FCA24E8430A8}"/>
              </a:ext>
            </a:extLst>
          </p:cNvPr>
          <p:cNvCxnSpPr/>
          <p:nvPr/>
        </p:nvCxnSpPr>
        <p:spPr>
          <a:xfrm>
            <a:off x="8113770" y="4163969"/>
            <a:ext cx="0" cy="26517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8FB3BC-4A10-E448-F67C-A939B5728A40}"/>
              </a:ext>
            </a:extLst>
          </p:cNvPr>
          <p:cNvSpPr txBox="1"/>
          <p:nvPr/>
        </p:nvSpPr>
        <p:spPr>
          <a:xfrm>
            <a:off x="3751635" y="5349892"/>
            <a:ext cx="1508746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</a:rPr>
              <a:t>20221030I2 (N43)</a:t>
            </a:r>
          </a:p>
          <a:p>
            <a:pPr algn="ctr"/>
            <a:r>
              <a:rPr lang="en-US" sz="1200" dirty="0">
                <a:solidFill>
                  <a:srgbClr val="FFC000"/>
                </a:solidFill>
              </a:rPr>
              <a:t>EMC-NHC TDR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1D193-7EB4-43D8-7BED-0D11CD48C49C}"/>
              </a:ext>
            </a:extLst>
          </p:cNvPr>
          <p:cNvSpPr txBox="1"/>
          <p:nvPr/>
        </p:nvSpPr>
        <p:spPr>
          <a:xfrm>
            <a:off x="5371290" y="5349892"/>
            <a:ext cx="1508746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92D050"/>
                </a:solidFill>
              </a:rPr>
              <a:t>20221031I1 (N43)</a:t>
            </a:r>
          </a:p>
          <a:p>
            <a:pPr algn="ctr"/>
            <a:r>
              <a:rPr lang="en-US" sz="1200" dirty="0">
                <a:solidFill>
                  <a:srgbClr val="92D050"/>
                </a:solidFill>
              </a:rPr>
              <a:t>EMC-NHC TDR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A2B05-6C64-69F3-0CF9-335013D140F2}"/>
              </a:ext>
            </a:extLst>
          </p:cNvPr>
          <p:cNvSpPr txBox="1"/>
          <p:nvPr/>
        </p:nvSpPr>
        <p:spPr>
          <a:xfrm>
            <a:off x="6990945" y="5349892"/>
            <a:ext cx="1508746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</a:rPr>
              <a:t>20221101I1 (N43)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EMC-NHC TDR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36336-71C0-C3E1-858D-27349B5B463F}"/>
              </a:ext>
            </a:extLst>
          </p:cNvPr>
          <p:cNvSpPr txBox="1"/>
          <p:nvPr/>
        </p:nvSpPr>
        <p:spPr>
          <a:xfrm>
            <a:off x="8610600" y="5349892"/>
            <a:ext cx="1508746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00549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11893"/>
                </a:solidFill>
              </a:rPr>
              <a:t>20221102I1 (N43)</a:t>
            </a:r>
          </a:p>
          <a:p>
            <a:pPr algn="ctr"/>
            <a:r>
              <a:rPr lang="en-US" sz="1200" dirty="0">
                <a:solidFill>
                  <a:srgbClr val="011893"/>
                </a:solidFill>
              </a:rPr>
              <a:t>EMC-NHC TDR</a:t>
            </a:r>
          </a:p>
        </p:txBody>
      </p:sp>
    </p:spTree>
    <p:extLst>
      <p:ext uri="{BB962C8B-B14F-4D97-AF65-F5344CB8AC3E}">
        <p14:creationId xmlns:p14="http://schemas.microsoft.com/office/powerpoint/2010/main" val="2911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EFB1A-C538-6B9F-3EF3-FDB1D16CDDBF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Summary of Missions (30 October – 2 November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1205484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Missions &amp; Crewing</a:t>
            </a:r>
            <a:endParaRPr lang="en-US" sz="2400" dirty="0"/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20221030I1 (EMC-NHC): </a:t>
            </a:r>
            <a:r>
              <a:rPr lang="en-US" b="1" dirty="0"/>
              <a:t>Zawislak</a:t>
            </a:r>
            <a:r>
              <a:rPr lang="en-US" dirty="0"/>
              <a:t> (LPS, Radar), </a:t>
            </a:r>
            <a:r>
              <a:rPr lang="en-US" b="1" dirty="0"/>
              <a:t>J. Zhang </a:t>
            </a:r>
            <a:r>
              <a:rPr lang="en-US" dirty="0"/>
              <a:t>(Aspen), </a:t>
            </a:r>
            <a:r>
              <a:rPr lang="en-US" b="1" dirty="0"/>
              <a:t>None</a:t>
            </a:r>
            <a:r>
              <a:rPr lang="en-US" dirty="0"/>
              <a:t> (GB LPS), </a:t>
            </a:r>
            <a:r>
              <a:rPr lang="en-US" b="1" dirty="0" err="1"/>
              <a:t>Reasor</a:t>
            </a:r>
            <a:r>
              <a:rPr lang="en-US" b="1" dirty="0"/>
              <a:t> &gt;&gt; Fischer</a:t>
            </a:r>
            <a:r>
              <a:rPr lang="en-US" dirty="0"/>
              <a:t> (GB Radar) 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20221030I2 (EMC-NHC): </a:t>
            </a:r>
            <a:r>
              <a:rPr lang="en-US" b="1" dirty="0"/>
              <a:t>Hazelton</a:t>
            </a:r>
            <a:r>
              <a:rPr lang="en-US" dirty="0"/>
              <a:t> (LPS, Radar), </a:t>
            </a:r>
            <a:r>
              <a:rPr lang="en-US" b="1" dirty="0" err="1"/>
              <a:t>Sellwood</a:t>
            </a:r>
            <a:r>
              <a:rPr lang="en-US" b="1" dirty="0"/>
              <a:t> </a:t>
            </a:r>
            <a:r>
              <a:rPr lang="en-US" dirty="0"/>
              <a:t>(Aspen), </a:t>
            </a:r>
            <a:r>
              <a:rPr lang="en-US" b="1" dirty="0"/>
              <a:t>Holbach</a:t>
            </a:r>
            <a:r>
              <a:rPr lang="en-US" dirty="0"/>
              <a:t>(GB LPS), </a:t>
            </a:r>
            <a:r>
              <a:rPr lang="en-US" b="1" dirty="0"/>
              <a:t>Gamache</a:t>
            </a:r>
            <a:r>
              <a:rPr lang="en-US" dirty="0"/>
              <a:t> (GB Radar)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20221031I1 (EMC-NHC): </a:t>
            </a:r>
            <a:r>
              <a:rPr lang="en-US" b="1" dirty="0"/>
              <a:t>Zawislak</a:t>
            </a:r>
            <a:r>
              <a:rPr lang="en-US" dirty="0"/>
              <a:t> (LPS, Radar), </a:t>
            </a:r>
            <a:r>
              <a:rPr lang="en-US" b="1" dirty="0"/>
              <a:t>J. Zhang </a:t>
            </a:r>
            <a:r>
              <a:rPr lang="en-US" dirty="0"/>
              <a:t>(Aspen), </a:t>
            </a:r>
            <a:r>
              <a:rPr lang="en-US" b="1" dirty="0"/>
              <a:t>Rogers</a:t>
            </a:r>
            <a:r>
              <a:rPr lang="en-US" dirty="0"/>
              <a:t> (GB LPS), </a:t>
            </a:r>
            <a:r>
              <a:rPr lang="en-US" b="1" dirty="0" err="1"/>
              <a:t>Reasor</a:t>
            </a:r>
            <a:r>
              <a:rPr lang="en-US" b="1" dirty="0"/>
              <a:t> </a:t>
            </a:r>
            <a:r>
              <a:rPr lang="en-US" dirty="0"/>
              <a:t>(GB Radar) 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20221031I1 (EMC-NHC): </a:t>
            </a:r>
            <a:r>
              <a:rPr lang="en-US" dirty="0">
                <a:solidFill>
                  <a:srgbClr val="FF0000"/>
                </a:solidFill>
              </a:rPr>
              <a:t>PM mission cancelled (aircraft maintenance issues: TDR antennae power amp)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20221101I1 (EMC-NHC): </a:t>
            </a:r>
            <a:r>
              <a:rPr lang="en-US" dirty="0">
                <a:solidFill>
                  <a:srgbClr val="FF0000"/>
                </a:solidFill>
              </a:rPr>
              <a:t>AM mission cancelled (aircraft maintenance issues: TDR antennae power amp)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20221101I1 (EMC-NHC): </a:t>
            </a:r>
            <a:r>
              <a:rPr lang="en-US" b="1" dirty="0"/>
              <a:t>Hazelton</a:t>
            </a:r>
            <a:r>
              <a:rPr lang="en-US" dirty="0"/>
              <a:t> (LPS, Radar), </a:t>
            </a:r>
            <a:r>
              <a:rPr lang="en-US" b="1" dirty="0" err="1"/>
              <a:t>Sellwood</a:t>
            </a:r>
            <a:r>
              <a:rPr lang="en-US" b="1" dirty="0"/>
              <a:t> </a:t>
            </a:r>
            <a:r>
              <a:rPr lang="en-US" dirty="0"/>
              <a:t>(Aspen), </a:t>
            </a:r>
            <a:r>
              <a:rPr lang="en-US" b="1" dirty="0"/>
              <a:t>Holbach</a:t>
            </a:r>
            <a:r>
              <a:rPr lang="en-US" dirty="0"/>
              <a:t>(GB LPS), </a:t>
            </a:r>
            <a:r>
              <a:rPr lang="en-US" b="1" dirty="0" err="1"/>
              <a:t>Reasor</a:t>
            </a:r>
            <a:r>
              <a:rPr lang="en-US" dirty="0"/>
              <a:t> (GB Radar)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20221102I1 (EMC-NHC): </a:t>
            </a:r>
            <a:r>
              <a:rPr lang="en-US" b="1" dirty="0"/>
              <a:t>Zawislak</a:t>
            </a:r>
            <a:r>
              <a:rPr lang="en-US" dirty="0"/>
              <a:t> (LPS, Radar), </a:t>
            </a:r>
            <a:r>
              <a:rPr lang="en-US" b="1" dirty="0"/>
              <a:t>J. Zhang </a:t>
            </a:r>
            <a:r>
              <a:rPr lang="en-US" dirty="0"/>
              <a:t>(Aspen), </a:t>
            </a:r>
            <a:r>
              <a:rPr lang="en-US" b="1" dirty="0" err="1"/>
              <a:t>Aberson</a:t>
            </a:r>
            <a:r>
              <a:rPr lang="en-US" dirty="0"/>
              <a:t> (GB LPS), </a:t>
            </a:r>
            <a:r>
              <a:rPr lang="en-US" b="1" dirty="0" err="1"/>
              <a:t>Alvey</a:t>
            </a:r>
            <a:r>
              <a:rPr lang="en-US" b="1" dirty="0"/>
              <a:t> </a:t>
            </a:r>
            <a:r>
              <a:rPr lang="en-US" dirty="0"/>
              <a:t>(GB Radar) 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20221102I2 (EMC-NHC): </a:t>
            </a:r>
            <a:r>
              <a:rPr lang="en-US" dirty="0">
                <a:solidFill>
                  <a:srgbClr val="FF0000"/>
                </a:solidFill>
              </a:rPr>
              <a:t>PM mission cancelled (Hurricane Lisa moving quickly inland)</a:t>
            </a:r>
            <a:r>
              <a:rPr lang="en-US" dirty="0"/>
              <a:t> 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C563A8CC-FA5D-5157-CCEF-62E413B2D6B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94181E76-995A-EC20-6AFC-23F76777386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DC07416-74AE-D79B-771A-A164B7BA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2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B02E2-F02B-2AA4-F984-F0EE1D7D151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Logistics Highlights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031A3-1EDA-9C4F-903A-ED3BE74B2B77}"/>
              </a:ext>
            </a:extLst>
          </p:cNvPr>
          <p:cNvSpPr txBox="1"/>
          <p:nvPr/>
        </p:nvSpPr>
        <p:spPr>
          <a:xfrm>
            <a:off x="137160" y="1188720"/>
            <a:ext cx="1205484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Aircraft, instruments, equipment &amp; resources</a:t>
            </a:r>
          </a:p>
          <a:p>
            <a:pPr marL="685800" lvl="0" indent="-22383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Nov 4</a:t>
            </a:r>
            <a:r>
              <a:rPr lang="en-US" sz="2000" baseline="30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request from OAR re: impact of missing 2 NOAA-43 missions</a:t>
            </a:r>
          </a:p>
          <a:p>
            <a:pPr marL="1204912" lvl="1" indent="-28575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The cancellation of 2 consecutive NOAA 43 missions (20221031I2 &amp; 20221101I1) into then TS Lisa resulted in a gap of ~33 hours where no TDR data was assimilated into NOAA’s HWRF or HAFS forecast models. </a:t>
            </a:r>
          </a:p>
          <a:p>
            <a:pPr marL="1262062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This occurred during an especially critical time in Lisa's life cycle where it was apparent that the storm was becoming more organized and could intensify (potentially rapidly) before making landfall.</a:t>
            </a:r>
            <a:endParaRPr lang="en-US" sz="8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2A0DC-2393-06F6-CCF1-CF770574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5</a:t>
            </a:fld>
            <a:endParaRPr lang="en-US"/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D18BA8F7-0196-4E46-7CB0-C6CFD5C5DA6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0F3E1F5E-AD62-2522-631D-B1C7C658B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62487-EBEC-AD06-8B59-ED14EB58EADC}"/>
              </a:ext>
            </a:extLst>
          </p:cNvPr>
          <p:cNvSpPr txBox="1"/>
          <p:nvPr/>
        </p:nvSpPr>
        <p:spPr>
          <a:xfrm>
            <a:off x="137160" y="3787923"/>
            <a:ext cx="1205484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Experiments, Modules, &amp; Coordination</a:t>
            </a:r>
          </a:p>
          <a:p>
            <a:pPr marL="685800" lvl="0" indent="-223838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Mission durations got long, quickly, so not much time for modules. Main coordination was on RMW sondes with ONR TCRI.</a:t>
            </a:r>
          </a:p>
          <a:p>
            <a:pPr marL="685800" lvl="0" indent="-223838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Ferries were ~3-3.5 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hrs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by the end of the sequence</a:t>
            </a:r>
          </a:p>
          <a:p>
            <a:pPr marL="1204912" lvl="1" indent="-28575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Deployment flexibility is more challenging when 1 crew needs to fly Comair to deploy or redeploy</a:t>
            </a:r>
          </a:p>
          <a:p>
            <a:pPr marL="1204912" lvl="1" indent="-28575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With 2 crews but only 1 P-3, it was not feasible to reposition (e.g., Aruba or Lakeland)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319962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AL15/Lisa: 20221030I1 (EMC-NHC)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149659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 (AL95)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LPS/Radar: </a:t>
            </a:r>
            <a:r>
              <a:rPr lang="en-US" b="1" dirty="0"/>
              <a:t>Zawislak, </a:t>
            </a:r>
            <a:r>
              <a:rPr lang="en-US" dirty="0"/>
              <a:t>Aspen: </a:t>
            </a:r>
            <a:r>
              <a:rPr lang="en-US" b="1" dirty="0"/>
              <a:t>J. Zhang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None, </a:t>
            </a:r>
            <a:r>
              <a:rPr lang="en-US" dirty="0"/>
              <a:t>Radar: </a:t>
            </a:r>
            <a:r>
              <a:rPr lang="en-US" b="1" dirty="0" err="1"/>
              <a:t>Reasor</a:t>
            </a:r>
            <a:r>
              <a:rPr lang="en-US" b="1" dirty="0"/>
              <a:t> &gt;&gt; Fischer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EMC-NHC TDR, PREFORM &amp; FAM (Genesis Stage)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lawn mower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(St. Croix): 0853z, Land (St. Croix): 1558z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10-25 </a:t>
            </a:r>
            <a:r>
              <a:rPr lang="en-US" dirty="0" err="1"/>
              <a:t>kft</a:t>
            </a:r>
            <a:r>
              <a:rPr lang="en-US" dirty="0"/>
              <a:t> (pressure)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25 drops (25 to GTS)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3 bad sondes sent to GTS, one fast fall, two with bad winds at top before equilibration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none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6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“It’s better than it looks” (i.e., not “It’s a mess”)...broad low-level circulation with what we believed to be an MCV development. This led to a modified final leg, passing through the convective burst area on the east side of the low.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F451DD0-8BFC-D25B-76B7-6067DDB8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24" y="923121"/>
            <a:ext cx="3474720" cy="18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9279463" y="1710959"/>
            <a:ext cx="1796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N43 final flight track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2C72932-42FF-6073-30E8-4C6293DF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84" y="3021810"/>
            <a:ext cx="3657600" cy="173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076B99D-F593-98C4-28BF-8CE09FE5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84" y="4997504"/>
            <a:ext cx="3657600" cy="173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FC1A400-8362-0FC9-1002-FC5CE60FB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817" y="2428641"/>
            <a:ext cx="292608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9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52259BD-CB42-F101-348D-E65C28D8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02" y="1110763"/>
            <a:ext cx="3824817" cy="21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AL15/Lisa: 20221030I2 (EMC-NHC)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019784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 (PTC15)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LPS/Radar: </a:t>
            </a:r>
            <a:r>
              <a:rPr lang="en-US" b="1" dirty="0"/>
              <a:t>Hazelton, </a:t>
            </a:r>
            <a:r>
              <a:rPr lang="en-US" dirty="0"/>
              <a:t>Aspen: </a:t>
            </a:r>
            <a:r>
              <a:rPr lang="en-US" b="1" dirty="0" err="1"/>
              <a:t>Sellwood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Holbach, </a:t>
            </a:r>
            <a:r>
              <a:rPr lang="en-US" dirty="0"/>
              <a:t>Radar: </a:t>
            </a:r>
            <a:r>
              <a:rPr lang="en-US" b="1" dirty="0"/>
              <a:t>Gamache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EMC-NHC TDR, PREFORM &amp; FAM (Genesis Stage)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lawn mower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(St. Croix): 2146z, Land (St. Croix): 0345z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10-25 </a:t>
            </a:r>
            <a:r>
              <a:rPr lang="en-US" dirty="0" err="1"/>
              <a:t>kft</a:t>
            </a:r>
            <a:r>
              <a:rPr lang="en-US" dirty="0"/>
              <a:t> (pressure)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21 drops (20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none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5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4 westernmost points trimmed due to late takeoff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Western drops showed some dry air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Two CBs developed near the apparent LLC by the end of the mission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7498502" y="3287360"/>
            <a:ext cx="382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N43 final  flight track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9713946-7484-2DC2-D762-4356F2F6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119" y="4305717"/>
            <a:ext cx="3474720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9ED1D8B-A4DD-5782-3401-2FC0E2810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942" y="3570641"/>
            <a:ext cx="3291840" cy="23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EE8EFA8-099F-DDEE-73CE-361106E3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09" y="1313963"/>
            <a:ext cx="3800436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AL15/Lisa: 20221031I1 (EMC-NHC)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377816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 (PTC15)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LPS/Radar: </a:t>
            </a:r>
            <a:r>
              <a:rPr lang="en-US" b="1" dirty="0"/>
              <a:t>Zawislak, </a:t>
            </a:r>
            <a:r>
              <a:rPr lang="en-US" dirty="0"/>
              <a:t>Aspen: </a:t>
            </a:r>
            <a:r>
              <a:rPr lang="en-US" b="1" dirty="0"/>
              <a:t>J. Zhang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Guest: Alexis Wilson (UM/Rosenstiel School)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None, </a:t>
            </a:r>
            <a:r>
              <a:rPr lang="en-US" dirty="0"/>
              <a:t>Radar: </a:t>
            </a:r>
            <a:r>
              <a:rPr lang="en-US" b="1" dirty="0" err="1"/>
              <a:t>Reasor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EMC-NHC TDR, PREFORM &amp; FAM (Genesis Stage), AIPEX (Early Stage)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butterfly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(St. Croix): 0824z, Land (St. Croix): 1515z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10-15 </a:t>
            </a:r>
            <a:r>
              <a:rPr lang="en-US" dirty="0" err="1"/>
              <a:t>kft</a:t>
            </a:r>
            <a:r>
              <a:rPr lang="en-US" dirty="0"/>
              <a:t> (pressure)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15 drops (15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none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3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Still “exposed” LLC (sheared), but with considerable stratiform/moderately deep convection just on the east side…still “better than it looks”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But made a mistake – didn’t take the proper azimuth on the third pass (needed to be 240)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7959109" y="3249443"/>
            <a:ext cx="3800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N43 final  flight track</a:t>
            </a:r>
          </a:p>
        </p:txBody>
      </p:sp>
      <p:pic>
        <p:nvPicPr>
          <p:cNvPr id="7" name="Picture 6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D8A8B6F-CB49-56BA-B06F-3B4ADF8CD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109" y="4105743"/>
            <a:ext cx="3840480" cy="215835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CB56460-79BE-ADAA-D1FB-566FA486C70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4" y="968817"/>
            <a:ext cx="201168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3BF4E9E-840F-E836-225E-CCB35C021B8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4" y="2935769"/>
            <a:ext cx="201168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EE6C8AC-51AF-E4AC-BC6C-3C07ABC6E18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4" y="4902721"/>
            <a:ext cx="201168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91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0DF5E0E-F0A6-317E-5E74-B0C8F28FB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/>
          <a:stretch/>
        </p:blipFill>
        <p:spPr bwMode="auto">
          <a:xfrm>
            <a:off x="8826176" y="1029687"/>
            <a:ext cx="3228663" cy="23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AL15/Lisa: 20221101I1 (EMC-NHC)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035975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 (TS Lisa)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LPS/Radar: </a:t>
            </a:r>
            <a:r>
              <a:rPr lang="en-US" b="1" dirty="0"/>
              <a:t>Hazelton, </a:t>
            </a:r>
            <a:r>
              <a:rPr lang="en-US" dirty="0"/>
              <a:t>Aspen: </a:t>
            </a:r>
            <a:r>
              <a:rPr lang="en-US" b="1" dirty="0" err="1"/>
              <a:t>Sellwood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Holbach, </a:t>
            </a:r>
            <a:r>
              <a:rPr lang="en-US" dirty="0"/>
              <a:t>Radar: </a:t>
            </a:r>
            <a:r>
              <a:rPr lang="en-US" b="1" dirty="0" err="1"/>
              <a:t>Reasor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EMC-NHC TDR, AIPEX (Early Stage)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butterfly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(St. Croix): 1958z, Land (St. Croix): 0515z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10 </a:t>
            </a:r>
            <a:r>
              <a:rPr lang="en-US" dirty="0" err="1"/>
              <a:t>kft</a:t>
            </a:r>
            <a:r>
              <a:rPr lang="en-US" dirty="0"/>
              <a:t> (pressure)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18 drops (18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none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3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Small eye at start, later collapsed of the mission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The storm was more organized but not quite a hurricane yet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Missed center (small hook)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Successful Hackathon (HOT)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8826176" y="3429000"/>
            <a:ext cx="3228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N43 final  flight track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4C30F2A-C965-BD7F-C6F7-20816D0B3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t="36173" r="10463" b="17333"/>
          <a:stretch/>
        </p:blipFill>
        <p:spPr bwMode="auto">
          <a:xfrm>
            <a:off x="4797798" y="1298022"/>
            <a:ext cx="3961697" cy="18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6AB21F4-8AAB-038A-F87E-E015FEBCA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32" y="4322202"/>
            <a:ext cx="3474720" cy="1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C81E0DC-3874-C2A6-808D-45DECBA9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22" y="4322202"/>
            <a:ext cx="3474720" cy="1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0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30212</TotalTime>
  <Words>1707</Words>
  <Application>Microsoft Macintosh PowerPoint</Application>
  <PresentationFormat>Widescreen</PresentationFormat>
  <Paragraphs>217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Dunion</dc:creator>
  <cp:lastModifiedBy>Jason Dunion</cp:lastModifiedBy>
  <cp:revision>932</cp:revision>
  <cp:lastPrinted>2021-05-25T19:52:11Z</cp:lastPrinted>
  <dcterms:created xsi:type="dcterms:W3CDTF">2021-05-21T18:23:05Z</dcterms:created>
  <dcterms:modified xsi:type="dcterms:W3CDTF">2022-11-18T20:07:42Z</dcterms:modified>
</cp:coreProperties>
</file>