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95" r:id="rId3"/>
    <p:sldId id="394" r:id="rId4"/>
    <p:sldId id="310" r:id="rId5"/>
    <p:sldId id="369" r:id="rId6"/>
    <p:sldId id="379" r:id="rId7"/>
    <p:sldId id="343" r:id="rId8"/>
    <p:sldId id="396" r:id="rId9"/>
    <p:sldId id="368" r:id="rId10"/>
    <p:sldId id="341" r:id="rId11"/>
    <p:sldId id="385" r:id="rId12"/>
    <p:sldId id="304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56FF"/>
    <a:srgbClr val="9437FF"/>
    <a:srgbClr val="0432FF"/>
    <a:srgbClr val="D2C850"/>
    <a:srgbClr val="FFE64E"/>
    <a:srgbClr val="FFFD78"/>
    <a:srgbClr val="FF40FF"/>
    <a:srgbClr val="76D6FF"/>
    <a:srgbClr val="941100"/>
    <a:srgbClr val="D11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28"/>
    <p:restoredTop sz="97843"/>
  </p:normalViewPr>
  <p:slideViewPr>
    <p:cSldViewPr snapToGrid="0" snapToObjects="1" showGuides="1">
      <p:cViewPr>
        <p:scale>
          <a:sx n="150" d="100"/>
          <a:sy n="150" d="100"/>
        </p:scale>
        <p:origin x="368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1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5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8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4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2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681A-39F6-D24A-96BE-EB5321C53C3D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4784-CD65-B342-94A0-338B58EA8DA0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5230-B760-3E47-9CAE-4F839E3DB7CB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5B2B-08E2-F94D-B24E-7F0F436D2FF3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9C59-0D85-5D4C-88C1-7D043B1A61D2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4486-825C-1C49-B9B9-0EB4E27359F7}" type="datetime1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830-F41E-5C4F-A431-BB0B0C62DF38}" type="datetime1">
              <a:rPr lang="en-US" smtClean="0"/>
              <a:t>11/18/22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187B-F566-AB4F-8AFB-E4585A143316}" type="datetime1">
              <a:rPr lang="en-US" smtClean="0"/>
              <a:t>11/18/22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F942-E623-D74F-84BF-79EF1C2757F5}" type="datetime1">
              <a:rPr lang="en-US" smtClean="0"/>
              <a:t>11/18/22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D493-2BFF-5E49-ACAC-31EEF98F237A}" type="datetime1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2B45-BB62-C54D-BC93-C6B49123DFE6}" type="datetime1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99000">
              <a:srgbClr val="BBD6E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E2D14-7AAB-0945-84F0-68163CABE511}" type="datetime1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iFLPksVEXNmAvOKGAX259lKVAcIG0kh8TME6DU3xxatN6Gw/viewfor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oml.noaa.gov/2022-hurricane-field-progra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e wing of an airplane&#10;&#10;Description automatically generated with medium confidence">
            <a:extLst>
              <a:ext uri="{FF2B5EF4-FFF2-40B4-BE49-F238E27FC236}">
                <a16:creationId xmlns:a16="http://schemas.microsoft.com/office/drawing/2014/main" id="{711907C8-1E27-B119-DD16-4BF4A7FB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6" y="1166273"/>
            <a:ext cx="12192005" cy="5726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AE12C-7089-674F-B803-41B416029D7B}"/>
              </a:ext>
            </a:extLst>
          </p:cNvPr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2022 Hurricane Field Program</a:t>
            </a:r>
          </a:p>
          <a:p>
            <a:pPr algn="ctr"/>
            <a:r>
              <a:rPr lang="en-US" sz="2400" dirty="0"/>
              <a:t>Advancing the Prediction of Hurricanes Experiment (APHEX)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cxnSp>
        <p:nvCxnSpPr>
          <p:cNvPr id="5" name="Google Shape;94;p1">
            <a:extLst>
              <a:ext uri="{FF2B5EF4-FFF2-40B4-BE49-F238E27FC236}">
                <a16:creationId xmlns:a16="http://schemas.microsoft.com/office/drawing/2014/main" id="{D23B8CD1-4E39-0748-9160-3493071B830D}"/>
              </a:ext>
            </a:extLst>
          </p:cNvPr>
          <p:cNvCxnSpPr/>
          <p:nvPr/>
        </p:nvCxnSpPr>
        <p:spPr>
          <a:xfrm rot="10800000" flipH="1">
            <a:off x="1524000" y="969496"/>
            <a:ext cx="9144000" cy="7500"/>
          </a:xfrm>
          <a:prstGeom prst="straightConnector1">
            <a:avLst/>
          </a:prstGeom>
          <a:noFill/>
          <a:ln w="254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7ED563-2F76-A542-B27D-3E59E13BA63E}"/>
              </a:ext>
            </a:extLst>
          </p:cNvPr>
          <p:cNvSpPr txBox="1"/>
          <p:nvPr/>
        </p:nvSpPr>
        <p:spPr>
          <a:xfrm>
            <a:off x="0" y="1399940"/>
            <a:ext cx="1219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AL13/Julia Debrief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Jason Dunion – HFP Director</a:t>
            </a:r>
          </a:p>
          <a:p>
            <a:pPr algn="ctr"/>
            <a:endParaRPr lang="en-US" sz="800" dirty="0"/>
          </a:p>
          <a:p>
            <a:pPr algn="ctr"/>
            <a:r>
              <a:rPr lang="en-US" sz="2400" dirty="0"/>
              <a:t>Jon Zawislak - HFP Deputy Director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834C4-0B35-F6DC-9B9A-43098181C5CC}"/>
              </a:ext>
            </a:extLst>
          </p:cNvPr>
          <p:cNvSpPr txBox="1"/>
          <p:nvPr/>
        </p:nvSpPr>
        <p:spPr>
          <a:xfrm>
            <a:off x="10744201" y="6642556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Photo credit: Jon Zawislak</a:t>
            </a:r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7EC406E3-CD66-76B2-B0E7-0DEBBEB567D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>
            <a:extLst>
              <a:ext uri="{FF2B5EF4-FFF2-40B4-BE49-F238E27FC236}">
                <a16:creationId xmlns:a16="http://schemas.microsoft.com/office/drawing/2014/main" id="{2486FBB4-C955-A317-DB13-1541610AC2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9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Communications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149F3-BA13-184B-5060-D248A5D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5EB90-9B5D-2F86-D038-75608BD13DC6}"/>
              </a:ext>
            </a:extLst>
          </p:cNvPr>
          <p:cNvSpPr txBox="1"/>
          <p:nvPr/>
        </p:nvSpPr>
        <p:spPr>
          <a:xfrm>
            <a:off x="137160" y="1371600"/>
            <a:ext cx="12054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Daily Plan of the Day (POD)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Sent to research partners, OAR Comms, AOML Comms, OAR leadership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3383262-92FE-B4BD-9908-EB10ED39B9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D18225F5-E66F-6763-9F2C-AD7025BC34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1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Health-Safety-Sexual Assault/Sexual Harassment (SASH)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149F3-BA13-184B-5060-D248A5D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5EB90-9B5D-2F86-D038-75608BD13DC6}"/>
              </a:ext>
            </a:extLst>
          </p:cNvPr>
          <p:cNvSpPr txBox="1"/>
          <p:nvPr/>
        </p:nvSpPr>
        <p:spPr>
          <a:xfrm>
            <a:off x="137160" y="1371600"/>
            <a:ext cx="120548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Any issues with health-safety-SASH, either during missions or downtime - anonymous responses can be submitted at: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i="1" dirty="0">
                <a:hlinkClick r:id="rId3"/>
              </a:rPr>
              <a:t>https://docs.google.com/forms/d/e/1FAIpQLSeiFLPksVEXNmAvOKGAX259lKVAcIG0kh8TME6DU3xxatN6Gw/viewform</a:t>
            </a:r>
            <a:r>
              <a:rPr lang="en-US" sz="2000" i="1" dirty="0"/>
              <a:t>? 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3383262-92FE-B4BD-9908-EB10ED39B9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D18225F5-E66F-6763-9F2C-AD7025BC34D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286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Other Issues – what went well?...what can we do better?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9A647-5746-FF43-E2D0-3AA9D7FB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54690-0668-168F-C019-9B7022AA3EA7}"/>
              </a:ext>
            </a:extLst>
          </p:cNvPr>
          <p:cNvSpPr txBox="1"/>
          <p:nvPr/>
        </p:nvSpPr>
        <p:spPr>
          <a:xfrm>
            <a:off x="137160" y="1371600"/>
            <a:ext cx="1205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TBD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6EB3DEED-1386-DABF-FF23-8DE61D98C8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A83E5A30-62E6-03DC-3520-0F52E0DD08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110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e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50C910A9-62F3-7DEA-EE4D-974DC0BB6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543" y="3517958"/>
            <a:ext cx="3516668" cy="2637501"/>
          </a:xfrm>
          <a:prstGeom prst="rect">
            <a:avLst/>
          </a:prstGeom>
        </p:spPr>
      </p:pic>
      <p:pic>
        <p:nvPicPr>
          <p:cNvPr id="20" name="Picture 19" descr="A picture containing outdoor, plane, sky, airplane&#10;&#10;Description automatically generated">
            <a:extLst>
              <a:ext uri="{FF2B5EF4-FFF2-40B4-BE49-F238E27FC236}">
                <a16:creationId xmlns:a16="http://schemas.microsoft.com/office/drawing/2014/main" id="{45745247-DF95-C8A3-2216-DFC74541F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593" y="1064586"/>
            <a:ext cx="3512617" cy="2453373"/>
          </a:xfrm>
          <a:prstGeom prst="rect">
            <a:avLst/>
          </a:prstGeom>
        </p:spPr>
      </p:pic>
      <p:pic>
        <p:nvPicPr>
          <p:cNvPr id="18" name="Picture 17" descr="The wing of an airplane&#10;&#10;Description automatically generated with low confidence">
            <a:extLst>
              <a:ext uri="{FF2B5EF4-FFF2-40B4-BE49-F238E27FC236}">
                <a16:creationId xmlns:a16="http://schemas.microsoft.com/office/drawing/2014/main" id="{ECAE4C4B-5999-7342-FBBE-1497CE7A1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060" y="3581698"/>
            <a:ext cx="3435398" cy="2576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4AB5A-0619-6518-A097-0D368E1A7A0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AL13/Julia): 7-8 October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BEB61-A7F0-1245-B4D7-4923F66AF4F3}"/>
              </a:ext>
            </a:extLst>
          </p:cNvPr>
          <p:cNvSpPr txBox="1"/>
          <p:nvPr/>
        </p:nvSpPr>
        <p:spPr>
          <a:xfrm>
            <a:off x="0" y="6158248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Copies of the 2022 AL13/Julia debrief can be found in the HRD Google Drive folder</a:t>
            </a:r>
          </a:p>
          <a:p>
            <a:pPr algn="ctr"/>
            <a:endParaRPr lang="en-US" sz="500" dirty="0"/>
          </a:p>
          <a:p>
            <a:pPr algn="ctr"/>
            <a:r>
              <a:rPr lang="en-US" sz="1600" i="1" dirty="0"/>
              <a:t>HRD &gt;&gt; Hurricane Field Program &gt;&gt; 2022 &gt;&gt; Debriefs &gt;&gt; AL13/Julia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DE838-0957-3E7C-C470-52976F2D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57E67-4C37-123C-7D97-8E05F46FE606}"/>
              </a:ext>
            </a:extLst>
          </p:cNvPr>
          <p:cNvSpPr txBox="1"/>
          <p:nvPr/>
        </p:nvSpPr>
        <p:spPr>
          <a:xfrm>
            <a:off x="7662692" y="1161577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EC4901-8A7E-784C-04EE-817C5C89197D}"/>
              </a:ext>
            </a:extLst>
          </p:cNvPr>
          <p:cNvSpPr txBox="1"/>
          <p:nvPr/>
        </p:nvSpPr>
        <p:spPr>
          <a:xfrm>
            <a:off x="1265257" y="5883088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pic>
        <p:nvPicPr>
          <p:cNvPr id="22" name="Picture 21" descr="A picture containing plane, outdoor, outdoor object, propeller&#10;&#10;Description automatically generated">
            <a:extLst>
              <a:ext uri="{FF2B5EF4-FFF2-40B4-BE49-F238E27FC236}">
                <a16:creationId xmlns:a16="http://schemas.microsoft.com/office/drawing/2014/main" id="{60B0FE2B-CCD5-4381-63AA-0AD108CD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456" y="1065528"/>
            <a:ext cx="2863087" cy="5089932"/>
          </a:xfrm>
          <a:prstGeom prst="rect">
            <a:avLst/>
          </a:prstGeom>
        </p:spPr>
      </p:pic>
      <p:pic>
        <p:nvPicPr>
          <p:cNvPr id="24" name="Picture 23" descr="A picture containing text, indoor, wall, electronics&#10;&#10;Description automatically generated">
            <a:extLst>
              <a:ext uri="{FF2B5EF4-FFF2-40B4-BE49-F238E27FC236}">
                <a16:creationId xmlns:a16="http://schemas.microsoft.com/office/drawing/2014/main" id="{32739CB2-1F06-B327-D2F7-1479FF7DB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059" y="1065528"/>
            <a:ext cx="3435397" cy="25168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C012AE-E027-1D8E-239E-92076C158CD1}"/>
              </a:ext>
            </a:extLst>
          </p:cNvPr>
          <p:cNvSpPr txBox="1"/>
          <p:nvPr/>
        </p:nvSpPr>
        <p:spPr>
          <a:xfrm>
            <a:off x="4854954" y="1106047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165CC0-714E-CA4C-D4ED-80601E7FCA17}"/>
              </a:ext>
            </a:extLst>
          </p:cNvPr>
          <p:cNvSpPr txBox="1"/>
          <p:nvPr/>
        </p:nvSpPr>
        <p:spPr>
          <a:xfrm>
            <a:off x="9469630" y="5940016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Photo credit Jon Zawislak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FFBAB-71E8-1FB2-EF0C-74AA25FA984B}"/>
              </a:ext>
            </a:extLst>
          </p:cNvPr>
          <p:cNvSpPr txBox="1"/>
          <p:nvPr/>
        </p:nvSpPr>
        <p:spPr>
          <a:xfrm>
            <a:off x="1265256" y="1106047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credit Jon Zawislak</a:t>
            </a:r>
          </a:p>
        </p:txBody>
      </p:sp>
    </p:spTree>
    <p:extLst>
      <p:ext uri="{BB962C8B-B14F-4D97-AF65-F5344CB8AC3E}">
        <p14:creationId xmlns:p14="http://schemas.microsoft.com/office/powerpoint/2010/main" val="2500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(7-8 October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188720"/>
            <a:ext cx="120548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Mission Series Overview</a:t>
            </a:r>
          </a:p>
          <a:p>
            <a:endParaRPr lang="en-US" sz="8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2 P-3 Missions (EMC/NHC)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48 GPS dropsondes / 45 transmitted to the GTS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8 TDR analyses transmitted to EMC &amp; NHC</a:t>
            </a:r>
          </a:p>
          <a:p>
            <a:pPr marL="917575" lvl="1" indent="-225425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/>
              <a:t>APHEX Experiments &amp; Modules: </a:t>
            </a:r>
            <a:r>
              <a:rPr lang="en-US" sz="2000" dirty="0">
                <a:hlinkClick r:id="rId2"/>
              </a:rPr>
              <a:t>https://www.aoml.noaa.gov/2022-hurricane-field-program/</a:t>
            </a:r>
            <a:r>
              <a:rPr lang="en-US" sz="2000" dirty="0"/>
              <a:t> 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AIPEX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FLAIMS (AIPEX)</a:t>
            </a:r>
          </a:p>
          <a:p>
            <a:pPr marL="1492250" lvl="2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ONR TCRI RMWs (AIPEX)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169C405F-4C42-5C9C-CD74-9074DA9D4AB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g88653923ee_0_70">
            <a:extLst>
              <a:ext uri="{FF2B5EF4-FFF2-40B4-BE49-F238E27FC236}">
                <a16:creationId xmlns:a16="http://schemas.microsoft.com/office/drawing/2014/main" id="{AB891C1D-6C33-8463-B130-9A09316B0B8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5CB7D11-8BE3-30E6-B208-F5364616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508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0460BD4-7536-0B26-5EF2-974173220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"/>
          <a:stretch/>
        </p:blipFill>
        <p:spPr>
          <a:xfrm>
            <a:off x="1701493" y="1338306"/>
            <a:ext cx="8750441" cy="44389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467F21-3742-6E6E-4328-99891D4255BC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(7-8 October)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4CB2F-556A-5779-A2AA-5DCAB513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CE9A98-6136-DF9E-42C5-2D80E1D4DD21}"/>
              </a:ext>
            </a:extLst>
          </p:cNvPr>
          <p:cNvSpPr txBox="1"/>
          <p:nvPr/>
        </p:nvSpPr>
        <p:spPr>
          <a:xfrm>
            <a:off x="8731897" y="2614017"/>
            <a:ext cx="1574470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D11628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D11628"/>
                </a:solidFill>
              </a:rPr>
              <a:t>20221008H1 (N42)</a:t>
            </a:r>
          </a:p>
          <a:p>
            <a:pPr algn="ctr"/>
            <a:r>
              <a:rPr lang="en-US" sz="1200" dirty="0">
                <a:solidFill>
                  <a:srgbClr val="D11628"/>
                </a:solidFill>
              </a:rPr>
              <a:t>EMC-NHC TDR</a:t>
            </a:r>
          </a:p>
        </p:txBody>
      </p:sp>
      <p:pic>
        <p:nvPicPr>
          <p:cNvPr id="24" name="Picture 23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A1F858D0-281C-AD17-F577-85D4F8EE6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7"/>
          <a:stretch/>
        </p:blipFill>
        <p:spPr>
          <a:xfrm>
            <a:off x="2219545" y="1453615"/>
            <a:ext cx="1188720" cy="6655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7CE04C-51FD-C4B7-EC15-144B61A479C4}"/>
              </a:ext>
            </a:extLst>
          </p:cNvPr>
          <p:cNvSpPr txBox="1"/>
          <p:nvPr/>
        </p:nvSpPr>
        <p:spPr>
          <a:xfrm>
            <a:off x="8731897" y="2010328"/>
            <a:ext cx="1574470" cy="4924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</a:rPr>
              <a:t>20221007H1 (N42)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</a:rPr>
              <a:t>EMC-NHC TDR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99280B61-CE67-4B6B-4234-BB54CD42EC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9;g88653923ee_0_70">
            <a:extLst>
              <a:ext uri="{FF2B5EF4-FFF2-40B4-BE49-F238E27FC236}">
                <a16:creationId xmlns:a16="http://schemas.microsoft.com/office/drawing/2014/main" id="{9D7BCC8B-A21B-95F7-4FCE-12FC55BAA5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C83AD74-621F-8E66-5EF0-1951B841F1FE}"/>
              </a:ext>
            </a:extLst>
          </p:cNvPr>
          <p:cNvSpPr txBox="1"/>
          <p:nvPr/>
        </p:nvSpPr>
        <p:spPr>
          <a:xfrm>
            <a:off x="2219545" y="1856440"/>
            <a:ext cx="118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NOAA 42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51BF1-4EB7-D62D-F8D4-2C98952E9635}"/>
              </a:ext>
            </a:extLst>
          </p:cNvPr>
          <p:cNvCxnSpPr/>
          <p:nvPr/>
        </p:nvCxnSpPr>
        <p:spPr>
          <a:xfrm>
            <a:off x="4072269" y="4163969"/>
            <a:ext cx="0" cy="26517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EFBA4A-6A06-EC0D-5516-FCA24E8430A8}"/>
              </a:ext>
            </a:extLst>
          </p:cNvPr>
          <p:cNvCxnSpPr/>
          <p:nvPr/>
        </p:nvCxnSpPr>
        <p:spPr>
          <a:xfrm>
            <a:off x="8113770" y="4163969"/>
            <a:ext cx="0" cy="26517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EFB1A-C538-6B9F-3EF3-FDB1D16CDDBF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Summary of Missions (7-8 October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1205484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Missions &amp; Crewing</a:t>
            </a:r>
            <a:endParaRPr lang="en-US" sz="2400" dirty="0"/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20221007H1 (EMC): </a:t>
            </a:r>
            <a:r>
              <a:rPr lang="en-US" b="1" dirty="0"/>
              <a:t>Zawislak</a:t>
            </a:r>
            <a:r>
              <a:rPr lang="en-US" dirty="0"/>
              <a:t> (LPS, Radar), </a:t>
            </a:r>
            <a:r>
              <a:rPr lang="en-US" b="1" dirty="0" err="1"/>
              <a:t>Sellwood</a:t>
            </a:r>
            <a:r>
              <a:rPr lang="en-US" b="1" dirty="0"/>
              <a:t> </a:t>
            </a:r>
            <a:r>
              <a:rPr lang="en-US" dirty="0"/>
              <a:t>(Aspen), </a:t>
            </a:r>
            <a:r>
              <a:rPr lang="en-US" b="1" dirty="0"/>
              <a:t>Hazelton</a:t>
            </a:r>
            <a:r>
              <a:rPr lang="en-US" dirty="0"/>
              <a:t> (GB LPS), </a:t>
            </a:r>
            <a:r>
              <a:rPr lang="en-US" b="1" dirty="0"/>
              <a:t>Gamache</a:t>
            </a:r>
            <a:r>
              <a:rPr lang="en-US" dirty="0"/>
              <a:t> (GB Radar) </a:t>
            </a:r>
          </a:p>
          <a:p>
            <a:pPr marL="574675" lvl="1" indent="-338138">
              <a:spcAft>
                <a:spcPts val="1200"/>
              </a:spcAft>
              <a:buFont typeface="+mj-lt"/>
              <a:buAutoNum type="arabicParenR"/>
            </a:pPr>
            <a:r>
              <a:rPr lang="en-US" dirty="0"/>
              <a:t>20221008H1 (EMC): </a:t>
            </a:r>
            <a:r>
              <a:rPr lang="en-US" b="1" dirty="0"/>
              <a:t>Zawislak</a:t>
            </a:r>
            <a:r>
              <a:rPr lang="en-US" dirty="0"/>
              <a:t> (LPS, Radar), </a:t>
            </a:r>
            <a:r>
              <a:rPr lang="en-US" b="1" dirty="0" err="1"/>
              <a:t>Sellwood</a:t>
            </a:r>
            <a:r>
              <a:rPr lang="en-US" b="1" dirty="0"/>
              <a:t> </a:t>
            </a:r>
            <a:r>
              <a:rPr lang="en-US" dirty="0"/>
              <a:t>(Aspen), </a:t>
            </a:r>
            <a:r>
              <a:rPr lang="en-US" b="1" dirty="0"/>
              <a:t>Hazelton/Kaplan</a:t>
            </a:r>
            <a:r>
              <a:rPr lang="en-US" dirty="0"/>
              <a:t> (GB LPS), </a:t>
            </a:r>
            <a:r>
              <a:rPr lang="en-US" b="1" dirty="0" err="1"/>
              <a:t>Reasor</a:t>
            </a:r>
            <a:r>
              <a:rPr lang="en-US" dirty="0"/>
              <a:t> (GB Radar)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C563A8CC-FA5D-5157-CCEF-62E413B2D6B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94181E76-995A-EC20-6AFC-23F76777386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DC07416-74AE-D79B-771A-A164B7BA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2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B02E2-F02B-2AA4-F984-F0EE1D7D151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031A3-1EDA-9C4F-903A-ED3BE74B2B77}"/>
              </a:ext>
            </a:extLst>
          </p:cNvPr>
          <p:cNvSpPr txBox="1"/>
          <p:nvPr/>
        </p:nvSpPr>
        <p:spPr>
          <a:xfrm>
            <a:off x="137160" y="1188720"/>
            <a:ext cx="12054840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Aircraft, instruments, equipment &amp; resources</a:t>
            </a:r>
          </a:p>
          <a:p>
            <a:pPr marL="685800" lvl="0" indent="-22383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Satellite communication systems (20221008H1)</a:t>
            </a:r>
          </a:p>
          <a:p>
            <a:pPr marL="1204912" lvl="1" indent="-28575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At pre-flight only 1 of the 2 satellite communication systems was working on N42, which potentially slowed data transmission to the ground. And the aft antenna of the TDR didn’t start up correctly and required a power reset.</a:t>
            </a:r>
          </a:p>
          <a:p>
            <a:pPr marL="685800" lvl="0" indent="-22383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685800" lvl="0" indent="-22383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TDR aft antenna (20221008H1)</a:t>
            </a:r>
          </a:p>
          <a:p>
            <a:pPr marL="1262062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Didn’t start up correctly and required a power reset</a:t>
            </a:r>
            <a:endParaRPr lang="en-US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685800" lvl="0" indent="-22383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685800" lvl="0" indent="-22383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NOAA-43 was not available due to unscheduled maintenance</a:t>
            </a:r>
          </a:p>
          <a:p>
            <a:pPr marL="1262062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Limited P-3 TDR missions to 1x per day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A0DC-2393-06F6-CCF1-CF770574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5</a:t>
            </a:fld>
            <a:endParaRPr lang="en-US"/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D18BA8F7-0196-4E46-7CB0-C6CFD5C5DA6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0F3E1F5E-AD62-2522-631D-B1C7C658B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62487-EBEC-AD06-8B59-ED14EB58EADC}"/>
              </a:ext>
            </a:extLst>
          </p:cNvPr>
          <p:cNvSpPr txBox="1"/>
          <p:nvPr/>
        </p:nvSpPr>
        <p:spPr>
          <a:xfrm>
            <a:off x="137160" y="4554718"/>
            <a:ext cx="1205484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Experiments, Modules, &amp; Coordination</a:t>
            </a:r>
          </a:p>
          <a:p>
            <a:pPr marL="685800" lvl="0" indent="-223838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Coordination with ONR TCRI on another AIPEX: FLAIMS module, flown while the storm was apparently intensifying just before landfall in continental Central America. Several RMW, mid/end sondes released in that module.</a:t>
            </a:r>
          </a:p>
        </p:txBody>
      </p:sp>
    </p:spTree>
    <p:extLst>
      <p:ext uri="{BB962C8B-B14F-4D97-AF65-F5344CB8AC3E}">
        <p14:creationId xmlns:p14="http://schemas.microsoft.com/office/powerpoint/2010/main" val="319962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BB02E2-F02B-2AA4-F984-F0EE1D7D151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Interesting &amp; Challenging Mission Aspects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031A3-1EDA-9C4F-903A-ED3BE74B2B77}"/>
              </a:ext>
            </a:extLst>
          </p:cNvPr>
          <p:cNvSpPr txBox="1"/>
          <p:nvPr/>
        </p:nvSpPr>
        <p:spPr>
          <a:xfrm>
            <a:off x="137160" y="1188720"/>
            <a:ext cx="1205484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0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Flight Pattern</a:t>
            </a:r>
          </a:p>
          <a:p>
            <a:pPr marL="685800" lvl="0" indent="-22383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Proximity to land (South America and Central America) – yet again ;-)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2A0DC-2393-06F6-CCF1-CF770574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6</a:t>
            </a:fld>
            <a:endParaRPr lang="en-US"/>
          </a:p>
        </p:txBody>
      </p:sp>
      <p:pic>
        <p:nvPicPr>
          <p:cNvPr id="3" name="Google Shape;228;g88653923ee_0_70">
            <a:extLst>
              <a:ext uri="{FF2B5EF4-FFF2-40B4-BE49-F238E27FC236}">
                <a16:creationId xmlns:a16="http://schemas.microsoft.com/office/drawing/2014/main" id="{D18BA8F7-0196-4E46-7CB0-C6CFD5C5DA6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9;g88653923ee_0_70">
            <a:extLst>
              <a:ext uri="{FF2B5EF4-FFF2-40B4-BE49-F238E27FC236}">
                <a16:creationId xmlns:a16="http://schemas.microsoft.com/office/drawing/2014/main" id="{0F3E1F5E-AD62-2522-631D-B1C7C658B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82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AL13/Julia: 20221007H1 (EMC)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38467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LPS/Radar: </a:t>
            </a:r>
            <a:r>
              <a:rPr lang="en-US" b="1" dirty="0"/>
              <a:t>Zawislak, </a:t>
            </a:r>
            <a:r>
              <a:rPr lang="en-US" dirty="0"/>
              <a:t>Aspen: </a:t>
            </a:r>
            <a:r>
              <a:rPr lang="en-US" b="1" dirty="0" err="1"/>
              <a:t>Sellwood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Hazelton, </a:t>
            </a:r>
            <a:r>
              <a:rPr lang="en-US" dirty="0"/>
              <a:t>Radar: </a:t>
            </a:r>
            <a:r>
              <a:rPr lang="en-US" b="1" dirty="0"/>
              <a:t>Gamache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EMC TDR, AIPEX (Early Stage)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butterfly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(Lakeland): 1901z, Land (Aruba): 0205z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10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21 drops (20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none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3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Convection on the south and east sides of the circulation, particularly the southern burst, which was persistent and likely led to center alignment (reformation?). 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Impressive burst by all convective intensity metrics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EFA1D7-35EF-36CB-70EA-B422ED0A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1035406"/>
            <a:ext cx="2194560" cy="185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AD1B09-0501-6105-CB5A-3AB4728B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836154"/>
            <a:ext cx="2011680" cy="21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9030818" y="1238339"/>
            <a:ext cx="108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N42 final </a:t>
            </a:r>
          </a:p>
          <a:p>
            <a:pPr algn="ctr"/>
            <a:r>
              <a:rPr lang="en-US" sz="1400" dirty="0"/>
              <a:t>flight track</a:t>
            </a:r>
          </a:p>
        </p:txBody>
      </p:sp>
      <p:pic>
        <p:nvPicPr>
          <p:cNvPr id="6" name="IMG_0745_zY1xQm.mp4">
            <a:hlinkClick r:id="" action="ppaction://media"/>
            <a:extLst>
              <a:ext uri="{FF2B5EF4-FFF2-40B4-BE49-F238E27FC236}">
                <a16:creationId xmlns:a16="http://schemas.microsoft.com/office/drawing/2014/main" id="{814860F7-C455-7264-DFE1-7F14E5507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484" y="1179221"/>
            <a:ext cx="2927290" cy="16466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D3970AB-67F4-50B5-167A-0837638A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29" y="2989380"/>
            <a:ext cx="332903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B21547E-4258-87A2-01D3-9C185261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86" y="3023730"/>
            <a:ext cx="2560320" cy="17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AA4207-A1A0-6B34-557B-2F2FAC85833D}"/>
              </a:ext>
            </a:extLst>
          </p:cNvPr>
          <p:cNvSpPr txBox="1"/>
          <p:nvPr/>
        </p:nvSpPr>
        <p:spPr>
          <a:xfrm>
            <a:off x="9116687" y="3145301"/>
            <a:ext cx="1680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Moving away from dry environment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A02231-D06D-B9A8-EB04-683D88116F2F}"/>
              </a:ext>
            </a:extLst>
          </p:cNvPr>
          <p:cNvCxnSpPr>
            <a:cxnSpLocks/>
          </p:cNvCxnSpPr>
          <p:nvPr/>
        </p:nvCxnSpPr>
        <p:spPr>
          <a:xfrm flipV="1">
            <a:off x="10541000" y="2192867"/>
            <a:ext cx="956733" cy="16042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601CF501-85D1-5E14-6918-67477F79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29" y="4872874"/>
            <a:ext cx="4037071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8C1C49F-A072-FCFC-1A3D-610CB99C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372" y="1115770"/>
            <a:ext cx="234146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AL13/Julia: 20221008H1 (EMC)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8" y="1188720"/>
            <a:ext cx="599018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Mission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Onboard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LPS/Radar: </a:t>
            </a:r>
            <a:r>
              <a:rPr lang="en-US" b="1" dirty="0"/>
              <a:t>Zawislak, </a:t>
            </a:r>
            <a:r>
              <a:rPr lang="en-US" dirty="0"/>
              <a:t>Aspen: </a:t>
            </a:r>
            <a:r>
              <a:rPr lang="en-US" b="1" dirty="0" err="1"/>
              <a:t>Sellwood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Ground-Based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dirty="0"/>
              <a:t>LPS: </a:t>
            </a:r>
            <a:r>
              <a:rPr lang="en-US" b="1" dirty="0"/>
              <a:t>Hazelton/Kaplan, </a:t>
            </a:r>
            <a:r>
              <a:rPr lang="en-US" dirty="0"/>
              <a:t>Radar: </a:t>
            </a:r>
            <a:r>
              <a:rPr lang="en-US" b="1" dirty="0" err="1"/>
              <a:t>Reasor</a:t>
            </a:r>
            <a:endParaRPr lang="en-US" b="1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APHEX relevance:</a:t>
            </a:r>
          </a:p>
          <a:p>
            <a:pPr marL="9207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EMC TDR, AIPEX (FLAIMS), ONR TCRI RMWs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Planned pattern: butterfly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T/O off (Aruba): 1953z, Land (Aruba): 0348z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 10 </a:t>
            </a:r>
            <a:r>
              <a:rPr lang="en-US" dirty="0" err="1"/>
              <a:t>kft</a:t>
            </a:r>
            <a:r>
              <a:rPr lang="en-US" dirty="0"/>
              <a:t> (pressure)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Dropsondes: 27 drops (25 to GTS)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AXBTs (NRL/ONR): none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TDR analyses to EMC &amp; NHC: 5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Pattern a bit challenging due to San Andres &amp; Providencia islands, but deviations around the center (over the islands) allowed us to map the highest winds</a:t>
            </a:r>
          </a:p>
          <a:p>
            <a:pPr marL="346075" indent="-1682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168275">
              <a:buFont typeface="Arial" panose="020B0604020202020204" pitchFamily="34" charset="0"/>
              <a:buChar char="•"/>
            </a:pPr>
            <a:r>
              <a:rPr lang="en-US" dirty="0"/>
              <a:t>FLAIMS module was quite interesting, having observed (though perhaps because of advection?) an increase of 10 to 15 kt in FL winds in NW quadrants in less than 45 min</a:t>
            </a:r>
          </a:p>
        </p:txBody>
      </p:sp>
      <p:pic>
        <p:nvPicPr>
          <p:cNvPr id="2" name="Google Shape;228;g88653923ee_0_70">
            <a:extLst>
              <a:ext uri="{FF2B5EF4-FFF2-40B4-BE49-F238E27FC236}">
                <a16:creationId xmlns:a16="http://schemas.microsoft.com/office/drawing/2014/main" id="{E845ABE2-C5FD-60B1-CBC5-63FDBBB051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9;g88653923ee_0_70">
            <a:extLst>
              <a:ext uri="{FF2B5EF4-FFF2-40B4-BE49-F238E27FC236}">
                <a16:creationId xmlns:a16="http://schemas.microsoft.com/office/drawing/2014/main" id="{EDD7A673-01F4-5C49-4C2E-06651D2552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894216-BBD0-0E06-8A29-786714630C57}"/>
              </a:ext>
            </a:extLst>
          </p:cNvPr>
          <p:cNvSpPr txBox="1"/>
          <p:nvPr/>
        </p:nvSpPr>
        <p:spPr>
          <a:xfrm>
            <a:off x="7453103" y="2197810"/>
            <a:ext cx="1138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N42 final </a:t>
            </a:r>
          </a:p>
          <a:p>
            <a:pPr algn="ctr"/>
            <a:r>
              <a:rPr lang="en-US" sz="1400" dirty="0"/>
              <a:t>flight track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18CA774-B94F-5693-70B5-45A419BB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664" y="1106521"/>
            <a:ext cx="2514599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E6A847B-5743-81B5-C0EE-A2F7C55ED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00" y="4268858"/>
            <a:ext cx="3134865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987A5D-F420-4625-75F5-ADBEF2103111}"/>
              </a:ext>
            </a:extLst>
          </p:cNvPr>
          <p:cNvSpPr txBox="1"/>
          <p:nvPr/>
        </p:nvSpPr>
        <p:spPr>
          <a:xfrm>
            <a:off x="9124335" y="4579349"/>
            <a:ext cx="164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North side first pass</a:t>
            </a:r>
          </a:p>
          <a:p>
            <a:pPr algn="ctr"/>
            <a:r>
              <a:rPr lang="en-US" sz="1400" dirty="0"/>
              <a:t>60kt </a:t>
            </a:r>
            <a:r>
              <a:rPr lang="en-US" sz="1400" dirty="0" err="1"/>
              <a:t>sfc</a:t>
            </a:r>
            <a:r>
              <a:rPr lang="en-US" sz="1400" dirty="0"/>
              <a:t> wind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5F7A0B2-38B8-4632-AD84-FA1E91FF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89" y="3556919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901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2022 Hurricane Field Program-APHEX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Social Media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B09CC-4477-1248-0A5F-947932F5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F3C50-4719-A869-80D1-072FDC71AB1F}"/>
              </a:ext>
            </a:extLst>
          </p:cNvPr>
          <p:cNvSpPr txBox="1"/>
          <p:nvPr/>
        </p:nvSpPr>
        <p:spPr>
          <a:xfrm>
            <a:off x="137160" y="1280160"/>
            <a:ext cx="120548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AOML-HRD-NOAA Research Twitter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None</a:t>
            </a:r>
          </a:p>
        </p:txBody>
      </p:sp>
      <p:pic>
        <p:nvPicPr>
          <p:cNvPr id="4" name="Google Shape;228;g88653923ee_0_70">
            <a:extLst>
              <a:ext uri="{FF2B5EF4-FFF2-40B4-BE49-F238E27FC236}">
                <a16:creationId xmlns:a16="http://schemas.microsoft.com/office/drawing/2014/main" id="{55F26805-8435-0FC1-E30C-A6B5072B127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37161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9;g88653923ee_0_70">
            <a:extLst>
              <a:ext uri="{FF2B5EF4-FFF2-40B4-BE49-F238E27FC236}">
                <a16:creationId xmlns:a16="http://schemas.microsoft.com/office/drawing/2014/main" id="{63BB519C-43EB-C81B-CEED-C8143E1415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11323319" y="95100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A0F8C-C98F-E16B-0662-8BFE69F1433F}"/>
              </a:ext>
            </a:extLst>
          </p:cNvPr>
          <p:cNvSpPr txBox="1"/>
          <p:nvPr/>
        </p:nvSpPr>
        <p:spPr>
          <a:xfrm>
            <a:off x="137160" y="2590369"/>
            <a:ext cx="120548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HRD Blog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dirty="0"/>
              <a:t>None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F8421-35AC-9049-6E3B-05F230351B63}"/>
              </a:ext>
            </a:extLst>
          </p:cNvPr>
          <p:cNvSpPr txBox="1"/>
          <p:nvPr/>
        </p:nvSpPr>
        <p:spPr>
          <a:xfrm>
            <a:off x="137161" y="3900578"/>
            <a:ext cx="120548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AOML Instagram &amp; HRD Facebook</a:t>
            </a:r>
          </a:p>
          <a:p>
            <a:pPr marL="579438" indent="-230188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None</a:t>
            </a:r>
            <a:endParaRPr lang="en-US" sz="1600" b="0" i="0" u="none" strike="noStrike" dirty="0">
              <a:solidFill>
                <a:srgbClr val="26262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7301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30043</TotalTime>
  <Words>840</Words>
  <Application>Microsoft Macintosh PowerPoint</Application>
  <PresentationFormat>Widescreen</PresentationFormat>
  <Paragraphs>140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Jason Dunion</cp:lastModifiedBy>
  <cp:revision>896</cp:revision>
  <cp:lastPrinted>2021-05-25T19:52:11Z</cp:lastPrinted>
  <dcterms:created xsi:type="dcterms:W3CDTF">2021-05-21T18:23:05Z</dcterms:created>
  <dcterms:modified xsi:type="dcterms:W3CDTF">2022-11-18T18:42:55Z</dcterms:modified>
</cp:coreProperties>
</file>