
<file path=[Content_Types].xml><?xml version="1.0" encoding="utf-8"?>
<Types xmlns="http://schemas.openxmlformats.org/package/2006/content-types">
  <Default Extension="gif" ContentType="image/gif"/>
  <Default Extension="HEIC" ContentType="image/heic"/>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4"/>
  </p:notesMasterIdLst>
  <p:sldIdLst>
    <p:sldId id="256" r:id="rId2"/>
    <p:sldId id="295" r:id="rId3"/>
    <p:sldId id="394" r:id="rId4"/>
    <p:sldId id="310" r:id="rId5"/>
    <p:sldId id="390" r:id="rId6"/>
    <p:sldId id="369" r:id="rId7"/>
    <p:sldId id="379" r:id="rId8"/>
    <p:sldId id="343" r:id="rId9"/>
    <p:sldId id="386" r:id="rId10"/>
    <p:sldId id="387" r:id="rId11"/>
    <p:sldId id="388" r:id="rId12"/>
    <p:sldId id="389" r:id="rId13"/>
    <p:sldId id="391" r:id="rId14"/>
    <p:sldId id="392" r:id="rId15"/>
    <p:sldId id="393" r:id="rId16"/>
    <p:sldId id="368" r:id="rId17"/>
    <p:sldId id="342" r:id="rId18"/>
    <p:sldId id="395" r:id="rId19"/>
    <p:sldId id="341" r:id="rId20"/>
    <p:sldId id="385" r:id="rId21"/>
    <p:sldId id="304" r:id="rId22"/>
    <p:sldId id="32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956FF"/>
    <a:srgbClr val="9437FF"/>
    <a:srgbClr val="0432FF"/>
    <a:srgbClr val="D2C850"/>
    <a:srgbClr val="FFE64E"/>
    <a:srgbClr val="FFFD78"/>
    <a:srgbClr val="FF40FF"/>
    <a:srgbClr val="76D6FF"/>
    <a:srgbClr val="941100"/>
    <a:srgbClr val="D116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266"/>
    <p:restoredTop sz="97843"/>
  </p:normalViewPr>
  <p:slideViewPr>
    <p:cSldViewPr snapToGrid="0" snapToObjects="1" showGuides="1">
      <p:cViewPr varScale="1">
        <p:scale>
          <a:sx n="187" d="100"/>
          <a:sy n="187" d="100"/>
        </p:scale>
        <p:origin x="408" y="184"/>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5D9406-F749-7C4F-9DC0-884DB9309C46}" type="datetimeFigureOut">
              <a:rPr lang="en-US" smtClean="0"/>
              <a:t>11/10/22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A2335F-17B4-2C40-ABC1-3ED65A0FA524}" type="slidenum">
              <a:rPr lang="en-US" smtClean="0"/>
              <a:t>‹#›</a:t>
            </a:fld>
            <a:endParaRPr lang="en-US"/>
          </a:p>
        </p:txBody>
      </p:sp>
    </p:spTree>
    <p:extLst>
      <p:ext uri="{BB962C8B-B14F-4D97-AF65-F5344CB8AC3E}">
        <p14:creationId xmlns:p14="http://schemas.microsoft.com/office/powerpoint/2010/main" val="3239541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A2335F-17B4-2C40-ABC1-3ED65A0FA524}" type="slidenum">
              <a:rPr lang="en-US" smtClean="0"/>
              <a:t>1</a:t>
            </a:fld>
            <a:endParaRPr lang="en-US"/>
          </a:p>
        </p:txBody>
      </p:sp>
    </p:spTree>
    <p:extLst>
      <p:ext uri="{BB962C8B-B14F-4D97-AF65-F5344CB8AC3E}">
        <p14:creationId xmlns:p14="http://schemas.microsoft.com/office/powerpoint/2010/main" val="1801340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A2335F-17B4-2C40-ABC1-3ED65A0FA524}" type="slidenum">
              <a:rPr lang="en-US" smtClean="0"/>
              <a:t>16</a:t>
            </a:fld>
            <a:endParaRPr lang="en-US"/>
          </a:p>
        </p:txBody>
      </p:sp>
    </p:spTree>
    <p:extLst>
      <p:ext uri="{BB962C8B-B14F-4D97-AF65-F5344CB8AC3E}">
        <p14:creationId xmlns:p14="http://schemas.microsoft.com/office/powerpoint/2010/main" val="2141990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A2335F-17B4-2C40-ABC1-3ED65A0FA524}" type="slidenum">
              <a:rPr lang="en-US" smtClean="0"/>
              <a:t>17</a:t>
            </a:fld>
            <a:endParaRPr lang="en-US"/>
          </a:p>
        </p:txBody>
      </p:sp>
    </p:spTree>
    <p:extLst>
      <p:ext uri="{BB962C8B-B14F-4D97-AF65-F5344CB8AC3E}">
        <p14:creationId xmlns:p14="http://schemas.microsoft.com/office/powerpoint/2010/main" val="3274625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A2335F-17B4-2C40-ABC1-3ED65A0FA524}" type="slidenum">
              <a:rPr lang="en-US" smtClean="0"/>
              <a:t>18</a:t>
            </a:fld>
            <a:endParaRPr lang="en-US"/>
          </a:p>
        </p:txBody>
      </p:sp>
    </p:spTree>
    <p:extLst>
      <p:ext uri="{BB962C8B-B14F-4D97-AF65-F5344CB8AC3E}">
        <p14:creationId xmlns:p14="http://schemas.microsoft.com/office/powerpoint/2010/main" val="679169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A2335F-17B4-2C40-ABC1-3ED65A0FA524}" type="slidenum">
              <a:rPr lang="en-US" smtClean="0"/>
              <a:t>19</a:t>
            </a:fld>
            <a:endParaRPr lang="en-US"/>
          </a:p>
        </p:txBody>
      </p:sp>
    </p:spTree>
    <p:extLst>
      <p:ext uri="{BB962C8B-B14F-4D97-AF65-F5344CB8AC3E}">
        <p14:creationId xmlns:p14="http://schemas.microsoft.com/office/powerpoint/2010/main" val="2950180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A2335F-17B4-2C40-ABC1-3ED65A0FA524}" type="slidenum">
              <a:rPr lang="en-US" smtClean="0"/>
              <a:t>20</a:t>
            </a:fld>
            <a:endParaRPr lang="en-US"/>
          </a:p>
        </p:txBody>
      </p:sp>
    </p:spTree>
    <p:extLst>
      <p:ext uri="{BB962C8B-B14F-4D97-AF65-F5344CB8AC3E}">
        <p14:creationId xmlns:p14="http://schemas.microsoft.com/office/powerpoint/2010/main" val="9041482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A2335F-17B4-2C40-ABC1-3ED65A0FA524}" type="slidenum">
              <a:rPr lang="en-US" smtClean="0"/>
              <a:t>22</a:t>
            </a:fld>
            <a:endParaRPr lang="en-US"/>
          </a:p>
        </p:txBody>
      </p:sp>
    </p:spTree>
    <p:extLst>
      <p:ext uri="{BB962C8B-B14F-4D97-AF65-F5344CB8AC3E}">
        <p14:creationId xmlns:p14="http://schemas.microsoft.com/office/powerpoint/2010/main" val="2429828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A2335F-17B4-2C40-ABC1-3ED65A0FA524}" type="slidenum">
              <a:rPr lang="en-US" smtClean="0"/>
              <a:t>8</a:t>
            </a:fld>
            <a:endParaRPr lang="en-US"/>
          </a:p>
        </p:txBody>
      </p:sp>
    </p:spTree>
    <p:extLst>
      <p:ext uri="{BB962C8B-B14F-4D97-AF65-F5344CB8AC3E}">
        <p14:creationId xmlns:p14="http://schemas.microsoft.com/office/powerpoint/2010/main" val="796312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A2335F-17B4-2C40-ABC1-3ED65A0FA524}" type="slidenum">
              <a:rPr lang="en-US" smtClean="0"/>
              <a:t>9</a:t>
            </a:fld>
            <a:endParaRPr lang="en-US"/>
          </a:p>
        </p:txBody>
      </p:sp>
    </p:spTree>
    <p:extLst>
      <p:ext uri="{BB962C8B-B14F-4D97-AF65-F5344CB8AC3E}">
        <p14:creationId xmlns:p14="http://schemas.microsoft.com/office/powerpoint/2010/main" val="123666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A2335F-17B4-2C40-ABC1-3ED65A0FA524}" type="slidenum">
              <a:rPr lang="en-US" smtClean="0"/>
              <a:t>10</a:t>
            </a:fld>
            <a:endParaRPr lang="en-US"/>
          </a:p>
        </p:txBody>
      </p:sp>
    </p:spTree>
    <p:extLst>
      <p:ext uri="{BB962C8B-B14F-4D97-AF65-F5344CB8AC3E}">
        <p14:creationId xmlns:p14="http://schemas.microsoft.com/office/powerpoint/2010/main" val="2109180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A2335F-17B4-2C40-ABC1-3ED65A0FA524}" type="slidenum">
              <a:rPr lang="en-US" smtClean="0"/>
              <a:t>11</a:t>
            </a:fld>
            <a:endParaRPr lang="en-US"/>
          </a:p>
        </p:txBody>
      </p:sp>
    </p:spTree>
    <p:extLst>
      <p:ext uri="{BB962C8B-B14F-4D97-AF65-F5344CB8AC3E}">
        <p14:creationId xmlns:p14="http://schemas.microsoft.com/office/powerpoint/2010/main" val="3537357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A2335F-17B4-2C40-ABC1-3ED65A0FA524}" type="slidenum">
              <a:rPr lang="en-US" smtClean="0"/>
              <a:t>12</a:t>
            </a:fld>
            <a:endParaRPr lang="en-US"/>
          </a:p>
        </p:txBody>
      </p:sp>
    </p:spTree>
    <p:extLst>
      <p:ext uri="{BB962C8B-B14F-4D97-AF65-F5344CB8AC3E}">
        <p14:creationId xmlns:p14="http://schemas.microsoft.com/office/powerpoint/2010/main" val="4144119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A2335F-17B4-2C40-ABC1-3ED65A0FA524}" type="slidenum">
              <a:rPr lang="en-US" smtClean="0"/>
              <a:t>13</a:t>
            </a:fld>
            <a:endParaRPr lang="en-US"/>
          </a:p>
        </p:txBody>
      </p:sp>
    </p:spTree>
    <p:extLst>
      <p:ext uri="{BB962C8B-B14F-4D97-AF65-F5344CB8AC3E}">
        <p14:creationId xmlns:p14="http://schemas.microsoft.com/office/powerpoint/2010/main" val="3719827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A2335F-17B4-2C40-ABC1-3ED65A0FA524}" type="slidenum">
              <a:rPr lang="en-US" smtClean="0"/>
              <a:t>14</a:t>
            </a:fld>
            <a:endParaRPr lang="en-US"/>
          </a:p>
        </p:txBody>
      </p:sp>
    </p:spTree>
    <p:extLst>
      <p:ext uri="{BB962C8B-B14F-4D97-AF65-F5344CB8AC3E}">
        <p14:creationId xmlns:p14="http://schemas.microsoft.com/office/powerpoint/2010/main" val="244986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A2335F-17B4-2C40-ABC1-3ED65A0FA524}" type="slidenum">
              <a:rPr lang="en-US" smtClean="0"/>
              <a:t>15</a:t>
            </a:fld>
            <a:endParaRPr lang="en-US"/>
          </a:p>
        </p:txBody>
      </p:sp>
    </p:spTree>
    <p:extLst>
      <p:ext uri="{BB962C8B-B14F-4D97-AF65-F5344CB8AC3E}">
        <p14:creationId xmlns:p14="http://schemas.microsoft.com/office/powerpoint/2010/main" val="1882493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ABEC8-A886-394F-B1F1-4277AA875B9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D95016-549C-2C43-B0BE-BA0533D9C5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59AFE2-DCB2-A845-853F-8FE5DB883F10}"/>
              </a:ext>
            </a:extLst>
          </p:cNvPr>
          <p:cNvSpPr>
            <a:spLocks noGrp="1"/>
          </p:cNvSpPr>
          <p:nvPr>
            <p:ph type="dt" sz="half" idx="10"/>
          </p:nvPr>
        </p:nvSpPr>
        <p:spPr/>
        <p:txBody>
          <a:bodyPr/>
          <a:lstStyle/>
          <a:p>
            <a:fld id="{287F681A-39F6-D24A-96BE-EB5321C53C3D}" type="datetime1">
              <a:rPr lang="en-US" smtClean="0"/>
              <a:t>11/10/22</a:t>
            </a:fld>
            <a:endParaRPr lang="en-US"/>
          </a:p>
        </p:txBody>
      </p:sp>
      <p:sp>
        <p:nvSpPr>
          <p:cNvPr id="5" name="Footer Placeholder 4">
            <a:extLst>
              <a:ext uri="{FF2B5EF4-FFF2-40B4-BE49-F238E27FC236}">
                <a16:creationId xmlns:a16="http://schemas.microsoft.com/office/drawing/2014/main" id="{0AA06BDE-B01E-1A41-A8BD-933DFE3735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CEF4B6-889A-1B4A-8284-7FCF75855CBB}"/>
              </a:ext>
            </a:extLst>
          </p:cNvPr>
          <p:cNvSpPr>
            <a:spLocks noGrp="1"/>
          </p:cNvSpPr>
          <p:nvPr>
            <p:ph type="sldNum" sz="quarter" idx="12"/>
          </p:nvPr>
        </p:nvSpPr>
        <p:spPr/>
        <p:txBody>
          <a:bodyPr/>
          <a:lstStyle/>
          <a:p>
            <a:fld id="{61998841-7D05-1241-AA0C-577E12035048}" type="slidenum">
              <a:rPr lang="en-US" smtClean="0"/>
              <a:t>‹#›</a:t>
            </a:fld>
            <a:endParaRPr lang="en-US"/>
          </a:p>
        </p:txBody>
      </p:sp>
    </p:spTree>
    <p:extLst>
      <p:ext uri="{BB962C8B-B14F-4D97-AF65-F5344CB8AC3E}">
        <p14:creationId xmlns:p14="http://schemas.microsoft.com/office/powerpoint/2010/main" val="3946045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6AE90-1E4F-6745-8C79-AED83C7E0C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37BDE1-2193-8148-A4C2-6E23C350CF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6D7B96-9747-CA40-BE06-63CF92CB59F5}"/>
              </a:ext>
            </a:extLst>
          </p:cNvPr>
          <p:cNvSpPr>
            <a:spLocks noGrp="1"/>
          </p:cNvSpPr>
          <p:nvPr>
            <p:ph type="dt" sz="half" idx="10"/>
          </p:nvPr>
        </p:nvSpPr>
        <p:spPr/>
        <p:txBody>
          <a:bodyPr/>
          <a:lstStyle/>
          <a:p>
            <a:fld id="{0C9E4784-CD65-B342-94A0-338B58EA8DA0}" type="datetime1">
              <a:rPr lang="en-US" smtClean="0"/>
              <a:t>11/10/22</a:t>
            </a:fld>
            <a:endParaRPr lang="en-US"/>
          </a:p>
        </p:txBody>
      </p:sp>
      <p:sp>
        <p:nvSpPr>
          <p:cNvPr id="5" name="Footer Placeholder 4">
            <a:extLst>
              <a:ext uri="{FF2B5EF4-FFF2-40B4-BE49-F238E27FC236}">
                <a16:creationId xmlns:a16="http://schemas.microsoft.com/office/drawing/2014/main" id="{B80B6B28-5E3C-C348-8CE7-D9429A8972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076944-AAFC-6441-8E53-E7A88BF025F6}"/>
              </a:ext>
            </a:extLst>
          </p:cNvPr>
          <p:cNvSpPr>
            <a:spLocks noGrp="1"/>
          </p:cNvSpPr>
          <p:nvPr>
            <p:ph type="sldNum" sz="quarter" idx="12"/>
          </p:nvPr>
        </p:nvSpPr>
        <p:spPr/>
        <p:txBody>
          <a:bodyPr/>
          <a:lstStyle/>
          <a:p>
            <a:fld id="{61998841-7D05-1241-AA0C-577E12035048}" type="slidenum">
              <a:rPr lang="en-US" smtClean="0"/>
              <a:t>‹#›</a:t>
            </a:fld>
            <a:endParaRPr lang="en-US"/>
          </a:p>
        </p:txBody>
      </p:sp>
    </p:spTree>
    <p:extLst>
      <p:ext uri="{BB962C8B-B14F-4D97-AF65-F5344CB8AC3E}">
        <p14:creationId xmlns:p14="http://schemas.microsoft.com/office/powerpoint/2010/main" val="973923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39A6F3-0CC6-7345-BC47-54622E0C014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527221-A61E-6C43-BE62-E57230EF77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6D4EF8-2614-BB4E-97E7-1AFF43A4E261}"/>
              </a:ext>
            </a:extLst>
          </p:cNvPr>
          <p:cNvSpPr>
            <a:spLocks noGrp="1"/>
          </p:cNvSpPr>
          <p:nvPr>
            <p:ph type="dt" sz="half" idx="10"/>
          </p:nvPr>
        </p:nvSpPr>
        <p:spPr/>
        <p:txBody>
          <a:bodyPr/>
          <a:lstStyle/>
          <a:p>
            <a:fld id="{288F5230-B760-3E47-9CAE-4F839E3DB7CB}" type="datetime1">
              <a:rPr lang="en-US" smtClean="0"/>
              <a:t>11/10/22</a:t>
            </a:fld>
            <a:endParaRPr lang="en-US"/>
          </a:p>
        </p:txBody>
      </p:sp>
      <p:sp>
        <p:nvSpPr>
          <p:cNvPr id="5" name="Footer Placeholder 4">
            <a:extLst>
              <a:ext uri="{FF2B5EF4-FFF2-40B4-BE49-F238E27FC236}">
                <a16:creationId xmlns:a16="http://schemas.microsoft.com/office/drawing/2014/main" id="{4A5E94A5-E1CC-9347-8B8F-505B6BA94C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DC0FF8-816E-0D43-A83A-64AC92563DFC}"/>
              </a:ext>
            </a:extLst>
          </p:cNvPr>
          <p:cNvSpPr>
            <a:spLocks noGrp="1"/>
          </p:cNvSpPr>
          <p:nvPr>
            <p:ph type="sldNum" sz="quarter" idx="12"/>
          </p:nvPr>
        </p:nvSpPr>
        <p:spPr/>
        <p:txBody>
          <a:bodyPr/>
          <a:lstStyle/>
          <a:p>
            <a:fld id="{61998841-7D05-1241-AA0C-577E12035048}" type="slidenum">
              <a:rPr lang="en-US" smtClean="0"/>
              <a:t>‹#›</a:t>
            </a:fld>
            <a:endParaRPr lang="en-US"/>
          </a:p>
        </p:txBody>
      </p:sp>
    </p:spTree>
    <p:extLst>
      <p:ext uri="{BB962C8B-B14F-4D97-AF65-F5344CB8AC3E}">
        <p14:creationId xmlns:p14="http://schemas.microsoft.com/office/powerpoint/2010/main" val="2025902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6761D-2234-1441-9CB8-D3AD29FF34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B79D96-1D6B-4E40-B563-85FE86406C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489006-9EB0-1147-A9BB-4F4E07070B9F}"/>
              </a:ext>
            </a:extLst>
          </p:cNvPr>
          <p:cNvSpPr>
            <a:spLocks noGrp="1"/>
          </p:cNvSpPr>
          <p:nvPr>
            <p:ph type="dt" sz="half" idx="10"/>
          </p:nvPr>
        </p:nvSpPr>
        <p:spPr/>
        <p:txBody>
          <a:bodyPr/>
          <a:lstStyle/>
          <a:p>
            <a:fld id="{4A535B2B-08E2-F94D-B24E-7F0F436D2FF3}" type="datetime1">
              <a:rPr lang="en-US" smtClean="0"/>
              <a:t>11/10/22</a:t>
            </a:fld>
            <a:endParaRPr lang="en-US"/>
          </a:p>
        </p:txBody>
      </p:sp>
      <p:sp>
        <p:nvSpPr>
          <p:cNvPr id="5" name="Footer Placeholder 4">
            <a:extLst>
              <a:ext uri="{FF2B5EF4-FFF2-40B4-BE49-F238E27FC236}">
                <a16:creationId xmlns:a16="http://schemas.microsoft.com/office/drawing/2014/main" id="{6AD62CCC-33EA-8F41-990B-6CF8F2629A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F537E3-239D-BD45-A868-5F43273F980F}"/>
              </a:ext>
            </a:extLst>
          </p:cNvPr>
          <p:cNvSpPr>
            <a:spLocks noGrp="1"/>
          </p:cNvSpPr>
          <p:nvPr>
            <p:ph type="sldNum" sz="quarter" idx="12"/>
          </p:nvPr>
        </p:nvSpPr>
        <p:spPr/>
        <p:txBody>
          <a:bodyPr/>
          <a:lstStyle/>
          <a:p>
            <a:fld id="{61998841-7D05-1241-AA0C-577E12035048}" type="slidenum">
              <a:rPr lang="en-US" smtClean="0"/>
              <a:t>‹#›</a:t>
            </a:fld>
            <a:endParaRPr lang="en-US"/>
          </a:p>
        </p:txBody>
      </p:sp>
    </p:spTree>
    <p:extLst>
      <p:ext uri="{BB962C8B-B14F-4D97-AF65-F5344CB8AC3E}">
        <p14:creationId xmlns:p14="http://schemas.microsoft.com/office/powerpoint/2010/main" val="3219621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EC801-AA5F-564D-821E-A42D64884A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9094A2-A6FB-1444-853A-A555D6B122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062511-C033-A540-80F8-0E544B8AF93C}"/>
              </a:ext>
            </a:extLst>
          </p:cNvPr>
          <p:cNvSpPr>
            <a:spLocks noGrp="1"/>
          </p:cNvSpPr>
          <p:nvPr>
            <p:ph type="dt" sz="half" idx="10"/>
          </p:nvPr>
        </p:nvSpPr>
        <p:spPr/>
        <p:txBody>
          <a:bodyPr/>
          <a:lstStyle/>
          <a:p>
            <a:fld id="{EDE19C59-0D85-5D4C-88C1-7D043B1A61D2}" type="datetime1">
              <a:rPr lang="en-US" smtClean="0"/>
              <a:t>11/10/22</a:t>
            </a:fld>
            <a:endParaRPr lang="en-US"/>
          </a:p>
        </p:txBody>
      </p:sp>
      <p:sp>
        <p:nvSpPr>
          <p:cNvPr id="5" name="Footer Placeholder 4">
            <a:extLst>
              <a:ext uri="{FF2B5EF4-FFF2-40B4-BE49-F238E27FC236}">
                <a16:creationId xmlns:a16="http://schemas.microsoft.com/office/drawing/2014/main" id="{E9CA0C3C-0EED-0140-8DCB-70BBCB9336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FBCB6B-73E6-6747-B6CD-80D892F9B99D}"/>
              </a:ext>
            </a:extLst>
          </p:cNvPr>
          <p:cNvSpPr>
            <a:spLocks noGrp="1"/>
          </p:cNvSpPr>
          <p:nvPr>
            <p:ph type="sldNum" sz="quarter" idx="12"/>
          </p:nvPr>
        </p:nvSpPr>
        <p:spPr/>
        <p:txBody>
          <a:bodyPr/>
          <a:lstStyle/>
          <a:p>
            <a:fld id="{61998841-7D05-1241-AA0C-577E12035048}" type="slidenum">
              <a:rPr lang="en-US" smtClean="0"/>
              <a:t>‹#›</a:t>
            </a:fld>
            <a:endParaRPr lang="en-US"/>
          </a:p>
        </p:txBody>
      </p:sp>
    </p:spTree>
    <p:extLst>
      <p:ext uri="{BB962C8B-B14F-4D97-AF65-F5344CB8AC3E}">
        <p14:creationId xmlns:p14="http://schemas.microsoft.com/office/powerpoint/2010/main" val="1744349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C6023-C051-7040-A1DD-E2C8CDFD7F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E67A2A-804B-B84D-8B5A-90E153AC39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EC69B2-1FC4-D047-BFA1-0BB030BB92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124823-60BD-DC4C-85B2-C2D9741DEF59}"/>
              </a:ext>
            </a:extLst>
          </p:cNvPr>
          <p:cNvSpPr>
            <a:spLocks noGrp="1"/>
          </p:cNvSpPr>
          <p:nvPr>
            <p:ph type="dt" sz="half" idx="10"/>
          </p:nvPr>
        </p:nvSpPr>
        <p:spPr/>
        <p:txBody>
          <a:bodyPr/>
          <a:lstStyle/>
          <a:p>
            <a:fld id="{238D4486-825C-1C49-B9B9-0EB4E27359F7}" type="datetime1">
              <a:rPr lang="en-US" smtClean="0"/>
              <a:t>11/10/22</a:t>
            </a:fld>
            <a:endParaRPr lang="en-US"/>
          </a:p>
        </p:txBody>
      </p:sp>
      <p:sp>
        <p:nvSpPr>
          <p:cNvPr id="6" name="Footer Placeholder 5">
            <a:extLst>
              <a:ext uri="{FF2B5EF4-FFF2-40B4-BE49-F238E27FC236}">
                <a16:creationId xmlns:a16="http://schemas.microsoft.com/office/drawing/2014/main" id="{C0FEBA59-79CF-DF48-9AE5-15B53C1279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1CB728-5EE2-5B45-B4EA-8E6C15F83B0F}"/>
              </a:ext>
            </a:extLst>
          </p:cNvPr>
          <p:cNvSpPr>
            <a:spLocks noGrp="1"/>
          </p:cNvSpPr>
          <p:nvPr>
            <p:ph type="sldNum" sz="quarter" idx="12"/>
          </p:nvPr>
        </p:nvSpPr>
        <p:spPr/>
        <p:txBody>
          <a:bodyPr/>
          <a:lstStyle/>
          <a:p>
            <a:fld id="{61998841-7D05-1241-AA0C-577E12035048}" type="slidenum">
              <a:rPr lang="en-US" smtClean="0"/>
              <a:t>‹#›</a:t>
            </a:fld>
            <a:endParaRPr lang="en-US"/>
          </a:p>
        </p:txBody>
      </p:sp>
    </p:spTree>
    <p:extLst>
      <p:ext uri="{BB962C8B-B14F-4D97-AF65-F5344CB8AC3E}">
        <p14:creationId xmlns:p14="http://schemas.microsoft.com/office/powerpoint/2010/main" val="187375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534CD-C86C-7443-A42F-40D1166721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A205AE-F79D-E049-B01E-0E3F65CF79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3ED375-CBBB-474F-B75A-AF7C3B151E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85B163-A114-CB4C-9285-323F2D2520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06A0B9-F170-0D46-9972-109A31D526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615C51-74C6-1447-BFD7-E3D06035914B}"/>
              </a:ext>
            </a:extLst>
          </p:cNvPr>
          <p:cNvSpPr>
            <a:spLocks noGrp="1"/>
          </p:cNvSpPr>
          <p:nvPr>
            <p:ph type="dt" sz="half" idx="10"/>
          </p:nvPr>
        </p:nvSpPr>
        <p:spPr/>
        <p:txBody>
          <a:bodyPr/>
          <a:lstStyle/>
          <a:p>
            <a:fld id="{9AFE8830-F41E-5C4F-A431-BB0B0C62DF38}" type="datetime1">
              <a:rPr lang="en-US" smtClean="0"/>
              <a:t>11/10/22</a:t>
            </a:fld>
            <a:endParaRPr lang="en-US"/>
          </a:p>
        </p:txBody>
      </p:sp>
      <p:sp>
        <p:nvSpPr>
          <p:cNvPr id="8" name="Footer Placeholder 7">
            <a:extLst>
              <a:ext uri="{FF2B5EF4-FFF2-40B4-BE49-F238E27FC236}">
                <a16:creationId xmlns:a16="http://schemas.microsoft.com/office/drawing/2014/main" id="{259896FA-BA15-0B44-A322-1EB69E7065B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A1BA05-1D82-C746-A924-898F0D4FFCF1}"/>
              </a:ext>
            </a:extLst>
          </p:cNvPr>
          <p:cNvSpPr>
            <a:spLocks noGrp="1"/>
          </p:cNvSpPr>
          <p:nvPr>
            <p:ph type="sldNum" sz="quarter" idx="12"/>
          </p:nvPr>
        </p:nvSpPr>
        <p:spPr/>
        <p:txBody>
          <a:bodyPr/>
          <a:lstStyle/>
          <a:p>
            <a:fld id="{61998841-7D05-1241-AA0C-577E12035048}" type="slidenum">
              <a:rPr lang="en-US" smtClean="0"/>
              <a:t>‹#›</a:t>
            </a:fld>
            <a:endParaRPr lang="en-US"/>
          </a:p>
        </p:txBody>
      </p:sp>
    </p:spTree>
    <p:extLst>
      <p:ext uri="{BB962C8B-B14F-4D97-AF65-F5344CB8AC3E}">
        <p14:creationId xmlns:p14="http://schemas.microsoft.com/office/powerpoint/2010/main" val="4237528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2523B-A104-B744-9B19-DCE6652A42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833FB8-A2FE-8C42-AD95-621D8738AA85}"/>
              </a:ext>
            </a:extLst>
          </p:cNvPr>
          <p:cNvSpPr>
            <a:spLocks noGrp="1"/>
          </p:cNvSpPr>
          <p:nvPr>
            <p:ph type="dt" sz="half" idx="10"/>
          </p:nvPr>
        </p:nvSpPr>
        <p:spPr/>
        <p:txBody>
          <a:bodyPr/>
          <a:lstStyle/>
          <a:p>
            <a:fld id="{B940187B-F566-AB4F-8AFB-E4585A143316}" type="datetime1">
              <a:rPr lang="en-US" smtClean="0"/>
              <a:t>11/10/22</a:t>
            </a:fld>
            <a:endParaRPr lang="en-US"/>
          </a:p>
        </p:txBody>
      </p:sp>
      <p:sp>
        <p:nvSpPr>
          <p:cNvPr id="4" name="Footer Placeholder 3">
            <a:extLst>
              <a:ext uri="{FF2B5EF4-FFF2-40B4-BE49-F238E27FC236}">
                <a16:creationId xmlns:a16="http://schemas.microsoft.com/office/drawing/2014/main" id="{B6E47A14-89E9-E74F-8E8E-3CFA827510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C22C0D-5F51-AC4A-BD7C-F6727AA36313}"/>
              </a:ext>
            </a:extLst>
          </p:cNvPr>
          <p:cNvSpPr>
            <a:spLocks noGrp="1"/>
          </p:cNvSpPr>
          <p:nvPr>
            <p:ph type="sldNum" sz="quarter" idx="12"/>
          </p:nvPr>
        </p:nvSpPr>
        <p:spPr/>
        <p:txBody>
          <a:bodyPr/>
          <a:lstStyle/>
          <a:p>
            <a:fld id="{61998841-7D05-1241-AA0C-577E12035048}" type="slidenum">
              <a:rPr lang="en-US" smtClean="0"/>
              <a:t>‹#›</a:t>
            </a:fld>
            <a:endParaRPr lang="en-US"/>
          </a:p>
        </p:txBody>
      </p:sp>
    </p:spTree>
    <p:extLst>
      <p:ext uri="{BB962C8B-B14F-4D97-AF65-F5344CB8AC3E}">
        <p14:creationId xmlns:p14="http://schemas.microsoft.com/office/powerpoint/2010/main" val="960625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1BC9BB-E19B-4C44-BF24-C9DD3482B305}"/>
              </a:ext>
            </a:extLst>
          </p:cNvPr>
          <p:cNvSpPr>
            <a:spLocks noGrp="1"/>
          </p:cNvSpPr>
          <p:nvPr>
            <p:ph type="dt" sz="half" idx="10"/>
          </p:nvPr>
        </p:nvSpPr>
        <p:spPr/>
        <p:txBody>
          <a:bodyPr/>
          <a:lstStyle/>
          <a:p>
            <a:fld id="{8FB6F942-E623-D74F-84BF-79EF1C2757F5}" type="datetime1">
              <a:rPr lang="en-US" smtClean="0"/>
              <a:t>11/10/22</a:t>
            </a:fld>
            <a:endParaRPr lang="en-US"/>
          </a:p>
        </p:txBody>
      </p:sp>
      <p:sp>
        <p:nvSpPr>
          <p:cNvPr id="3" name="Footer Placeholder 2">
            <a:extLst>
              <a:ext uri="{FF2B5EF4-FFF2-40B4-BE49-F238E27FC236}">
                <a16:creationId xmlns:a16="http://schemas.microsoft.com/office/drawing/2014/main" id="{738F4207-340B-3748-83F8-1DC0A07BE8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0F5F64-9E5B-4842-BD82-30BFFF0E396C}"/>
              </a:ext>
            </a:extLst>
          </p:cNvPr>
          <p:cNvSpPr>
            <a:spLocks noGrp="1"/>
          </p:cNvSpPr>
          <p:nvPr>
            <p:ph type="sldNum" sz="quarter" idx="12"/>
          </p:nvPr>
        </p:nvSpPr>
        <p:spPr/>
        <p:txBody>
          <a:bodyPr/>
          <a:lstStyle/>
          <a:p>
            <a:fld id="{61998841-7D05-1241-AA0C-577E12035048}" type="slidenum">
              <a:rPr lang="en-US" smtClean="0"/>
              <a:t>‹#›</a:t>
            </a:fld>
            <a:endParaRPr lang="en-US"/>
          </a:p>
        </p:txBody>
      </p:sp>
    </p:spTree>
    <p:extLst>
      <p:ext uri="{BB962C8B-B14F-4D97-AF65-F5344CB8AC3E}">
        <p14:creationId xmlns:p14="http://schemas.microsoft.com/office/powerpoint/2010/main" val="74762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95048-61D2-BF44-BE42-FC4EE9A123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2F574B-176C-9041-9F21-D6DF7C1B98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47B683-273D-BE4D-8EA4-334AC11310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219760-95E4-BD46-B3A0-A2AD4FDA8DFB}"/>
              </a:ext>
            </a:extLst>
          </p:cNvPr>
          <p:cNvSpPr>
            <a:spLocks noGrp="1"/>
          </p:cNvSpPr>
          <p:nvPr>
            <p:ph type="dt" sz="half" idx="10"/>
          </p:nvPr>
        </p:nvSpPr>
        <p:spPr/>
        <p:txBody>
          <a:bodyPr/>
          <a:lstStyle/>
          <a:p>
            <a:fld id="{9948D493-2BFF-5E49-ACAC-31EEF98F237A}" type="datetime1">
              <a:rPr lang="en-US" smtClean="0"/>
              <a:t>11/10/22</a:t>
            </a:fld>
            <a:endParaRPr lang="en-US"/>
          </a:p>
        </p:txBody>
      </p:sp>
      <p:sp>
        <p:nvSpPr>
          <p:cNvPr id="6" name="Footer Placeholder 5">
            <a:extLst>
              <a:ext uri="{FF2B5EF4-FFF2-40B4-BE49-F238E27FC236}">
                <a16:creationId xmlns:a16="http://schemas.microsoft.com/office/drawing/2014/main" id="{FBBD97D0-EAD1-DE44-B35D-8E239AA7A4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4E188F-F5A7-7647-AECE-D83C6127A672}"/>
              </a:ext>
            </a:extLst>
          </p:cNvPr>
          <p:cNvSpPr>
            <a:spLocks noGrp="1"/>
          </p:cNvSpPr>
          <p:nvPr>
            <p:ph type="sldNum" sz="quarter" idx="12"/>
          </p:nvPr>
        </p:nvSpPr>
        <p:spPr/>
        <p:txBody>
          <a:bodyPr/>
          <a:lstStyle/>
          <a:p>
            <a:fld id="{61998841-7D05-1241-AA0C-577E12035048}" type="slidenum">
              <a:rPr lang="en-US" smtClean="0"/>
              <a:t>‹#›</a:t>
            </a:fld>
            <a:endParaRPr lang="en-US"/>
          </a:p>
        </p:txBody>
      </p:sp>
    </p:spTree>
    <p:extLst>
      <p:ext uri="{BB962C8B-B14F-4D97-AF65-F5344CB8AC3E}">
        <p14:creationId xmlns:p14="http://schemas.microsoft.com/office/powerpoint/2010/main" val="1561511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A89F8-F44F-7D4C-8E8A-3CAE70290C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B3A154-156C-844B-ABDA-074AF02423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2A8E2B-95D6-AD4F-BF47-F0E6F652F8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6C3AE6-F37C-2A4A-A19B-6FDC4633E30D}"/>
              </a:ext>
            </a:extLst>
          </p:cNvPr>
          <p:cNvSpPr>
            <a:spLocks noGrp="1"/>
          </p:cNvSpPr>
          <p:nvPr>
            <p:ph type="dt" sz="half" idx="10"/>
          </p:nvPr>
        </p:nvSpPr>
        <p:spPr/>
        <p:txBody>
          <a:bodyPr/>
          <a:lstStyle/>
          <a:p>
            <a:fld id="{BDF12B45-BB62-C54D-BC93-C6B49123DFE6}" type="datetime1">
              <a:rPr lang="en-US" smtClean="0"/>
              <a:t>11/10/22</a:t>
            </a:fld>
            <a:endParaRPr lang="en-US"/>
          </a:p>
        </p:txBody>
      </p:sp>
      <p:sp>
        <p:nvSpPr>
          <p:cNvPr id="6" name="Footer Placeholder 5">
            <a:extLst>
              <a:ext uri="{FF2B5EF4-FFF2-40B4-BE49-F238E27FC236}">
                <a16:creationId xmlns:a16="http://schemas.microsoft.com/office/drawing/2014/main" id="{87C41E12-27E1-9E44-B25D-EBA3BDCC43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AD80A8-57FC-614F-B5F4-646DBA225169}"/>
              </a:ext>
            </a:extLst>
          </p:cNvPr>
          <p:cNvSpPr>
            <a:spLocks noGrp="1"/>
          </p:cNvSpPr>
          <p:nvPr>
            <p:ph type="sldNum" sz="quarter" idx="12"/>
          </p:nvPr>
        </p:nvSpPr>
        <p:spPr/>
        <p:txBody>
          <a:bodyPr/>
          <a:lstStyle/>
          <a:p>
            <a:fld id="{61998841-7D05-1241-AA0C-577E12035048}" type="slidenum">
              <a:rPr lang="en-US" smtClean="0"/>
              <a:t>‹#›</a:t>
            </a:fld>
            <a:endParaRPr lang="en-US"/>
          </a:p>
        </p:txBody>
      </p:sp>
    </p:spTree>
    <p:extLst>
      <p:ext uri="{BB962C8B-B14F-4D97-AF65-F5344CB8AC3E}">
        <p14:creationId xmlns:p14="http://schemas.microsoft.com/office/powerpoint/2010/main" val="2294120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lt1"/>
            </a:gs>
            <a:gs pos="99000">
              <a:srgbClr val="BBD6EE"/>
            </a:gs>
          </a:gsLst>
          <a:lin ang="5400000" scaled="0"/>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97565F-4951-E949-9705-8EF9C83EF5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6B45BE-F108-8243-B164-97FD07FDDD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597B92-D2A8-0E42-860D-74E7E1D979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8E2D14-7AAB-0945-84F0-68163CABE511}" type="datetime1">
              <a:rPr lang="en-US" smtClean="0"/>
              <a:t>11/10/22</a:t>
            </a:fld>
            <a:endParaRPr lang="en-US"/>
          </a:p>
        </p:txBody>
      </p:sp>
      <p:sp>
        <p:nvSpPr>
          <p:cNvPr id="5" name="Footer Placeholder 4">
            <a:extLst>
              <a:ext uri="{FF2B5EF4-FFF2-40B4-BE49-F238E27FC236}">
                <a16:creationId xmlns:a16="http://schemas.microsoft.com/office/drawing/2014/main" id="{1B122A65-59B0-F644-B94C-4E9C6777EA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F53E3A3-6404-9B43-9E92-92351843FA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998841-7D05-1241-AA0C-577E12035048}" type="slidenum">
              <a:rPr lang="en-US" smtClean="0"/>
              <a:t>‹#›</a:t>
            </a:fld>
            <a:endParaRPr lang="en-US"/>
          </a:p>
        </p:txBody>
      </p:sp>
    </p:spTree>
    <p:extLst>
      <p:ext uri="{BB962C8B-B14F-4D97-AF65-F5344CB8AC3E}">
        <p14:creationId xmlns:p14="http://schemas.microsoft.com/office/powerpoint/2010/main" val="20507819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9.gif"/><Relationship Id="rId5" Type="http://schemas.openxmlformats.org/officeDocument/2006/relationships/image" Target="../media/image18.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0.jpg"/><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s://twitter.com/NOAA_AOML/status/1575862576189411328?s=20&amp;t=_AwJIgQMpjztqP9Y_4gQ9Q" TargetMode="External"/><Relationship Id="rId7" Type="http://schemas.openxmlformats.org/officeDocument/2006/relationships/hyperlink" Target="https://twitter.com/NOAA_AOML/status/1579903373754925057?s=20&amp;t=_AwJIgQMpjztqP9Y_4gQ9Q"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twitter.com/NOAA_AOML/status/1575862573848997888?s=20&amp;t=_AwJIgQMpjztqP9Y_4gQ9Q" TargetMode="External"/><Relationship Id="rId5" Type="http://schemas.openxmlformats.org/officeDocument/2006/relationships/hyperlink" Target="https://twitter.com/NOAA_AOML/status/1575862568731582464?s=20&amp;t=_AwJIgQMpjztqP9Y_4gQ9Q" TargetMode="External"/><Relationship Id="rId4" Type="http://schemas.openxmlformats.org/officeDocument/2006/relationships/hyperlink" Target="https://twitter.com/NOAA_AOML/status/1575196948264632341?s=20&amp;t=_AwJIgQMpjztqP9Y_4gQ9Q" TargetMode="External"/><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hyperlink" Target="https://noaahrd.wordpress.com/2022/09/27/noaa-researchers-fly-a-series-of-missions-into-hurricane-ian/" TargetMode="External"/><Relationship Id="rId3" Type="http://schemas.openxmlformats.org/officeDocument/2006/relationships/hyperlink" Target="https://www.instagram.com/tv/CjlVtMFj-Rc/?utm_source=ig_web_copy_link" TargetMode="External"/><Relationship Id="rId7" Type="http://schemas.openxmlformats.org/officeDocument/2006/relationships/hyperlink" Target="https://noaahrd.wordpress.com/2022/10/03/noaa-deploys-new-altius-drone-into-the-eye-of-hurricane-ian/"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noaahrd.wordpress.com/2022/09/29/noaa-completes-historic-missions-into-hurricane-ian/" TargetMode="External"/><Relationship Id="rId5" Type="http://schemas.openxmlformats.org/officeDocument/2006/relationships/hyperlink" Target="https://www.instagram.com/p/CjIuyFJuh66/" TargetMode="External"/><Relationship Id="rId10" Type="http://schemas.openxmlformats.org/officeDocument/2006/relationships/image" Target="../media/image3.png"/><Relationship Id="rId4" Type="http://schemas.openxmlformats.org/officeDocument/2006/relationships/hyperlink" Target="https://www.instagram.com/p/CjD6LIAJWBm/" TargetMode="External"/><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hyperlink" Target="https://www.cbsnews.com/atlanta/news/hurricane-hunters-hurricane-ian/" TargetMode="External"/><Relationship Id="rId3" Type="http://schemas.openxmlformats.org/officeDocument/2006/relationships/hyperlink" Target="https://drive.google.com/file/d/19u5INGvBDwZkWiW4NMQpV3tAHsFtdasK/view" TargetMode="External"/><Relationship Id="rId7" Type="http://schemas.openxmlformats.org/officeDocument/2006/relationships/hyperlink" Target="https://www.cnbc.com/video/2022/09/28/noaa-hurricane-field-program-director-says-ians-a-long-duration-event.html" TargetMode="External"/><Relationship Id="rId12"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www.youtube.com/watch?v=tVShMsr9e8k" TargetMode="External"/><Relationship Id="rId11" Type="http://schemas.openxmlformats.org/officeDocument/2006/relationships/image" Target="../media/image37.png"/><Relationship Id="rId5" Type="http://schemas.openxmlformats.org/officeDocument/2006/relationships/hyperlink" Target="https://www.kcra.com/article/noaa-scientists-used-drones-to-take-measurements-inside-the-most-dangerous-part-of-hurricane-ian/41504444" TargetMode="External"/><Relationship Id="rId10" Type="http://schemas.openxmlformats.org/officeDocument/2006/relationships/image" Target="../media/image3.png"/><Relationship Id="rId4" Type="http://schemas.openxmlformats.org/officeDocument/2006/relationships/hyperlink" Target="https://www.foxweather.com/extreme-weather/hurricane-drone-research-hurricane-hunter" TargetMode="External"/><Relationship Id="rId9"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aoml.noaa.gov/2022-hurricane-field-program/" TargetMode="Externa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hyperlink" Target="https://docs.google.com/forms/d/e/1FAIpQLSeiFLPksVEXNmAvOKGAX259lKVAcIG0kh8TME6DU3xxatN6Gw/viewform"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39.JPG"/><Relationship Id="rId7" Type="http://schemas.openxmlformats.org/officeDocument/2006/relationships/image" Target="../media/image43.jpg"/><Relationship Id="rId12" Type="http://schemas.openxmlformats.org/officeDocument/2006/relationships/image" Target="../media/image48.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2.jpg"/><Relationship Id="rId11" Type="http://schemas.openxmlformats.org/officeDocument/2006/relationships/image" Target="../media/image47.jpg"/><Relationship Id="rId5" Type="http://schemas.openxmlformats.org/officeDocument/2006/relationships/image" Target="../media/image41.jpg"/><Relationship Id="rId10" Type="http://schemas.openxmlformats.org/officeDocument/2006/relationships/image" Target="../media/image46.HEIC"/><Relationship Id="rId4" Type="http://schemas.openxmlformats.org/officeDocument/2006/relationships/image" Target="../media/image40.jpeg"/><Relationship Id="rId9" Type="http://schemas.openxmlformats.org/officeDocument/2006/relationships/image" Target="../media/image45.jp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jpg"/><Relationship Id="rId7"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sky, outdoor, plane, cloudy&#10;&#10;Description automatically generated">
            <a:extLst>
              <a:ext uri="{FF2B5EF4-FFF2-40B4-BE49-F238E27FC236}">
                <a16:creationId xmlns:a16="http://schemas.microsoft.com/office/drawing/2014/main" id="{7F940449-96FC-79BF-EA57-9E919958676F}"/>
              </a:ext>
            </a:extLst>
          </p:cNvPr>
          <p:cNvPicPr>
            <a:picLocks noChangeAspect="1"/>
          </p:cNvPicPr>
          <p:nvPr/>
        </p:nvPicPr>
        <p:blipFill>
          <a:blip r:embed="rId3">
            <a:alphaModFix amt="60000"/>
          </a:blip>
          <a:stretch>
            <a:fillRect/>
          </a:stretch>
        </p:blipFill>
        <p:spPr>
          <a:xfrm>
            <a:off x="-2" y="1151271"/>
            <a:ext cx="12192001" cy="5733902"/>
          </a:xfrm>
          <a:prstGeom prst="rect">
            <a:avLst/>
          </a:prstGeom>
        </p:spPr>
      </p:pic>
      <p:sp>
        <p:nvSpPr>
          <p:cNvPr id="8" name="TextBox 7">
            <a:extLst>
              <a:ext uri="{FF2B5EF4-FFF2-40B4-BE49-F238E27FC236}">
                <a16:creationId xmlns:a16="http://schemas.microsoft.com/office/drawing/2014/main" id="{0F5AE12C-7089-674F-B803-41B416029D7B}"/>
              </a:ext>
            </a:extLst>
          </p:cNvPr>
          <p:cNvSpPr txBox="1"/>
          <p:nvPr/>
        </p:nvSpPr>
        <p:spPr>
          <a:xfrm>
            <a:off x="0" y="0"/>
            <a:ext cx="12192000" cy="1938992"/>
          </a:xfrm>
          <a:prstGeom prst="rect">
            <a:avLst/>
          </a:prstGeom>
          <a:noFill/>
        </p:spPr>
        <p:txBody>
          <a:bodyPr wrap="square" rtlCol="0">
            <a:spAutoFit/>
          </a:bodyPr>
          <a:lstStyle/>
          <a:p>
            <a:pPr algn="ctr"/>
            <a:r>
              <a:rPr lang="en-US" sz="3200" dirty="0"/>
              <a:t>2022 Hurricane Field Program</a:t>
            </a:r>
          </a:p>
          <a:p>
            <a:pPr algn="ctr"/>
            <a:r>
              <a:rPr lang="en-US" sz="2400" dirty="0"/>
              <a:t>Advancing the Prediction of Hurricanes Experiment (APHEX)</a:t>
            </a:r>
          </a:p>
          <a:p>
            <a:pPr algn="ctr"/>
            <a:endParaRPr lang="en-US" sz="3200" dirty="0"/>
          </a:p>
          <a:p>
            <a:pPr algn="ctr"/>
            <a:endParaRPr lang="en-US" sz="3200" dirty="0"/>
          </a:p>
        </p:txBody>
      </p:sp>
      <p:cxnSp>
        <p:nvCxnSpPr>
          <p:cNvPr id="5" name="Google Shape;94;p1">
            <a:extLst>
              <a:ext uri="{FF2B5EF4-FFF2-40B4-BE49-F238E27FC236}">
                <a16:creationId xmlns:a16="http://schemas.microsoft.com/office/drawing/2014/main" id="{D23B8CD1-4E39-0748-9160-3493071B830D}"/>
              </a:ext>
            </a:extLst>
          </p:cNvPr>
          <p:cNvCxnSpPr/>
          <p:nvPr/>
        </p:nvCxnSpPr>
        <p:spPr>
          <a:xfrm rot="10800000" flipH="1">
            <a:off x="1524000" y="969496"/>
            <a:ext cx="9144000" cy="7500"/>
          </a:xfrm>
          <a:prstGeom prst="straightConnector1">
            <a:avLst/>
          </a:prstGeom>
          <a:noFill/>
          <a:ln w="25400" cap="flat" cmpd="sng">
            <a:solidFill>
              <a:srgbClr val="5B9BD5"/>
            </a:solidFill>
            <a:prstDash val="solid"/>
            <a:miter lim="800000"/>
            <a:headEnd type="none" w="sm" len="sm"/>
            <a:tailEnd type="none" w="sm" len="sm"/>
          </a:ln>
        </p:spPr>
      </p:cxnSp>
      <p:sp>
        <p:nvSpPr>
          <p:cNvPr id="10" name="TextBox 9">
            <a:extLst>
              <a:ext uri="{FF2B5EF4-FFF2-40B4-BE49-F238E27FC236}">
                <a16:creationId xmlns:a16="http://schemas.microsoft.com/office/drawing/2014/main" id="{907ED563-2F76-A542-B27D-3E59E13BA63E}"/>
              </a:ext>
            </a:extLst>
          </p:cNvPr>
          <p:cNvSpPr txBox="1"/>
          <p:nvPr/>
        </p:nvSpPr>
        <p:spPr>
          <a:xfrm>
            <a:off x="0" y="1383315"/>
            <a:ext cx="12192000" cy="2123658"/>
          </a:xfrm>
          <a:prstGeom prst="rect">
            <a:avLst/>
          </a:prstGeom>
          <a:noFill/>
        </p:spPr>
        <p:txBody>
          <a:bodyPr wrap="square" rtlCol="0">
            <a:spAutoFit/>
          </a:bodyPr>
          <a:lstStyle/>
          <a:p>
            <a:pPr algn="ctr"/>
            <a:r>
              <a:rPr lang="en-US" sz="3600" b="1" dirty="0"/>
              <a:t>AL09/Ian Debrief</a:t>
            </a:r>
          </a:p>
          <a:p>
            <a:pPr algn="ctr"/>
            <a:endParaRPr lang="en-US" sz="2000" dirty="0"/>
          </a:p>
          <a:p>
            <a:pPr algn="ctr"/>
            <a:endParaRPr lang="en-US" sz="2000" dirty="0"/>
          </a:p>
          <a:p>
            <a:pPr algn="ctr"/>
            <a:r>
              <a:rPr lang="en-US" sz="2400" dirty="0"/>
              <a:t>Jason </a:t>
            </a:r>
            <a:r>
              <a:rPr lang="en-US" sz="2400" dirty="0" err="1"/>
              <a:t>Dunion</a:t>
            </a:r>
            <a:r>
              <a:rPr lang="en-US" sz="2400" dirty="0"/>
              <a:t> – HFP Director</a:t>
            </a:r>
          </a:p>
          <a:p>
            <a:pPr algn="ctr"/>
            <a:endParaRPr lang="en-US" sz="800" dirty="0"/>
          </a:p>
          <a:p>
            <a:pPr algn="ctr"/>
            <a:r>
              <a:rPr lang="en-US" sz="2400" dirty="0"/>
              <a:t>Jon Zawislak &amp; Rob Rogers - HFP Deputy Directors</a:t>
            </a:r>
          </a:p>
        </p:txBody>
      </p:sp>
      <p:sp>
        <p:nvSpPr>
          <p:cNvPr id="2" name="TextBox 1">
            <a:extLst>
              <a:ext uri="{FF2B5EF4-FFF2-40B4-BE49-F238E27FC236}">
                <a16:creationId xmlns:a16="http://schemas.microsoft.com/office/drawing/2014/main" id="{E0D834C4-0B35-F6DC-9B9A-43098181C5CC}"/>
              </a:ext>
            </a:extLst>
          </p:cNvPr>
          <p:cNvSpPr txBox="1"/>
          <p:nvPr/>
        </p:nvSpPr>
        <p:spPr>
          <a:xfrm>
            <a:off x="10744201" y="6642556"/>
            <a:ext cx="1447800" cy="215444"/>
          </a:xfrm>
          <a:prstGeom prst="rect">
            <a:avLst/>
          </a:prstGeom>
          <a:noFill/>
        </p:spPr>
        <p:txBody>
          <a:bodyPr wrap="square" rtlCol="0">
            <a:spAutoFit/>
          </a:bodyPr>
          <a:lstStyle/>
          <a:p>
            <a:pPr algn="ctr"/>
            <a:r>
              <a:rPr lang="en-US" sz="800" dirty="0"/>
              <a:t>Photo credit: Heather Holbach</a:t>
            </a:r>
          </a:p>
        </p:txBody>
      </p:sp>
      <p:pic>
        <p:nvPicPr>
          <p:cNvPr id="3" name="Google Shape;228;g88653923ee_0_70">
            <a:extLst>
              <a:ext uri="{FF2B5EF4-FFF2-40B4-BE49-F238E27FC236}">
                <a16:creationId xmlns:a16="http://schemas.microsoft.com/office/drawing/2014/main" id="{7EC406E3-CD66-76B2-B0E7-0DEBBEB567DA}"/>
              </a:ext>
            </a:extLst>
          </p:cNvPr>
          <p:cNvPicPr preferRelativeResize="0">
            <a:picLocks noChangeAspect="1"/>
          </p:cNvPicPr>
          <p:nvPr/>
        </p:nvPicPr>
        <p:blipFill rotWithShape="1">
          <a:blip r:embed="rId4">
            <a:alphaModFix amt="70000"/>
          </a:blip>
          <a:srcRect/>
          <a:stretch/>
        </p:blipFill>
        <p:spPr>
          <a:xfrm>
            <a:off x="137161" y="95100"/>
            <a:ext cx="731520" cy="731520"/>
          </a:xfrm>
          <a:prstGeom prst="rect">
            <a:avLst/>
          </a:prstGeom>
          <a:noFill/>
          <a:ln>
            <a:noFill/>
          </a:ln>
        </p:spPr>
      </p:pic>
      <p:pic>
        <p:nvPicPr>
          <p:cNvPr id="9" name="Google Shape;229;g88653923ee_0_70">
            <a:extLst>
              <a:ext uri="{FF2B5EF4-FFF2-40B4-BE49-F238E27FC236}">
                <a16:creationId xmlns:a16="http://schemas.microsoft.com/office/drawing/2014/main" id="{2486FBB4-C955-A317-DB13-1541610AC20D}"/>
              </a:ext>
            </a:extLst>
          </p:cNvPr>
          <p:cNvPicPr preferRelativeResize="0">
            <a:picLocks noChangeAspect="1"/>
          </p:cNvPicPr>
          <p:nvPr/>
        </p:nvPicPr>
        <p:blipFill rotWithShape="1">
          <a:blip r:embed="rId5">
            <a:alphaModFix amt="70000"/>
          </a:blip>
          <a:srcRect/>
          <a:stretch/>
        </p:blipFill>
        <p:spPr>
          <a:xfrm>
            <a:off x="11323319" y="95100"/>
            <a:ext cx="731520" cy="731520"/>
          </a:xfrm>
          <a:prstGeom prst="rect">
            <a:avLst/>
          </a:prstGeom>
          <a:noFill/>
          <a:ln>
            <a:noFill/>
          </a:ln>
        </p:spPr>
      </p:pic>
    </p:spTree>
    <p:extLst>
      <p:ext uri="{BB962C8B-B14F-4D97-AF65-F5344CB8AC3E}">
        <p14:creationId xmlns:p14="http://schemas.microsoft.com/office/powerpoint/2010/main" val="3733979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EBD480FB-AE57-E36B-726C-FEABCB5BFA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808"/>
          <a:stretch/>
        </p:blipFill>
        <p:spPr bwMode="auto">
          <a:xfrm>
            <a:off x="8650427" y="1188720"/>
            <a:ext cx="3243546" cy="21846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EF780BF-B939-9640-AA9E-7DA582097814}"/>
              </a:ext>
            </a:extLst>
          </p:cNvPr>
          <p:cNvSpPr txBox="1"/>
          <p:nvPr/>
        </p:nvSpPr>
        <p:spPr>
          <a:xfrm>
            <a:off x="0" y="0"/>
            <a:ext cx="12192000" cy="1015663"/>
          </a:xfrm>
          <a:prstGeom prst="rect">
            <a:avLst/>
          </a:prstGeom>
          <a:noFill/>
        </p:spPr>
        <p:txBody>
          <a:bodyPr wrap="square" rtlCol="0">
            <a:spAutoFit/>
          </a:bodyPr>
          <a:lstStyle/>
          <a:p>
            <a:pPr algn="ctr"/>
            <a:r>
              <a:rPr lang="en-US" sz="3600" dirty="0"/>
              <a:t>2022 Hurricane Field Program-APHEX</a:t>
            </a:r>
          </a:p>
          <a:p>
            <a:pPr algn="ctr"/>
            <a:r>
              <a:rPr lang="en-US" sz="2400" i="1" dirty="0">
                <a:solidFill>
                  <a:schemeClr val="accent1">
                    <a:lumMod val="75000"/>
                  </a:schemeClr>
                </a:solidFill>
              </a:rPr>
              <a:t>AL09/Ian: 20220925I1 (EMC)</a:t>
            </a:r>
          </a:p>
        </p:txBody>
      </p:sp>
      <p:sp>
        <p:nvSpPr>
          <p:cNvPr id="8" name="TextBox 7">
            <a:extLst>
              <a:ext uri="{FF2B5EF4-FFF2-40B4-BE49-F238E27FC236}">
                <a16:creationId xmlns:a16="http://schemas.microsoft.com/office/drawing/2014/main" id="{BAA7D4B0-4B22-9B45-8542-C00F9CF02288}"/>
              </a:ext>
            </a:extLst>
          </p:cNvPr>
          <p:cNvSpPr txBox="1"/>
          <p:nvPr/>
        </p:nvSpPr>
        <p:spPr>
          <a:xfrm>
            <a:off x="137158" y="1188720"/>
            <a:ext cx="4665483" cy="5539978"/>
          </a:xfrm>
          <a:prstGeom prst="rect">
            <a:avLst/>
          </a:prstGeom>
          <a:noFill/>
        </p:spPr>
        <p:txBody>
          <a:bodyPr wrap="square" rtlCol="0">
            <a:spAutoFit/>
          </a:bodyPr>
          <a:lstStyle/>
          <a:p>
            <a:pPr marL="7938"/>
            <a:r>
              <a:rPr lang="en-US" sz="2400" dirty="0"/>
              <a:t>Mission</a:t>
            </a:r>
          </a:p>
          <a:p>
            <a:pPr marL="346075" indent="-168275">
              <a:buFont typeface="Arial" panose="020B0604020202020204" pitchFamily="34" charset="0"/>
              <a:buChar char="•"/>
            </a:pPr>
            <a:r>
              <a:rPr lang="en-US" dirty="0"/>
              <a:t>Onboard</a:t>
            </a:r>
          </a:p>
          <a:p>
            <a:pPr marL="920750" lvl="1" indent="-285750">
              <a:buFont typeface="Courier New" panose="02070309020205020404" pitchFamily="49" charset="0"/>
              <a:buChar char="o"/>
            </a:pPr>
            <a:r>
              <a:rPr lang="en-US" dirty="0"/>
              <a:t>LPS/Radar: </a:t>
            </a:r>
            <a:r>
              <a:rPr lang="en-US" b="1" dirty="0"/>
              <a:t>Holbach, </a:t>
            </a:r>
            <a:r>
              <a:rPr lang="en-US" dirty="0"/>
              <a:t>Aspen: </a:t>
            </a:r>
            <a:r>
              <a:rPr lang="en-US" b="1" dirty="0"/>
              <a:t>Hazelton</a:t>
            </a:r>
          </a:p>
          <a:p>
            <a:pPr marL="346075" indent="-168275">
              <a:buFont typeface="Arial" panose="020B0604020202020204" pitchFamily="34" charset="0"/>
              <a:buChar char="•"/>
            </a:pPr>
            <a:r>
              <a:rPr lang="en-US" dirty="0"/>
              <a:t>Ground-Based</a:t>
            </a:r>
          </a:p>
          <a:p>
            <a:pPr marL="920750" lvl="1" indent="-285750">
              <a:buFont typeface="Courier New" panose="02070309020205020404" pitchFamily="49" charset="0"/>
              <a:buChar char="o"/>
            </a:pPr>
            <a:r>
              <a:rPr lang="en-US" dirty="0"/>
              <a:t>LPS: </a:t>
            </a:r>
            <a:r>
              <a:rPr lang="en-US" b="1" dirty="0"/>
              <a:t>None, </a:t>
            </a:r>
            <a:r>
              <a:rPr lang="en-US" dirty="0"/>
              <a:t>Radar: </a:t>
            </a:r>
            <a:r>
              <a:rPr lang="en-US" b="1" dirty="0"/>
              <a:t>Gamache</a:t>
            </a:r>
          </a:p>
          <a:p>
            <a:pPr marL="346075" indent="-168275">
              <a:buFont typeface="Arial" panose="020B0604020202020204" pitchFamily="34" charset="0"/>
              <a:buChar char="•"/>
            </a:pPr>
            <a:r>
              <a:rPr lang="en-US" dirty="0"/>
              <a:t>APHEX relevance:</a:t>
            </a:r>
          </a:p>
          <a:p>
            <a:pPr marL="920750" lvl="1" indent="-285750">
              <a:buFont typeface="Courier New" panose="02070309020205020404" pitchFamily="49" charset="0"/>
              <a:buChar char="o"/>
            </a:pPr>
            <a:r>
              <a:rPr lang="en-US" sz="1600" dirty="0"/>
              <a:t>EMC TDR, TCRI RMWs (AIPEX)</a:t>
            </a:r>
          </a:p>
          <a:p>
            <a:pPr marL="346075" indent="-168275">
              <a:buFont typeface="Arial" panose="020B0604020202020204" pitchFamily="34" charset="0"/>
              <a:buChar char="•"/>
            </a:pPr>
            <a:r>
              <a:rPr lang="en-US" dirty="0"/>
              <a:t>Planned pattern: butterfly</a:t>
            </a:r>
          </a:p>
          <a:p>
            <a:pPr marL="346075" indent="-168275">
              <a:buFont typeface="Arial" panose="020B0604020202020204" pitchFamily="34" charset="0"/>
              <a:buChar char="•"/>
            </a:pPr>
            <a:r>
              <a:rPr lang="en-US" dirty="0"/>
              <a:t>T/O off (KLAL): 1953z, Land (KLAL): 0304z</a:t>
            </a:r>
            <a:endParaRPr lang="en-US" dirty="0">
              <a:solidFill>
                <a:srgbClr val="FF0000"/>
              </a:solidFill>
            </a:endParaRPr>
          </a:p>
          <a:p>
            <a:pPr marL="346075" indent="-168275">
              <a:buFont typeface="Arial" panose="020B0604020202020204" pitchFamily="34" charset="0"/>
              <a:buChar char="•"/>
            </a:pPr>
            <a:r>
              <a:rPr lang="en-US" dirty="0"/>
              <a:t>FL 10 </a:t>
            </a:r>
            <a:r>
              <a:rPr lang="en-US" dirty="0" err="1"/>
              <a:t>kft</a:t>
            </a:r>
            <a:r>
              <a:rPr lang="en-US" dirty="0"/>
              <a:t> (pressure)</a:t>
            </a:r>
          </a:p>
          <a:p>
            <a:pPr marL="346075" indent="-168275">
              <a:buFont typeface="Arial" panose="020B0604020202020204" pitchFamily="34" charset="0"/>
              <a:buChar char="•"/>
            </a:pPr>
            <a:r>
              <a:rPr lang="en-US" dirty="0"/>
              <a:t>Dropsondes: 21 drops (20 to GTS)</a:t>
            </a:r>
          </a:p>
          <a:p>
            <a:pPr marL="346075" indent="-168275">
              <a:buFont typeface="Arial" panose="020B0604020202020204" pitchFamily="34" charset="0"/>
              <a:buChar char="•"/>
            </a:pPr>
            <a:r>
              <a:rPr lang="en-US" dirty="0"/>
              <a:t>AXBTs (NRL/ONR): none</a:t>
            </a:r>
          </a:p>
          <a:p>
            <a:pPr marL="346075" indent="-168275">
              <a:buFont typeface="Arial" panose="020B0604020202020204" pitchFamily="34" charset="0"/>
              <a:buChar char="•"/>
            </a:pPr>
            <a:r>
              <a:rPr lang="en-US" dirty="0"/>
              <a:t>TDR analyses to EMC &amp; NHC: 3</a:t>
            </a:r>
          </a:p>
          <a:p>
            <a:pPr marL="346075" indent="-168275">
              <a:buFont typeface="Arial" panose="020B0604020202020204" pitchFamily="34" charset="0"/>
              <a:buChar char="•"/>
            </a:pPr>
            <a:endParaRPr lang="en-US" sz="800" dirty="0"/>
          </a:p>
          <a:p>
            <a:pPr marL="346075" indent="-168275">
              <a:buFont typeface="Arial" panose="020B0604020202020204" pitchFamily="34" charset="0"/>
              <a:buChar char="•"/>
            </a:pPr>
            <a:r>
              <a:rPr lang="en-US" dirty="0"/>
              <a:t>Partial eyewall present when we arrived which was somewhat surprising given it was still a TS</a:t>
            </a:r>
          </a:p>
          <a:p>
            <a:pPr marL="346075" indent="-168275">
              <a:buFont typeface="Arial" panose="020B0604020202020204" pitchFamily="34" charset="0"/>
              <a:buChar char="•"/>
            </a:pPr>
            <a:r>
              <a:rPr lang="en-US" dirty="0"/>
              <a:t>Found that Ian had become more vertically aligned</a:t>
            </a:r>
          </a:p>
          <a:p>
            <a:pPr marL="346075" indent="-168275">
              <a:buFont typeface="Arial" panose="020B0604020202020204" pitchFamily="34" charset="0"/>
              <a:buChar char="•"/>
            </a:pPr>
            <a:endParaRPr lang="en-US" dirty="0"/>
          </a:p>
        </p:txBody>
      </p:sp>
      <p:sp>
        <p:nvSpPr>
          <p:cNvPr id="23" name="TextBox 22">
            <a:extLst>
              <a:ext uri="{FF2B5EF4-FFF2-40B4-BE49-F238E27FC236}">
                <a16:creationId xmlns:a16="http://schemas.microsoft.com/office/drawing/2014/main" id="{D4E7806F-9A3B-AF4F-8E1F-058D3B36DCF1}"/>
              </a:ext>
            </a:extLst>
          </p:cNvPr>
          <p:cNvSpPr txBox="1"/>
          <p:nvPr/>
        </p:nvSpPr>
        <p:spPr>
          <a:xfrm>
            <a:off x="8650427" y="3040199"/>
            <a:ext cx="3243546" cy="307777"/>
          </a:xfrm>
          <a:prstGeom prst="rect">
            <a:avLst/>
          </a:prstGeom>
          <a:noFill/>
        </p:spPr>
        <p:txBody>
          <a:bodyPr wrap="square" rtlCol="0">
            <a:spAutoFit/>
          </a:bodyPr>
          <a:lstStyle/>
          <a:p>
            <a:pPr algn="ctr"/>
            <a:r>
              <a:rPr lang="en-US" sz="1400" dirty="0"/>
              <a:t>N43 final flight track</a:t>
            </a:r>
          </a:p>
        </p:txBody>
      </p:sp>
      <p:pic>
        <p:nvPicPr>
          <p:cNvPr id="2" name="Google Shape;228;g88653923ee_0_70">
            <a:extLst>
              <a:ext uri="{FF2B5EF4-FFF2-40B4-BE49-F238E27FC236}">
                <a16:creationId xmlns:a16="http://schemas.microsoft.com/office/drawing/2014/main" id="{E845ABE2-C5FD-60B1-CBC5-63FDBBB05110}"/>
              </a:ext>
            </a:extLst>
          </p:cNvPr>
          <p:cNvPicPr preferRelativeResize="0">
            <a:picLocks noChangeAspect="1"/>
          </p:cNvPicPr>
          <p:nvPr/>
        </p:nvPicPr>
        <p:blipFill rotWithShape="1">
          <a:blip r:embed="rId4">
            <a:alphaModFix amt="70000"/>
          </a:blip>
          <a:srcRect/>
          <a:stretch/>
        </p:blipFill>
        <p:spPr>
          <a:xfrm>
            <a:off x="137161" y="95100"/>
            <a:ext cx="731520" cy="731520"/>
          </a:xfrm>
          <a:prstGeom prst="rect">
            <a:avLst/>
          </a:prstGeom>
          <a:noFill/>
          <a:ln>
            <a:noFill/>
          </a:ln>
        </p:spPr>
      </p:pic>
      <p:pic>
        <p:nvPicPr>
          <p:cNvPr id="3" name="Google Shape;229;g88653923ee_0_70">
            <a:extLst>
              <a:ext uri="{FF2B5EF4-FFF2-40B4-BE49-F238E27FC236}">
                <a16:creationId xmlns:a16="http://schemas.microsoft.com/office/drawing/2014/main" id="{EDD7A673-01F4-5C49-4C2E-06651D255278}"/>
              </a:ext>
            </a:extLst>
          </p:cNvPr>
          <p:cNvPicPr preferRelativeResize="0">
            <a:picLocks noChangeAspect="1"/>
          </p:cNvPicPr>
          <p:nvPr/>
        </p:nvPicPr>
        <p:blipFill rotWithShape="1">
          <a:blip r:embed="rId5">
            <a:alphaModFix amt="70000"/>
          </a:blip>
          <a:srcRect/>
          <a:stretch/>
        </p:blipFill>
        <p:spPr>
          <a:xfrm>
            <a:off x="11323319" y="95100"/>
            <a:ext cx="731520" cy="731520"/>
          </a:xfrm>
          <a:prstGeom prst="rect">
            <a:avLst/>
          </a:prstGeom>
          <a:noFill/>
          <a:ln>
            <a:noFill/>
          </a:ln>
        </p:spPr>
      </p:pic>
      <p:pic>
        <p:nvPicPr>
          <p:cNvPr id="3074" name="Picture 2">
            <a:extLst>
              <a:ext uri="{FF2B5EF4-FFF2-40B4-BE49-F238E27FC236}">
                <a16:creationId xmlns:a16="http://schemas.microsoft.com/office/drawing/2014/main" id="{3A8F7786-7B7F-DABF-A786-087FAE4B0A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6068" y="1110763"/>
            <a:ext cx="3352799" cy="251459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7F2DA2CF-6AC3-8659-C799-CA32ED5652B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0007" t="14810" r="6670" b="17334"/>
          <a:stretch/>
        </p:blipFill>
        <p:spPr bwMode="auto">
          <a:xfrm>
            <a:off x="5016053" y="4064360"/>
            <a:ext cx="2648767" cy="255415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06B0AD0E-C686-11E2-920A-CCD7E92A27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96766" y="4013582"/>
            <a:ext cx="3983568" cy="2655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516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EF780BF-B939-9640-AA9E-7DA582097814}"/>
              </a:ext>
            </a:extLst>
          </p:cNvPr>
          <p:cNvSpPr txBox="1"/>
          <p:nvPr/>
        </p:nvSpPr>
        <p:spPr>
          <a:xfrm>
            <a:off x="0" y="0"/>
            <a:ext cx="12192000" cy="1015663"/>
          </a:xfrm>
          <a:prstGeom prst="rect">
            <a:avLst/>
          </a:prstGeom>
          <a:noFill/>
        </p:spPr>
        <p:txBody>
          <a:bodyPr wrap="square" rtlCol="0">
            <a:spAutoFit/>
          </a:bodyPr>
          <a:lstStyle/>
          <a:p>
            <a:pPr algn="ctr"/>
            <a:r>
              <a:rPr lang="en-US" sz="3600" dirty="0"/>
              <a:t>2022 Hurricane Field Program-APHEX</a:t>
            </a:r>
          </a:p>
          <a:p>
            <a:pPr algn="ctr"/>
            <a:r>
              <a:rPr lang="en-US" sz="2400" i="1" dirty="0">
                <a:solidFill>
                  <a:schemeClr val="accent1">
                    <a:lumMod val="75000"/>
                  </a:schemeClr>
                </a:solidFill>
              </a:rPr>
              <a:t>AL09/Ian: 20220926H1 (EMC)</a:t>
            </a:r>
          </a:p>
        </p:txBody>
      </p:sp>
      <p:sp>
        <p:nvSpPr>
          <p:cNvPr id="8" name="TextBox 7">
            <a:extLst>
              <a:ext uri="{FF2B5EF4-FFF2-40B4-BE49-F238E27FC236}">
                <a16:creationId xmlns:a16="http://schemas.microsoft.com/office/drawing/2014/main" id="{BAA7D4B0-4B22-9B45-8542-C00F9CF02288}"/>
              </a:ext>
            </a:extLst>
          </p:cNvPr>
          <p:cNvSpPr txBox="1"/>
          <p:nvPr/>
        </p:nvSpPr>
        <p:spPr>
          <a:xfrm>
            <a:off x="137157" y="1188720"/>
            <a:ext cx="6339843" cy="5539978"/>
          </a:xfrm>
          <a:prstGeom prst="rect">
            <a:avLst/>
          </a:prstGeom>
          <a:noFill/>
        </p:spPr>
        <p:txBody>
          <a:bodyPr wrap="square" rtlCol="0">
            <a:spAutoFit/>
          </a:bodyPr>
          <a:lstStyle/>
          <a:p>
            <a:pPr marL="7938"/>
            <a:r>
              <a:rPr lang="en-US" sz="2400" dirty="0"/>
              <a:t>Mission</a:t>
            </a:r>
          </a:p>
          <a:p>
            <a:pPr marL="346075" indent="-168275">
              <a:buFont typeface="Arial" panose="020B0604020202020204" pitchFamily="34" charset="0"/>
              <a:buChar char="•"/>
            </a:pPr>
            <a:r>
              <a:rPr lang="en-US" dirty="0"/>
              <a:t>Onboard</a:t>
            </a:r>
          </a:p>
          <a:p>
            <a:pPr marL="920750" lvl="1" indent="-285750">
              <a:buFont typeface="Courier New" panose="02070309020205020404" pitchFamily="49" charset="0"/>
              <a:buChar char="o"/>
            </a:pPr>
            <a:r>
              <a:rPr lang="en-US" dirty="0"/>
              <a:t>LPS/Radar: </a:t>
            </a:r>
            <a:r>
              <a:rPr lang="en-US" b="1" dirty="0"/>
              <a:t>Rogers, </a:t>
            </a:r>
            <a:r>
              <a:rPr lang="en-US" dirty="0"/>
              <a:t>Aspen: </a:t>
            </a:r>
            <a:r>
              <a:rPr lang="en-US" b="1" dirty="0"/>
              <a:t>J. Zhang</a:t>
            </a:r>
          </a:p>
          <a:p>
            <a:pPr marL="346075" indent="-168275">
              <a:buFont typeface="Arial" panose="020B0604020202020204" pitchFamily="34" charset="0"/>
              <a:buChar char="•"/>
            </a:pPr>
            <a:r>
              <a:rPr lang="en-US" dirty="0"/>
              <a:t>Ground-Based</a:t>
            </a:r>
          </a:p>
          <a:p>
            <a:pPr marL="920750" lvl="1" indent="-285750">
              <a:buFont typeface="Courier New" panose="02070309020205020404" pitchFamily="49" charset="0"/>
              <a:buChar char="o"/>
            </a:pPr>
            <a:r>
              <a:rPr lang="en-US" dirty="0"/>
              <a:t>LPS: </a:t>
            </a:r>
            <a:r>
              <a:rPr lang="en-US" b="1" dirty="0"/>
              <a:t>None, </a:t>
            </a:r>
            <a:r>
              <a:rPr lang="en-US" dirty="0"/>
              <a:t>Radar: </a:t>
            </a:r>
            <a:r>
              <a:rPr lang="en-US" b="1" dirty="0" err="1"/>
              <a:t>Reasor</a:t>
            </a:r>
            <a:endParaRPr lang="en-US" b="1" dirty="0"/>
          </a:p>
          <a:p>
            <a:pPr marL="346075" indent="-168275">
              <a:buFont typeface="Arial" panose="020B0604020202020204" pitchFamily="34" charset="0"/>
              <a:buChar char="•"/>
            </a:pPr>
            <a:r>
              <a:rPr lang="en-US" dirty="0"/>
              <a:t>APHEX relevance:</a:t>
            </a:r>
          </a:p>
          <a:p>
            <a:pPr marL="920750" lvl="1" indent="-285750">
              <a:buFont typeface="Courier New" panose="02070309020205020404" pitchFamily="49" charset="0"/>
              <a:buChar char="o"/>
            </a:pPr>
            <a:r>
              <a:rPr lang="en-US" sz="1600" dirty="0"/>
              <a:t>EMC TDR, TCRI RMWs (AIPEX)</a:t>
            </a:r>
          </a:p>
          <a:p>
            <a:pPr marL="346075" indent="-168275">
              <a:buFont typeface="Arial" panose="020B0604020202020204" pitchFamily="34" charset="0"/>
              <a:buChar char="•"/>
            </a:pPr>
            <a:r>
              <a:rPr lang="en-US" dirty="0"/>
              <a:t>Planned pattern: butterfly</a:t>
            </a:r>
          </a:p>
          <a:p>
            <a:pPr marL="346075" indent="-168275">
              <a:buFont typeface="Arial" panose="020B0604020202020204" pitchFamily="34" charset="0"/>
              <a:buChar char="•"/>
            </a:pPr>
            <a:r>
              <a:rPr lang="en-US" dirty="0"/>
              <a:t>T/O off (KLAL): 0759z, Land (KLAL): 1444z</a:t>
            </a:r>
          </a:p>
          <a:p>
            <a:pPr marL="346075" indent="-168275">
              <a:buFont typeface="Arial" panose="020B0604020202020204" pitchFamily="34" charset="0"/>
              <a:buChar char="•"/>
            </a:pPr>
            <a:r>
              <a:rPr lang="en-US" dirty="0"/>
              <a:t>FL 10 </a:t>
            </a:r>
            <a:r>
              <a:rPr lang="en-US" dirty="0" err="1"/>
              <a:t>kft</a:t>
            </a:r>
            <a:r>
              <a:rPr lang="en-US" dirty="0"/>
              <a:t> (pressure), dropped to 8 </a:t>
            </a:r>
            <a:r>
              <a:rPr lang="en-US" dirty="0" err="1"/>
              <a:t>kft</a:t>
            </a:r>
            <a:r>
              <a:rPr lang="en-US" dirty="0"/>
              <a:t> (AF OS)</a:t>
            </a:r>
          </a:p>
          <a:p>
            <a:pPr marL="346075" indent="-168275">
              <a:buFont typeface="Arial" panose="020B0604020202020204" pitchFamily="34" charset="0"/>
              <a:buChar char="•"/>
            </a:pPr>
            <a:r>
              <a:rPr lang="en-US" dirty="0"/>
              <a:t>Dropsondes: 34 drops (31 to GTS)</a:t>
            </a:r>
          </a:p>
          <a:p>
            <a:pPr marL="346075" indent="-168275">
              <a:buFont typeface="Arial" panose="020B0604020202020204" pitchFamily="34" charset="0"/>
              <a:buChar char="•"/>
            </a:pPr>
            <a:r>
              <a:rPr lang="en-US" dirty="0"/>
              <a:t>AXBTs (NRL/ONR): 8</a:t>
            </a:r>
          </a:p>
          <a:p>
            <a:pPr marL="346075" indent="-168275">
              <a:buFont typeface="Arial" panose="020B0604020202020204" pitchFamily="34" charset="0"/>
              <a:buChar char="•"/>
            </a:pPr>
            <a:r>
              <a:rPr lang="en-US" dirty="0"/>
              <a:t>TDR analyses to EMC &amp; NHC: 3</a:t>
            </a:r>
          </a:p>
          <a:p>
            <a:pPr marL="346075" indent="-168275">
              <a:buFont typeface="Arial" panose="020B0604020202020204" pitchFamily="34" charset="0"/>
              <a:buChar char="•"/>
            </a:pPr>
            <a:endParaRPr lang="en-US" sz="800" dirty="0"/>
          </a:p>
          <a:p>
            <a:pPr marL="346075" indent="-168275">
              <a:buFont typeface="Arial" panose="020B0604020202020204" pitchFamily="34" charset="0"/>
              <a:buChar char="•"/>
            </a:pPr>
            <a:r>
              <a:rPr lang="en-US" dirty="0"/>
              <a:t>Broad, not deep vortex</a:t>
            </a:r>
          </a:p>
          <a:p>
            <a:pPr marL="346075" indent="-168275">
              <a:buFont typeface="Arial" panose="020B0604020202020204" pitchFamily="34" charset="0"/>
              <a:buChar char="•"/>
            </a:pPr>
            <a:r>
              <a:rPr lang="en-US" dirty="0"/>
              <a:t>Convection developing in inner core</a:t>
            </a:r>
          </a:p>
          <a:p>
            <a:pPr marL="346075" indent="-168275">
              <a:buFont typeface="Arial" panose="020B0604020202020204" pitchFamily="34" charset="0"/>
              <a:buChar char="•"/>
            </a:pPr>
            <a:r>
              <a:rPr lang="en-US" dirty="0"/>
              <a:t>60-65 kt SFMR winds, 983 </a:t>
            </a:r>
            <a:r>
              <a:rPr lang="en-US" dirty="0" err="1"/>
              <a:t>hPa</a:t>
            </a:r>
            <a:r>
              <a:rPr lang="en-US" dirty="0"/>
              <a:t> – possibly tied to large size</a:t>
            </a:r>
          </a:p>
          <a:p>
            <a:pPr marL="346075" indent="-168275">
              <a:buFont typeface="Arial" panose="020B0604020202020204" pitchFamily="34" charset="0"/>
              <a:buChar char="•"/>
            </a:pPr>
            <a:r>
              <a:rPr lang="en-US" dirty="0"/>
              <a:t>Subsidence in NW inner core, possibly related to dry air intrusion there</a:t>
            </a:r>
          </a:p>
          <a:p>
            <a:pPr marL="346075" indent="-168275">
              <a:buFont typeface="Arial" panose="020B0604020202020204" pitchFamily="34" charset="0"/>
              <a:buChar char="•"/>
            </a:pPr>
            <a:r>
              <a:rPr lang="en-US" dirty="0"/>
              <a:t>That and TC size may have temporarily limited intensification</a:t>
            </a:r>
          </a:p>
        </p:txBody>
      </p:sp>
      <p:sp>
        <p:nvSpPr>
          <p:cNvPr id="23" name="TextBox 22">
            <a:extLst>
              <a:ext uri="{FF2B5EF4-FFF2-40B4-BE49-F238E27FC236}">
                <a16:creationId xmlns:a16="http://schemas.microsoft.com/office/drawing/2014/main" id="{D4E7806F-9A3B-AF4F-8E1F-058D3B36DCF1}"/>
              </a:ext>
            </a:extLst>
          </p:cNvPr>
          <p:cNvSpPr txBox="1"/>
          <p:nvPr/>
        </p:nvSpPr>
        <p:spPr>
          <a:xfrm>
            <a:off x="8934449" y="3354623"/>
            <a:ext cx="2926081" cy="307777"/>
          </a:xfrm>
          <a:prstGeom prst="rect">
            <a:avLst/>
          </a:prstGeom>
          <a:noFill/>
        </p:spPr>
        <p:txBody>
          <a:bodyPr wrap="square" rtlCol="0">
            <a:spAutoFit/>
          </a:bodyPr>
          <a:lstStyle/>
          <a:p>
            <a:pPr algn="ctr"/>
            <a:r>
              <a:rPr lang="en-US" sz="1400" dirty="0"/>
              <a:t>N42 final flight track</a:t>
            </a:r>
          </a:p>
        </p:txBody>
      </p:sp>
      <p:pic>
        <p:nvPicPr>
          <p:cNvPr id="2" name="Google Shape;228;g88653923ee_0_70">
            <a:extLst>
              <a:ext uri="{FF2B5EF4-FFF2-40B4-BE49-F238E27FC236}">
                <a16:creationId xmlns:a16="http://schemas.microsoft.com/office/drawing/2014/main" id="{E845ABE2-C5FD-60B1-CBC5-63FDBBB05110}"/>
              </a:ext>
            </a:extLst>
          </p:cNvPr>
          <p:cNvPicPr preferRelativeResize="0">
            <a:picLocks noChangeAspect="1"/>
          </p:cNvPicPr>
          <p:nvPr/>
        </p:nvPicPr>
        <p:blipFill rotWithShape="1">
          <a:blip r:embed="rId3">
            <a:alphaModFix amt="70000"/>
          </a:blip>
          <a:srcRect/>
          <a:stretch/>
        </p:blipFill>
        <p:spPr>
          <a:xfrm>
            <a:off x="137161" y="95100"/>
            <a:ext cx="731520" cy="731520"/>
          </a:xfrm>
          <a:prstGeom prst="rect">
            <a:avLst/>
          </a:prstGeom>
          <a:noFill/>
          <a:ln>
            <a:noFill/>
          </a:ln>
        </p:spPr>
      </p:pic>
      <p:pic>
        <p:nvPicPr>
          <p:cNvPr id="3" name="Google Shape;229;g88653923ee_0_70">
            <a:extLst>
              <a:ext uri="{FF2B5EF4-FFF2-40B4-BE49-F238E27FC236}">
                <a16:creationId xmlns:a16="http://schemas.microsoft.com/office/drawing/2014/main" id="{EDD7A673-01F4-5C49-4C2E-06651D255278}"/>
              </a:ext>
            </a:extLst>
          </p:cNvPr>
          <p:cNvPicPr preferRelativeResize="0">
            <a:picLocks noChangeAspect="1"/>
          </p:cNvPicPr>
          <p:nvPr/>
        </p:nvPicPr>
        <p:blipFill rotWithShape="1">
          <a:blip r:embed="rId4">
            <a:alphaModFix amt="70000"/>
          </a:blip>
          <a:srcRect/>
          <a:stretch/>
        </p:blipFill>
        <p:spPr>
          <a:xfrm>
            <a:off x="11323319" y="95100"/>
            <a:ext cx="731520" cy="731520"/>
          </a:xfrm>
          <a:prstGeom prst="rect">
            <a:avLst/>
          </a:prstGeom>
          <a:noFill/>
          <a:ln>
            <a:noFill/>
          </a:ln>
        </p:spPr>
      </p:pic>
      <p:pic>
        <p:nvPicPr>
          <p:cNvPr id="7170" name="Picture 2">
            <a:extLst>
              <a:ext uri="{FF2B5EF4-FFF2-40B4-BE49-F238E27FC236}">
                <a16:creationId xmlns:a16="http://schemas.microsoft.com/office/drawing/2014/main" id="{3A1E555C-4824-0239-223C-6EED5335E7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4450" y="1188720"/>
            <a:ext cx="2926080" cy="216590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04D7F687-4E52-30A6-781E-E1858D7FC7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50182" y="4212543"/>
            <a:ext cx="3194591" cy="224949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EECF0ECE-0C9D-5AFD-C60C-89645A1D65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6622" y="1519357"/>
            <a:ext cx="3722956" cy="38057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9601DDD-980D-1454-DD02-6D973A47A8CF}"/>
              </a:ext>
            </a:extLst>
          </p:cNvPr>
          <p:cNvSpPr txBox="1"/>
          <p:nvPr/>
        </p:nvSpPr>
        <p:spPr>
          <a:xfrm>
            <a:off x="4856622" y="1231173"/>
            <a:ext cx="3722956" cy="338554"/>
          </a:xfrm>
          <a:prstGeom prst="rect">
            <a:avLst/>
          </a:prstGeom>
          <a:noFill/>
        </p:spPr>
        <p:txBody>
          <a:bodyPr wrap="square" rtlCol="0">
            <a:spAutoFit/>
          </a:bodyPr>
          <a:lstStyle/>
          <a:p>
            <a:pPr algn="ctr"/>
            <a:r>
              <a:rPr lang="en-US" sz="1600" dirty="0"/>
              <a:t>Tangential Wind (V</a:t>
            </a:r>
            <a:r>
              <a:rPr lang="en-US" sz="1600" baseline="-25000" dirty="0"/>
              <a:t>t</a:t>
            </a:r>
            <a:r>
              <a:rPr lang="en-US" sz="1600" dirty="0"/>
              <a:t>)</a:t>
            </a:r>
          </a:p>
        </p:txBody>
      </p:sp>
    </p:spTree>
    <p:extLst>
      <p:ext uri="{BB962C8B-B14F-4D97-AF65-F5344CB8AC3E}">
        <p14:creationId xmlns:p14="http://schemas.microsoft.com/office/powerpoint/2010/main" val="2214768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9DEEAB86-1A19-5CC9-4735-94AB7BAF26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0324" y="1194214"/>
            <a:ext cx="2926080" cy="22347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EF780BF-B939-9640-AA9E-7DA582097814}"/>
              </a:ext>
            </a:extLst>
          </p:cNvPr>
          <p:cNvSpPr txBox="1"/>
          <p:nvPr/>
        </p:nvSpPr>
        <p:spPr>
          <a:xfrm>
            <a:off x="0" y="0"/>
            <a:ext cx="12192000" cy="1015663"/>
          </a:xfrm>
          <a:prstGeom prst="rect">
            <a:avLst/>
          </a:prstGeom>
          <a:noFill/>
        </p:spPr>
        <p:txBody>
          <a:bodyPr wrap="square" rtlCol="0">
            <a:spAutoFit/>
          </a:bodyPr>
          <a:lstStyle/>
          <a:p>
            <a:pPr algn="ctr"/>
            <a:r>
              <a:rPr lang="en-US" sz="3600" dirty="0"/>
              <a:t>2022 Hurricane Field Program-APHEX</a:t>
            </a:r>
          </a:p>
          <a:p>
            <a:pPr algn="ctr"/>
            <a:r>
              <a:rPr lang="en-US" sz="2400" i="1" dirty="0">
                <a:solidFill>
                  <a:schemeClr val="accent1">
                    <a:lumMod val="75000"/>
                  </a:schemeClr>
                </a:solidFill>
              </a:rPr>
              <a:t>AL09/Ian: 20220926I1 (EMC)</a:t>
            </a:r>
          </a:p>
        </p:txBody>
      </p:sp>
      <p:sp>
        <p:nvSpPr>
          <p:cNvPr id="8" name="TextBox 7">
            <a:extLst>
              <a:ext uri="{FF2B5EF4-FFF2-40B4-BE49-F238E27FC236}">
                <a16:creationId xmlns:a16="http://schemas.microsoft.com/office/drawing/2014/main" id="{BAA7D4B0-4B22-9B45-8542-C00F9CF02288}"/>
              </a:ext>
            </a:extLst>
          </p:cNvPr>
          <p:cNvSpPr txBox="1"/>
          <p:nvPr/>
        </p:nvSpPr>
        <p:spPr>
          <a:xfrm>
            <a:off x="137158" y="1188720"/>
            <a:ext cx="5882642" cy="6370975"/>
          </a:xfrm>
          <a:prstGeom prst="rect">
            <a:avLst/>
          </a:prstGeom>
          <a:noFill/>
        </p:spPr>
        <p:txBody>
          <a:bodyPr wrap="square" rtlCol="0">
            <a:spAutoFit/>
          </a:bodyPr>
          <a:lstStyle/>
          <a:p>
            <a:pPr marL="7938"/>
            <a:r>
              <a:rPr lang="en-US" sz="2400" dirty="0"/>
              <a:t>Mission</a:t>
            </a:r>
          </a:p>
          <a:p>
            <a:pPr marL="346075" indent="-168275">
              <a:buFont typeface="Arial" panose="020B0604020202020204" pitchFamily="34" charset="0"/>
              <a:buChar char="•"/>
            </a:pPr>
            <a:r>
              <a:rPr lang="en-US" dirty="0"/>
              <a:t>Onboard</a:t>
            </a:r>
          </a:p>
          <a:p>
            <a:pPr marL="920750" lvl="1" indent="-285750">
              <a:buFont typeface="Courier New" panose="02070309020205020404" pitchFamily="49" charset="0"/>
              <a:buChar char="o"/>
            </a:pPr>
            <a:r>
              <a:rPr lang="en-US" dirty="0"/>
              <a:t>LPS/Radar: </a:t>
            </a:r>
            <a:r>
              <a:rPr lang="en-US" b="1" dirty="0"/>
              <a:t>Holbach, </a:t>
            </a:r>
            <a:r>
              <a:rPr lang="en-US" dirty="0"/>
              <a:t>Aspen: </a:t>
            </a:r>
            <a:r>
              <a:rPr lang="en-US" b="1" dirty="0"/>
              <a:t>Hazelton</a:t>
            </a:r>
          </a:p>
          <a:p>
            <a:pPr marL="346075" indent="-168275">
              <a:buFont typeface="Arial" panose="020B0604020202020204" pitchFamily="34" charset="0"/>
              <a:buChar char="•"/>
            </a:pPr>
            <a:r>
              <a:rPr lang="en-US" dirty="0"/>
              <a:t>Ground-Based</a:t>
            </a:r>
          </a:p>
          <a:p>
            <a:pPr marL="920750" lvl="1" indent="-285750">
              <a:buFont typeface="Courier New" panose="02070309020205020404" pitchFamily="49" charset="0"/>
              <a:buChar char="o"/>
            </a:pPr>
            <a:r>
              <a:rPr lang="en-US" dirty="0"/>
              <a:t>LPS: </a:t>
            </a:r>
            <a:r>
              <a:rPr lang="en-US" b="1" dirty="0" err="1"/>
              <a:t>Alvey</a:t>
            </a:r>
            <a:r>
              <a:rPr lang="en-US" dirty="0"/>
              <a:t>, Radar: </a:t>
            </a:r>
            <a:r>
              <a:rPr lang="en-US" b="1" dirty="0" err="1"/>
              <a:t>Alvey</a:t>
            </a:r>
            <a:endParaRPr lang="en-US" b="1" dirty="0"/>
          </a:p>
          <a:p>
            <a:pPr marL="346075" indent="-168275">
              <a:buFont typeface="Arial" panose="020B0604020202020204" pitchFamily="34" charset="0"/>
              <a:buChar char="•"/>
            </a:pPr>
            <a:r>
              <a:rPr lang="en-US" dirty="0"/>
              <a:t>APHEX relevance:</a:t>
            </a:r>
          </a:p>
          <a:p>
            <a:pPr marL="920750" lvl="1" indent="-285750">
              <a:buFont typeface="Courier New" panose="02070309020205020404" pitchFamily="49" charset="0"/>
              <a:buChar char="o"/>
            </a:pPr>
            <a:r>
              <a:rPr lang="en-US" sz="1600" dirty="0"/>
              <a:t>EMC TDR, TCRI RMWs (AIPEX)</a:t>
            </a:r>
          </a:p>
          <a:p>
            <a:pPr marL="346075" indent="-168275">
              <a:buFont typeface="Arial" panose="020B0604020202020204" pitchFamily="34" charset="0"/>
              <a:buChar char="•"/>
            </a:pPr>
            <a:r>
              <a:rPr lang="en-US" dirty="0"/>
              <a:t>Planned pattern: butterfly</a:t>
            </a:r>
          </a:p>
          <a:p>
            <a:pPr marL="346075" indent="-168275">
              <a:buFont typeface="Arial" panose="020B0604020202020204" pitchFamily="34" charset="0"/>
              <a:buChar char="•"/>
            </a:pPr>
            <a:r>
              <a:rPr lang="en-US" dirty="0"/>
              <a:t>T/O off (KLAL): 1948z, Land (KLAL): 0120z</a:t>
            </a:r>
            <a:endParaRPr lang="en-US" dirty="0">
              <a:solidFill>
                <a:srgbClr val="FF0000"/>
              </a:solidFill>
            </a:endParaRPr>
          </a:p>
          <a:p>
            <a:pPr marL="346075" indent="-168275">
              <a:buFont typeface="Arial" panose="020B0604020202020204" pitchFamily="34" charset="0"/>
              <a:buChar char="•"/>
            </a:pPr>
            <a:r>
              <a:rPr lang="en-US" dirty="0"/>
              <a:t>FL 10 </a:t>
            </a:r>
            <a:r>
              <a:rPr lang="en-US" dirty="0" err="1"/>
              <a:t>kft</a:t>
            </a:r>
            <a:r>
              <a:rPr lang="en-US" dirty="0"/>
              <a:t> (pressure), dropped to 8 </a:t>
            </a:r>
            <a:r>
              <a:rPr lang="en-US" dirty="0" err="1"/>
              <a:t>kft</a:t>
            </a:r>
            <a:r>
              <a:rPr lang="en-US" dirty="0"/>
              <a:t> (AF OS)</a:t>
            </a:r>
          </a:p>
          <a:p>
            <a:pPr marL="346075" indent="-168275">
              <a:buFont typeface="Arial" panose="020B0604020202020204" pitchFamily="34" charset="0"/>
              <a:buChar char="•"/>
            </a:pPr>
            <a:r>
              <a:rPr lang="en-US" dirty="0"/>
              <a:t>Dropsondes: 17 drops (17 to GTS)</a:t>
            </a:r>
          </a:p>
          <a:p>
            <a:pPr marL="346075" indent="-168275">
              <a:buFont typeface="Arial" panose="020B0604020202020204" pitchFamily="34" charset="0"/>
              <a:buChar char="•"/>
            </a:pPr>
            <a:r>
              <a:rPr lang="en-US" dirty="0"/>
              <a:t>AXBTs (UM): 2</a:t>
            </a:r>
          </a:p>
          <a:p>
            <a:pPr marL="346075" indent="-168275">
              <a:buFont typeface="Arial" panose="020B0604020202020204" pitchFamily="34" charset="0"/>
              <a:buChar char="•"/>
            </a:pPr>
            <a:r>
              <a:rPr lang="en-US" dirty="0"/>
              <a:t>TDR analyses to EMC &amp; NHC: 2</a:t>
            </a:r>
          </a:p>
          <a:p>
            <a:pPr marL="346075" indent="-168275">
              <a:buFont typeface="Arial" panose="020B0604020202020204" pitchFamily="34" charset="0"/>
              <a:buChar char="•"/>
            </a:pPr>
            <a:endParaRPr lang="en-US" sz="500" dirty="0"/>
          </a:p>
          <a:p>
            <a:pPr marL="346075" indent="-168275">
              <a:buFont typeface="Arial" panose="020B0604020202020204" pitchFamily="34" charset="0"/>
              <a:buChar char="•"/>
            </a:pPr>
            <a:r>
              <a:rPr lang="en-US" dirty="0"/>
              <a:t>Complete satcom outages for 30 min after takeoff, contingency plans made for if it happened again</a:t>
            </a:r>
          </a:p>
          <a:p>
            <a:pPr marL="346075" indent="-168275">
              <a:buFont typeface="Arial" panose="020B0604020202020204" pitchFamily="34" charset="0"/>
              <a:buChar char="•"/>
            </a:pPr>
            <a:r>
              <a:rPr lang="en-US" dirty="0"/>
              <a:t>Ian was clearly progressing through an eyewall replacement cycle</a:t>
            </a:r>
          </a:p>
          <a:p>
            <a:pPr marL="346075" indent="-168275">
              <a:buFont typeface="Arial" panose="020B0604020202020204" pitchFamily="34" charset="0"/>
              <a:buChar char="•"/>
            </a:pPr>
            <a:r>
              <a:rPr lang="en-US" dirty="0"/>
              <a:t>Aborted after smoke started filling cabin upon exiting eyewall on second leg.</a:t>
            </a:r>
          </a:p>
          <a:p>
            <a:pPr marL="346075" indent="-168275">
              <a:buFont typeface="Arial" panose="020B0604020202020204" pitchFamily="34" charset="0"/>
              <a:buChar char="•"/>
            </a:pPr>
            <a:r>
              <a:rPr lang="en-US" dirty="0"/>
              <a:t>HDOBs overwritten in NHC archive by N49</a:t>
            </a:r>
          </a:p>
          <a:p>
            <a:pPr marL="346075" indent="-168275">
              <a:buFont typeface="Arial" panose="020B0604020202020204" pitchFamily="34" charset="0"/>
              <a:buChar char="•"/>
            </a:pPr>
            <a:endParaRPr lang="en-US" dirty="0"/>
          </a:p>
          <a:p>
            <a:pPr marL="346075" indent="-168275">
              <a:buFont typeface="Arial" panose="020B0604020202020204" pitchFamily="34" charset="0"/>
              <a:buChar char="•"/>
            </a:pPr>
            <a:endParaRPr lang="en-US" dirty="0"/>
          </a:p>
        </p:txBody>
      </p:sp>
      <p:sp>
        <p:nvSpPr>
          <p:cNvPr id="23" name="TextBox 22">
            <a:extLst>
              <a:ext uri="{FF2B5EF4-FFF2-40B4-BE49-F238E27FC236}">
                <a16:creationId xmlns:a16="http://schemas.microsoft.com/office/drawing/2014/main" id="{D4E7806F-9A3B-AF4F-8E1F-058D3B36DCF1}"/>
              </a:ext>
            </a:extLst>
          </p:cNvPr>
          <p:cNvSpPr txBox="1"/>
          <p:nvPr/>
        </p:nvSpPr>
        <p:spPr>
          <a:xfrm>
            <a:off x="8990324" y="3429000"/>
            <a:ext cx="2926080" cy="307777"/>
          </a:xfrm>
          <a:prstGeom prst="rect">
            <a:avLst/>
          </a:prstGeom>
          <a:noFill/>
        </p:spPr>
        <p:txBody>
          <a:bodyPr wrap="square" rtlCol="0">
            <a:spAutoFit/>
          </a:bodyPr>
          <a:lstStyle/>
          <a:p>
            <a:pPr algn="ctr"/>
            <a:r>
              <a:rPr lang="en-US" sz="1400" dirty="0"/>
              <a:t>N43 final flight track</a:t>
            </a:r>
          </a:p>
        </p:txBody>
      </p:sp>
      <p:pic>
        <p:nvPicPr>
          <p:cNvPr id="2" name="Google Shape;228;g88653923ee_0_70">
            <a:extLst>
              <a:ext uri="{FF2B5EF4-FFF2-40B4-BE49-F238E27FC236}">
                <a16:creationId xmlns:a16="http://schemas.microsoft.com/office/drawing/2014/main" id="{E845ABE2-C5FD-60B1-CBC5-63FDBBB05110}"/>
              </a:ext>
            </a:extLst>
          </p:cNvPr>
          <p:cNvPicPr preferRelativeResize="0">
            <a:picLocks noChangeAspect="1"/>
          </p:cNvPicPr>
          <p:nvPr/>
        </p:nvPicPr>
        <p:blipFill rotWithShape="1">
          <a:blip r:embed="rId4">
            <a:alphaModFix amt="70000"/>
          </a:blip>
          <a:srcRect/>
          <a:stretch/>
        </p:blipFill>
        <p:spPr>
          <a:xfrm>
            <a:off x="137161" y="95100"/>
            <a:ext cx="731520" cy="731520"/>
          </a:xfrm>
          <a:prstGeom prst="rect">
            <a:avLst/>
          </a:prstGeom>
          <a:noFill/>
          <a:ln>
            <a:noFill/>
          </a:ln>
        </p:spPr>
      </p:pic>
      <p:pic>
        <p:nvPicPr>
          <p:cNvPr id="3" name="Google Shape;229;g88653923ee_0_70">
            <a:extLst>
              <a:ext uri="{FF2B5EF4-FFF2-40B4-BE49-F238E27FC236}">
                <a16:creationId xmlns:a16="http://schemas.microsoft.com/office/drawing/2014/main" id="{EDD7A673-01F4-5C49-4C2E-06651D255278}"/>
              </a:ext>
            </a:extLst>
          </p:cNvPr>
          <p:cNvPicPr preferRelativeResize="0">
            <a:picLocks noChangeAspect="1"/>
          </p:cNvPicPr>
          <p:nvPr/>
        </p:nvPicPr>
        <p:blipFill rotWithShape="1">
          <a:blip r:embed="rId5">
            <a:alphaModFix amt="70000"/>
          </a:blip>
          <a:srcRect/>
          <a:stretch/>
        </p:blipFill>
        <p:spPr>
          <a:xfrm>
            <a:off x="11323319" y="95100"/>
            <a:ext cx="731520" cy="731520"/>
          </a:xfrm>
          <a:prstGeom prst="rect">
            <a:avLst/>
          </a:prstGeom>
          <a:noFill/>
          <a:ln>
            <a:noFill/>
          </a:ln>
        </p:spPr>
      </p:pic>
      <p:pic>
        <p:nvPicPr>
          <p:cNvPr id="5122" name="Picture 2">
            <a:extLst>
              <a:ext uri="{FF2B5EF4-FFF2-40B4-BE49-F238E27FC236}">
                <a16:creationId xmlns:a16="http://schemas.microsoft.com/office/drawing/2014/main" id="{851C7CE2-7EE1-830B-99DC-58D9C2196B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75662" y="1284466"/>
            <a:ext cx="3166533" cy="23749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97D8E842-8DB2-B555-A7B1-EE07D1BF9B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07946" y="4005580"/>
            <a:ext cx="5681133" cy="2702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07943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43401BF9-8726-2546-CE36-F1BE3D5360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5245" y="1033083"/>
            <a:ext cx="2704552" cy="230795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EF780BF-B939-9640-AA9E-7DA582097814}"/>
              </a:ext>
            </a:extLst>
          </p:cNvPr>
          <p:cNvSpPr txBox="1"/>
          <p:nvPr/>
        </p:nvSpPr>
        <p:spPr>
          <a:xfrm>
            <a:off x="0" y="0"/>
            <a:ext cx="12192000" cy="1015663"/>
          </a:xfrm>
          <a:prstGeom prst="rect">
            <a:avLst/>
          </a:prstGeom>
          <a:noFill/>
        </p:spPr>
        <p:txBody>
          <a:bodyPr wrap="square" rtlCol="0">
            <a:spAutoFit/>
          </a:bodyPr>
          <a:lstStyle/>
          <a:p>
            <a:pPr algn="ctr"/>
            <a:r>
              <a:rPr lang="en-US" sz="3600" dirty="0"/>
              <a:t>2022 Hurricane Field Program-APHEX</a:t>
            </a:r>
          </a:p>
          <a:p>
            <a:pPr algn="ctr"/>
            <a:r>
              <a:rPr lang="en-US" sz="2400" i="1" dirty="0">
                <a:solidFill>
                  <a:schemeClr val="accent1">
                    <a:lumMod val="75000"/>
                  </a:schemeClr>
                </a:solidFill>
              </a:rPr>
              <a:t>AL09/Ian: 20220927H1 (EMC)</a:t>
            </a:r>
          </a:p>
        </p:txBody>
      </p:sp>
      <p:sp>
        <p:nvSpPr>
          <p:cNvPr id="8" name="TextBox 7">
            <a:extLst>
              <a:ext uri="{FF2B5EF4-FFF2-40B4-BE49-F238E27FC236}">
                <a16:creationId xmlns:a16="http://schemas.microsoft.com/office/drawing/2014/main" id="{BAA7D4B0-4B22-9B45-8542-C00F9CF02288}"/>
              </a:ext>
            </a:extLst>
          </p:cNvPr>
          <p:cNvSpPr txBox="1"/>
          <p:nvPr/>
        </p:nvSpPr>
        <p:spPr>
          <a:xfrm>
            <a:off x="137158" y="1188720"/>
            <a:ext cx="5505730" cy="5816977"/>
          </a:xfrm>
          <a:prstGeom prst="rect">
            <a:avLst/>
          </a:prstGeom>
          <a:noFill/>
        </p:spPr>
        <p:txBody>
          <a:bodyPr wrap="square" rtlCol="0">
            <a:spAutoFit/>
          </a:bodyPr>
          <a:lstStyle/>
          <a:p>
            <a:pPr marL="7938"/>
            <a:r>
              <a:rPr lang="en-US" sz="2400" dirty="0"/>
              <a:t>Mission</a:t>
            </a:r>
          </a:p>
          <a:p>
            <a:pPr marL="346075" indent="-168275">
              <a:buFont typeface="Arial" panose="020B0604020202020204" pitchFamily="34" charset="0"/>
              <a:buChar char="•"/>
            </a:pPr>
            <a:r>
              <a:rPr lang="en-US" dirty="0"/>
              <a:t>Onboard</a:t>
            </a:r>
          </a:p>
          <a:p>
            <a:pPr marL="920750" lvl="1" indent="-285750">
              <a:buFont typeface="Courier New" panose="02070309020205020404" pitchFamily="49" charset="0"/>
              <a:buChar char="o"/>
            </a:pPr>
            <a:r>
              <a:rPr lang="en-US" dirty="0"/>
              <a:t>LPS/Radar: </a:t>
            </a:r>
            <a:r>
              <a:rPr lang="en-US" b="1" dirty="0"/>
              <a:t>Rogers, </a:t>
            </a:r>
            <a:r>
              <a:rPr lang="en-US" dirty="0"/>
              <a:t>Aspen: </a:t>
            </a:r>
            <a:r>
              <a:rPr lang="en-US" b="1" dirty="0"/>
              <a:t>J. Zhang</a:t>
            </a:r>
          </a:p>
          <a:p>
            <a:pPr marL="346075" indent="-168275">
              <a:buFont typeface="Arial" panose="020B0604020202020204" pitchFamily="34" charset="0"/>
              <a:buChar char="•"/>
            </a:pPr>
            <a:r>
              <a:rPr lang="en-US" dirty="0"/>
              <a:t>Ground-Based</a:t>
            </a:r>
          </a:p>
          <a:p>
            <a:pPr marL="920750" lvl="1" indent="-285750">
              <a:buFont typeface="Courier New" panose="02070309020205020404" pitchFamily="49" charset="0"/>
              <a:buChar char="o"/>
            </a:pPr>
            <a:r>
              <a:rPr lang="en-US" dirty="0"/>
              <a:t>LPS: </a:t>
            </a:r>
            <a:r>
              <a:rPr lang="en-US" b="1" dirty="0"/>
              <a:t>None, </a:t>
            </a:r>
            <a:r>
              <a:rPr lang="en-US" dirty="0"/>
              <a:t>Radar: </a:t>
            </a:r>
            <a:r>
              <a:rPr lang="en-US" b="1" dirty="0" err="1"/>
              <a:t>Reasor</a:t>
            </a:r>
            <a:endParaRPr lang="en-US" b="1" dirty="0"/>
          </a:p>
          <a:p>
            <a:pPr marL="346075" indent="-168275">
              <a:buFont typeface="Arial" panose="020B0604020202020204" pitchFamily="34" charset="0"/>
              <a:buChar char="•"/>
            </a:pPr>
            <a:r>
              <a:rPr lang="en-US" dirty="0"/>
              <a:t>APHEX relevance:</a:t>
            </a:r>
          </a:p>
          <a:p>
            <a:pPr marL="920750" lvl="1" indent="-285750">
              <a:buFont typeface="Courier New" panose="02070309020205020404" pitchFamily="49" charset="0"/>
              <a:buChar char="o"/>
            </a:pPr>
            <a:r>
              <a:rPr lang="en-US" sz="1600" dirty="0"/>
              <a:t>EMC TDR, FLAIMS, SSM, TCRI RMWs (AIPEX)</a:t>
            </a:r>
          </a:p>
          <a:p>
            <a:pPr marL="346075" indent="-168275">
              <a:buFont typeface="Arial" panose="020B0604020202020204" pitchFamily="34" charset="0"/>
              <a:buChar char="•"/>
            </a:pPr>
            <a:r>
              <a:rPr lang="en-US" dirty="0"/>
              <a:t>Planned pattern: butterfly</a:t>
            </a:r>
          </a:p>
          <a:p>
            <a:pPr marL="346075" indent="-168275">
              <a:buFont typeface="Arial" panose="020B0604020202020204" pitchFamily="34" charset="0"/>
              <a:buChar char="•"/>
            </a:pPr>
            <a:r>
              <a:rPr lang="en-US" dirty="0"/>
              <a:t>T/O off (KLAL): 0842z, Land (Ellington-TX): 1519z</a:t>
            </a:r>
          </a:p>
          <a:p>
            <a:pPr marL="346075" indent="-168275">
              <a:buFont typeface="Arial" panose="020B0604020202020204" pitchFamily="34" charset="0"/>
              <a:buChar char="•"/>
            </a:pPr>
            <a:r>
              <a:rPr lang="en-US" dirty="0"/>
              <a:t>FL 10 </a:t>
            </a:r>
            <a:r>
              <a:rPr lang="en-US" dirty="0" err="1"/>
              <a:t>kft</a:t>
            </a:r>
            <a:r>
              <a:rPr lang="en-US" dirty="0"/>
              <a:t> (pressure), dropped to 8 </a:t>
            </a:r>
            <a:r>
              <a:rPr lang="en-US" dirty="0" err="1"/>
              <a:t>kft</a:t>
            </a:r>
            <a:r>
              <a:rPr lang="en-US" dirty="0"/>
              <a:t> (AF OS)</a:t>
            </a:r>
          </a:p>
          <a:p>
            <a:pPr marL="346075" indent="-168275">
              <a:buFont typeface="Arial" panose="020B0604020202020204" pitchFamily="34" charset="0"/>
              <a:buChar char="•"/>
            </a:pPr>
            <a:r>
              <a:rPr lang="en-US" dirty="0"/>
              <a:t>Dropsondes: 12 drops (12 to GTS)</a:t>
            </a:r>
          </a:p>
          <a:p>
            <a:pPr marL="346075" indent="-168275">
              <a:buFont typeface="Arial" panose="020B0604020202020204" pitchFamily="34" charset="0"/>
              <a:buChar char="•"/>
            </a:pPr>
            <a:r>
              <a:rPr lang="en-US" dirty="0"/>
              <a:t>AXBTs (NRL/ONR): 3</a:t>
            </a:r>
          </a:p>
          <a:p>
            <a:pPr marL="346075" indent="-168275">
              <a:buFont typeface="Arial" panose="020B0604020202020204" pitchFamily="34" charset="0"/>
              <a:buChar char="•"/>
            </a:pPr>
            <a:r>
              <a:rPr lang="en-US" dirty="0"/>
              <a:t>TDR analyses to EMC &amp; NHC: 3</a:t>
            </a:r>
          </a:p>
          <a:p>
            <a:pPr marL="346075" indent="-168275">
              <a:buFont typeface="Arial" panose="020B0604020202020204" pitchFamily="34" charset="0"/>
              <a:buChar char="•"/>
            </a:pPr>
            <a:endParaRPr lang="en-US" sz="500" dirty="0"/>
          </a:p>
          <a:p>
            <a:pPr marL="346075" indent="-168275">
              <a:buFont typeface="Arial" panose="020B0604020202020204" pitchFamily="34" charset="0"/>
              <a:buChar char="•"/>
            </a:pPr>
            <a:r>
              <a:rPr lang="en-US" dirty="0"/>
              <a:t>Ian has intensified significantly, near major hurricane at t/o. Traversing western Cuba during mission</a:t>
            </a:r>
          </a:p>
          <a:p>
            <a:pPr marL="346075" indent="-168275">
              <a:buFont typeface="Arial" panose="020B0604020202020204" pitchFamily="34" charset="0"/>
              <a:buChar char="•"/>
            </a:pPr>
            <a:r>
              <a:rPr lang="en-US" dirty="0"/>
              <a:t>Ring of deep, moderate convection in small eyewall, widespread stratiform </a:t>
            </a:r>
            <a:r>
              <a:rPr lang="en-US" dirty="0" err="1"/>
              <a:t>precip</a:t>
            </a:r>
            <a:r>
              <a:rPr lang="en-US" dirty="0"/>
              <a:t> outside</a:t>
            </a:r>
          </a:p>
          <a:p>
            <a:pPr marL="346075" indent="-168275">
              <a:buFont typeface="Arial" panose="020B0604020202020204" pitchFamily="34" charset="0"/>
              <a:buChar char="•"/>
            </a:pPr>
            <a:r>
              <a:rPr lang="en-US" dirty="0"/>
              <a:t>Performed stratiform spiral on NW fringe of eyewall - hydrometeors ejected from eyewall? Azimuthal component downwind of convection on NE side?</a:t>
            </a:r>
          </a:p>
        </p:txBody>
      </p:sp>
      <p:sp>
        <p:nvSpPr>
          <p:cNvPr id="23" name="TextBox 22">
            <a:extLst>
              <a:ext uri="{FF2B5EF4-FFF2-40B4-BE49-F238E27FC236}">
                <a16:creationId xmlns:a16="http://schemas.microsoft.com/office/drawing/2014/main" id="{D4E7806F-9A3B-AF4F-8E1F-058D3B36DCF1}"/>
              </a:ext>
            </a:extLst>
          </p:cNvPr>
          <p:cNvSpPr txBox="1"/>
          <p:nvPr/>
        </p:nvSpPr>
        <p:spPr>
          <a:xfrm>
            <a:off x="9215246" y="3315236"/>
            <a:ext cx="2704551" cy="307777"/>
          </a:xfrm>
          <a:prstGeom prst="rect">
            <a:avLst/>
          </a:prstGeom>
          <a:noFill/>
        </p:spPr>
        <p:txBody>
          <a:bodyPr wrap="square" rtlCol="0">
            <a:spAutoFit/>
          </a:bodyPr>
          <a:lstStyle/>
          <a:p>
            <a:pPr algn="ctr"/>
            <a:r>
              <a:rPr lang="en-US" sz="1400" dirty="0"/>
              <a:t>N42 final flight track</a:t>
            </a:r>
          </a:p>
        </p:txBody>
      </p:sp>
      <p:pic>
        <p:nvPicPr>
          <p:cNvPr id="2" name="Google Shape;228;g88653923ee_0_70">
            <a:extLst>
              <a:ext uri="{FF2B5EF4-FFF2-40B4-BE49-F238E27FC236}">
                <a16:creationId xmlns:a16="http://schemas.microsoft.com/office/drawing/2014/main" id="{E845ABE2-C5FD-60B1-CBC5-63FDBBB05110}"/>
              </a:ext>
            </a:extLst>
          </p:cNvPr>
          <p:cNvPicPr preferRelativeResize="0">
            <a:picLocks noChangeAspect="1"/>
          </p:cNvPicPr>
          <p:nvPr/>
        </p:nvPicPr>
        <p:blipFill rotWithShape="1">
          <a:blip r:embed="rId4">
            <a:alphaModFix amt="70000"/>
          </a:blip>
          <a:srcRect/>
          <a:stretch/>
        </p:blipFill>
        <p:spPr>
          <a:xfrm>
            <a:off x="137161" y="95100"/>
            <a:ext cx="731520" cy="731520"/>
          </a:xfrm>
          <a:prstGeom prst="rect">
            <a:avLst/>
          </a:prstGeom>
          <a:noFill/>
          <a:ln>
            <a:noFill/>
          </a:ln>
        </p:spPr>
      </p:pic>
      <p:pic>
        <p:nvPicPr>
          <p:cNvPr id="3" name="Google Shape;229;g88653923ee_0_70">
            <a:extLst>
              <a:ext uri="{FF2B5EF4-FFF2-40B4-BE49-F238E27FC236}">
                <a16:creationId xmlns:a16="http://schemas.microsoft.com/office/drawing/2014/main" id="{EDD7A673-01F4-5C49-4C2E-06651D255278}"/>
              </a:ext>
            </a:extLst>
          </p:cNvPr>
          <p:cNvPicPr preferRelativeResize="0">
            <a:picLocks noChangeAspect="1"/>
          </p:cNvPicPr>
          <p:nvPr/>
        </p:nvPicPr>
        <p:blipFill rotWithShape="1">
          <a:blip r:embed="rId5">
            <a:alphaModFix amt="70000"/>
          </a:blip>
          <a:srcRect/>
          <a:stretch/>
        </p:blipFill>
        <p:spPr>
          <a:xfrm>
            <a:off x="11323319" y="95100"/>
            <a:ext cx="731520" cy="731520"/>
          </a:xfrm>
          <a:prstGeom prst="rect">
            <a:avLst/>
          </a:prstGeom>
          <a:noFill/>
          <a:ln>
            <a:noFill/>
          </a:ln>
        </p:spPr>
      </p:pic>
      <p:pic>
        <p:nvPicPr>
          <p:cNvPr id="6146" name="Picture 2">
            <a:extLst>
              <a:ext uri="{FF2B5EF4-FFF2-40B4-BE49-F238E27FC236}">
                <a16:creationId xmlns:a16="http://schemas.microsoft.com/office/drawing/2014/main" id="{8AD25EA8-68C9-5F5D-D6C4-93980033516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25" t="2716" r="50694"/>
          <a:stretch/>
        </p:blipFill>
        <p:spPr bwMode="auto">
          <a:xfrm>
            <a:off x="7016741" y="1012796"/>
            <a:ext cx="2198503" cy="232394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E0839469-FB7B-95DC-A27F-6462BF04FE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62355" y="1310316"/>
            <a:ext cx="2185341" cy="1710267"/>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4B27054B-6160-A593-6DAB-98E9B922F6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18199" y="3894803"/>
            <a:ext cx="2693963" cy="256032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a:extLst>
              <a:ext uri="{FF2B5EF4-FFF2-40B4-BE49-F238E27FC236}">
                <a16:creationId xmlns:a16="http://schemas.microsoft.com/office/drawing/2014/main" id="{3B18DC00-0F7C-CA52-A6D1-D8D98E8A67F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15364" y="3894803"/>
            <a:ext cx="2961509" cy="25603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AC9C141-B354-96DE-CD0C-61E3FEBD50AE}"/>
              </a:ext>
            </a:extLst>
          </p:cNvPr>
          <p:cNvSpPr txBox="1"/>
          <p:nvPr/>
        </p:nvSpPr>
        <p:spPr>
          <a:xfrm>
            <a:off x="4693310" y="2756184"/>
            <a:ext cx="1351269" cy="307777"/>
          </a:xfrm>
          <a:prstGeom prst="rect">
            <a:avLst/>
          </a:prstGeom>
          <a:noFill/>
        </p:spPr>
        <p:txBody>
          <a:bodyPr wrap="square" rtlCol="0">
            <a:spAutoFit/>
          </a:bodyPr>
          <a:lstStyle/>
          <a:p>
            <a:pPr algn="ctr"/>
            <a:r>
              <a:rPr lang="en-US" sz="1400" dirty="0">
                <a:solidFill>
                  <a:schemeClr val="bg1"/>
                </a:solidFill>
              </a:rPr>
              <a:t>Stratiform spiral</a:t>
            </a:r>
          </a:p>
        </p:txBody>
      </p:sp>
      <p:sp>
        <p:nvSpPr>
          <p:cNvPr id="6" name="TextBox 5">
            <a:extLst>
              <a:ext uri="{FF2B5EF4-FFF2-40B4-BE49-F238E27FC236}">
                <a16:creationId xmlns:a16="http://schemas.microsoft.com/office/drawing/2014/main" id="{D9226A7A-3362-092C-452B-E3EDC84E0617}"/>
              </a:ext>
            </a:extLst>
          </p:cNvPr>
          <p:cNvSpPr txBox="1"/>
          <p:nvPr/>
        </p:nvSpPr>
        <p:spPr>
          <a:xfrm>
            <a:off x="5918200" y="6455123"/>
            <a:ext cx="2693962" cy="307777"/>
          </a:xfrm>
          <a:prstGeom prst="rect">
            <a:avLst/>
          </a:prstGeom>
          <a:noFill/>
        </p:spPr>
        <p:txBody>
          <a:bodyPr wrap="square" rtlCol="0">
            <a:spAutoFit/>
          </a:bodyPr>
          <a:lstStyle/>
          <a:p>
            <a:pPr algn="ctr"/>
            <a:r>
              <a:rPr lang="en-US" sz="1400" dirty="0"/>
              <a:t>TDR winds at 1 km</a:t>
            </a:r>
          </a:p>
        </p:txBody>
      </p:sp>
      <p:sp>
        <p:nvSpPr>
          <p:cNvPr id="7" name="TextBox 6">
            <a:extLst>
              <a:ext uri="{FF2B5EF4-FFF2-40B4-BE49-F238E27FC236}">
                <a16:creationId xmlns:a16="http://schemas.microsoft.com/office/drawing/2014/main" id="{3AC3C809-D545-A393-433D-8011F0BB0B1D}"/>
              </a:ext>
            </a:extLst>
          </p:cNvPr>
          <p:cNvSpPr txBox="1"/>
          <p:nvPr/>
        </p:nvSpPr>
        <p:spPr>
          <a:xfrm>
            <a:off x="8815364" y="6447355"/>
            <a:ext cx="2961508" cy="307777"/>
          </a:xfrm>
          <a:prstGeom prst="rect">
            <a:avLst/>
          </a:prstGeom>
          <a:noFill/>
        </p:spPr>
        <p:txBody>
          <a:bodyPr wrap="square" rtlCol="0">
            <a:spAutoFit/>
          </a:bodyPr>
          <a:lstStyle/>
          <a:p>
            <a:pPr algn="ctr"/>
            <a:r>
              <a:rPr lang="en-US" sz="1400" dirty="0" err="1"/>
              <a:t>Precip</a:t>
            </a:r>
            <a:r>
              <a:rPr lang="en-US" sz="1400" dirty="0"/>
              <a:t> mode from first TDR analysis</a:t>
            </a:r>
          </a:p>
        </p:txBody>
      </p:sp>
    </p:spTree>
    <p:extLst>
      <p:ext uri="{BB962C8B-B14F-4D97-AF65-F5344CB8AC3E}">
        <p14:creationId xmlns:p14="http://schemas.microsoft.com/office/powerpoint/2010/main" val="1134999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8" name="Picture 10">
            <a:extLst>
              <a:ext uri="{FF2B5EF4-FFF2-40B4-BE49-F238E27FC236}">
                <a16:creationId xmlns:a16="http://schemas.microsoft.com/office/drawing/2014/main" id="{BCBF6A77-E5EC-D08D-BF81-D243BD49C1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5193" y="787259"/>
            <a:ext cx="2368551" cy="259764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EF780BF-B939-9640-AA9E-7DA582097814}"/>
              </a:ext>
            </a:extLst>
          </p:cNvPr>
          <p:cNvSpPr txBox="1"/>
          <p:nvPr/>
        </p:nvSpPr>
        <p:spPr>
          <a:xfrm>
            <a:off x="0" y="0"/>
            <a:ext cx="12192000" cy="1015663"/>
          </a:xfrm>
          <a:prstGeom prst="rect">
            <a:avLst/>
          </a:prstGeom>
          <a:noFill/>
        </p:spPr>
        <p:txBody>
          <a:bodyPr wrap="square" rtlCol="0">
            <a:spAutoFit/>
          </a:bodyPr>
          <a:lstStyle/>
          <a:p>
            <a:pPr algn="ctr"/>
            <a:r>
              <a:rPr lang="en-US" sz="3600" dirty="0"/>
              <a:t>2022 Hurricane Field Program-APHEX</a:t>
            </a:r>
          </a:p>
          <a:p>
            <a:pPr algn="ctr"/>
            <a:r>
              <a:rPr lang="en-US" sz="2400" i="1" dirty="0">
                <a:solidFill>
                  <a:schemeClr val="accent1">
                    <a:lumMod val="75000"/>
                  </a:schemeClr>
                </a:solidFill>
              </a:rPr>
              <a:t>AL09/Ian: 20220927I1 (EMC)</a:t>
            </a:r>
          </a:p>
        </p:txBody>
      </p:sp>
      <p:sp>
        <p:nvSpPr>
          <p:cNvPr id="8" name="TextBox 7">
            <a:extLst>
              <a:ext uri="{FF2B5EF4-FFF2-40B4-BE49-F238E27FC236}">
                <a16:creationId xmlns:a16="http://schemas.microsoft.com/office/drawing/2014/main" id="{BAA7D4B0-4B22-9B45-8542-C00F9CF02288}"/>
              </a:ext>
            </a:extLst>
          </p:cNvPr>
          <p:cNvSpPr txBox="1"/>
          <p:nvPr/>
        </p:nvSpPr>
        <p:spPr>
          <a:xfrm>
            <a:off x="137158" y="1188720"/>
            <a:ext cx="4824309" cy="5539978"/>
          </a:xfrm>
          <a:prstGeom prst="rect">
            <a:avLst/>
          </a:prstGeom>
          <a:noFill/>
        </p:spPr>
        <p:txBody>
          <a:bodyPr wrap="square" rtlCol="0">
            <a:spAutoFit/>
          </a:bodyPr>
          <a:lstStyle/>
          <a:p>
            <a:pPr marL="7938"/>
            <a:r>
              <a:rPr lang="en-US" sz="2400" dirty="0"/>
              <a:t>Mission</a:t>
            </a:r>
          </a:p>
          <a:p>
            <a:pPr marL="346075" indent="-168275">
              <a:buFont typeface="Arial" panose="020B0604020202020204" pitchFamily="34" charset="0"/>
              <a:buChar char="•"/>
            </a:pPr>
            <a:r>
              <a:rPr lang="en-US" dirty="0"/>
              <a:t>Onboard</a:t>
            </a:r>
          </a:p>
          <a:p>
            <a:pPr marL="920750" lvl="1" indent="-285750">
              <a:buFont typeface="Courier New" panose="02070309020205020404" pitchFamily="49" charset="0"/>
              <a:buChar char="o"/>
            </a:pPr>
            <a:r>
              <a:rPr lang="en-US" dirty="0"/>
              <a:t>LPS/Radar: </a:t>
            </a:r>
            <a:r>
              <a:rPr lang="en-US" b="1" dirty="0"/>
              <a:t>Holbach, </a:t>
            </a:r>
            <a:r>
              <a:rPr lang="en-US" dirty="0"/>
              <a:t>Aspen: </a:t>
            </a:r>
            <a:r>
              <a:rPr lang="en-US" b="1" dirty="0"/>
              <a:t>Hazelton</a:t>
            </a:r>
          </a:p>
          <a:p>
            <a:pPr marL="346075" indent="-168275">
              <a:buFont typeface="Arial" panose="020B0604020202020204" pitchFamily="34" charset="0"/>
              <a:buChar char="•"/>
            </a:pPr>
            <a:r>
              <a:rPr lang="en-US" dirty="0"/>
              <a:t>Ground-Based</a:t>
            </a:r>
          </a:p>
          <a:p>
            <a:pPr marL="920750" lvl="1" indent="-285750">
              <a:buFont typeface="Courier New" panose="02070309020205020404" pitchFamily="49" charset="0"/>
              <a:buChar char="o"/>
            </a:pPr>
            <a:r>
              <a:rPr lang="en-US" dirty="0"/>
              <a:t>LPS: </a:t>
            </a:r>
            <a:r>
              <a:rPr lang="en-US" b="1" dirty="0" err="1"/>
              <a:t>Alvey</a:t>
            </a:r>
            <a:r>
              <a:rPr lang="en-US" dirty="0"/>
              <a:t>, Radar: </a:t>
            </a:r>
            <a:r>
              <a:rPr lang="en-US" b="1" dirty="0" err="1"/>
              <a:t>Alvey</a:t>
            </a:r>
            <a:r>
              <a:rPr lang="en-US" b="1" dirty="0"/>
              <a:t>/Chen</a:t>
            </a:r>
          </a:p>
          <a:p>
            <a:pPr marL="346075" indent="-168275">
              <a:buFont typeface="Arial" panose="020B0604020202020204" pitchFamily="34" charset="0"/>
              <a:buChar char="•"/>
            </a:pPr>
            <a:r>
              <a:rPr lang="en-US" dirty="0"/>
              <a:t>APHEX relevance:</a:t>
            </a:r>
          </a:p>
          <a:p>
            <a:pPr marL="920750" lvl="1" indent="-285750">
              <a:buFont typeface="Courier New" panose="02070309020205020404" pitchFamily="49" charset="0"/>
              <a:buChar char="o"/>
            </a:pPr>
            <a:r>
              <a:rPr lang="en-US" sz="1600" dirty="0"/>
              <a:t>EMC TDR, TCRI RMWs (AIPEX)</a:t>
            </a:r>
          </a:p>
          <a:p>
            <a:pPr marL="346075" indent="-168275">
              <a:buFont typeface="Arial" panose="020B0604020202020204" pitchFamily="34" charset="0"/>
              <a:buChar char="•"/>
            </a:pPr>
            <a:r>
              <a:rPr lang="en-US" dirty="0"/>
              <a:t>Planned pattern: butterfly</a:t>
            </a:r>
          </a:p>
          <a:p>
            <a:pPr marL="346075" indent="-168275">
              <a:buFont typeface="Arial" panose="020B0604020202020204" pitchFamily="34" charset="0"/>
              <a:buChar char="•"/>
            </a:pPr>
            <a:r>
              <a:rPr lang="en-US" dirty="0"/>
              <a:t>T/O off (KLAL): 2045z, Land (MIA): 2318z</a:t>
            </a:r>
            <a:endParaRPr lang="en-US" dirty="0">
              <a:solidFill>
                <a:srgbClr val="FF0000"/>
              </a:solidFill>
            </a:endParaRPr>
          </a:p>
          <a:p>
            <a:pPr marL="346075" indent="-168275">
              <a:buFont typeface="Arial" panose="020B0604020202020204" pitchFamily="34" charset="0"/>
              <a:buChar char="•"/>
            </a:pPr>
            <a:r>
              <a:rPr lang="en-US" dirty="0"/>
              <a:t>FL 10 </a:t>
            </a:r>
            <a:r>
              <a:rPr lang="en-US" dirty="0" err="1"/>
              <a:t>kft</a:t>
            </a:r>
            <a:r>
              <a:rPr lang="en-US" dirty="0"/>
              <a:t> (pressure)</a:t>
            </a:r>
          </a:p>
          <a:p>
            <a:pPr marL="346075" indent="-168275">
              <a:buFont typeface="Arial" panose="020B0604020202020204" pitchFamily="34" charset="0"/>
              <a:buChar char="•"/>
            </a:pPr>
            <a:r>
              <a:rPr lang="en-US" dirty="0"/>
              <a:t>Dropsondes: 10 drops (10 to GTS)</a:t>
            </a:r>
          </a:p>
          <a:p>
            <a:pPr marL="346075" indent="-168275">
              <a:buFont typeface="Arial" panose="020B0604020202020204" pitchFamily="34" charset="0"/>
              <a:buChar char="•"/>
            </a:pPr>
            <a:r>
              <a:rPr lang="en-US" dirty="0"/>
              <a:t>AXBTs (UM): 2</a:t>
            </a:r>
          </a:p>
          <a:p>
            <a:pPr marL="346075" indent="-168275">
              <a:buFont typeface="Arial" panose="020B0604020202020204" pitchFamily="34" charset="0"/>
              <a:buChar char="•"/>
            </a:pPr>
            <a:r>
              <a:rPr lang="en-US" dirty="0"/>
              <a:t>TDR analyses to EMC &amp; NHC: 2</a:t>
            </a:r>
          </a:p>
          <a:p>
            <a:pPr marL="346075" indent="-168275">
              <a:buFont typeface="Arial" panose="020B0604020202020204" pitchFamily="34" charset="0"/>
              <a:buChar char="•"/>
            </a:pPr>
            <a:endParaRPr lang="en-US" sz="800" dirty="0"/>
          </a:p>
          <a:p>
            <a:pPr marL="346075" indent="-168275">
              <a:buFont typeface="Arial" panose="020B0604020202020204" pitchFamily="34" charset="0"/>
              <a:buChar char="•"/>
            </a:pPr>
            <a:r>
              <a:rPr lang="en-US" dirty="0"/>
              <a:t>Beginning of another ERC</a:t>
            </a:r>
          </a:p>
          <a:p>
            <a:pPr marL="346075" indent="-168275">
              <a:buFont typeface="Arial" panose="020B0604020202020204" pitchFamily="34" charset="0"/>
              <a:buChar char="•"/>
            </a:pPr>
            <a:r>
              <a:rPr lang="en-US" dirty="0"/>
              <a:t>Noticeable rain issues with SFMR in eyewall</a:t>
            </a:r>
          </a:p>
          <a:p>
            <a:pPr marL="346075" indent="-168275">
              <a:buFont typeface="Arial" panose="020B0604020202020204" pitchFamily="34" charset="0"/>
              <a:buChar char="•"/>
            </a:pPr>
            <a:r>
              <a:rPr lang="en-US" dirty="0"/>
              <a:t>Mission aborted due to maintenance issue (emergency landing at MIA)</a:t>
            </a:r>
          </a:p>
          <a:p>
            <a:pPr marL="346075" indent="-168275">
              <a:buFont typeface="Arial" panose="020B0604020202020204" pitchFamily="34" charset="0"/>
              <a:buChar char="•"/>
            </a:pPr>
            <a:r>
              <a:rPr lang="en-US" dirty="0"/>
              <a:t>1 pass (NW-SE) completed before mission abort</a:t>
            </a:r>
          </a:p>
        </p:txBody>
      </p:sp>
      <p:sp>
        <p:nvSpPr>
          <p:cNvPr id="23" name="TextBox 22">
            <a:extLst>
              <a:ext uri="{FF2B5EF4-FFF2-40B4-BE49-F238E27FC236}">
                <a16:creationId xmlns:a16="http://schemas.microsoft.com/office/drawing/2014/main" id="{D4E7806F-9A3B-AF4F-8E1F-058D3B36DCF1}"/>
              </a:ext>
            </a:extLst>
          </p:cNvPr>
          <p:cNvSpPr txBox="1"/>
          <p:nvPr/>
        </p:nvSpPr>
        <p:spPr>
          <a:xfrm>
            <a:off x="9025467" y="2369106"/>
            <a:ext cx="1744344" cy="307777"/>
          </a:xfrm>
          <a:prstGeom prst="rect">
            <a:avLst/>
          </a:prstGeom>
          <a:noFill/>
        </p:spPr>
        <p:txBody>
          <a:bodyPr wrap="square" rtlCol="0">
            <a:spAutoFit/>
          </a:bodyPr>
          <a:lstStyle/>
          <a:p>
            <a:pPr algn="ctr"/>
            <a:r>
              <a:rPr lang="en-US" sz="1400" dirty="0"/>
              <a:t>N43 final flight track</a:t>
            </a:r>
          </a:p>
        </p:txBody>
      </p:sp>
      <p:pic>
        <p:nvPicPr>
          <p:cNvPr id="2" name="Google Shape;228;g88653923ee_0_70">
            <a:extLst>
              <a:ext uri="{FF2B5EF4-FFF2-40B4-BE49-F238E27FC236}">
                <a16:creationId xmlns:a16="http://schemas.microsoft.com/office/drawing/2014/main" id="{E845ABE2-C5FD-60B1-CBC5-63FDBBB05110}"/>
              </a:ext>
            </a:extLst>
          </p:cNvPr>
          <p:cNvPicPr preferRelativeResize="0">
            <a:picLocks noChangeAspect="1"/>
          </p:cNvPicPr>
          <p:nvPr/>
        </p:nvPicPr>
        <p:blipFill rotWithShape="1">
          <a:blip r:embed="rId4">
            <a:alphaModFix amt="70000"/>
          </a:blip>
          <a:srcRect/>
          <a:stretch/>
        </p:blipFill>
        <p:spPr>
          <a:xfrm>
            <a:off x="137161" y="95100"/>
            <a:ext cx="731520" cy="731520"/>
          </a:xfrm>
          <a:prstGeom prst="rect">
            <a:avLst/>
          </a:prstGeom>
          <a:noFill/>
          <a:ln>
            <a:noFill/>
          </a:ln>
        </p:spPr>
      </p:pic>
      <p:pic>
        <p:nvPicPr>
          <p:cNvPr id="3" name="Google Shape;229;g88653923ee_0_70">
            <a:extLst>
              <a:ext uri="{FF2B5EF4-FFF2-40B4-BE49-F238E27FC236}">
                <a16:creationId xmlns:a16="http://schemas.microsoft.com/office/drawing/2014/main" id="{EDD7A673-01F4-5C49-4C2E-06651D255278}"/>
              </a:ext>
            </a:extLst>
          </p:cNvPr>
          <p:cNvPicPr preferRelativeResize="0">
            <a:picLocks noChangeAspect="1"/>
          </p:cNvPicPr>
          <p:nvPr/>
        </p:nvPicPr>
        <p:blipFill rotWithShape="1">
          <a:blip r:embed="rId5">
            <a:alphaModFix amt="70000"/>
          </a:blip>
          <a:srcRect/>
          <a:stretch/>
        </p:blipFill>
        <p:spPr>
          <a:xfrm>
            <a:off x="11323319" y="95100"/>
            <a:ext cx="731520" cy="731520"/>
          </a:xfrm>
          <a:prstGeom prst="rect">
            <a:avLst/>
          </a:prstGeom>
          <a:noFill/>
          <a:ln>
            <a:noFill/>
          </a:ln>
        </p:spPr>
      </p:pic>
      <p:pic>
        <p:nvPicPr>
          <p:cNvPr id="14" name="Picture 13" descr="Chart&#10;&#10;Description automatically generated">
            <a:extLst>
              <a:ext uri="{FF2B5EF4-FFF2-40B4-BE49-F238E27FC236}">
                <a16:creationId xmlns:a16="http://schemas.microsoft.com/office/drawing/2014/main" id="{0923735C-CBD4-3FFB-439A-F34C84B3FB3B}"/>
              </a:ext>
            </a:extLst>
          </p:cNvPr>
          <p:cNvPicPr>
            <a:picLocks noChangeAspect="1"/>
          </p:cNvPicPr>
          <p:nvPr/>
        </p:nvPicPr>
        <p:blipFill>
          <a:blip r:embed="rId6"/>
          <a:stretch>
            <a:fillRect/>
          </a:stretch>
        </p:blipFill>
        <p:spPr>
          <a:xfrm>
            <a:off x="4660948" y="1567714"/>
            <a:ext cx="3152006" cy="3634389"/>
          </a:xfrm>
          <a:prstGeom prst="rect">
            <a:avLst/>
          </a:prstGeom>
        </p:spPr>
      </p:pic>
      <p:pic>
        <p:nvPicPr>
          <p:cNvPr id="7180" name="Picture 12">
            <a:extLst>
              <a:ext uri="{FF2B5EF4-FFF2-40B4-BE49-F238E27FC236}">
                <a16:creationId xmlns:a16="http://schemas.microsoft.com/office/drawing/2014/main" id="{DB154E00-3266-6F58-BB6B-5A43BB2A93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63984" y="3604833"/>
            <a:ext cx="2368550" cy="3158067"/>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a:extLst>
              <a:ext uri="{FF2B5EF4-FFF2-40B4-BE49-F238E27FC236}">
                <a16:creationId xmlns:a16="http://schemas.microsoft.com/office/drawing/2014/main" id="{8220E6CE-738A-0678-BB34-5FA9EF1300F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94843" y="3604832"/>
            <a:ext cx="1456951" cy="3158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5093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EF780BF-B939-9640-AA9E-7DA582097814}"/>
              </a:ext>
            </a:extLst>
          </p:cNvPr>
          <p:cNvSpPr txBox="1"/>
          <p:nvPr/>
        </p:nvSpPr>
        <p:spPr>
          <a:xfrm>
            <a:off x="0" y="0"/>
            <a:ext cx="12192000" cy="1015663"/>
          </a:xfrm>
          <a:prstGeom prst="rect">
            <a:avLst/>
          </a:prstGeom>
          <a:noFill/>
        </p:spPr>
        <p:txBody>
          <a:bodyPr wrap="square" rtlCol="0">
            <a:spAutoFit/>
          </a:bodyPr>
          <a:lstStyle/>
          <a:p>
            <a:pPr algn="ctr"/>
            <a:r>
              <a:rPr lang="en-US" sz="3600" dirty="0"/>
              <a:t>2022 Hurricane Field Program-APHEX</a:t>
            </a:r>
          </a:p>
          <a:p>
            <a:pPr algn="ctr"/>
            <a:r>
              <a:rPr lang="en-US" sz="2400" i="1" dirty="0">
                <a:solidFill>
                  <a:schemeClr val="accent1">
                    <a:lumMod val="75000"/>
                  </a:schemeClr>
                </a:solidFill>
              </a:rPr>
              <a:t>AL09/Ian: 20220928H1 (EMC)</a:t>
            </a:r>
          </a:p>
        </p:txBody>
      </p:sp>
      <p:sp>
        <p:nvSpPr>
          <p:cNvPr id="8" name="TextBox 7">
            <a:extLst>
              <a:ext uri="{FF2B5EF4-FFF2-40B4-BE49-F238E27FC236}">
                <a16:creationId xmlns:a16="http://schemas.microsoft.com/office/drawing/2014/main" id="{BAA7D4B0-4B22-9B45-8542-C00F9CF02288}"/>
              </a:ext>
            </a:extLst>
          </p:cNvPr>
          <p:cNvSpPr txBox="1"/>
          <p:nvPr/>
        </p:nvSpPr>
        <p:spPr>
          <a:xfrm>
            <a:off x="137158" y="1188720"/>
            <a:ext cx="6932382" cy="5816977"/>
          </a:xfrm>
          <a:prstGeom prst="rect">
            <a:avLst/>
          </a:prstGeom>
          <a:noFill/>
        </p:spPr>
        <p:txBody>
          <a:bodyPr wrap="square" rtlCol="0">
            <a:spAutoFit/>
          </a:bodyPr>
          <a:lstStyle/>
          <a:p>
            <a:pPr marL="7938"/>
            <a:r>
              <a:rPr lang="en-US" sz="2400" dirty="0"/>
              <a:t>Mission</a:t>
            </a:r>
          </a:p>
          <a:p>
            <a:pPr marL="346075" indent="-168275">
              <a:buFont typeface="Arial" panose="020B0604020202020204" pitchFamily="34" charset="0"/>
              <a:buChar char="•"/>
            </a:pPr>
            <a:r>
              <a:rPr lang="en-US" dirty="0"/>
              <a:t>Onboard</a:t>
            </a:r>
          </a:p>
          <a:p>
            <a:pPr marL="920750" lvl="1" indent="-285750">
              <a:buFont typeface="Courier New" panose="02070309020205020404" pitchFamily="49" charset="0"/>
              <a:buChar char="o"/>
            </a:pPr>
            <a:r>
              <a:rPr lang="en-US" dirty="0"/>
              <a:t>LPS/Radar: </a:t>
            </a:r>
            <a:r>
              <a:rPr lang="en-US" b="1" dirty="0"/>
              <a:t>Rogers</a:t>
            </a:r>
            <a:r>
              <a:rPr lang="en-US" dirty="0"/>
              <a:t>, LPS (sUAS): </a:t>
            </a:r>
            <a:r>
              <a:rPr lang="en-US" b="1" dirty="0" err="1"/>
              <a:t>Cione</a:t>
            </a:r>
            <a:r>
              <a:rPr lang="en-US" dirty="0"/>
              <a:t>, sUAS: </a:t>
            </a:r>
            <a:r>
              <a:rPr lang="en-US" dirty="0" err="1"/>
              <a:t>Wadler</a:t>
            </a:r>
            <a:r>
              <a:rPr lang="en-US" dirty="0"/>
              <a:t>,        Aspen: </a:t>
            </a:r>
            <a:r>
              <a:rPr lang="en-US" b="1" dirty="0"/>
              <a:t>J. Zhang</a:t>
            </a:r>
          </a:p>
          <a:p>
            <a:pPr marL="346075" indent="-168275">
              <a:buFont typeface="Arial" panose="020B0604020202020204" pitchFamily="34" charset="0"/>
              <a:buChar char="•"/>
            </a:pPr>
            <a:r>
              <a:rPr lang="en-US" dirty="0"/>
              <a:t>Ground-Based</a:t>
            </a:r>
          </a:p>
          <a:p>
            <a:pPr marL="920750" lvl="1" indent="-285750">
              <a:buFont typeface="Courier New" panose="02070309020205020404" pitchFamily="49" charset="0"/>
              <a:buChar char="o"/>
            </a:pPr>
            <a:r>
              <a:rPr lang="en-US" dirty="0"/>
              <a:t>LPS/Radar: </a:t>
            </a:r>
            <a:r>
              <a:rPr lang="en-US" b="1" dirty="0"/>
              <a:t>Fischer</a:t>
            </a:r>
          </a:p>
          <a:p>
            <a:pPr marL="346075" indent="-168275">
              <a:buFont typeface="Arial" panose="020B0604020202020204" pitchFamily="34" charset="0"/>
              <a:buChar char="•"/>
            </a:pPr>
            <a:r>
              <a:rPr lang="en-US" dirty="0"/>
              <a:t>APHEX relevance:</a:t>
            </a:r>
          </a:p>
          <a:p>
            <a:pPr marL="920750" lvl="1" indent="-285750">
              <a:buFont typeface="Courier New" panose="02070309020205020404" pitchFamily="49" charset="0"/>
              <a:buChar char="o"/>
            </a:pPr>
            <a:r>
              <a:rPr lang="en-US" sz="1600" dirty="0"/>
              <a:t>EMC TDR, RICO SUAVE (sUAS), TCRI RMWs (AIPEX)</a:t>
            </a:r>
          </a:p>
          <a:p>
            <a:pPr marL="346075" indent="-168275">
              <a:buFont typeface="Arial" panose="020B0604020202020204" pitchFamily="34" charset="0"/>
              <a:buChar char="•"/>
            </a:pPr>
            <a:r>
              <a:rPr lang="en-US" dirty="0"/>
              <a:t>Planned pattern: butterfly</a:t>
            </a:r>
          </a:p>
          <a:p>
            <a:pPr marL="346075" indent="-168275">
              <a:buFont typeface="Arial" panose="020B0604020202020204" pitchFamily="34" charset="0"/>
              <a:buChar char="•"/>
            </a:pPr>
            <a:r>
              <a:rPr lang="en-US" dirty="0"/>
              <a:t>T/O off (Ellington-TX): 0755z, Land (Ellington-TX): 1442z</a:t>
            </a:r>
          </a:p>
          <a:p>
            <a:pPr marL="346075" indent="-168275">
              <a:buFont typeface="Arial" panose="020B0604020202020204" pitchFamily="34" charset="0"/>
              <a:buChar char="•"/>
            </a:pPr>
            <a:r>
              <a:rPr lang="en-US" dirty="0"/>
              <a:t>FL 8 </a:t>
            </a:r>
            <a:r>
              <a:rPr lang="en-US" dirty="0" err="1"/>
              <a:t>kft</a:t>
            </a:r>
            <a:r>
              <a:rPr lang="en-US" dirty="0"/>
              <a:t> (pressure, AF OS)</a:t>
            </a:r>
          </a:p>
          <a:p>
            <a:pPr marL="346075" indent="-168275">
              <a:buFont typeface="Arial" panose="020B0604020202020204" pitchFamily="34" charset="0"/>
              <a:buChar char="•"/>
            </a:pPr>
            <a:r>
              <a:rPr lang="en-US" dirty="0"/>
              <a:t>Dropsondes: 13 drops (13 to GTS)</a:t>
            </a:r>
          </a:p>
          <a:p>
            <a:pPr marL="346075" indent="-168275">
              <a:buFont typeface="Arial" panose="020B0604020202020204" pitchFamily="34" charset="0"/>
              <a:buChar char="•"/>
            </a:pPr>
            <a:r>
              <a:rPr lang="en-US" dirty="0"/>
              <a:t>AXBTs (NRL/ONR): none</a:t>
            </a:r>
          </a:p>
          <a:p>
            <a:pPr marL="346075" indent="-168275">
              <a:buFont typeface="Arial" panose="020B0604020202020204" pitchFamily="34" charset="0"/>
              <a:buChar char="•"/>
            </a:pPr>
            <a:r>
              <a:rPr lang="en-US" dirty="0"/>
              <a:t>TDR analyses to EMC &amp; NHC: 3</a:t>
            </a:r>
          </a:p>
          <a:p>
            <a:pPr marL="346075" indent="-168275">
              <a:buFont typeface="Arial" panose="020B0604020202020204" pitchFamily="34" charset="0"/>
              <a:buChar char="•"/>
            </a:pPr>
            <a:endParaRPr lang="en-US" sz="500" dirty="0"/>
          </a:p>
          <a:p>
            <a:pPr marL="346075" indent="-168275">
              <a:buFont typeface="Arial" panose="020B0604020202020204" pitchFamily="34" charset="0"/>
              <a:buChar char="•"/>
            </a:pPr>
            <a:r>
              <a:rPr lang="en-US" dirty="0"/>
              <a:t>Ian undergoing RI after completion of ERC</a:t>
            </a:r>
          </a:p>
          <a:p>
            <a:pPr marL="346075" indent="-168275">
              <a:buFont typeface="Arial" panose="020B0604020202020204" pitchFamily="34" charset="0"/>
              <a:buChar char="•"/>
            </a:pPr>
            <a:r>
              <a:rPr lang="en-US" dirty="0"/>
              <a:t>Extremely cold cloud tops, widespread lightning in W eyewall, contracting eye post-ERC, </a:t>
            </a:r>
            <a:r>
              <a:rPr lang="en-US" dirty="0" err="1"/>
              <a:t>mesovortices</a:t>
            </a:r>
            <a:r>
              <a:rPr lang="en-US" dirty="0"/>
              <a:t> with extremely sharp radial gradient in wind speed, significant yawing (“fishtailing”) experienced</a:t>
            </a:r>
          </a:p>
          <a:p>
            <a:pPr marL="346075" indent="-168275">
              <a:buFont typeface="Arial" panose="020B0604020202020204" pitchFamily="34" charset="0"/>
              <a:buChar char="•"/>
            </a:pPr>
            <a:r>
              <a:rPr lang="en-US" dirty="0"/>
              <a:t>Did one pass, aborted second pass due to safety concerns</a:t>
            </a:r>
          </a:p>
          <a:p>
            <a:pPr marL="346075" indent="-168275">
              <a:buFont typeface="Arial" panose="020B0604020202020204" pitchFamily="34" charset="0"/>
              <a:buChar char="•"/>
            </a:pPr>
            <a:r>
              <a:rPr lang="en-US" dirty="0"/>
              <a:t>Highlight: Altius launched, successfully flew ~2 h in eye, eyewall</a:t>
            </a:r>
          </a:p>
        </p:txBody>
      </p:sp>
      <p:sp>
        <p:nvSpPr>
          <p:cNvPr id="23" name="TextBox 22">
            <a:extLst>
              <a:ext uri="{FF2B5EF4-FFF2-40B4-BE49-F238E27FC236}">
                <a16:creationId xmlns:a16="http://schemas.microsoft.com/office/drawing/2014/main" id="{D4E7806F-9A3B-AF4F-8E1F-058D3B36DCF1}"/>
              </a:ext>
            </a:extLst>
          </p:cNvPr>
          <p:cNvSpPr txBox="1"/>
          <p:nvPr/>
        </p:nvSpPr>
        <p:spPr>
          <a:xfrm>
            <a:off x="8812826" y="3390770"/>
            <a:ext cx="3098505" cy="307777"/>
          </a:xfrm>
          <a:prstGeom prst="rect">
            <a:avLst/>
          </a:prstGeom>
          <a:noFill/>
        </p:spPr>
        <p:txBody>
          <a:bodyPr wrap="square" rtlCol="0">
            <a:spAutoFit/>
          </a:bodyPr>
          <a:lstStyle/>
          <a:p>
            <a:pPr algn="ctr"/>
            <a:r>
              <a:rPr lang="en-US" sz="1400" dirty="0"/>
              <a:t>N42 final flight track</a:t>
            </a:r>
          </a:p>
        </p:txBody>
      </p:sp>
      <p:pic>
        <p:nvPicPr>
          <p:cNvPr id="2" name="Google Shape;228;g88653923ee_0_70">
            <a:extLst>
              <a:ext uri="{FF2B5EF4-FFF2-40B4-BE49-F238E27FC236}">
                <a16:creationId xmlns:a16="http://schemas.microsoft.com/office/drawing/2014/main" id="{E845ABE2-C5FD-60B1-CBC5-63FDBBB05110}"/>
              </a:ext>
            </a:extLst>
          </p:cNvPr>
          <p:cNvPicPr preferRelativeResize="0">
            <a:picLocks noChangeAspect="1"/>
          </p:cNvPicPr>
          <p:nvPr/>
        </p:nvPicPr>
        <p:blipFill rotWithShape="1">
          <a:blip r:embed="rId3">
            <a:alphaModFix amt="70000"/>
          </a:blip>
          <a:srcRect/>
          <a:stretch/>
        </p:blipFill>
        <p:spPr>
          <a:xfrm>
            <a:off x="137161" y="95100"/>
            <a:ext cx="731520" cy="731520"/>
          </a:xfrm>
          <a:prstGeom prst="rect">
            <a:avLst/>
          </a:prstGeom>
          <a:noFill/>
          <a:ln>
            <a:noFill/>
          </a:ln>
        </p:spPr>
      </p:pic>
      <p:pic>
        <p:nvPicPr>
          <p:cNvPr id="3" name="Google Shape;229;g88653923ee_0_70">
            <a:extLst>
              <a:ext uri="{FF2B5EF4-FFF2-40B4-BE49-F238E27FC236}">
                <a16:creationId xmlns:a16="http://schemas.microsoft.com/office/drawing/2014/main" id="{EDD7A673-01F4-5C49-4C2E-06651D255278}"/>
              </a:ext>
            </a:extLst>
          </p:cNvPr>
          <p:cNvPicPr preferRelativeResize="0">
            <a:picLocks noChangeAspect="1"/>
          </p:cNvPicPr>
          <p:nvPr/>
        </p:nvPicPr>
        <p:blipFill rotWithShape="1">
          <a:blip r:embed="rId4">
            <a:alphaModFix amt="70000"/>
          </a:blip>
          <a:srcRect/>
          <a:stretch/>
        </p:blipFill>
        <p:spPr>
          <a:xfrm>
            <a:off x="11323319" y="95100"/>
            <a:ext cx="731520" cy="731520"/>
          </a:xfrm>
          <a:prstGeom prst="rect">
            <a:avLst/>
          </a:prstGeom>
          <a:noFill/>
          <a:ln>
            <a:noFill/>
          </a:ln>
        </p:spPr>
      </p:pic>
      <p:pic>
        <p:nvPicPr>
          <p:cNvPr id="15362" name="Picture 2">
            <a:extLst>
              <a:ext uri="{FF2B5EF4-FFF2-40B4-BE49-F238E27FC236}">
                <a16:creationId xmlns:a16="http://schemas.microsoft.com/office/drawing/2014/main" id="{BFE438BB-7996-9DE0-C03D-F1191F3013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08063" y="1092053"/>
            <a:ext cx="3103268" cy="2298717"/>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a:extLst>
              <a:ext uri="{FF2B5EF4-FFF2-40B4-BE49-F238E27FC236}">
                <a16:creationId xmlns:a16="http://schemas.microsoft.com/office/drawing/2014/main" id="{76E9080E-2AD1-7B23-9A75-7C73B54A240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416" t="10124" r="53889" b="5308"/>
          <a:stretch/>
        </p:blipFill>
        <p:spPr bwMode="auto">
          <a:xfrm>
            <a:off x="6433034" y="1101265"/>
            <a:ext cx="2033840" cy="237744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4020E87F-1C6D-9144-0399-7C76AE98A9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202958" y="4221780"/>
            <a:ext cx="36576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a:extLst>
              <a:ext uri="{FF2B5EF4-FFF2-40B4-BE49-F238E27FC236}">
                <a16:creationId xmlns:a16="http://schemas.microsoft.com/office/drawing/2014/main" id="{04A33D7E-2716-4F92-FA2D-2684753D743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49936"/>
          <a:stretch/>
        </p:blipFill>
        <p:spPr bwMode="auto">
          <a:xfrm>
            <a:off x="9063746" y="4097208"/>
            <a:ext cx="2734455" cy="25603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a:extLst>
              <a:ext uri="{FF2B5EF4-FFF2-40B4-BE49-F238E27FC236}">
                <a16:creationId xmlns:a16="http://schemas.microsoft.com/office/drawing/2014/main" id="{D28CC7A8-9DDE-527B-700C-41EA16CAD38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4536" t="8452" r="149" b="7366"/>
          <a:stretch/>
        </p:blipFill>
        <p:spPr bwMode="auto">
          <a:xfrm>
            <a:off x="11798201" y="4097208"/>
            <a:ext cx="344851" cy="2560320"/>
          </a:xfrm>
          <a:prstGeom prst="rect">
            <a:avLst/>
          </a:prstGeom>
          <a:noFill/>
          <a:extLst>
            <a:ext uri="{909E8E84-426E-40DD-AFC4-6F175D3DCCD1}">
              <a14:hiddenFill xmlns:a14="http://schemas.microsoft.com/office/drawing/2010/main">
                <a:solidFill>
                  <a:srgbClr val="FFFFFF"/>
                </a:solidFill>
              </a14:hiddenFill>
            </a:ext>
          </a:extLst>
        </p:spPr>
      </p:pic>
      <p:pic>
        <p:nvPicPr>
          <p:cNvPr id="8201" name="Picture 9">
            <a:extLst>
              <a:ext uri="{FF2B5EF4-FFF2-40B4-BE49-F238E27FC236}">
                <a16:creationId xmlns:a16="http://schemas.microsoft.com/office/drawing/2014/main" id="{8538672F-5AA5-54B5-A500-8D5801739F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11637" y="3572317"/>
            <a:ext cx="2528491" cy="2096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7103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91504A8-05E4-7D4E-A6E6-332CC32CA07B}"/>
              </a:ext>
            </a:extLst>
          </p:cNvPr>
          <p:cNvSpPr txBox="1"/>
          <p:nvPr/>
        </p:nvSpPr>
        <p:spPr>
          <a:xfrm>
            <a:off x="0" y="0"/>
            <a:ext cx="12192000" cy="1015663"/>
          </a:xfrm>
          <a:prstGeom prst="rect">
            <a:avLst/>
          </a:prstGeom>
          <a:noFill/>
        </p:spPr>
        <p:txBody>
          <a:bodyPr wrap="square" rtlCol="0">
            <a:spAutoFit/>
          </a:bodyPr>
          <a:lstStyle/>
          <a:p>
            <a:pPr algn="ctr"/>
            <a:r>
              <a:rPr lang="en-US" sz="3600" dirty="0"/>
              <a:t>2022 Hurricane Field Program-APHEX</a:t>
            </a:r>
          </a:p>
          <a:p>
            <a:pPr algn="ctr"/>
            <a:r>
              <a:rPr lang="en-US" sz="2400" i="1" dirty="0">
                <a:solidFill>
                  <a:schemeClr val="accent1">
                    <a:lumMod val="75000"/>
                  </a:schemeClr>
                </a:solidFill>
              </a:rPr>
              <a:t>Social Media</a:t>
            </a:r>
          </a:p>
        </p:txBody>
      </p:sp>
      <p:sp>
        <p:nvSpPr>
          <p:cNvPr id="2" name="Slide Number Placeholder 1">
            <a:extLst>
              <a:ext uri="{FF2B5EF4-FFF2-40B4-BE49-F238E27FC236}">
                <a16:creationId xmlns:a16="http://schemas.microsoft.com/office/drawing/2014/main" id="{A62B09CC-4477-1248-0A5F-947932F5E152}"/>
              </a:ext>
            </a:extLst>
          </p:cNvPr>
          <p:cNvSpPr>
            <a:spLocks noGrp="1"/>
          </p:cNvSpPr>
          <p:nvPr>
            <p:ph type="sldNum" sz="quarter" idx="12"/>
          </p:nvPr>
        </p:nvSpPr>
        <p:spPr/>
        <p:txBody>
          <a:bodyPr/>
          <a:lstStyle/>
          <a:p>
            <a:fld id="{61998841-7D05-1241-AA0C-577E12035048}" type="slidenum">
              <a:rPr lang="en-US" smtClean="0"/>
              <a:t>16</a:t>
            </a:fld>
            <a:endParaRPr lang="en-US"/>
          </a:p>
        </p:txBody>
      </p:sp>
      <p:sp>
        <p:nvSpPr>
          <p:cNvPr id="3" name="TextBox 2">
            <a:extLst>
              <a:ext uri="{FF2B5EF4-FFF2-40B4-BE49-F238E27FC236}">
                <a16:creationId xmlns:a16="http://schemas.microsoft.com/office/drawing/2014/main" id="{BB7F3C50-4719-A869-80D1-072FDC71AB1F}"/>
              </a:ext>
            </a:extLst>
          </p:cNvPr>
          <p:cNvSpPr txBox="1"/>
          <p:nvPr/>
        </p:nvSpPr>
        <p:spPr>
          <a:xfrm>
            <a:off x="137160" y="1280160"/>
            <a:ext cx="12054840" cy="5463034"/>
          </a:xfrm>
          <a:prstGeom prst="rect">
            <a:avLst/>
          </a:prstGeom>
          <a:noFill/>
        </p:spPr>
        <p:txBody>
          <a:bodyPr wrap="square" rtlCol="0">
            <a:spAutoFit/>
          </a:bodyPr>
          <a:lstStyle/>
          <a:p>
            <a:pPr>
              <a:spcAft>
                <a:spcPts val="600"/>
              </a:spcAft>
            </a:pPr>
            <a:r>
              <a:rPr lang="en-US" sz="3200" dirty="0"/>
              <a:t>AOML-HRD-NOAA Research Twitter</a:t>
            </a:r>
          </a:p>
          <a:p>
            <a:pPr marL="579438" indent="-230188">
              <a:buFont typeface="Arial" panose="020B0604020202020204" pitchFamily="34" charset="0"/>
              <a:buChar char="•"/>
            </a:pPr>
            <a:r>
              <a:rPr lang="en-US" sz="1800" b="0" i="0" u="none" strike="noStrike" dirty="0">
                <a:solidFill>
                  <a:srgbClr val="000000"/>
                </a:solidFill>
                <a:effectLst/>
              </a:rPr>
              <a:t>Drones like Altius allow us to dive deeper into the storm to survey lower altitudes…</a:t>
            </a:r>
          </a:p>
          <a:p>
            <a:pPr marL="1092200" lvl="1" indent="-285750">
              <a:buFont typeface="Courier New" panose="02070309020205020404" pitchFamily="49" charset="0"/>
              <a:buChar char="o"/>
            </a:pPr>
            <a:r>
              <a:rPr lang="en-US" sz="1600" b="0" i="0" u="none" strike="noStrike" dirty="0">
                <a:solidFill>
                  <a:srgbClr val="000000"/>
                </a:solidFill>
                <a:effectLst/>
                <a:hlinkClick r:id="rId3"/>
              </a:rPr>
              <a:t>https://twitter.com/NOAA_AOML/status/1575862576189411328?s=20&amp;t=_AwJIgQMpjztqP9Y_4gQ9Q</a:t>
            </a:r>
            <a:endParaRPr lang="en-US" sz="1600" b="0" i="0" u="none" strike="noStrike" dirty="0">
              <a:solidFill>
                <a:srgbClr val="000000"/>
              </a:solidFill>
              <a:effectLst/>
            </a:endParaRPr>
          </a:p>
          <a:p>
            <a:pPr marL="346075" lvl="1"/>
            <a:endParaRPr lang="en-US" dirty="0">
              <a:solidFill>
                <a:srgbClr val="000000"/>
              </a:solidFill>
            </a:endParaRPr>
          </a:p>
          <a:p>
            <a:pPr marL="579438" indent="-230188">
              <a:buFont typeface="Arial" panose="020B0604020202020204" pitchFamily="34" charset="0"/>
              <a:buChar char="•"/>
            </a:pPr>
            <a:r>
              <a:rPr lang="en-US" sz="1800" b="0" i="0" u="none" strike="noStrike" dirty="0">
                <a:solidFill>
                  <a:srgbClr val="000000"/>
                </a:solidFill>
                <a:effectLst/>
              </a:rPr>
              <a:t>Scientists at NOAA’s Atlantic Oceanographic &amp; Meteorological Laboratory have been working overtime to support research missions into Hurricane Ian…</a:t>
            </a:r>
          </a:p>
          <a:p>
            <a:pPr marL="1092200" lvl="1" indent="-285750">
              <a:buFont typeface="Courier New" panose="02070309020205020404" pitchFamily="49" charset="0"/>
              <a:buChar char="o"/>
            </a:pPr>
            <a:r>
              <a:rPr lang="en-US" sz="1600" b="0" i="0" u="none" strike="noStrike" dirty="0">
                <a:solidFill>
                  <a:srgbClr val="000000"/>
                </a:solidFill>
                <a:effectLst/>
                <a:latin typeface="-webkit-standard"/>
                <a:hlinkClick r:id="rId4"/>
              </a:rPr>
              <a:t>https://twitter.com/NOAA_AOML/status/1575196948264632341?s=20&amp;t=_AwJIgQMpjztqP9Y_4gQ9Q</a:t>
            </a:r>
            <a:r>
              <a:rPr lang="en-US" sz="1600" b="0" i="0" u="none" strike="noStrike" dirty="0">
                <a:solidFill>
                  <a:srgbClr val="000000"/>
                </a:solidFill>
                <a:effectLst/>
                <a:latin typeface="-webkit-standard"/>
              </a:rPr>
              <a:t> </a:t>
            </a:r>
            <a:endParaRPr lang="en-US" sz="1600" dirty="0">
              <a:solidFill>
                <a:srgbClr val="000000"/>
              </a:solidFill>
            </a:endParaRPr>
          </a:p>
          <a:p>
            <a:pPr marL="346075" lvl="1"/>
            <a:endParaRPr lang="en-US" dirty="0">
              <a:solidFill>
                <a:srgbClr val="000000"/>
              </a:solidFill>
            </a:endParaRPr>
          </a:p>
          <a:p>
            <a:pPr marL="579438" indent="-230188">
              <a:buFont typeface="Arial" panose="020B0604020202020204" pitchFamily="34" charset="0"/>
              <a:buChar char="•"/>
            </a:pPr>
            <a:r>
              <a:rPr lang="en-US" sz="1800" b="0" i="0" u="none" strike="noStrike" dirty="0">
                <a:solidFill>
                  <a:srgbClr val="000000"/>
                </a:solidFill>
                <a:effectLst/>
              </a:rPr>
              <a:t>NOAA launches new drone into Hurricane Ian!...</a:t>
            </a:r>
          </a:p>
          <a:p>
            <a:pPr marL="1092200" lvl="1" indent="-285750">
              <a:buFont typeface="Courier New" panose="02070309020205020404" pitchFamily="49" charset="0"/>
              <a:buChar char="o"/>
            </a:pPr>
            <a:r>
              <a:rPr lang="en-US" sz="1600" b="0" i="0" u="none" strike="noStrike" dirty="0">
                <a:solidFill>
                  <a:srgbClr val="000000"/>
                </a:solidFill>
                <a:effectLst/>
                <a:latin typeface="-webkit-standard"/>
                <a:hlinkClick r:id="rId5"/>
              </a:rPr>
              <a:t>https://twitter.com/NOAA_AOML/status/1575862568731582464?s=20&amp;t=_AwJIgQMpjztqP9Y_4gQ9Q</a:t>
            </a:r>
            <a:r>
              <a:rPr lang="en-US" sz="1600" b="0" i="0" u="none" strike="noStrike" dirty="0">
                <a:solidFill>
                  <a:srgbClr val="000000"/>
                </a:solidFill>
                <a:effectLst/>
                <a:latin typeface="-webkit-standard"/>
              </a:rPr>
              <a:t> </a:t>
            </a:r>
            <a:endParaRPr lang="en-US" sz="1600" dirty="0">
              <a:solidFill>
                <a:srgbClr val="000000"/>
              </a:solidFill>
            </a:endParaRPr>
          </a:p>
          <a:p>
            <a:pPr marL="346075" lvl="1"/>
            <a:endParaRPr lang="en-US" dirty="0">
              <a:solidFill>
                <a:srgbClr val="000000"/>
              </a:solidFill>
            </a:endParaRPr>
          </a:p>
          <a:p>
            <a:pPr marL="579438" indent="-230188">
              <a:buFont typeface="Arial" panose="020B0604020202020204" pitchFamily="34" charset="0"/>
              <a:buChar char="•"/>
            </a:pPr>
            <a:r>
              <a:rPr lang="en-US" sz="1800" b="0" i="0" u="none" strike="noStrike" dirty="0">
                <a:solidFill>
                  <a:srgbClr val="000000"/>
                </a:solidFill>
                <a:effectLst/>
              </a:rPr>
              <a:t>On September 28th, @</a:t>
            </a:r>
            <a:r>
              <a:rPr lang="en-US" sz="1800" b="0" i="0" u="none" strike="noStrike" dirty="0" err="1">
                <a:solidFill>
                  <a:srgbClr val="000000"/>
                </a:solidFill>
                <a:effectLst/>
              </a:rPr>
              <a:t>NOAA_HurrHunter</a:t>
            </a:r>
            <a:r>
              <a:rPr lang="en-US" sz="1800" b="0" i="0" u="none" strike="noStrike" dirty="0">
                <a:solidFill>
                  <a:srgbClr val="000000"/>
                </a:solidFill>
                <a:effectLst/>
              </a:rPr>
              <a:t> flew into Category 4 #</a:t>
            </a:r>
            <a:r>
              <a:rPr lang="en-US" sz="1800" b="0" i="0" u="none" strike="noStrike" dirty="0" err="1">
                <a:solidFill>
                  <a:srgbClr val="000000"/>
                </a:solidFill>
                <a:effectLst/>
              </a:rPr>
              <a:t>HurricaneIan</a:t>
            </a:r>
            <a:r>
              <a:rPr lang="en-US" sz="1800" b="0" i="0" u="none" strike="noStrike" dirty="0">
                <a:solidFill>
                  <a:srgbClr val="000000"/>
                </a:solidFill>
                <a:effectLst/>
              </a:rPr>
              <a:t> just before landfall in #Florida…</a:t>
            </a:r>
          </a:p>
          <a:p>
            <a:pPr marL="1092200" lvl="1" indent="-285750">
              <a:buFont typeface="Courier New" panose="02070309020205020404" pitchFamily="49" charset="0"/>
              <a:buChar char="o"/>
            </a:pPr>
            <a:r>
              <a:rPr lang="en-US" sz="1600" b="0" i="0" u="none" strike="noStrike" dirty="0">
                <a:solidFill>
                  <a:srgbClr val="000000"/>
                </a:solidFill>
                <a:effectLst/>
                <a:latin typeface="-webkit-standard"/>
                <a:hlinkClick r:id="rId6"/>
              </a:rPr>
              <a:t>https://twitter.com/NOAA_AOML/status/1575862573848997888?s=20&amp;t=_AwJIgQMpjztqP9Y_4gQ9Q</a:t>
            </a:r>
            <a:r>
              <a:rPr lang="en-US" sz="1600" b="0" i="0" u="none" strike="noStrike" dirty="0">
                <a:solidFill>
                  <a:srgbClr val="000000"/>
                </a:solidFill>
                <a:effectLst/>
                <a:latin typeface="-webkit-standard"/>
              </a:rPr>
              <a:t> </a:t>
            </a:r>
            <a:endParaRPr lang="en-US" sz="1600" dirty="0">
              <a:solidFill>
                <a:srgbClr val="000000"/>
              </a:solidFill>
            </a:endParaRPr>
          </a:p>
          <a:p>
            <a:pPr marL="346075" lvl="1"/>
            <a:endParaRPr lang="en-US" dirty="0">
              <a:solidFill>
                <a:srgbClr val="000000"/>
              </a:solidFill>
            </a:endParaRPr>
          </a:p>
          <a:p>
            <a:pPr marL="579438" indent="-230188">
              <a:buFont typeface="Arial" panose="020B0604020202020204" pitchFamily="34" charset="0"/>
              <a:buChar char="•"/>
            </a:pPr>
            <a:r>
              <a:rPr lang="en-US" sz="1800" b="0" i="0" u="none" strike="noStrike" dirty="0">
                <a:solidFill>
                  <a:srgbClr val="000000"/>
                </a:solidFill>
                <a:effectLst/>
              </a:rPr>
              <a:t>Watch as Dr. Heather Holbach explains what it was like to fly through the core of #</a:t>
            </a:r>
            <a:r>
              <a:rPr lang="en-US" sz="1800" b="0" i="0" u="none" strike="noStrike" dirty="0" err="1">
                <a:solidFill>
                  <a:srgbClr val="000000"/>
                </a:solidFill>
                <a:effectLst/>
              </a:rPr>
              <a:t>HurricaneIan</a:t>
            </a:r>
            <a:r>
              <a:rPr lang="en-US" sz="1800" b="0" i="0" u="none" strike="noStrike" dirty="0">
                <a:solidFill>
                  <a:srgbClr val="000000"/>
                </a:solidFill>
                <a:effectLst/>
              </a:rPr>
              <a:t> on September 27</a:t>
            </a:r>
            <a:r>
              <a:rPr lang="en-US" sz="1800" b="0" i="0" u="none" strike="noStrike" baseline="30000" dirty="0">
                <a:solidFill>
                  <a:srgbClr val="000000"/>
                </a:solidFill>
                <a:effectLst/>
              </a:rPr>
              <a:t>th</a:t>
            </a:r>
            <a:r>
              <a:rPr lang="en-US" sz="1800" b="0" i="0" u="none" strike="noStrike" dirty="0">
                <a:solidFill>
                  <a:srgbClr val="000000"/>
                </a:solidFill>
                <a:effectLst/>
              </a:rPr>
              <a:t>…</a:t>
            </a:r>
          </a:p>
          <a:p>
            <a:pPr marL="1092200" lvl="1" indent="-285750">
              <a:buFont typeface="Courier New" panose="02070309020205020404" pitchFamily="49" charset="0"/>
              <a:buChar char="o"/>
            </a:pPr>
            <a:r>
              <a:rPr lang="en-US" sz="1600" b="0" i="0" u="none" strike="noStrike" dirty="0">
                <a:solidFill>
                  <a:srgbClr val="000000"/>
                </a:solidFill>
                <a:effectLst/>
                <a:latin typeface="-webkit-standard"/>
                <a:hlinkClick r:id="rId7"/>
              </a:rPr>
              <a:t>https://twitter.com/NOAA_AOML/status/1579903373754925057?s=20&amp;t=_AwJIgQMpjztqP9Y_4gQ9Q</a:t>
            </a:r>
            <a:r>
              <a:rPr lang="en-US" sz="1600" b="0" i="0" u="none" strike="noStrike" dirty="0">
                <a:solidFill>
                  <a:srgbClr val="000000"/>
                </a:solidFill>
                <a:effectLst/>
                <a:latin typeface="-webkit-standard"/>
              </a:rPr>
              <a:t> </a:t>
            </a:r>
            <a:endParaRPr lang="en-US" sz="1600" dirty="0">
              <a:solidFill>
                <a:srgbClr val="000000"/>
              </a:solidFill>
            </a:endParaRPr>
          </a:p>
          <a:p>
            <a:pPr marL="346075" lvl="1"/>
            <a:endParaRPr lang="en-US" dirty="0">
              <a:solidFill>
                <a:srgbClr val="000000"/>
              </a:solidFill>
            </a:endParaRPr>
          </a:p>
          <a:p>
            <a:pPr marL="579438" indent="-230188">
              <a:buFont typeface="Arial" panose="020B0604020202020204" pitchFamily="34" charset="0"/>
              <a:buChar char="•"/>
            </a:pPr>
            <a:r>
              <a:rPr lang="en-US" sz="1800" b="0" i="0" u="none" strike="noStrike" dirty="0">
                <a:solidFill>
                  <a:srgbClr val="000000"/>
                </a:solidFill>
                <a:effectLst/>
              </a:rPr>
              <a:t>This week, @</a:t>
            </a:r>
            <a:r>
              <a:rPr lang="en-US" sz="1800" b="0" i="0" u="none" strike="noStrike" dirty="0" err="1">
                <a:solidFill>
                  <a:srgbClr val="000000"/>
                </a:solidFill>
                <a:effectLst/>
              </a:rPr>
              <a:t>NOAA_HurrHunter</a:t>
            </a:r>
            <a:r>
              <a:rPr lang="en-US" sz="1800" b="0" i="0" u="none" strike="noStrike" dirty="0">
                <a:solidFill>
                  <a:srgbClr val="000000"/>
                </a:solidFill>
                <a:effectLst/>
              </a:rPr>
              <a:t> and @</a:t>
            </a:r>
            <a:r>
              <a:rPr lang="en-US" sz="1800" b="0" i="0" u="none" strike="noStrike" dirty="0" err="1">
                <a:solidFill>
                  <a:srgbClr val="000000"/>
                </a:solidFill>
                <a:effectLst/>
              </a:rPr>
              <a:t>noaa_aoml</a:t>
            </a:r>
            <a:r>
              <a:rPr lang="en-US" sz="1800" b="0" i="0" u="none" strike="noStrike" dirty="0">
                <a:solidFill>
                  <a:srgbClr val="000000"/>
                </a:solidFill>
                <a:effectLst/>
              </a:rPr>
              <a:t> flew into Cat4 #</a:t>
            </a:r>
            <a:r>
              <a:rPr lang="en-US" sz="1800" b="0" i="0" u="none" strike="noStrike" dirty="0" err="1">
                <a:solidFill>
                  <a:srgbClr val="000000"/>
                </a:solidFill>
                <a:effectLst/>
              </a:rPr>
              <a:t>HurricaneIan</a:t>
            </a:r>
            <a:r>
              <a:rPr lang="en-US" sz="1800" b="0" i="0" u="none" strike="noStrike" dirty="0">
                <a:solidFill>
                  <a:srgbClr val="000000"/>
                </a:solidFill>
                <a:effectLst/>
              </a:rPr>
              <a:t> just before landfall…</a:t>
            </a:r>
          </a:p>
          <a:p>
            <a:pPr marL="1092200" lvl="1" indent="-285750">
              <a:buFont typeface="Courier New" panose="02070309020205020404" pitchFamily="49" charset="0"/>
              <a:buChar char="o"/>
            </a:pPr>
            <a:r>
              <a:rPr lang="en-US" sz="1600" dirty="0">
                <a:solidFill>
                  <a:srgbClr val="000000"/>
                </a:solidFill>
              </a:rPr>
              <a:t>https://</a:t>
            </a:r>
            <a:r>
              <a:rPr lang="en-US" sz="1600" dirty="0" err="1">
                <a:solidFill>
                  <a:srgbClr val="000000"/>
                </a:solidFill>
              </a:rPr>
              <a:t>twitter.com</a:t>
            </a:r>
            <a:r>
              <a:rPr lang="en-US" sz="1600" dirty="0">
                <a:solidFill>
                  <a:srgbClr val="000000"/>
                </a:solidFill>
              </a:rPr>
              <a:t>/</a:t>
            </a:r>
            <a:r>
              <a:rPr lang="en-US" sz="1600" dirty="0" err="1">
                <a:solidFill>
                  <a:srgbClr val="000000"/>
                </a:solidFill>
              </a:rPr>
              <a:t>NOAAResearch</a:t>
            </a:r>
            <a:r>
              <a:rPr lang="en-US" sz="1600" dirty="0">
                <a:solidFill>
                  <a:srgbClr val="000000"/>
                </a:solidFill>
              </a:rPr>
              <a:t>/status/1575906674900348928</a:t>
            </a:r>
            <a:endParaRPr lang="en-US" sz="1600" b="0" i="0" u="none" strike="noStrike" dirty="0">
              <a:solidFill>
                <a:srgbClr val="000000"/>
              </a:solidFill>
              <a:effectLst/>
            </a:endParaRPr>
          </a:p>
        </p:txBody>
      </p:sp>
      <p:pic>
        <p:nvPicPr>
          <p:cNvPr id="4" name="Google Shape;228;g88653923ee_0_70">
            <a:extLst>
              <a:ext uri="{FF2B5EF4-FFF2-40B4-BE49-F238E27FC236}">
                <a16:creationId xmlns:a16="http://schemas.microsoft.com/office/drawing/2014/main" id="{55F26805-8435-0FC1-E30C-A6B5072B1272}"/>
              </a:ext>
            </a:extLst>
          </p:cNvPr>
          <p:cNvPicPr preferRelativeResize="0">
            <a:picLocks noChangeAspect="1"/>
          </p:cNvPicPr>
          <p:nvPr/>
        </p:nvPicPr>
        <p:blipFill rotWithShape="1">
          <a:blip r:embed="rId8">
            <a:alphaModFix amt="70000"/>
          </a:blip>
          <a:srcRect/>
          <a:stretch/>
        </p:blipFill>
        <p:spPr>
          <a:xfrm>
            <a:off x="137161" y="95100"/>
            <a:ext cx="731520" cy="731520"/>
          </a:xfrm>
          <a:prstGeom prst="rect">
            <a:avLst/>
          </a:prstGeom>
          <a:noFill/>
          <a:ln>
            <a:noFill/>
          </a:ln>
        </p:spPr>
      </p:pic>
      <p:pic>
        <p:nvPicPr>
          <p:cNvPr id="8" name="Google Shape;229;g88653923ee_0_70">
            <a:extLst>
              <a:ext uri="{FF2B5EF4-FFF2-40B4-BE49-F238E27FC236}">
                <a16:creationId xmlns:a16="http://schemas.microsoft.com/office/drawing/2014/main" id="{63BB519C-43EB-C81B-CEED-C8143E1415C8}"/>
              </a:ext>
            </a:extLst>
          </p:cNvPr>
          <p:cNvPicPr preferRelativeResize="0">
            <a:picLocks noChangeAspect="1"/>
          </p:cNvPicPr>
          <p:nvPr/>
        </p:nvPicPr>
        <p:blipFill rotWithShape="1">
          <a:blip r:embed="rId9">
            <a:alphaModFix amt="70000"/>
          </a:blip>
          <a:srcRect/>
          <a:stretch/>
        </p:blipFill>
        <p:spPr>
          <a:xfrm>
            <a:off x="11323319" y="95100"/>
            <a:ext cx="731520" cy="731520"/>
          </a:xfrm>
          <a:prstGeom prst="rect">
            <a:avLst/>
          </a:prstGeom>
          <a:noFill/>
          <a:ln>
            <a:noFill/>
          </a:ln>
        </p:spPr>
      </p:pic>
    </p:spTree>
    <p:extLst>
      <p:ext uri="{BB962C8B-B14F-4D97-AF65-F5344CB8AC3E}">
        <p14:creationId xmlns:p14="http://schemas.microsoft.com/office/powerpoint/2010/main" val="2177301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91504A8-05E4-7D4E-A6E6-332CC32CA07B}"/>
              </a:ext>
            </a:extLst>
          </p:cNvPr>
          <p:cNvSpPr txBox="1"/>
          <p:nvPr/>
        </p:nvSpPr>
        <p:spPr>
          <a:xfrm>
            <a:off x="0" y="0"/>
            <a:ext cx="12192000" cy="1015663"/>
          </a:xfrm>
          <a:prstGeom prst="rect">
            <a:avLst/>
          </a:prstGeom>
          <a:noFill/>
        </p:spPr>
        <p:txBody>
          <a:bodyPr wrap="square" rtlCol="0">
            <a:spAutoFit/>
          </a:bodyPr>
          <a:lstStyle/>
          <a:p>
            <a:pPr algn="ctr"/>
            <a:r>
              <a:rPr lang="en-US" sz="3600" dirty="0"/>
              <a:t>2022 Hurricane Field Program-APHEX</a:t>
            </a:r>
          </a:p>
          <a:p>
            <a:pPr algn="ctr"/>
            <a:r>
              <a:rPr lang="en-US" sz="2400" i="1" dirty="0">
                <a:solidFill>
                  <a:schemeClr val="accent1">
                    <a:lumMod val="75000"/>
                  </a:schemeClr>
                </a:solidFill>
              </a:rPr>
              <a:t>Social Media</a:t>
            </a:r>
          </a:p>
        </p:txBody>
      </p:sp>
      <p:sp>
        <p:nvSpPr>
          <p:cNvPr id="2" name="Slide Number Placeholder 1">
            <a:extLst>
              <a:ext uri="{FF2B5EF4-FFF2-40B4-BE49-F238E27FC236}">
                <a16:creationId xmlns:a16="http://schemas.microsoft.com/office/drawing/2014/main" id="{A62B09CC-4477-1248-0A5F-947932F5E152}"/>
              </a:ext>
            </a:extLst>
          </p:cNvPr>
          <p:cNvSpPr>
            <a:spLocks noGrp="1"/>
          </p:cNvSpPr>
          <p:nvPr>
            <p:ph type="sldNum" sz="quarter" idx="12"/>
          </p:nvPr>
        </p:nvSpPr>
        <p:spPr/>
        <p:txBody>
          <a:bodyPr/>
          <a:lstStyle/>
          <a:p>
            <a:fld id="{61998841-7D05-1241-AA0C-577E12035048}" type="slidenum">
              <a:rPr lang="en-US" smtClean="0"/>
              <a:t>17</a:t>
            </a:fld>
            <a:endParaRPr lang="en-US"/>
          </a:p>
        </p:txBody>
      </p:sp>
      <p:sp>
        <p:nvSpPr>
          <p:cNvPr id="3" name="TextBox 2">
            <a:extLst>
              <a:ext uri="{FF2B5EF4-FFF2-40B4-BE49-F238E27FC236}">
                <a16:creationId xmlns:a16="http://schemas.microsoft.com/office/drawing/2014/main" id="{BB7F3C50-4719-A869-80D1-072FDC71AB1F}"/>
              </a:ext>
            </a:extLst>
          </p:cNvPr>
          <p:cNvSpPr txBox="1"/>
          <p:nvPr/>
        </p:nvSpPr>
        <p:spPr>
          <a:xfrm>
            <a:off x="137161" y="3900578"/>
            <a:ext cx="12054840" cy="2862322"/>
          </a:xfrm>
          <a:prstGeom prst="rect">
            <a:avLst/>
          </a:prstGeom>
          <a:noFill/>
        </p:spPr>
        <p:txBody>
          <a:bodyPr wrap="square" rtlCol="0">
            <a:spAutoFit/>
          </a:bodyPr>
          <a:lstStyle/>
          <a:p>
            <a:pPr>
              <a:spcAft>
                <a:spcPts val="600"/>
              </a:spcAft>
            </a:pPr>
            <a:r>
              <a:rPr lang="en-US" sz="3200" dirty="0"/>
              <a:t>AOML Instagram &amp; HRD Facebook</a:t>
            </a:r>
          </a:p>
          <a:p>
            <a:pPr marL="579438" indent="-230188">
              <a:buFont typeface="Arial" panose="020B0604020202020204" pitchFamily="34" charset="0"/>
              <a:buChar char="•"/>
            </a:pPr>
            <a:r>
              <a:rPr lang="en-US" sz="1800" b="0" i="0" u="none" strike="noStrike" dirty="0">
                <a:solidFill>
                  <a:srgbClr val="000000"/>
                </a:solidFill>
                <a:effectLst/>
              </a:rPr>
              <a:t>Watch as Dr. Heather Holbach explains what it was like to fly through the core of Hurricane Ian on September 27th...</a:t>
            </a:r>
          </a:p>
          <a:p>
            <a:pPr marL="1092200" lvl="1" indent="-285750">
              <a:spcAft>
                <a:spcPts val="600"/>
              </a:spcAft>
              <a:buFont typeface="Courier New" panose="02070309020205020404" pitchFamily="49" charset="0"/>
              <a:buChar char="o"/>
            </a:pPr>
            <a:r>
              <a:rPr lang="en-US" sz="1600" b="0" i="0" u="none" strike="noStrike" dirty="0">
                <a:solidFill>
                  <a:srgbClr val="262626"/>
                </a:solidFill>
                <a:effectLst/>
                <a:hlinkClick r:id="rId3"/>
              </a:rPr>
              <a:t>https://www.instagram.com/tv/CjlVtMFj-Rc/?utm_source=ig_web_copy_link</a:t>
            </a:r>
            <a:r>
              <a:rPr lang="en-US" sz="1600" b="0" i="0" u="none" strike="noStrike" dirty="0">
                <a:solidFill>
                  <a:srgbClr val="262626"/>
                </a:solidFill>
                <a:effectLst/>
              </a:rPr>
              <a:t> </a:t>
            </a:r>
          </a:p>
          <a:p>
            <a:pPr marL="579438" indent="-230188">
              <a:buFont typeface="Arial" panose="020B0604020202020204" pitchFamily="34" charset="0"/>
              <a:buChar char="•"/>
            </a:pPr>
            <a:endParaRPr lang="en-US" sz="800" dirty="0"/>
          </a:p>
          <a:p>
            <a:pPr marL="579438" indent="-230188">
              <a:buFont typeface="Arial" panose="020B0604020202020204" pitchFamily="34" charset="0"/>
              <a:buChar char="•"/>
            </a:pPr>
            <a:r>
              <a:rPr lang="en-US" dirty="0"/>
              <a:t>Scientists at NOAA’s Atlantic Oceanographic &amp; Meteorological Laboratory have been working overtime to support research missions into Hurricane Ian…</a:t>
            </a:r>
          </a:p>
          <a:p>
            <a:pPr marL="1092200" lvl="1" indent="-285750">
              <a:buFont typeface="Courier New" panose="02070309020205020404" pitchFamily="49" charset="0"/>
              <a:buChar char="o"/>
            </a:pPr>
            <a:r>
              <a:rPr lang="en-US" sz="1600" dirty="0">
                <a:hlinkClick r:id="rId4"/>
              </a:rPr>
              <a:t>https://www.instagram.com/p/CjD6LIAJWBm/</a:t>
            </a:r>
            <a:r>
              <a:rPr lang="en-US" sz="1600" dirty="0"/>
              <a:t> </a:t>
            </a:r>
          </a:p>
          <a:p>
            <a:pPr marL="349250"/>
            <a:endParaRPr lang="en-US" sz="800" dirty="0"/>
          </a:p>
          <a:p>
            <a:pPr marL="579438" indent="-230188">
              <a:buFont typeface="Arial" panose="020B0604020202020204" pitchFamily="34" charset="0"/>
              <a:buChar char="•"/>
            </a:pPr>
            <a:r>
              <a:rPr lang="en-US" dirty="0"/>
              <a:t>NOAA launches new drone into Hurricane Ian</a:t>
            </a:r>
          </a:p>
          <a:p>
            <a:pPr marL="1092200" lvl="1" indent="-285750">
              <a:buFont typeface="Courier New" panose="02070309020205020404" pitchFamily="49" charset="0"/>
              <a:buChar char="o"/>
            </a:pPr>
            <a:r>
              <a:rPr lang="en-US" sz="1600" dirty="0">
                <a:hlinkClick r:id="rId5"/>
              </a:rPr>
              <a:t>https://www.instagram.com/p/CjIuyFJuh66/</a:t>
            </a:r>
            <a:r>
              <a:rPr lang="en-US" sz="1600" dirty="0"/>
              <a:t> </a:t>
            </a:r>
          </a:p>
        </p:txBody>
      </p:sp>
      <p:sp>
        <p:nvSpPr>
          <p:cNvPr id="8" name="TextBox 7">
            <a:extLst>
              <a:ext uri="{FF2B5EF4-FFF2-40B4-BE49-F238E27FC236}">
                <a16:creationId xmlns:a16="http://schemas.microsoft.com/office/drawing/2014/main" id="{391058B2-6EDE-23E9-0C2F-6D2E214D8B8C}"/>
              </a:ext>
            </a:extLst>
          </p:cNvPr>
          <p:cNvSpPr txBox="1"/>
          <p:nvPr/>
        </p:nvSpPr>
        <p:spPr>
          <a:xfrm>
            <a:off x="137160" y="1280160"/>
            <a:ext cx="12054840" cy="2477601"/>
          </a:xfrm>
          <a:prstGeom prst="rect">
            <a:avLst/>
          </a:prstGeom>
          <a:noFill/>
        </p:spPr>
        <p:txBody>
          <a:bodyPr wrap="square" rtlCol="0">
            <a:spAutoFit/>
          </a:bodyPr>
          <a:lstStyle/>
          <a:p>
            <a:pPr>
              <a:spcAft>
                <a:spcPts val="600"/>
              </a:spcAft>
            </a:pPr>
            <a:r>
              <a:rPr lang="en-US" sz="3200" dirty="0"/>
              <a:t>HRD Blog</a:t>
            </a:r>
          </a:p>
          <a:p>
            <a:pPr marL="579438" indent="-230188">
              <a:buFont typeface="Arial" panose="020B0604020202020204" pitchFamily="34" charset="0"/>
              <a:buChar char="•"/>
            </a:pPr>
            <a:r>
              <a:rPr lang="en-US" dirty="0"/>
              <a:t>NOAA completes historic missions into Hurricanes Earl, Fiona, and Ian</a:t>
            </a:r>
          </a:p>
          <a:p>
            <a:pPr marL="1092200" lvl="1" indent="-285750">
              <a:buFont typeface="Courier New" panose="02070309020205020404" pitchFamily="49" charset="0"/>
              <a:buChar char="o"/>
            </a:pPr>
            <a:r>
              <a:rPr lang="en-US" sz="1600" dirty="0">
                <a:hlinkClick r:id="rId6"/>
              </a:rPr>
              <a:t>https://noaahrd.wordpress.com/2022/09/29/noaa-completes-historic-missions-into-hurricane-ian/</a:t>
            </a:r>
            <a:r>
              <a:rPr lang="en-US" sz="1600" dirty="0"/>
              <a:t> </a:t>
            </a:r>
            <a:endParaRPr lang="en-US" dirty="0"/>
          </a:p>
          <a:p>
            <a:pPr marL="579438" indent="-230188">
              <a:buFont typeface="Arial" panose="020B0604020202020204" pitchFamily="34" charset="0"/>
              <a:buChar char="•"/>
            </a:pPr>
            <a:endParaRPr lang="en-US" sz="800" dirty="0"/>
          </a:p>
          <a:p>
            <a:pPr marL="579438" indent="-230188">
              <a:buFont typeface="Arial" panose="020B0604020202020204" pitchFamily="34" charset="0"/>
              <a:buChar char="•"/>
            </a:pPr>
            <a:r>
              <a:rPr lang="en-US" dirty="0"/>
              <a:t>NOAA deploys new Altius drone into the eye of Hurricane Ian</a:t>
            </a:r>
          </a:p>
          <a:p>
            <a:pPr marL="1092200" lvl="1" indent="-285750">
              <a:buFont typeface="Courier New" panose="02070309020205020404" pitchFamily="49" charset="0"/>
              <a:buChar char="o"/>
            </a:pPr>
            <a:r>
              <a:rPr lang="en-US" sz="1600" dirty="0">
                <a:hlinkClick r:id="rId7"/>
              </a:rPr>
              <a:t>https://noaahrd.wordpress.com/2022/10/03/noaa-deploys-new-altius-drone-into-the-eye-of-hurricane-ian/</a:t>
            </a:r>
            <a:r>
              <a:rPr lang="en-US" sz="1600" dirty="0"/>
              <a:t> </a:t>
            </a:r>
          </a:p>
          <a:p>
            <a:pPr marL="579438" indent="-230188">
              <a:buFont typeface="Arial" panose="020B0604020202020204" pitchFamily="34" charset="0"/>
              <a:buChar char="•"/>
            </a:pPr>
            <a:endParaRPr lang="en-US" sz="800" dirty="0"/>
          </a:p>
          <a:p>
            <a:pPr marL="579438" indent="-230188">
              <a:buFont typeface="Arial" panose="020B0604020202020204" pitchFamily="34" charset="0"/>
              <a:buChar char="•"/>
            </a:pPr>
            <a:r>
              <a:rPr lang="en-US" dirty="0"/>
              <a:t>NOAA Researchers fly a series of missions into Hurricane Ian</a:t>
            </a:r>
          </a:p>
          <a:p>
            <a:pPr marL="1036638" lvl="1" indent="-230188">
              <a:buFont typeface="Arial" panose="020B0604020202020204" pitchFamily="34" charset="0"/>
              <a:buChar char="•"/>
            </a:pPr>
            <a:r>
              <a:rPr lang="en-US" sz="1600" dirty="0">
                <a:hlinkClick r:id="rId8"/>
              </a:rPr>
              <a:t>https://noaahrd.wordpress.com/2022/09/27/noaa-researchers-fly-a-series-of-missions-into-hurricane-ian/</a:t>
            </a:r>
            <a:r>
              <a:rPr lang="en-US" sz="1600" dirty="0"/>
              <a:t> </a:t>
            </a:r>
          </a:p>
        </p:txBody>
      </p:sp>
      <p:pic>
        <p:nvPicPr>
          <p:cNvPr id="4" name="Google Shape;228;g88653923ee_0_70">
            <a:extLst>
              <a:ext uri="{FF2B5EF4-FFF2-40B4-BE49-F238E27FC236}">
                <a16:creationId xmlns:a16="http://schemas.microsoft.com/office/drawing/2014/main" id="{37D2691F-8870-A687-CD39-8E4C8DFB7E62}"/>
              </a:ext>
            </a:extLst>
          </p:cNvPr>
          <p:cNvPicPr preferRelativeResize="0">
            <a:picLocks noChangeAspect="1"/>
          </p:cNvPicPr>
          <p:nvPr/>
        </p:nvPicPr>
        <p:blipFill rotWithShape="1">
          <a:blip r:embed="rId9">
            <a:alphaModFix amt="70000"/>
          </a:blip>
          <a:srcRect/>
          <a:stretch/>
        </p:blipFill>
        <p:spPr>
          <a:xfrm>
            <a:off x="137161" y="95100"/>
            <a:ext cx="731520" cy="731520"/>
          </a:xfrm>
          <a:prstGeom prst="rect">
            <a:avLst/>
          </a:prstGeom>
          <a:noFill/>
          <a:ln>
            <a:noFill/>
          </a:ln>
        </p:spPr>
      </p:pic>
      <p:pic>
        <p:nvPicPr>
          <p:cNvPr id="9" name="Google Shape;229;g88653923ee_0_70">
            <a:extLst>
              <a:ext uri="{FF2B5EF4-FFF2-40B4-BE49-F238E27FC236}">
                <a16:creationId xmlns:a16="http://schemas.microsoft.com/office/drawing/2014/main" id="{8538D9C2-C026-8A2C-D3B0-E343242347F4}"/>
              </a:ext>
            </a:extLst>
          </p:cNvPr>
          <p:cNvPicPr preferRelativeResize="0">
            <a:picLocks noChangeAspect="1"/>
          </p:cNvPicPr>
          <p:nvPr/>
        </p:nvPicPr>
        <p:blipFill rotWithShape="1">
          <a:blip r:embed="rId10">
            <a:alphaModFix amt="70000"/>
          </a:blip>
          <a:srcRect/>
          <a:stretch/>
        </p:blipFill>
        <p:spPr>
          <a:xfrm>
            <a:off x="11323319" y="95100"/>
            <a:ext cx="731520" cy="731520"/>
          </a:xfrm>
          <a:prstGeom prst="rect">
            <a:avLst/>
          </a:prstGeom>
          <a:noFill/>
          <a:ln>
            <a:noFill/>
          </a:ln>
        </p:spPr>
      </p:pic>
    </p:spTree>
    <p:extLst>
      <p:ext uri="{BB962C8B-B14F-4D97-AF65-F5344CB8AC3E}">
        <p14:creationId xmlns:p14="http://schemas.microsoft.com/office/powerpoint/2010/main" val="1244685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91504A8-05E4-7D4E-A6E6-332CC32CA07B}"/>
              </a:ext>
            </a:extLst>
          </p:cNvPr>
          <p:cNvSpPr txBox="1"/>
          <p:nvPr/>
        </p:nvSpPr>
        <p:spPr>
          <a:xfrm>
            <a:off x="0" y="0"/>
            <a:ext cx="12192000" cy="1015663"/>
          </a:xfrm>
          <a:prstGeom prst="rect">
            <a:avLst/>
          </a:prstGeom>
          <a:noFill/>
        </p:spPr>
        <p:txBody>
          <a:bodyPr wrap="square" rtlCol="0">
            <a:spAutoFit/>
          </a:bodyPr>
          <a:lstStyle/>
          <a:p>
            <a:pPr algn="ctr"/>
            <a:r>
              <a:rPr lang="en-US" sz="3600" dirty="0"/>
              <a:t>2022 Hurricane Field Program-APHEX</a:t>
            </a:r>
          </a:p>
          <a:p>
            <a:pPr algn="ctr"/>
            <a:r>
              <a:rPr lang="en-US" sz="2400" i="1" dirty="0">
                <a:solidFill>
                  <a:schemeClr val="accent1">
                    <a:lumMod val="75000"/>
                  </a:schemeClr>
                </a:solidFill>
              </a:rPr>
              <a:t>Sample of Media Interviews</a:t>
            </a:r>
          </a:p>
        </p:txBody>
      </p:sp>
      <p:sp>
        <p:nvSpPr>
          <p:cNvPr id="2" name="Slide Number Placeholder 1">
            <a:extLst>
              <a:ext uri="{FF2B5EF4-FFF2-40B4-BE49-F238E27FC236}">
                <a16:creationId xmlns:a16="http://schemas.microsoft.com/office/drawing/2014/main" id="{A62B09CC-4477-1248-0A5F-947932F5E152}"/>
              </a:ext>
            </a:extLst>
          </p:cNvPr>
          <p:cNvSpPr>
            <a:spLocks noGrp="1"/>
          </p:cNvSpPr>
          <p:nvPr>
            <p:ph type="sldNum" sz="quarter" idx="12"/>
          </p:nvPr>
        </p:nvSpPr>
        <p:spPr/>
        <p:txBody>
          <a:bodyPr/>
          <a:lstStyle/>
          <a:p>
            <a:fld id="{61998841-7D05-1241-AA0C-577E12035048}" type="slidenum">
              <a:rPr lang="en-US" smtClean="0"/>
              <a:t>18</a:t>
            </a:fld>
            <a:endParaRPr lang="en-US"/>
          </a:p>
        </p:txBody>
      </p:sp>
      <p:sp>
        <p:nvSpPr>
          <p:cNvPr id="8" name="TextBox 7">
            <a:extLst>
              <a:ext uri="{FF2B5EF4-FFF2-40B4-BE49-F238E27FC236}">
                <a16:creationId xmlns:a16="http://schemas.microsoft.com/office/drawing/2014/main" id="{391058B2-6EDE-23E9-0C2F-6D2E214D8B8C}"/>
              </a:ext>
            </a:extLst>
          </p:cNvPr>
          <p:cNvSpPr txBox="1"/>
          <p:nvPr/>
        </p:nvSpPr>
        <p:spPr>
          <a:xfrm>
            <a:off x="202542" y="1280160"/>
            <a:ext cx="11989458" cy="2139047"/>
          </a:xfrm>
          <a:prstGeom prst="rect">
            <a:avLst/>
          </a:prstGeom>
          <a:noFill/>
        </p:spPr>
        <p:txBody>
          <a:bodyPr wrap="square" rtlCol="0">
            <a:spAutoFit/>
          </a:bodyPr>
          <a:lstStyle/>
          <a:p>
            <a:pPr marL="228600" indent="-219075">
              <a:spcAft>
                <a:spcPts val="600"/>
              </a:spcAft>
              <a:buFont typeface="Arial" panose="020B0604020202020204" pitchFamily="34" charset="0"/>
              <a:buChar char="•"/>
            </a:pPr>
            <a:r>
              <a:rPr lang="en-US" dirty="0"/>
              <a:t>CNN: </a:t>
            </a:r>
            <a:r>
              <a:rPr lang="en-US" dirty="0">
                <a:hlinkClick r:id="rId3"/>
              </a:rPr>
              <a:t>Tropical Storm now forecast to become Category 4 hurricane</a:t>
            </a:r>
            <a:r>
              <a:rPr lang="en-US" dirty="0"/>
              <a:t> </a:t>
            </a:r>
          </a:p>
          <a:p>
            <a:pPr marL="228600" indent="-219075">
              <a:spcAft>
                <a:spcPts val="600"/>
              </a:spcAft>
              <a:buFont typeface="Arial" panose="020B0604020202020204" pitchFamily="34" charset="0"/>
              <a:buChar char="•"/>
            </a:pPr>
            <a:r>
              <a:rPr lang="en-US" dirty="0"/>
              <a:t>Fox Weather: </a:t>
            </a:r>
            <a:r>
              <a:rPr lang="en-US" dirty="0">
                <a:hlinkClick r:id="rId4"/>
              </a:rPr>
              <a:t>NOAA launches first of its kind drone in Hurricane Ian to research areas unsafe for Hurricane Hunters</a:t>
            </a:r>
            <a:endParaRPr lang="en-US" dirty="0"/>
          </a:p>
          <a:p>
            <a:pPr marL="228600" indent="-219075">
              <a:spcAft>
                <a:spcPts val="600"/>
              </a:spcAft>
              <a:buFont typeface="Arial" panose="020B0604020202020204" pitchFamily="34" charset="0"/>
              <a:buChar char="•"/>
            </a:pPr>
            <a:r>
              <a:rPr lang="en-US" dirty="0"/>
              <a:t>KCRA: </a:t>
            </a:r>
            <a:r>
              <a:rPr lang="en-US" dirty="0">
                <a:hlinkClick r:id="rId5"/>
              </a:rPr>
              <a:t>NOAA scientists used drones to take measurements inside the most dangerous part of Hurricane Ian</a:t>
            </a:r>
            <a:endParaRPr lang="en-US" dirty="0"/>
          </a:p>
          <a:p>
            <a:pPr marL="228600" indent="-219075">
              <a:spcAft>
                <a:spcPts val="600"/>
              </a:spcAft>
              <a:buFont typeface="Arial" panose="020B0604020202020204" pitchFamily="34" charset="0"/>
              <a:buChar char="•"/>
            </a:pPr>
            <a:r>
              <a:rPr lang="en-US" dirty="0"/>
              <a:t>Fox </a:t>
            </a:r>
            <a:r>
              <a:rPr lang="en-US" dirty="0" err="1"/>
              <a:t>LiveNow</a:t>
            </a:r>
            <a:r>
              <a:rPr lang="en-US" dirty="0"/>
              <a:t>: </a:t>
            </a:r>
            <a:r>
              <a:rPr lang="en-US" dirty="0">
                <a:hlinkClick r:id="rId6"/>
              </a:rPr>
              <a:t>Hurricane Ian's path remains uncertain</a:t>
            </a:r>
            <a:endParaRPr lang="en-US" dirty="0"/>
          </a:p>
          <a:p>
            <a:pPr marL="228600" indent="-219075">
              <a:spcAft>
                <a:spcPts val="600"/>
              </a:spcAft>
              <a:buFont typeface="Arial" panose="020B0604020202020204" pitchFamily="34" charset="0"/>
              <a:buChar char="•"/>
            </a:pPr>
            <a:r>
              <a:rPr lang="en-US" dirty="0"/>
              <a:t>CNBC: </a:t>
            </a:r>
            <a:r>
              <a:rPr lang="en-US" dirty="0">
                <a:hlinkClick r:id="rId7"/>
              </a:rPr>
              <a:t>NOAA HFP director says Ian is a long duration event</a:t>
            </a:r>
            <a:endParaRPr lang="en-US" dirty="0"/>
          </a:p>
          <a:p>
            <a:pPr marL="228600" indent="-219075">
              <a:spcAft>
                <a:spcPts val="600"/>
              </a:spcAft>
              <a:buFont typeface="Arial" panose="020B0604020202020204" pitchFamily="34" charset="0"/>
              <a:buChar char="•"/>
            </a:pPr>
            <a:r>
              <a:rPr lang="en-US" dirty="0"/>
              <a:t>CBS Mornings: </a:t>
            </a:r>
            <a:r>
              <a:rPr lang="en-US" dirty="0">
                <a:hlinkClick r:id="rId8"/>
              </a:rPr>
              <a:t>How a 25-pound hurricane-hunting drone can help inform "life-or-death decisions"</a:t>
            </a:r>
            <a:r>
              <a:rPr lang="en-US" dirty="0"/>
              <a:t> </a:t>
            </a:r>
          </a:p>
        </p:txBody>
      </p:sp>
      <p:pic>
        <p:nvPicPr>
          <p:cNvPr id="4" name="Google Shape;228;g88653923ee_0_70">
            <a:extLst>
              <a:ext uri="{FF2B5EF4-FFF2-40B4-BE49-F238E27FC236}">
                <a16:creationId xmlns:a16="http://schemas.microsoft.com/office/drawing/2014/main" id="{37D2691F-8870-A687-CD39-8E4C8DFB7E62}"/>
              </a:ext>
            </a:extLst>
          </p:cNvPr>
          <p:cNvPicPr preferRelativeResize="0">
            <a:picLocks noChangeAspect="1"/>
          </p:cNvPicPr>
          <p:nvPr/>
        </p:nvPicPr>
        <p:blipFill rotWithShape="1">
          <a:blip r:embed="rId9">
            <a:alphaModFix amt="70000"/>
          </a:blip>
          <a:srcRect/>
          <a:stretch/>
        </p:blipFill>
        <p:spPr>
          <a:xfrm>
            <a:off x="137161" y="95100"/>
            <a:ext cx="731520" cy="731520"/>
          </a:xfrm>
          <a:prstGeom prst="rect">
            <a:avLst/>
          </a:prstGeom>
          <a:noFill/>
          <a:ln>
            <a:noFill/>
          </a:ln>
        </p:spPr>
      </p:pic>
      <p:pic>
        <p:nvPicPr>
          <p:cNvPr id="9" name="Google Shape;229;g88653923ee_0_70">
            <a:extLst>
              <a:ext uri="{FF2B5EF4-FFF2-40B4-BE49-F238E27FC236}">
                <a16:creationId xmlns:a16="http://schemas.microsoft.com/office/drawing/2014/main" id="{8538D9C2-C026-8A2C-D3B0-E343242347F4}"/>
              </a:ext>
            </a:extLst>
          </p:cNvPr>
          <p:cNvPicPr preferRelativeResize="0">
            <a:picLocks noChangeAspect="1"/>
          </p:cNvPicPr>
          <p:nvPr/>
        </p:nvPicPr>
        <p:blipFill rotWithShape="1">
          <a:blip r:embed="rId10">
            <a:alphaModFix amt="70000"/>
          </a:blip>
          <a:srcRect/>
          <a:stretch/>
        </p:blipFill>
        <p:spPr>
          <a:xfrm>
            <a:off x="11323319" y="95100"/>
            <a:ext cx="731520" cy="731520"/>
          </a:xfrm>
          <a:prstGeom prst="rect">
            <a:avLst/>
          </a:prstGeom>
          <a:noFill/>
          <a:ln>
            <a:noFill/>
          </a:ln>
        </p:spPr>
      </p:pic>
      <p:pic>
        <p:nvPicPr>
          <p:cNvPr id="9218" name="Picture 2">
            <a:extLst>
              <a:ext uri="{FF2B5EF4-FFF2-40B4-BE49-F238E27FC236}">
                <a16:creationId xmlns:a16="http://schemas.microsoft.com/office/drawing/2014/main" id="{2A2F27EA-2710-F187-D93E-528385E613C2}"/>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938598" y="3856862"/>
            <a:ext cx="4789374" cy="265176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F7C1B7A7-E43B-B4BF-DFCF-8F705B712B99}"/>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6462508" y="3856862"/>
            <a:ext cx="4790894" cy="265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3428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91504A8-05E4-7D4E-A6E6-332CC32CA07B}"/>
              </a:ext>
            </a:extLst>
          </p:cNvPr>
          <p:cNvSpPr txBox="1"/>
          <p:nvPr/>
        </p:nvSpPr>
        <p:spPr>
          <a:xfrm>
            <a:off x="0" y="0"/>
            <a:ext cx="12192000" cy="1015663"/>
          </a:xfrm>
          <a:prstGeom prst="rect">
            <a:avLst/>
          </a:prstGeom>
          <a:noFill/>
        </p:spPr>
        <p:txBody>
          <a:bodyPr wrap="square" rtlCol="0">
            <a:spAutoFit/>
          </a:bodyPr>
          <a:lstStyle/>
          <a:p>
            <a:pPr algn="ctr"/>
            <a:r>
              <a:rPr lang="en-US" sz="3600" dirty="0"/>
              <a:t>2022 Hurricane Field Program-APHEX</a:t>
            </a:r>
          </a:p>
          <a:p>
            <a:pPr algn="ctr"/>
            <a:r>
              <a:rPr lang="en-US" sz="2400" i="1" dirty="0">
                <a:solidFill>
                  <a:schemeClr val="accent1">
                    <a:lumMod val="75000"/>
                  </a:schemeClr>
                </a:solidFill>
              </a:rPr>
              <a:t>Communications</a:t>
            </a:r>
          </a:p>
        </p:txBody>
      </p:sp>
      <p:sp>
        <p:nvSpPr>
          <p:cNvPr id="2" name="Slide Number Placeholder 1">
            <a:extLst>
              <a:ext uri="{FF2B5EF4-FFF2-40B4-BE49-F238E27FC236}">
                <a16:creationId xmlns:a16="http://schemas.microsoft.com/office/drawing/2014/main" id="{D65149F3-BA13-184B-5060-D248A5D32C81}"/>
              </a:ext>
            </a:extLst>
          </p:cNvPr>
          <p:cNvSpPr>
            <a:spLocks noGrp="1"/>
          </p:cNvSpPr>
          <p:nvPr>
            <p:ph type="sldNum" sz="quarter" idx="12"/>
          </p:nvPr>
        </p:nvSpPr>
        <p:spPr/>
        <p:txBody>
          <a:bodyPr/>
          <a:lstStyle/>
          <a:p>
            <a:fld id="{61998841-7D05-1241-AA0C-577E12035048}" type="slidenum">
              <a:rPr lang="en-US" smtClean="0"/>
              <a:t>19</a:t>
            </a:fld>
            <a:endParaRPr lang="en-US"/>
          </a:p>
        </p:txBody>
      </p:sp>
      <p:sp>
        <p:nvSpPr>
          <p:cNvPr id="3" name="TextBox 2">
            <a:extLst>
              <a:ext uri="{FF2B5EF4-FFF2-40B4-BE49-F238E27FC236}">
                <a16:creationId xmlns:a16="http://schemas.microsoft.com/office/drawing/2014/main" id="{4545EB90-9B5D-2F86-D038-75608BD13DC6}"/>
              </a:ext>
            </a:extLst>
          </p:cNvPr>
          <p:cNvSpPr txBox="1"/>
          <p:nvPr/>
        </p:nvSpPr>
        <p:spPr>
          <a:xfrm>
            <a:off x="137160" y="1371600"/>
            <a:ext cx="12054839" cy="2339102"/>
          </a:xfrm>
          <a:prstGeom prst="rect">
            <a:avLst/>
          </a:prstGeom>
          <a:noFill/>
        </p:spPr>
        <p:txBody>
          <a:bodyPr wrap="square" rtlCol="0">
            <a:spAutoFit/>
          </a:bodyPr>
          <a:lstStyle/>
          <a:p>
            <a:pPr marL="236538" indent="-236538">
              <a:buFont typeface="Arial" panose="020B0604020202020204" pitchFamily="34" charset="0"/>
              <a:buChar char="•"/>
            </a:pPr>
            <a:r>
              <a:rPr lang="en-US" sz="2400" dirty="0"/>
              <a:t>Daily Plan of the Day (POD)</a:t>
            </a:r>
          </a:p>
          <a:p>
            <a:pPr marL="742950" lvl="1" indent="-285750">
              <a:buFont typeface="Courier New" panose="02070309020205020404" pitchFamily="49" charset="0"/>
              <a:buChar char="o"/>
            </a:pPr>
            <a:r>
              <a:rPr lang="en-US" sz="2000" dirty="0"/>
              <a:t>Sent to research partners, OAR Comms, AOML Comms</a:t>
            </a:r>
          </a:p>
          <a:p>
            <a:pPr marL="742950" lvl="1" indent="-285750">
              <a:buFont typeface="Courier New" panose="02070309020205020404" pitchFamily="49" charset="0"/>
              <a:buChar char="o"/>
            </a:pPr>
            <a:r>
              <a:rPr lang="en-US" sz="2000" dirty="0"/>
              <a:t>Monica Allen (Director of Public Affairs, NOAA Research ) and James Jenkins (Chief of Staff, OAR) requested to receive our </a:t>
            </a:r>
            <a:r>
              <a:rPr lang="en-US" sz="2000" i="1" dirty="0"/>
              <a:t>Plan of the Day </a:t>
            </a:r>
            <a:r>
              <a:rPr lang="en-US" sz="2000" dirty="0"/>
              <a:t>updates</a:t>
            </a:r>
          </a:p>
          <a:p>
            <a:endParaRPr lang="en-US" dirty="0"/>
          </a:p>
          <a:p>
            <a:pPr marL="236538" indent="-236538">
              <a:buFont typeface="Arial" panose="020B0604020202020204" pitchFamily="34" charset="0"/>
              <a:buChar char="•"/>
            </a:pPr>
            <a:r>
              <a:rPr lang="en-US" sz="2400" dirty="0"/>
              <a:t>Laura </a:t>
            </a:r>
            <a:r>
              <a:rPr lang="en-US" sz="2400" dirty="0" err="1"/>
              <a:t>Chaibongsai</a:t>
            </a:r>
            <a:r>
              <a:rPr lang="en-US" sz="2400" dirty="0"/>
              <a:t>, Holly Stahl, &amp; Jason D.</a:t>
            </a:r>
          </a:p>
          <a:p>
            <a:pPr marL="800100" lvl="1" indent="-342900">
              <a:buFont typeface="Courier New" panose="02070309020205020404" pitchFamily="49" charset="0"/>
              <a:buChar char="o"/>
            </a:pPr>
            <a:r>
              <a:rPr lang="en-US" sz="2000" dirty="0"/>
              <a:t>Post-map discussion tag-up to discuss social media opportunities</a:t>
            </a:r>
          </a:p>
        </p:txBody>
      </p:sp>
      <p:pic>
        <p:nvPicPr>
          <p:cNvPr id="4" name="Google Shape;228;g88653923ee_0_70">
            <a:extLst>
              <a:ext uri="{FF2B5EF4-FFF2-40B4-BE49-F238E27FC236}">
                <a16:creationId xmlns:a16="http://schemas.microsoft.com/office/drawing/2014/main" id="{53383262-92FE-B4BD-9908-EB10ED39B9A5}"/>
              </a:ext>
            </a:extLst>
          </p:cNvPr>
          <p:cNvPicPr preferRelativeResize="0">
            <a:picLocks noChangeAspect="1"/>
          </p:cNvPicPr>
          <p:nvPr/>
        </p:nvPicPr>
        <p:blipFill rotWithShape="1">
          <a:blip r:embed="rId3">
            <a:alphaModFix amt="70000"/>
          </a:blip>
          <a:srcRect/>
          <a:stretch/>
        </p:blipFill>
        <p:spPr>
          <a:xfrm>
            <a:off x="137161" y="95100"/>
            <a:ext cx="731520" cy="731520"/>
          </a:xfrm>
          <a:prstGeom prst="rect">
            <a:avLst/>
          </a:prstGeom>
          <a:noFill/>
          <a:ln>
            <a:noFill/>
          </a:ln>
        </p:spPr>
      </p:pic>
      <p:pic>
        <p:nvPicPr>
          <p:cNvPr id="8" name="Google Shape;229;g88653923ee_0_70">
            <a:extLst>
              <a:ext uri="{FF2B5EF4-FFF2-40B4-BE49-F238E27FC236}">
                <a16:creationId xmlns:a16="http://schemas.microsoft.com/office/drawing/2014/main" id="{D18225F5-E66F-6763-9F2C-AD7025BC34D7}"/>
              </a:ext>
            </a:extLst>
          </p:cNvPr>
          <p:cNvPicPr preferRelativeResize="0">
            <a:picLocks noChangeAspect="1"/>
          </p:cNvPicPr>
          <p:nvPr/>
        </p:nvPicPr>
        <p:blipFill rotWithShape="1">
          <a:blip r:embed="rId4">
            <a:alphaModFix amt="70000"/>
          </a:blip>
          <a:srcRect/>
          <a:stretch/>
        </p:blipFill>
        <p:spPr>
          <a:xfrm>
            <a:off x="11323319" y="95100"/>
            <a:ext cx="731520" cy="731520"/>
          </a:xfrm>
          <a:prstGeom prst="rect">
            <a:avLst/>
          </a:prstGeom>
          <a:noFill/>
          <a:ln>
            <a:noFill/>
          </a:ln>
        </p:spPr>
      </p:pic>
    </p:spTree>
    <p:extLst>
      <p:ext uri="{BB962C8B-B14F-4D97-AF65-F5344CB8AC3E}">
        <p14:creationId xmlns:p14="http://schemas.microsoft.com/office/powerpoint/2010/main" val="323515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EF780BF-B939-9640-AA9E-7DA582097814}"/>
              </a:ext>
            </a:extLst>
          </p:cNvPr>
          <p:cNvSpPr txBox="1"/>
          <p:nvPr/>
        </p:nvSpPr>
        <p:spPr>
          <a:xfrm>
            <a:off x="0" y="0"/>
            <a:ext cx="12192000" cy="1015663"/>
          </a:xfrm>
          <a:prstGeom prst="rect">
            <a:avLst/>
          </a:prstGeom>
          <a:noFill/>
        </p:spPr>
        <p:txBody>
          <a:bodyPr wrap="square" rtlCol="0">
            <a:spAutoFit/>
          </a:bodyPr>
          <a:lstStyle/>
          <a:p>
            <a:pPr algn="ctr"/>
            <a:r>
              <a:rPr lang="en-US" sz="3600" dirty="0"/>
              <a:t>2022 Hurricane Field Program-APHEX</a:t>
            </a:r>
          </a:p>
          <a:p>
            <a:pPr algn="ctr"/>
            <a:r>
              <a:rPr lang="en-US" sz="2400" i="1" dirty="0">
                <a:solidFill>
                  <a:schemeClr val="accent1">
                    <a:lumMod val="75000"/>
                  </a:schemeClr>
                </a:solidFill>
              </a:rPr>
              <a:t>Summary of Missions (24-28 September 2022)</a:t>
            </a:r>
          </a:p>
        </p:txBody>
      </p:sp>
      <p:sp>
        <p:nvSpPr>
          <p:cNvPr id="8" name="TextBox 7">
            <a:extLst>
              <a:ext uri="{FF2B5EF4-FFF2-40B4-BE49-F238E27FC236}">
                <a16:creationId xmlns:a16="http://schemas.microsoft.com/office/drawing/2014/main" id="{BAA7D4B0-4B22-9B45-8542-C00F9CF02288}"/>
              </a:ext>
            </a:extLst>
          </p:cNvPr>
          <p:cNvSpPr txBox="1"/>
          <p:nvPr/>
        </p:nvSpPr>
        <p:spPr>
          <a:xfrm>
            <a:off x="137161" y="1188720"/>
            <a:ext cx="12054840" cy="4324261"/>
          </a:xfrm>
          <a:prstGeom prst="rect">
            <a:avLst/>
          </a:prstGeom>
          <a:noFill/>
        </p:spPr>
        <p:txBody>
          <a:bodyPr wrap="square" rtlCol="0">
            <a:spAutoFit/>
          </a:bodyPr>
          <a:lstStyle/>
          <a:p>
            <a:pPr>
              <a:spcAft>
                <a:spcPts val="600"/>
              </a:spcAft>
            </a:pPr>
            <a:r>
              <a:rPr lang="en-US" sz="2800" b="1" dirty="0"/>
              <a:t>Mission Series Overview</a:t>
            </a:r>
          </a:p>
          <a:p>
            <a:endParaRPr lang="en-US" sz="800" dirty="0"/>
          </a:p>
          <a:p>
            <a:pPr marL="457200" indent="-220663">
              <a:buFont typeface="Arial" panose="020B0604020202020204" pitchFamily="34" charset="0"/>
              <a:buChar char="•"/>
            </a:pPr>
            <a:r>
              <a:rPr lang="en-US" sz="2400" dirty="0"/>
              <a:t>8 P-3 Missions (EMC/NHC), 7 G-IV missions (NHC)</a:t>
            </a:r>
          </a:p>
          <a:p>
            <a:pPr marL="917575" lvl="1" indent="-225425">
              <a:spcAft>
                <a:spcPts val="600"/>
              </a:spcAft>
              <a:buFont typeface="Wingdings" pitchFamily="2" charset="2"/>
              <a:buChar char="§"/>
            </a:pPr>
            <a:r>
              <a:rPr lang="en-US" sz="2000" dirty="0"/>
              <a:t>143 GPS dropsondes / 138 transmitted to the GTS &gt;&gt; excluding NHC Synoptic Surveillance</a:t>
            </a:r>
          </a:p>
          <a:p>
            <a:pPr marL="917575" lvl="1" indent="-225425">
              <a:spcAft>
                <a:spcPts val="600"/>
              </a:spcAft>
              <a:buFont typeface="Wingdings" pitchFamily="2" charset="2"/>
              <a:buChar char="§"/>
            </a:pPr>
            <a:r>
              <a:rPr lang="en-US" sz="2000" dirty="0"/>
              <a:t>18 NRL/ONR, UM AXBTs deployed (18 good)</a:t>
            </a:r>
          </a:p>
          <a:p>
            <a:pPr marL="917575" lvl="1" indent="-225425">
              <a:spcAft>
                <a:spcPts val="600"/>
              </a:spcAft>
              <a:buFont typeface="Wingdings" pitchFamily="2" charset="2"/>
              <a:buChar char="§"/>
            </a:pPr>
            <a:r>
              <a:rPr lang="en-US" sz="2000" dirty="0"/>
              <a:t>42 TDR analyses transmitted to EMC &amp; NHC</a:t>
            </a:r>
          </a:p>
          <a:p>
            <a:pPr marL="917575" lvl="1" indent="-225425">
              <a:spcAft>
                <a:spcPts val="600"/>
              </a:spcAft>
              <a:buFont typeface="Wingdings" pitchFamily="2" charset="2"/>
              <a:buChar char="§"/>
            </a:pPr>
            <a:r>
              <a:rPr lang="en-US" sz="2000" dirty="0"/>
              <a:t>APHEX Experiments &amp; Modules: </a:t>
            </a:r>
            <a:r>
              <a:rPr lang="en-US" sz="2000" dirty="0">
                <a:hlinkClick r:id="rId2"/>
              </a:rPr>
              <a:t>https://www.aoml.noaa.gov/2022-hurricane-field-program/</a:t>
            </a:r>
            <a:r>
              <a:rPr lang="en-US" sz="2000" dirty="0"/>
              <a:t> </a:t>
            </a:r>
          </a:p>
          <a:p>
            <a:pPr marL="1492250" lvl="2" indent="-342900">
              <a:spcAft>
                <a:spcPts val="600"/>
              </a:spcAft>
              <a:buFont typeface="Wingdings" pitchFamily="2" charset="2"/>
              <a:buChar char="Ø"/>
            </a:pPr>
            <a:r>
              <a:rPr lang="en-US" dirty="0"/>
              <a:t>RICO SUAVE (sUAS)</a:t>
            </a:r>
          </a:p>
          <a:p>
            <a:pPr marL="1492250" lvl="2" indent="-342900">
              <a:spcAft>
                <a:spcPts val="600"/>
              </a:spcAft>
              <a:buFont typeface="Wingdings" pitchFamily="2" charset="2"/>
              <a:buChar char="Ø"/>
            </a:pPr>
            <a:r>
              <a:rPr lang="en-US" dirty="0"/>
              <a:t>FLAIMS (AIPEX)</a:t>
            </a:r>
          </a:p>
          <a:p>
            <a:pPr marL="1492250" lvl="2" indent="-342900">
              <a:spcAft>
                <a:spcPts val="600"/>
              </a:spcAft>
              <a:buFont typeface="Wingdings" pitchFamily="2" charset="2"/>
              <a:buChar char="Ø"/>
            </a:pPr>
            <a:r>
              <a:rPr lang="en-US" dirty="0"/>
              <a:t>TCRI RMWs (AIPEX)</a:t>
            </a:r>
          </a:p>
          <a:p>
            <a:pPr marL="1492250" lvl="2" indent="-342900">
              <a:spcAft>
                <a:spcPts val="600"/>
              </a:spcAft>
              <a:buFont typeface="Wingdings" pitchFamily="2" charset="2"/>
              <a:buChar char="Ø"/>
            </a:pPr>
            <a:r>
              <a:rPr lang="en-US" dirty="0"/>
              <a:t>Stratiform Spiral Module Module</a:t>
            </a:r>
          </a:p>
          <a:p>
            <a:pPr marL="1492250" lvl="2" indent="-342900">
              <a:spcAft>
                <a:spcPts val="600"/>
              </a:spcAft>
              <a:buFont typeface="Wingdings" pitchFamily="2" charset="2"/>
              <a:buChar char="Ø"/>
            </a:pPr>
            <a:r>
              <a:rPr lang="en-US" dirty="0"/>
              <a:t>Vortex Alignment Module (VAM, AIPEX)</a:t>
            </a:r>
          </a:p>
        </p:txBody>
      </p:sp>
      <p:pic>
        <p:nvPicPr>
          <p:cNvPr id="4" name="Google Shape;228;g88653923ee_0_70">
            <a:extLst>
              <a:ext uri="{FF2B5EF4-FFF2-40B4-BE49-F238E27FC236}">
                <a16:creationId xmlns:a16="http://schemas.microsoft.com/office/drawing/2014/main" id="{169C405F-4C42-5C9C-CD74-9074DA9D4ABF}"/>
              </a:ext>
            </a:extLst>
          </p:cNvPr>
          <p:cNvPicPr preferRelativeResize="0">
            <a:picLocks noChangeAspect="1"/>
          </p:cNvPicPr>
          <p:nvPr/>
        </p:nvPicPr>
        <p:blipFill rotWithShape="1">
          <a:blip r:embed="rId3">
            <a:alphaModFix amt="70000"/>
          </a:blip>
          <a:srcRect/>
          <a:stretch/>
        </p:blipFill>
        <p:spPr>
          <a:xfrm>
            <a:off x="137161" y="95100"/>
            <a:ext cx="731520" cy="731520"/>
          </a:xfrm>
          <a:prstGeom prst="rect">
            <a:avLst/>
          </a:prstGeom>
          <a:noFill/>
          <a:ln>
            <a:noFill/>
          </a:ln>
        </p:spPr>
      </p:pic>
      <p:pic>
        <p:nvPicPr>
          <p:cNvPr id="9" name="Google Shape;229;g88653923ee_0_70">
            <a:extLst>
              <a:ext uri="{FF2B5EF4-FFF2-40B4-BE49-F238E27FC236}">
                <a16:creationId xmlns:a16="http://schemas.microsoft.com/office/drawing/2014/main" id="{AB891C1D-6C33-8463-B130-9A09316B0B8C}"/>
              </a:ext>
            </a:extLst>
          </p:cNvPr>
          <p:cNvPicPr preferRelativeResize="0">
            <a:picLocks noChangeAspect="1"/>
          </p:cNvPicPr>
          <p:nvPr/>
        </p:nvPicPr>
        <p:blipFill rotWithShape="1">
          <a:blip r:embed="rId4">
            <a:alphaModFix amt="70000"/>
          </a:blip>
          <a:srcRect/>
          <a:stretch/>
        </p:blipFill>
        <p:spPr>
          <a:xfrm>
            <a:off x="11323319" y="95100"/>
            <a:ext cx="731520" cy="731520"/>
          </a:xfrm>
          <a:prstGeom prst="rect">
            <a:avLst/>
          </a:prstGeom>
          <a:noFill/>
          <a:ln>
            <a:noFill/>
          </a:ln>
        </p:spPr>
      </p:pic>
      <p:sp>
        <p:nvSpPr>
          <p:cNvPr id="2" name="Slide Number Placeholder 2">
            <a:extLst>
              <a:ext uri="{FF2B5EF4-FFF2-40B4-BE49-F238E27FC236}">
                <a16:creationId xmlns:a16="http://schemas.microsoft.com/office/drawing/2014/main" id="{F5CB7D11-8BE3-30E6-B208-F53646165CC4}"/>
              </a:ext>
            </a:extLst>
          </p:cNvPr>
          <p:cNvSpPr>
            <a:spLocks noGrp="1"/>
          </p:cNvSpPr>
          <p:nvPr>
            <p:ph type="sldNum" sz="quarter" idx="12"/>
          </p:nvPr>
        </p:nvSpPr>
        <p:spPr>
          <a:xfrm>
            <a:off x="8610600" y="6355080"/>
            <a:ext cx="2743200" cy="365125"/>
          </a:xfrm>
        </p:spPr>
        <p:txBody>
          <a:bodyPr/>
          <a:lstStyle/>
          <a:p>
            <a:fld id="{61998841-7D05-1241-AA0C-577E12035048}" type="slidenum">
              <a:rPr lang="en-US" smtClean="0"/>
              <a:t>2</a:t>
            </a:fld>
            <a:endParaRPr lang="en-US"/>
          </a:p>
        </p:txBody>
      </p:sp>
    </p:spTree>
    <p:extLst>
      <p:ext uri="{BB962C8B-B14F-4D97-AF65-F5344CB8AC3E}">
        <p14:creationId xmlns:p14="http://schemas.microsoft.com/office/powerpoint/2010/main" val="39703421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91504A8-05E4-7D4E-A6E6-332CC32CA07B}"/>
              </a:ext>
            </a:extLst>
          </p:cNvPr>
          <p:cNvSpPr txBox="1"/>
          <p:nvPr/>
        </p:nvSpPr>
        <p:spPr>
          <a:xfrm>
            <a:off x="0" y="0"/>
            <a:ext cx="12192000" cy="1015663"/>
          </a:xfrm>
          <a:prstGeom prst="rect">
            <a:avLst/>
          </a:prstGeom>
          <a:noFill/>
        </p:spPr>
        <p:txBody>
          <a:bodyPr wrap="square" rtlCol="0">
            <a:spAutoFit/>
          </a:bodyPr>
          <a:lstStyle/>
          <a:p>
            <a:pPr algn="ctr"/>
            <a:r>
              <a:rPr lang="en-US" sz="3600" dirty="0"/>
              <a:t>2022 Hurricane Field Program-APHEX</a:t>
            </a:r>
          </a:p>
          <a:p>
            <a:pPr algn="ctr"/>
            <a:r>
              <a:rPr lang="en-US" sz="2400" i="1" dirty="0">
                <a:solidFill>
                  <a:schemeClr val="accent1">
                    <a:lumMod val="75000"/>
                  </a:schemeClr>
                </a:solidFill>
              </a:rPr>
              <a:t>Health-Safety-Sexual Assault/Sexual Harassment (SASH) </a:t>
            </a:r>
          </a:p>
        </p:txBody>
      </p:sp>
      <p:sp>
        <p:nvSpPr>
          <p:cNvPr id="2" name="Slide Number Placeholder 1">
            <a:extLst>
              <a:ext uri="{FF2B5EF4-FFF2-40B4-BE49-F238E27FC236}">
                <a16:creationId xmlns:a16="http://schemas.microsoft.com/office/drawing/2014/main" id="{D65149F3-BA13-184B-5060-D248A5D32C81}"/>
              </a:ext>
            </a:extLst>
          </p:cNvPr>
          <p:cNvSpPr>
            <a:spLocks noGrp="1"/>
          </p:cNvSpPr>
          <p:nvPr>
            <p:ph type="sldNum" sz="quarter" idx="12"/>
          </p:nvPr>
        </p:nvSpPr>
        <p:spPr/>
        <p:txBody>
          <a:bodyPr/>
          <a:lstStyle/>
          <a:p>
            <a:fld id="{61998841-7D05-1241-AA0C-577E12035048}" type="slidenum">
              <a:rPr lang="en-US" smtClean="0"/>
              <a:t>20</a:t>
            </a:fld>
            <a:endParaRPr lang="en-US"/>
          </a:p>
        </p:txBody>
      </p:sp>
      <p:sp>
        <p:nvSpPr>
          <p:cNvPr id="3" name="TextBox 2">
            <a:extLst>
              <a:ext uri="{FF2B5EF4-FFF2-40B4-BE49-F238E27FC236}">
                <a16:creationId xmlns:a16="http://schemas.microsoft.com/office/drawing/2014/main" id="{4545EB90-9B5D-2F86-D038-75608BD13DC6}"/>
              </a:ext>
            </a:extLst>
          </p:cNvPr>
          <p:cNvSpPr txBox="1"/>
          <p:nvPr/>
        </p:nvSpPr>
        <p:spPr>
          <a:xfrm>
            <a:off x="137160" y="1371600"/>
            <a:ext cx="12054839" cy="1446550"/>
          </a:xfrm>
          <a:prstGeom prst="rect">
            <a:avLst/>
          </a:prstGeom>
          <a:noFill/>
        </p:spPr>
        <p:txBody>
          <a:bodyPr wrap="square" rtlCol="0">
            <a:spAutoFit/>
          </a:bodyPr>
          <a:lstStyle/>
          <a:p>
            <a:pPr marL="236538" indent="-236538">
              <a:buFont typeface="Arial" panose="020B0604020202020204" pitchFamily="34" charset="0"/>
              <a:buChar char="•"/>
            </a:pPr>
            <a:r>
              <a:rPr lang="en-US" sz="2400" dirty="0"/>
              <a:t>Any issues with health-safety-SASH, either during missions or downtime - anonymous responses can be submitted at:</a:t>
            </a:r>
          </a:p>
          <a:p>
            <a:pPr marL="800100" lvl="1" indent="-342900">
              <a:buFont typeface="Courier New" panose="02070309020205020404" pitchFamily="49" charset="0"/>
              <a:buChar char="o"/>
            </a:pPr>
            <a:r>
              <a:rPr lang="en-US" sz="2000" i="1" dirty="0">
                <a:hlinkClick r:id="rId3"/>
              </a:rPr>
              <a:t>https://docs.google.com/forms/d/e/1FAIpQLSeiFLPksVEXNmAvOKGAX259lKVAcIG0kh8TME6DU3xxatN6Gw/viewform</a:t>
            </a:r>
            <a:r>
              <a:rPr lang="en-US" sz="2000" i="1" dirty="0"/>
              <a:t>? </a:t>
            </a:r>
          </a:p>
        </p:txBody>
      </p:sp>
      <p:pic>
        <p:nvPicPr>
          <p:cNvPr id="4" name="Google Shape;228;g88653923ee_0_70">
            <a:extLst>
              <a:ext uri="{FF2B5EF4-FFF2-40B4-BE49-F238E27FC236}">
                <a16:creationId xmlns:a16="http://schemas.microsoft.com/office/drawing/2014/main" id="{53383262-92FE-B4BD-9908-EB10ED39B9A5}"/>
              </a:ext>
            </a:extLst>
          </p:cNvPr>
          <p:cNvPicPr preferRelativeResize="0">
            <a:picLocks noChangeAspect="1"/>
          </p:cNvPicPr>
          <p:nvPr/>
        </p:nvPicPr>
        <p:blipFill rotWithShape="1">
          <a:blip r:embed="rId4">
            <a:alphaModFix amt="70000"/>
          </a:blip>
          <a:srcRect/>
          <a:stretch/>
        </p:blipFill>
        <p:spPr>
          <a:xfrm>
            <a:off x="137161" y="95100"/>
            <a:ext cx="731520" cy="731520"/>
          </a:xfrm>
          <a:prstGeom prst="rect">
            <a:avLst/>
          </a:prstGeom>
          <a:noFill/>
          <a:ln>
            <a:noFill/>
          </a:ln>
        </p:spPr>
      </p:pic>
      <p:pic>
        <p:nvPicPr>
          <p:cNvPr id="8" name="Google Shape;229;g88653923ee_0_70">
            <a:extLst>
              <a:ext uri="{FF2B5EF4-FFF2-40B4-BE49-F238E27FC236}">
                <a16:creationId xmlns:a16="http://schemas.microsoft.com/office/drawing/2014/main" id="{D18225F5-E66F-6763-9F2C-AD7025BC34D7}"/>
              </a:ext>
            </a:extLst>
          </p:cNvPr>
          <p:cNvPicPr preferRelativeResize="0">
            <a:picLocks noChangeAspect="1"/>
          </p:cNvPicPr>
          <p:nvPr/>
        </p:nvPicPr>
        <p:blipFill rotWithShape="1">
          <a:blip r:embed="rId5">
            <a:alphaModFix amt="70000"/>
          </a:blip>
          <a:srcRect/>
          <a:stretch/>
        </p:blipFill>
        <p:spPr>
          <a:xfrm>
            <a:off x="11323319" y="95100"/>
            <a:ext cx="731520" cy="731520"/>
          </a:xfrm>
          <a:prstGeom prst="rect">
            <a:avLst/>
          </a:prstGeom>
          <a:noFill/>
          <a:ln>
            <a:noFill/>
          </a:ln>
        </p:spPr>
      </p:pic>
    </p:spTree>
    <p:extLst>
      <p:ext uri="{BB962C8B-B14F-4D97-AF65-F5344CB8AC3E}">
        <p14:creationId xmlns:p14="http://schemas.microsoft.com/office/powerpoint/2010/main" val="40082866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91504A8-05E4-7D4E-A6E6-332CC32CA07B}"/>
              </a:ext>
            </a:extLst>
          </p:cNvPr>
          <p:cNvSpPr txBox="1"/>
          <p:nvPr/>
        </p:nvSpPr>
        <p:spPr>
          <a:xfrm>
            <a:off x="0" y="0"/>
            <a:ext cx="12192000" cy="1015663"/>
          </a:xfrm>
          <a:prstGeom prst="rect">
            <a:avLst/>
          </a:prstGeom>
          <a:noFill/>
        </p:spPr>
        <p:txBody>
          <a:bodyPr wrap="square" rtlCol="0">
            <a:spAutoFit/>
          </a:bodyPr>
          <a:lstStyle/>
          <a:p>
            <a:pPr algn="ctr"/>
            <a:r>
              <a:rPr lang="en-US" sz="3600" dirty="0"/>
              <a:t>2022 Hurricane Field Program-APHEX</a:t>
            </a:r>
          </a:p>
          <a:p>
            <a:pPr algn="ctr"/>
            <a:r>
              <a:rPr lang="en-US" sz="2400" i="1" dirty="0">
                <a:solidFill>
                  <a:schemeClr val="accent1">
                    <a:lumMod val="75000"/>
                  </a:schemeClr>
                </a:solidFill>
              </a:rPr>
              <a:t>Other Issues – what went well?...what can we do better?</a:t>
            </a:r>
          </a:p>
        </p:txBody>
      </p:sp>
      <p:sp>
        <p:nvSpPr>
          <p:cNvPr id="3" name="Slide Number Placeholder 2">
            <a:extLst>
              <a:ext uri="{FF2B5EF4-FFF2-40B4-BE49-F238E27FC236}">
                <a16:creationId xmlns:a16="http://schemas.microsoft.com/office/drawing/2014/main" id="{D179A647-5746-FF43-E2D0-3AA9D7FBB0BF}"/>
              </a:ext>
            </a:extLst>
          </p:cNvPr>
          <p:cNvSpPr>
            <a:spLocks noGrp="1"/>
          </p:cNvSpPr>
          <p:nvPr>
            <p:ph type="sldNum" sz="quarter" idx="12"/>
          </p:nvPr>
        </p:nvSpPr>
        <p:spPr/>
        <p:txBody>
          <a:bodyPr/>
          <a:lstStyle/>
          <a:p>
            <a:fld id="{61998841-7D05-1241-AA0C-577E12035048}" type="slidenum">
              <a:rPr lang="en-US" smtClean="0"/>
              <a:t>21</a:t>
            </a:fld>
            <a:endParaRPr lang="en-US"/>
          </a:p>
        </p:txBody>
      </p:sp>
      <p:sp>
        <p:nvSpPr>
          <p:cNvPr id="8" name="TextBox 7">
            <a:extLst>
              <a:ext uri="{FF2B5EF4-FFF2-40B4-BE49-F238E27FC236}">
                <a16:creationId xmlns:a16="http://schemas.microsoft.com/office/drawing/2014/main" id="{CD354690-0668-168F-C019-9B7022AA3EA7}"/>
              </a:ext>
            </a:extLst>
          </p:cNvPr>
          <p:cNvSpPr txBox="1"/>
          <p:nvPr/>
        </p:nvSpPr>
        <p:spPr>
          <a:xfrm>
            <a:off x="137160" y="1371600"/>
            <a:ext cx="12054840" cy="3247043"/>
          </a:xfrm>
          <a:prstGeom prst="rect">
            <a:avLst/>
          </a:prstGeom>
          <a:noFill/>
        </p:spPr>
        <p:txBody>
          <a:bodyPr wrap="square" rtlCol="0">
            <a:spAutoFit/>
          </a:bodyPr>
          <a:lstStyle/>
          <a:p>
            <a:pPr marL="230188" indent="-230188">
              <a:spcAft>
                <a:spcPts val="1200"/>
              </a:spcAft>
              <a:buFont typeface="Arial" panose="020B0604020202020204" pitchFamily="34" charset="0"/>
              <a:buChar char="•"/>
            </a:pPr>
            <a:r>
              <a:rPr lang="en-US" sz="2400" dirty="0"/>
              <a:t>Smoke in cabin: better info from AOC on options for going on oxygen and how to decide when you should would be very helpful</a:t>
            </a:r>
          </a:p>
          <a:p>
            <a:pPr marL="230188" indent="-230188">
              <a:spcAft>
                <a:spcPts val="600"/>
              </a:spcAft>
              <a:buFont typeface="Arial" panose="020B0604020202020204" pitchFamily="34" charset="0"/>
              <a:buChar char="•"/>
            </a:pPr>
            <a:r>
              <a:rPr lang="en-US" sz="2400" dirty="0"/>
              <a:t>20220927I1 aborted mission and emergency landing in Miami</a:t>
            </a:r>
          </a:p>
          <a:p>
            <a:pPr marL="800100" lvl="1" indent="-342900">
              <a:spcAft>
                <a:spcPts val="600"/>
              </a:spcAft>
              <a:buFont typeface="Courier New" panose="02070309020205020404" pitchFamily="49" charset="0"/>
              <a:buChar char="o"/>
            </a:pPr>
            <a:r>
              <a:rPr lang="en-US" dirty="0"/>
              <a:t>There was some post Ian discussion between AOC and the AOML/HRD HFP Director re: the next day’s N43 mission being a “go” or being cancelled</a:t>
            </a:r>
          </a:p>
          <a:p>
            <a:pPr marL="800100" lvl="1" indent="-342900">
              <a:spcAft>
                <a:spcPts val="600"/>
              </a:spcAft>
              <a:buFont typeface="Courier New" panose="02070309020205020404" pitchFamily="49" charset="0"/>
              <a:buChar char="o"/>
            </a:pPr>
            <a:r>
              <a:rPr lang="en-US" dirty="0"/>
              <a:t>N43’s Aircraft Commander (AC) made the call that the HRD crew should  consider that next mission “cancelled”, so HRD pulled its crew off of the N43 ferry to Ellington Field later that evening</a:t>
            </a:r>
          </a:p>
          <a:p>
            <a:pPr marL="800100" lvl="1" indent="-342900">
              <a:spcAft>
                <a:spcPts val="600"/>
              </a:spcAft>
              <a:buFont typeface="Courier New" panose="02070309020205020404" pitchFamily="49" charset="0"/>
              <a:buChar char="o"/>
            </a:pPr>
            <a:r>
              <a:rPr lang="en-US" dirty="0"/>
              <a:t>Communication could have been better between HRD HFP Director &amp; the AOC Chief of Programs over this period to make sure AOC and HRD were on the same page</a:t>
            </a:r>
          </a:p>
        </p:txBody>
      </p:sp>
      <p:pic>
        <p:nvPicPr>
          <p:cNvPr id="2" name="Google Shape;228;g88653923ee_0_70">
            <a:extLst>
              <a:ext uri="{FF2B5EF4-FFF2-40B4-BE49-F238E27FC236}">
                <a16:creationId xmlns:a16="http://schemas.microsoft.com/office/drawing/2014/main" id="{6EB3DEED-1386-DABF-FF23-8DE61D98C880}"/>
              </a:ext>
            </a:extLst>
          </p:cNvPr>
          <p:cNvPicPr preferRelativeResize="0">
            <a:picLocks noChangeAspect="1"/>
          </p:cNvPicPr>
          <p:nvPr/>
        </p:nvPicPr>
        <p:blipFill rotWithShape="1">
          <a:blip r:embed="rId2">
            <a:alphaModFix amt="70000"/>
          </a:blip>
          <a:srcRect/>
          <a:stretch/>
        </p:blipFill>
        <p:spPr>
          <a:xfrm>
            <a:off x="137161" y="95100"/>
            <a:ext cx="731520" cy="731520"/>
          </a:xfrm>
          <a:prstGeom prst="rect">
            <a:avLst/>
          </a:prstGeom>
          <a:noFill/>
          <a:ln>
            <a:noFill/>
          </a:ln>
        </p:spPr>
      </p:pic>
      <p:pic>
        <p:nvPicPr>
          <p:cNvPr id="4" name="Google Shape;229;g88653923ee_0_70">
            <a:extLst>
              <a:ext uri="{FF2B5EF4-FFF2-40B4-BE49-F238E27FC236}">
                <a16:creationId xmlns:a16="http://schemas.microsoft.com/office/drawing/2014/main" id="{A83E5A30-62E6-03DC-3520-0F52E0DD0827}"/>
              </a:ext>
            </a:extLst>
          </p:cNvPr>
          <p:cNvPicPr preferRelativeResize="0">
            <a:picLocks noChangeAspect="1"/>
          </p:cNvPicPr>
          <p:nvPr/>
        </p:nvPicPr>
        <p:blipFill rotWithShape="1">
          <a:blip r:embed="rId3">
            <a:alphaModFix amt="70000"/>
          </a:blip>
          <a:srcRect/>
          <a:stretch/>
        </p:blipFill>
        <p:spPr>
          <a:xfrm>
            <a:off x="11323319" y="95100"/>
            <a:ext cx="731520" cy="731520"/>
          </a:xfrm>
          <a:prstGeom prst="rect">
            <a:avLst/>
          </a:prstGeom>
          <a:noFill/>
          <a:ln>
            <a:noFill/>
          </a:ln>
        </p:spPr>
      </p:pic>
    </p:spTree>
    <p:extLst>
      <p:ext uri="{BB962C8B-B14F-4D97-AF65-F5344CB8AC3E}">
        <p14:creationId xmlns:p14="http://schemas.microsoft.com/office/powerpoint/2010/main" val="8691104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descr="A group of people posing for a photo in front of a plane&#10;&#10;Description automatically generated with medium confidence">
            <a:extLst>
              <a:ext uri="{FF2B5EF4-FFF2-40B4-BE49-F238E27FC236}">
                <a16:creationId xmlns:a16="http://schemas.microsoft.com/office/drawing/2014/main" id="{BAE5B7BA-DFC2-1E26-4580-56A425CA377D}"/>
              </a:ext>
            </a:extLst>
          </p:cNvPr>
          <p:cNvPicPr>
            <a:picLocks noChangeAspect="1"/>
          </p:cNvPicPr>
          <p:nvPr/>
        </p:nvPicPr>
        <p:blipFill>
          <a:blip r:embed="rId3"/>
          <a:stretch>
            <a:fillRect/>
          </a:stretch>
        </p:blipFill>
        <p:spPr>
          <a:xfrm>
            <a:off x="2689919" y="1228218"/>
            <a:ext cx="3979372" cy="2647871"/>
          </a:xfrm>
          <a:prstGeom prst="rect">
            <a:avLst/>
          </a:prstGeom>
        </p:spPr>
      </p:pic>
      <p:pic>
        <p:nvPicPr>
          <p:cNvPr id="50" name="Picture 49" descr="A person sitting at a computer&#10;&#10;Description automatically generated with low confidence">
            <a:extLst>
              <a:ext uri="{FF2B5EF4-FFF2-40B4-BE49-F238E27FC236}">
                <a16:creationId xmlns:a16="http://schemas.microsoft.com/office/drawing/2014/main" id="{1D11EF3C-A33D-4FEE-38BA-91B84AC50084}"/>
              </a:ext>
            </a:extLst>
          </p:cNvPr>
          <p:cNvPicPr>
            <a:picLocks noChangeAspect="1"/>
          </p:cNvPicPr>
          <p:nvPr/>
        </p:nvPicPr>
        <p:blipFill>
          <a:blip r:embed="rId4"/>
          <a:stretch>
            <a:fillRect/>
          </a:stretch>
        </p:blipFill>
        <p:spPr>
          <a:xfrm>
            <a:off x="2713280" y="3884542"/>
            <a:ext cx="1778005" cy="2064221"/>
          </a:xfrm>
          <a:prstGeom prst="rect">
            <a:avLst/>
          </a:prstGeom>
        </p:spPr>
      </p:pic>
      <p:pic>
        <p:nvPicPr>
          <p:cNvPr id="16" name="Picture 15" descr="A picture containing sky, plane, outdoor, airplane&#10;&#10;Description automatically generated">
            <a:extLst>
              <a:ext uri="{FF2B5EF4-FFF2-40B4-BE49-F238E27FC236}">
                <a16:creationId xmlns:a16="http://schemas.microsoft.com/office/drawing/2014/main" id="{2B6CC78A-0086-4D29-A2B4-6A2158604D18}"/>
              </a:ext>
            </a:extLst>
          </p:cNvPr>
          <p:cNvPicPr>
            <a:picLocks noChangeAspect="1"/>
          </p:cNvPicPr>
          <p:nvPr/>
        </p:nvPicPr>
        <p:blipFill>
          <a:blip r:embed="rId5"/>
          <a:stretch>
            <a:fillRect/>
          </a:stretch>
        </p:blipFill>
        <p:spPr>
          <a:xfrm>
            <a:off x="4279339" y="3857073"/>
            <a:ext cx="2788920" cy="2091690"/>
          </a:xfrm>
          <a:prstGeom prst="rect">
            <a:avLst/>
          </a:prstGeom>
        </p:spPr>
      </p:pic>
      <p:pic>
        <p:nvPicPr>
          <p:cNvPr id="11" name="Picture 10" descr="A picture containing plane, airplane, outdoor, engine&#10;&#10;Description automatically generated">
            <a:extLst>
              <a:ext uri="{FF2B5EF4-FFF2-40B4-BE49-F238E27FC236}">
                <a16:creationId xmlns:a16="http://schemas.microsoft.com/office/drawing/2014/main" id="{8BF51FA5-A068-876A-FB62-F7312EBF83DC}"/>
              </a:ext>
            </a:extLst>
          </p:cNvPr>
          <p:cNvPicPr>
            <a:picLocks noChangeAspect="1"/>
          </p:cNvPicPr>
          <p:nvPr/>
        </p:nvPicPr>
        <p:blipFill>
          <a:blip r:embed="rId6"/>
          <a:stretch>
            <a:fillRect/>
          </a:stretch>
        </p:blipFill>
        <p:spPr>
          <a:xfrm>
            <a:off x="9825568" y="1224330"/>
            <a:ext cx="1988820" cy="2651760"/>
          </a:xfrm>
          <a:prstGeom prst="rect">
            <a:avLst/>
          </a:prstGeom>
        </p:spPr>
      </p:pic>
      <p:pic>
        <p:nvPicPr>
          <p:cNvPr id="31" name="Picture 30" descr="The wing of an airplane&#10;&#10;Description automatically generated with low confidence">
            <a:extLst>
              <a:ext uri="{FF2B5EF4-FFF2-40B4-BE49-F238E27FC236}">
                <a16:creationId xmlns:a16="http://schemas.microsoft.com/office/drawing/2014/main" id="{91C7F0B4-76AD-EC5C-B61E-9EF1A1ABED91}"/>
              </a:ext>
            </a:extLst>
          </p:cNvPr>
          <p:cNvPicPr>
            <a:picLocks noChangeAspect="1"/>
          </p:cNvPicPr>
          <p:nvPr/>
        </p:nvPicPr>
        <p:blipFill>
          <a:blip r:embed="rId7"/>
          <a:stretch>
            <a:fillRect/>
          </a:stretch>
        </p:blipFill>
        <p:spPr>
          <a:xfrm>
            <a:off x="6660440" y="3548463"/>
            <a:ext cx="3200400" cy="2400300"/>
          </a:xfrm>
          <a:prstGeom prst="rect">
            <a:avLst/>
          </a:prstGeom>
        </p:spPr>
      </p:pic>
      <p:pic>
        <p:nvPicPr>
          <p:cNvPr id="46" name="Picture 45" descr="A picture containing person, indoor, person, computer&#10;&#10;Description automatically generated">
            <a:extLst>
              <a:ext uri="{FF2B5EF4-FFF2-40B4-BE49-F238E27FC236}">
                <a16:creationId xmlns:a16="http://schemas.microsoft.com/office/drawing/2014/main" id="{CE0BBC92-5191-E504-F9B3-C5BE5BF4B47C}"/>
              </a:ext>
            </a:extLst>
          </p:cNvPr>
          <p:cNvPicPr>
            <a:picLocks noChangeAspect="1"/>
          </p:cNvPicPr>
          <p:nvPr/>
        </p:nvPicPr>
        <p:blipFill rotWithShape="1">
          <a:blip r:embed="rId8"/>
          <a:srcRect r="15588"/>
          <a:stretch/>
        </p:blipFill>
        <p:spPr>
          <a:xfrm>
            <a:off x="6659067" y="1251331"/>
            <a:ext cx="3165129" cy="2297132"/>
          </a:xfrm>
          <a:prstGeom prst="rect">
            <a:avLst/>
          </a:prstGeom>
        </p:spPr>
      </p:pic>
      <p:pic>
        <p:nvPicPr>
          <p:cNvPr id="52" name="Picture 51" descr="A picture containing text&#10;&#10;Description automatically generated">
            <a:extLst>
              <a:ext uri="{FF2B5EF4-FFF2-40B4-BE49-F238E27FC236}">
                <a16:creationId xmlns:a16="http://schemas.microsoft.com/office/drawing/2014/main" id="{428201FB-062E-0E65-F543-DF1F8EEA8166}"/>
              </a:ext>
            </a:extLst>
          </p:cNvPr>
          <p:cNvPicPr>
            <a:picLocks noChangeAspect="1"/>
          </p:cNvPicPr>
          <p:nvPr/>
        </p:nvPicPr>
        <p:blipFill rotWithShape="1">
          <a:blip r:embed="rId9"/>
          <a:srcRect l="19722" t="16850"/>
          <a:stretch/>
        </p:blipFill>
        <p:spPr>
          <a:xfrm>
            <a:off x="9860840" y="3876090"/>
            <a:ext cx="1952176" cy="2072674"/>
          </a:xfrm>
          <a:prstGeom prst="rect">
            <a:avLst/>
          </a:prstGeom>
        </p:spPr>
      </p:pic>
      <p:pic>
        <p:nvPicPr>
          <p:cNvPr id="6" name="Picture 5" descr="A picture containing person&#10;&#10;Description automatically generated">
            <a:extLst>
              <a:ext uri="{FF2B5EF4-FFF2-40B4-BE49-F238E27FC236}">
                <a16:creationId xmlns:a16="http://schemas.microsoft.com/office/drawing/2014/main" id="{40557DED-3654-2E3A-AFAA-25C3D6538869}"/>
              </a:ext>
            </a:extLst>
          </p:cNvPr>
          <p:cNvPicPr>
            <a:picLocks noChangeAspect="1"/>
          </p:cNvPicPr>
          <p:nvPr/>
        </p:nvPicPr>
        <p:blipFill>
          <a:blip r:embed="rId10"/>
          <a:stretch>
            <a:fillRect/>
          </a:stretch>
        </p:blipFill>
        <p:spPr>
          <a:xfrm>
            <a:off x="535402" y="1233707"/>
            <a:ext cx="2177878" cy="1633408"/>
          </a:xfrm>
          <a:prstGeom prst="rect">
            <a:avLst/>
          </a:prstGeom>
        </p:spPr>
      </p:pic>
      <p:pic>
        <p:nvPicPr>
          <p:cNvPr id="21" name="Picture 20" descr="A picture containing person, indoor, ceiling, people&#10;&#10;Description automatically generated">
            <a:extLst>
              <a:ext uri="{FF2B5EF4-FFF2-40B4-BE49-F238E27FC236}">
                <a16:creationId xmlns:a16="http://schemas.microsoft.com/office/drawing/2014/main" id="{A132A08A-BBB2-5110-DD69-C2859F7B721E}"/>
              </a:ext>
            </a:extLst>
          </p:cNvPr>
          <p:cNvPicPr>
            <a:picLocks noChangeAspect="1"/>
          </p:cNvPicPr>
          <p:nvPr/>
        </p:nvPicPr>
        <p:blipFill>
          <a:blip r:embed="rId11"/>
          <a:stretch>
            <a:fillRect/>
          </a:stretch>
        </p:blipFill>
        <p:spPr>
          <a:xfrm>
            <a:off x="535402" y="2810100"/>
            <a:ext cx="2190069" cy="1570984"/>
          </a:xfrm>
          <a:prstGeom prst="rect">
            <a:avLst/>
          </a:prstGeom>
        </p:spPr>
      </p:pic>
      <p:pic>
        <p:nvPicPr>
          <p:cNvPr id="43" name="Picture 42" descr="A picture containing airplane, outdoor, aircraft, transport&#10;&#10;Description automatically generated">
            <a:extLst>
              <a:ext uri="{FF2B5EF4-FFF2-40B4-BE49-F238E27FC236}">
                <a16:creationId xmlns:a16="http://schemas.microsoft.com/office/drawing/2014/main" id="{E34825C2-1CBF-18FE-1CA4-1B43177B667E}"/>
              </a:ext>
            </a:extLst>
          </p:cNvPr>
          <p:cNvPicPr>
            <a:picLocks noChangeAspect="1"/>
          </p:cNvPicPr>
          <p:nvPr/>
        </p:nvPicPr>
        <p:blipFill>
          <a:blip r:embed="rId12"/>
          <a:stretch>
            <a:fillRect/>
          </a:stretch>
        </p:blipFill>
        <p:spPr>
          <a:xfrm>
            <a:off x="536101" y="4323809"/>
            <a:ext cx="2177876" cy="1633407"/>
          </a:xfrm>
          <a:prstGeom prst="rect">
            <a:avLst/>
          </a:prstGeom>
        </p:spPr>
      </p:pic>
      <p:sp>
        <p:nvSpPr>
          <p:cNvPr id="5" name="TextBox 4">
            <a:extLst>
              <a:ext uri="{FF2B5EF4-FFF2-40B4-BE49-F238E27FC236}">
                <a16:creationId xmlns:a16="http://schemas.microsoft.com/office/drawing/2014/main" id="{B704AB5A-0619-6518-A097-0D368E1A7A08}"/>
              </a:ext>
            </a:extLst>
          </p:cNvPr>
          <p:cNvSpPr txBox="1"/>
          <p:nvPr/>
        </p:nvSpPr>
        <p:spPr>
          <a:xfrm>
            <a:off x="0" y="0"/>
            <a:ext cx="12192000" cy="1015663"/>
          </a:xfrm>
          <a:prstGeom prst="rect">
            <a:avLst/>
          </a:prstGeom>
          <a:noFill/>
        </p:spPr>
        <p:txBody>
          <a:bodyPr wrap="square" rtlCol="0">
            <a:spAutoFit/>
          </a:bodyPr>
          <a:lstStyle/>
          <a:p>
            <a:pPr algn="ctr"/>
            <a:r>
              <a:rPr lang="en-US" sz="3600" dirty="0"/>
              <a:t>2022 Hurricane Field Program-APHEX</a:t>
            </a:r>
          </a:p>
          <a:p>
            <a:pPr algn="ctr"/>
            <a:r>
              <a:rPr lang="en-US" sz="2400" i="1" dirty="0">
                <a:solidFill>
                  <a:schemeClr val="accent1">
                    <a:lumMod val="75000"/>
                  </a:schemeClr>
                </a:solidFill>
              </a:rPr>
              <a:t>AL09/Ian): 24-28 September </a:t>
            </a:r>
          </a:p>
        </p:txBody>
      </p:sp>
      <p:sp>
        <p:nvSpPr>
          <p:cNvPr id="2" name="TextBox 1">
            <a:extLst>
              <a:ext uri="{FF2B5EF4-FFF2-40B4-BE49-F238E27FC236}">
                <a16:creationId xmlns:a16="http://schemas.microsoft.com/office/drawing/2014/main" id="{51BBEB61-A7F0-1245-B4D7-4923F66AF4F3}"/>
              </a:ext>
            </a:extLst>
          </p:cNvPr>
          <p:cNvSpPr txBox="1"/>
          <p:nvPr/>
        </p:nvSpPr>
        <p:spPr>
          <a:xfrm>
            <a:off x="0" y="6158248"/>
            <a:ext cx="12192000" cy="692497"/>
          </a:xfrm>
          <a:prstGeom prst="rect">
            <a:avLst/>
          </a:prstGeom>
          <a:noFill/>
        </p:spPr>
        <p:txBody>
          <a:bodyPr wrap="square" rtlCol="0">
            <a:spAutoFit/>
          </a:bodyPr>
          <a:lstStyle/>
          <a:p>
            <a:pPr algn="ctr"/>
            <a:r>
              <a:rPr lang="en-US" dirty="0"/>
              <a:t>Copies of the 2022 AL09/Ian debrief can be found in the HRD Google Drive folder</a:t>
            </a:r>
          </a:p>
          <a:p>
            <a:pPr algn="ctr"/>
            <a:endParaRPr lang="en-US" sz="500" dirty="0"/>
          </a:p>
          <a:p>
            <a:pPr algn="ctr"/>
            <a:r>
              <a:rPr lang="en-US" sz="1600" i="1" dirty="0"/>
              <a:t>HRD &gt;&gt; Hurricane Field Program &gt;&gt; 2022 &gt;&gt; Debriefs &gt;&gt; AL09/Ian</a:t>
            </a:r>
          </a:p>
        </p:txBody>
      </p:sp>
      <p:sp>
        <p:nvSpPr>
          <p:cNvPr id="4" name="Slide Number Placeholder 3">
            <a:extLst>
              <a:ext uri="{FF2B5EF4-FFF2-40B4-BE49-F238E27FC236}">
                <a16:creationId xmlns:a16="http://schemas.microsoft.com/office/drawing/2014/main" id="{226DE838-0957-3E7C-C470-52976F2D35F4}"/>
              </a:ext>
            </a:extLst>
          </p:cNvPr>
          <p:cNvSpPr>
            <a:spLocks noGrp="1"/>
          </p:cNvSpPr>
          <p:nvPr>
            <p:ph type="sldNum" sz="quarter" idx="12"/>
          </p:nvPr>
        </p:nvSpPr>
        <p:spPr/>
        <p:txBody>
          <a:bodyPr/>
          <a:lstStyle/>
          <a:p>
            <a:fld id="{61998841-7D05-1241-AA0C-577E12035048}" type="slidenum">
              <a:rPr lang="en-US" smtClean="0"/>
              <a:t>22</a:t>
            </a:fld>
            <a:endParaRPr lang="en-US"/>
          </a:p>
        </p:txBody>
      </p:sp>
      <p:sp>
        <p:nvSpPr>
          <p:cNvPr id="7" name="TextBox 6">
            <a:extLst>
              <a:ext uri="{FF2B5EF4-FFF2-40B4-BE49-F238E27FC236}">
                <a16:creationId xmlns:a16="http://schemas.microsoft.com/office/drawing/2014/main" id="{62DD01A3-FCA7-FE61-81A2-873C84D2583B}"/>
              </a:ext>
            </a:extLst>
          </p:cNvPr>
          <p:cNvSpPr txBox="1"/>
          <p:nvPr/>
        </p:nvSpPr>
        <p:spPr>
          <a:xfrm>
            <a:off x="473065" y="2991280"/>
            <a:ext cx="1428597" cy="215444"/>
          </a:xfrm>
          <a:prstGeom prst="rect">
            <a:avLst/>
          </a:prstGeom>
          <a:noFill/>
        </p:spPr>
        <p:txBody>
          <a:bodyPr wrap="none" rtlCol="0">
            <a:spAutoFit/>
          </a:bodyPr>
          <a:lstStyle/>
          <a:p>
            <a:pPr algn="ctr"/>
            <a:r>
              <a:rPr lang="en-US" sz="800" dirty="0"/>
              <a:t>Photo credit Heather Holbach</a:t>
            </a:r>
          </a:p>
        </p:txBody>
      </p:sp>
      <p:sp>
        <p:nvSpPr>
          <p:cNvPr id="13" name="TextBox 12">
            <a:extLst>
              <a:ext uri="{FF2B5EF4-FFF2-40B4-BE49-F238E27FC236}">
                <a16:creationId xmlns:a16="http://schemas.microsoft.com/office/drawing/2014/main" id="{FEB57E67-4C37-123C-7D97-8E05F46FE606}"/>
              </a:ext>
            </a:extLst>
          </p:cNvPr>
          <p:cNvSpPr txBox="1"/>
          <p:nvPr/>
        </p:nvSpPr>
        <p:spPr>
          <a:xfrm>
            <a:off x="9925203" y="3469299"/>
            <a:ext cx="1428597" cy="215444"/>
          </a:xfrm>
          <a:prstGeom prst="rect">
            <a:avLst/>
          </a:prstGeom>
          <a:noFill/>
        </p:spPr>
        <p:txBody>
          <a:bodyPr wrap="none" rtlCol="0">
            <a:spAutoFit/>
          </a:bodyPr>
          <a:lstStyle/>
          <a:p>
            <a:pPr algn="ctr"/>
            <a:r>
              <a:rPr lang="en-US" sz="800" dirty="0"/>
              <a:t>Photo credit Heather Holbach</a:t>
            </a:r>
          </a:p>
        </p:txBody>
      </p:sp>
      <p:sp>
        <p:nvSpPr>
          <p:cNvPr id="44" name="TextBox 43">
            <a:extLst>
              <a:ext uri="{FF2B5EF4-FFF2-40B4-BE49-F238E27FC236}">
                <a16:creationId xmlns:a16="http://schemas.microsoft.com/office/drawing/2014/main" id="{7E97632F-24B4-5C2C-31FD-5BCC25B141E7}"/>
              </a:ext>
            </a:extLst>
          </p:cNvPr>
          <p:cNvSpPr txBox="1"/>
          <p:nvPr/>
        </p:nvSpPr>
        <p:spPr>
          <a:xfrm>
            <a:off x="6821554" y="5706485"/>
            <a:ext cx="1428597" cy="215444"/>
          </a:xfrm>
          <a:prstGeom prst="rect">
            <a:avLst/>
          </a:prstGeom>
          <a:noFill/>
        </p:spPr>
        <p:txBody>
          <a:bodyPr wrap="none" rtlCol="0">
            <a:spAutoFit/>
          </a:bodyPr>
          <a:lstStyle/>
          <a:p>
            <a:pPr algn="ctr"/>
            <a:r>
              <a:rPr lang="en-US" sz="800" dirty="0">
                <a:solidFill>
                  <a:schemeClr val="bg1"/>
                </a:solidFill>
              </a:rPr>
              <a:t>Photo credit Heather Holbach</a:t>
            </a:r>
          </a:p>
        </p:txBody>
      </p:sp>
      <p:sp>
        <p:nvSpPr>
          <p:cNvPr id="3" name="TextBox 2">
            <a:extLst>
              <a:ext uri="{FF2B5EF4-FFF2-40B4-BE49-F238E27FC236}">
                <a16:creationId xmlns:a16="http://schemas.microsoft.com/office/drawing/2014/main" id="{8626C938-20E5-72F3-8E52-9C362E94B650}"/>
              </a:ext>
            </a:extLst>
          </p:cNvPr>
          <p:cNvSpPr txBox="1"/>
          <p:nvPr/>
        </p:nvSpPr>
        <p:spPr>
          <a:xfrm>
            <a:off x="4367933" y="3899202"/>
            <a:ext cx="1428597" cy="215444"/>
          </a:xfrm>
          <a:prstGeom prst="rect">
            <a:avLst/>
          </a:prstGeom>
          <a:noFill/>
        </p:spPr>
        <p:txBody>
          <a:bodyPr wrap="none" rtlCol="0">
            <a:spAutoFit/>
          </a:bodyPr>
          <a:lstStyle/>
          <a:p>
            <a:pPr algn="ctr"/>
            <a:r>
              <a:rPr lang="en-US" sz="800" dirty="0"/>
              <a:t>Photo credit Heather Holbach</a:t>
            </a:r>
          </a:p>
        </p:txBody>
      </p:sp>
      <p:sp>
        <p:nvSpPr>
          <p:cNvPr id="8" name="TextBox 7">
            <a:extLst>
              <a:ext uri="{FF2B5EF4-FFF2-40B4-BE49-F238E27FC236}">
                <a16:creationId xmlns:a16="http://schemas.microsoft.com/office/drawing/2014/main" id="{320A0857-2E42-D90A-4D1E-E0CB23D88550}"/>
              </a:ext>
            </a:extLst>
          </p:cNvPr>
          <p:cNvSpPr txBox="1"/>
          <p:nvPr/>
        </p:nvSpPr>
        <p:spPr>
          <a:xfrm>
            <a:off x="524607" y="4408134"/>
            <a:ext cx="1428597" cy="215444"/>
          </a:xfrm>
          <a:prstGeom prst="rect">
            <a:avLst/>
          </a:prstGeom>
          <a:noFill/>
        </p:spPr>
        <p:txBody>
          <a:bodyPr wrap="none" rtlCol="0">
            <a:spAutoFit/>
          </a:bodyPr>
          <a:lstStyle/>
          <a:p>
            <a:pPr algn="ctr"/>
            <a:r>
              <a:rPr lang="en-US" sz="800" dirty="0">
                <a:solidFill>
                  <a:schemeClr val="bg1"/>
                </a:solidFill>
              </a:rPr>
              <a:t>Photo credit Heather Holbach</a:t>
            </a:r>
          </a:p>
        </p:txBody>
      </p:sp>
      <p:sp>
        <p:nvSpPr>
          <p:cNvPr id="9" name="TextBox 8">
            <a:extLst>
              <a:ext uri="{FF2B5EF4-FFF2-40B4-BE49-F238E27FC236}">
                <a16:creationId xmlns:a16="http://schemas.microsoft.com/office/drawing/2014/main" id="{A1CA5B4C-9B6A-508B-8E0B-9FB426852015}"/>
              </a:ext>
            </a:extLst>
          </p:cNvPr>
          <p:cNvSpPr txBox="1"/>
          <p:nvPr/>
        </p:nvSpPr>
        <p:spPr>
          <a:xfrm>
            <a:off x="1359895" y="1220642"/>
            <a:ext cx="1428597" cy="215444"/>
          </a:xfrm>
          <a:prstGeom prst="rect">
            <a:avLst/>
          </a:prstGeom>
          <a:noFill/>
        </p:spPr>
        <p:txBody>
          <a:bodyPr wrap="none" rtlCol="0">
            <a:spAutoFit/>
          </a:bodyPr>
          <a:lstStyle/>
          <a:p>
            <a:pPr algn="ctr"/>
            <a:r>
              <a:rPr lang="en-US" sz="800" dirty="0"/>
              <a:t>Photo credit Heather Holbach</a:t>
            </a:r>
          </a:p>
        </p:txBody>
      </p:sp>
    </p:spTree>
    <p:extLst>
      <p:ext uri="{BB962C8B-B14F-4D97-AF65-F5344CB8AC3E}">
        <p14:creationId xmlns:p14="http://schemas.microsoft.com/office/powerpoint/2010/main" val="25005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BCD2D396-55EA-B114-C4AB-8E184A87C239}"/>
              </a:ext>
            </a:extLst>
          </p:cNvPr>
          <p:cNvSpPr txBox="1"/>
          <p:nvPr/>
        </p:nvSpPr>
        <p:spPr>
          <a:xfrm>
            <a:off x="2110753" y="4273578"/>
            <a:ext cx="1574470" cy="492443"/>
          </a:xfrm>
          <a:prstGeom prst="rect">
            <a:avLst/>
          </a:prstGeom>
          <a:solidFill>
            <a:schemeClr val="bg1">
              <a:alpha val="60000"/>
            </a:schemeClr>
          </a:solidFill>
          <a:ln>
            <a:solidFill>
              <a:schemeClr val="tx1"/>
            </a:solidFill>
          </a:ln>
        </p:spPr>
        <p:txBody>
          <a:bodyPr wrap="none" rtlCol="0">
            <a:spAutoFit/>
          </a:bodyPr>
          <a:lstStyle/>
          <a:p>
            <a:pPr algn="ctr"/>
            <a:r>
              <a:rPr lang="en-US" sz="1400" b="1" dirty="0"/>
              <a:t>20220928H1 (N42)</a:t>
            </a:r>
          </a:p>
          <a:p>
            <a:pPr algn="ctr"/>
            <a:r>
              <a:rPr lang="en-US" sz="1200" dirty="0"/>
              <a:t>EMC-NHC TDR</a:t>
            </a:r>
          </a:p>
        </p:txBody>
      </p:sp>
      <p:pic>
        <p:nvPicPr>
          <p:cNvPr id="7" name="Picture 6" descr="Map&#10;&#10;Description automatically generated">
            <a:extLst>
              <a:ext uri="{FF2B5EF4-FFF2-40B4-BE49-F238E27FC236}">
                <a16:creationId xmlns:a16="http://schemas.microsoft.com/office/drawing/2014/main" id="{0EB3DFA0-137F-0DFF-7781-5B9D5A9752B9}"/>
              </a:ext>
            </a:extLst>
          </p:cNvPr>
          <p:cNvPicPr>
            <a:picLocks noChangeAspect="1"/>
          </p:cNvPicPr>
          <p:nvPr/>
        </p:nvPicPr>
        <p:blipFill>
          <a:blip r:embed="rId2"/>
          <a:stretch>
            <a:fillRect/>
          </a:stretch>
        </p:blipFill>
        <p:spPr>
          <a:xfrm>
            <a:off x="89272" y="1325880"/>
            <a:ext cx="3931920" cy="2844499"/>
          </a:xfrm>
          <a:prstGeom prst="rect">
            <a:avLst/>
          </a:prstGeom>
        </p:spPr>
      </p:pic>
      <p:pic>
        <p:nvPicPr>
          <p:cNvPr id="9" name="Picture 8" descr="Map&#10;&#10;Description automatically generated">
            <a:extLst>
              <a:ext uri="{FF2B5EF4-FFF2-40B4-BE49-F238E27FC236}">
                <a16:creationId xmlns:a16="http://schemas.microsoft.com/office/drawing/2014/main" id="{1AF9D784-409B-D909-638C-E7C62F58CDD2}"/>
              </a:ext>
            </a:extLst>
          </p:cNvPr>
          <p:cNvPicPr>
            <a:picLocks noChangeAspect="1"/>
          </p:cNvPicPr>
          <p:nvPr/>
        </p:nvPicPr>
        <p:blipFill>
          <a:blip r:embed="rId3"/>
          <a:stretch>
            <a:fillRect/>
          </a:stretch>
        </p:blipFill>
        <p:spPr>
          <a:xfrm>
            <a:off x="4130040" y="1325880"/>
            <a:ext cx="3931920" cy="2844498"/>
          </a:xfrm>
          <a:prstGeom prst="rect">
            <a:avLst/>
          </a:prstGeom>
        </p:spPr>
      </p:pic>
      <p:pic>
        <p:nvPicPr>
          <p:cNvPr id="17" name="Picture 16" descr="Map&#10;&#10;Description automatically generated">
            <a:extLst>
              <a:ext uri="{FF2B5EF4-FFF2-40B4-BE49-F238E27FC236}">
                <a16:creationId xmlns:a16="http://schemas.microsoft.com/office/drawing/2014/main" id="{D8EB2C3B-BE5A-5621-2E53-A4B0ED9535ED}"/>
              </a:ext>
            </a:extLst>
          </p:cNvPr>
          <p:cNvPicPr>
            <a:picLocks noChangeAspect="1"/>
          </p:cNvPicPr>
          <p:nvPr/>
        </p:nvPicPr>
        <p:blipFill>
          <a:blip r:embed="rId4"/>
          <a:stretch>
            <a:fillRect/>
          </a:stretch>
        </p:blipFill>
        <p:spPr>
          <a:xfrm>
            <a:off x="8170808" y="1325880"/>
            <a:ext cx="3931920" cy="2844498"/>
          </a:xfrm>
          <a:prstGeom prst="rect">
            <a:avLst/>
          </a:prstGeom>
        </p:spPr>
      </p:pic>
      <p:sp>
        <p:nvSpPr>
          <p:cNvPr id="2" name="TextBox 1">
            <a:extLst>
              <a:ext uri="{FF2B5EF4-FFF2-40B4-BE49-F238E27FC236}">
                <a16:creationId xmlns:a16="http://schemas.microsoft.com/office/drawing/2014/main" id="{BD467F21-3742-6E6E-4328-99891D4255BC}"/>
              </a:ext>
            </a:extLst>
          </p:cNvPr>
          <p:cNvSpPr txBox="1"/>
          <p:nvPr/>
        </p:nvSpPr>
        <p:spPr>
          <a:xfrm>
            <a:off x="0" y="0"/>
            <a:ext cx="12192000" cy="1015663"/>
          </a:xfrm>
          <a:prstGeom prst="rect">
            <a:avLst/>
          </a:prstGeom>
          <a:noFill/>
        </p:spPr>
        <p:txBody>
          <a:bodyPr wrap="square" rtlCol="0">
            <a:spAutoFit/>
          </a:bodyPr>
          <a:lstStyle/>
          <a:p>
            <a:pPr algn="ctr"/>
            <a:r>
              <a:rPr lang="en-US" sz="3600" dirty="0"/>
              <a:t>2022 Hurricane Field Program-APHEX</a:t>
            </a:r>
          </a:p>
          <a:p>
            <a:pPr algn="ctr"/>
            <a:r>
              <a:rPr lang="en-US" sz="2400" i="1" dirty="0">
                <a:solidFill>
                  <a:schemeClr val="accent1">
                    <a:lumMod val="75000"/>
                  </a:schemeClr>
                </a:solidFill>
              </a:rPr>
              <a:t>Summary of Missions (24-28 September)</a:t>
            </a:r>
          </a:p>
        </p:txBody>
      </p:sp>
      <p:sp>
        <p:nvSpPr>
          <p:cNvPr id="3" name="Slide Number Placeholder 2">
            <a:extLst>
              <a:ext uri="{FF2B5EF4-FFF2-40B4-BE49-F238E27FC236}">
                <a16:creationId xmlns:a16="http://schemas.microsoft.com/office/drawing/2014/main" id="{1CE4CB2F-556A-5779-A2AA-5DCAB5132772}"/>
              </a:ext>
            </a:extLst>
          </p:cNvPr>
          <p:cNvSpPr>
            <a:spLocks noGrp="1"/>
          </p:cNvSpPr>
          <p:nvPr>
            <p:ph type="sldNum" sz="quarter" idx="12"/>
          </p:nvPr>
        </p:nvSpPr>
        <p:spPr/>
        <p:txBody>
          <a:bodyPr/>
          <a:lstStyle/>
          <a:p>
            <a:fld id="{61998841-7D05-1241-AA0C-577E12035048}" type="slidenum">
              <a:rPr lang="en-US" smtClean="0"/>
              <a:t>3</a:t>
            </a:fld>
            <a:endParaRPr lang="en-US"/>
          </a:p>
        </p:txBody>
      </p:sp>
      <p:sp>
        <p:nvSpPr>
          <p:cNvPr id="11" name="TextBox 10">
            <a:extLst>
              <a:ext uri="{FF2B5EF4-FFF2-40B4-BE49-F238E27FC236}">
                <a16:creationId xmlns:a16="http://schemas.microsoft.com/office/drawing/2014/main" id="{3270841B-41CC-983B-3A3E-6834D5D91473}"/>
              </a:ext>
            </a:extLst>
          </p:cNvPr>
          <p:cNvSpPr txBox="1"/>
          <p:nvPr/>
        </p:nvSpPr>
        <p:spPr>
          <a:xfrm>
            <a:off x="5300472" y="4273578"/>
            <a:ext cx="1591056" cy="492443"/>
          </a:xfrm>
          <a:prstGeom prst="rect">
            <a:avLst/>
          </a:prstGeom>
          <a:solidFill>
            <a:schemeClr val="bg1">
              <a:alpha val="60000"/>
            </a:schemeClr>
          </a:solidFill>
          <a:ln>
            <a:solidFill>
              <a:srgbClr val="92D050"/>
            </a:solidFill>
          </a:ln>
        </p:spPr>
        <p:txBody>
          <a:bodyPr wrap="none" rtlCol="0">
            <a:spAutoFit/>
          </a:bodyPr>
          <a:lstStyle/>
          <a:p>
            <a:pPr algn="ctr"/>
            <a:r>
              <a:rPr lang="en-US" sz="1400" b="1" dirty="0">
                <a:solidFill>
                  <a:srgbClr val="92D050"/>
                </a:solidFill>
              </a:rPr>
              <a:t>20220925I1 (N43)</a:t>
            </a:r>
          </a:p>
          <a:p>
            <a:pPr algn="ctr"/>
            <a:r>
              <a:rPr lang="en-US" sz="1200" dirty="0">
                <a:solidFill>
                  <a:srgbClr val="92D050"/>
                </a:solidFill>
              </a:rPr>
              <a:t>EMC-NHC TDR</a:t>
            </a:r>
          </a:p>
        </p:txBody>
      </p:sp>
      <p:sp>
        <p:nvSpPr>
          <p:cNvPr id="18" name="TextBox 17">
            <a:extLst>
              <a:ext uri="{FF2B5EF4-FFF2-40B4-BE49-F238E27FC236}">
                <a16:creationId xmlns:a16="http://schemas.microsoft.com/office/drawing/2014/main" id="{F2CE9A98-6136-DF9E-42C5-2D80E1D4DD21}"/>
              </a:ext>
            </a:extLst>
          </p:cNvPr>
          <p:cNvSpPr txBox="1"/>
          <p:nvPr/>
        </p:nvSpPr>
        <p:spPr>
          <a:xfrm>
            <a:off x="408034" y="5541788"/>
            <a:ext cx="1591056" cy="492443"/>
          </a:xfrm>
          <a:prstGeom prst="rect">
            <a:avLst/>
          </a:prstGeom>
          <a:solidFill>
            <a:schemeClr val="bg1">
              <a:alpha val="60000"/>
            </a:schemeClr>
          </a:solidFill>
          <a:ln>
            <a:solidFill>
              <a:srgbClr val="D11628"/>
            </a:solidFill>
          </a:ln>
        </p:spPr>
        <p:txBody>
          <a:bodyPr wrap="none" rtlCol="0">
            <a:spAutoFit/>
          </a:bodyPr>
          <a:lstStyle/>
          <a:p>
            <a:pPr algn="ctr"/>
            <a:r>
              <a:rPr lang="en-US" sz="1400" b="1" dirty="0">
                <a:solidFill>
                  <a:srgbClr val="D11628"/>
                </a:solidFill>
              </a:rPr>
              <a:t>20220926H1 (N42)</a:t>
            </a:r>
          </a:p>
          <a:p>
            <a:pPr algn="ctr"/>
            <a:r>
              <a:rPr lang="en-US" sz="1200" dirty="0">
                <a:solidFill>
                  <a:srgbClr val="D11628"/>
                </a:solidFill>
              </a:rPr>
              <a:t>EMC-NHC TDR</a:t>
            </a:r>
          </a:p>
        </p:txBody>
      </p:sp>
      <p:sp>
        <p:nvSpPr>
          <p:cNvPr id="19" name="TextBox 18">
            <a:extLst>
              <a:ext uri="{FF2B5EF4-FFF2-40B4-BE49-F238E27FC236}">
                <a16:creationId xmlns:a16="http://schemas.microsoft.com/office/drawing/2014/main" id="{B9E0F296-DC2E-6EF7-7116-6D15C27EF70B}"/>
              </a:ext>
            </a:extLst>
          </p:cNvPr>
          <p:cNvSpPr txBox="1"/>
          <p:nvPr/>
        </p:nvSpPr>
        <p:spPr>
          <a:xfrm>
            <a:off x="8503920" y="4269428"/>
            <a:ext cx="1591056" cy="492443"/>
          </a:xfrm>
          <a:prstGeom prst="rect">
            <a:avLst/>
          </a:prstGeom>
          <a:solidFill>
            <a:schemeClr val="bg1">
              <a:alpha val="60000"/>
            </a:schemeClr>
          </a:solidFill>
          <a:ln>
            <a:solidFill>
              <a:srgbClr val="FF40FF"/>
            </a:solidFill>
          </a:ln>
        </p:spPr>
        <p:txBody>
          <a:bodyPr wrap="none" rtlCol="0">
            <a:spAutoFit/>
          </a:bodyPr>
          <a:lstStyle/>
          <a:p>
            <a:pPr algn="ctr"/>
            <a:r>
              <a:rPr lang="en-US" sz="1400" b="1" dirty="0">
                <a:solidFill>
                  <a:srgbClr val="FF40FF"/>
                </a:solidFill>
              </a:rPr>
              <a:t>20220924N1 (N49)</a:t>
            </a:r>
          </a:p>
          <a:p>
            <a:pPr algn="ctr"/>
            <a:r>
              <a:rPr lang="en-US" sz="1200" dirty="0">
                <a:solidFill>
                  <a:srgbClr val="FF40FF"/>
                </a:solidFill>
              </a:rPr>
              <a:t>NHC Syn </a:t>
            </a:r>
            <a:r>
              <a:rPr lang="en-US" sz="1200" dirty="0" err="1">
                <a:solidFill>
                  <a:srgbClr val="FF40FF"/>
                </a:solidFill>
              </a:rPr>
              <a:t>Surv</a:t>
            </a:r>
            <a:endParaRPr lang="en-US" sz="1200" dirty="0">
              <a:solidFill>
                <a:srgbClr val="FF40FF"/>
              </a:solidFill>
            </a:endParaRPr>
          </a:p>
        </p:txBody>
      </p:sp>
      <p:pic>
        <p:nvPicPr>
          <p:cNvPr id="23" name="Picture 22" descr="A plane flying in the sky&#10;&#10;Description automatically generated with medium confidence">
            <a:extLst>
              <a:ext uri="{FF2B5EF4-FFF2-40B4-BE49-F238E27FC236}">
                <a16:creationId xmlns:a16="http://schemas.microsoft.com/office/drawing/2014/main" id="{47D44D7F-3A71-468B-F1D8-0DF5840CA720}"/>
              </a:ext>
            </a:extLst>
          </p:cNvPr>
          <p:cNvPicPr>
            <a:picLocks noChangeAspect="1"/>
          </p:cNvPicPr>
          <p:nvPr/>
        </p:nvPicPr>
        <p:blipFill>
          <a:blip r:embed="rId5"/>
          <a:stretch>
            <a:fillRect/>
          </a:stretch>
        </p:blipFill>
        <p:spPr>
          <a:xfrm>
            <a:off x="10759440" y="1435517"/>
            <a:ext cx="1188720" cy="794955"/>
          </a:xfrm>
          <a:prstGeom prst="rect">
            <a:avLst/>
          </a:prstGeom>
        </p:spPr>
      </p:pic>
      <p:pic>
        <p:nvPicPr>
          <p:cNvPr id="24" name="Picture 23" descr="A plane flying in the sky&#10;&#10;Description automatically generated with medium confidence">
            <a:extLst>
              <a:ext uri="{FF2B5EF4-FFF2-40B4-BE49-F238E27FC236}">
                <a16:creationId xmlns:a16="http://schemas.microsoft.com/office/drawing/2014/main" id="{A1F858D0-281C-AD17-F577-85D4F8EE6D8F}"/>
              </a:ext>
            </a:extLst>
          </p:cNvPr>
          <p:cNvPicPr>
            <a:picLocks noChangeAspect="1"/>
          </p:cNvPicPr>
          <p:nvPr/>
        </p:nvPicPr>
        <p:blipFill rotWithShape="1">
          <a:blip r:embed="rId6"/>
          <a:srcRect t="16017"/>
          <a:stretch/>
        </p:blipFill>
        <p:spPr>
          <a:xfrm>
            <a:off x="2665021" y="1430169"/>
            <a:ext cx="1188720" cy="665545"/>
          </a:xfrm>
          <a:prstGeom prst="rect">
            <a:avLst/>
          </a:prstGeom>
        </p:spPr>
      </p:pic>
      <p:pic>
        <p:nvPicPr>
          <p:cNvPr id="25" name="Picture 24" descr="A plane flying in the sky&#10;&#10;Description automatically generated with medium confidence">
            <a:extLst>
              <a:ext uri="{FF2B5EF4-FFF2-40B4-BE49-F238E27FC236}">
                <a16:creationId xmlns:a16="http://schemas.microsoft.com/office/drawing/2014/main" id="{C3959F01-76D1-0DF9-8EFA-65786C25AF7B}"/>
              </a:ext>
            </a:extLst>
          </p:cNvPr>
          <p:cNvPicPr>
            <a:picLocks noChangeAspect="1"/>
          </p:cNvPicPr>
          <p:nvPr/>
        </p:nvPicPr>
        <p:blipFill rotWithShape="1">
          <a:blip r:embed="rId6"/>
          <a:srcRect t="16017"/>
          <a:stretch/>
        </p:blipFill>
        <p:spPr>
          <a:xfrm>
            <a:off x="6702145" y="1435517"/>
            <a:ext cx="1188720" cy="665545"/>
          </a:xfrm>
          <a:prstGeom prst="rect">
            <a:avLst/>
          </a:prstGeom>
        </p:spPr>
      </p:pic>
      <p:sp>
        <p:nvSpPr>
          <p:cNvPr id="35" name="TextBox 34">
            <a:extLst>
              <a:ext uri="{FF2B5EF4-FFF2-40B4-BE49-F238E27FC236}">
                <a16:creationId xmlns:a16="http://schemas.microsoft.com/office/drawing/2014/main" id="{3A3EDBBE-787A-B6A4-A4C5-F9A2EEF6B33A}"/>
              </a:ext>
            </a:extLst>
          </p:cNvPr>
          <p:cNvSpPr txBox="1"/>
          <p:nvPr/>
        </p:nvSpPr>
        <p:spPr>
          <a:xfrm>
            <a:off x="408034" y="4907684"/>
            <a:ext cx="1591056" cy="492443"/>
          </a:xfrm>
          <a:prstGeom prst="rect">
            <a:avLst/>
          </a:prstGeom>
          <a:solidFill>
            <a:schemeClr val="bg1">
              <a:alpha val="60000"/>
            </a:schemeClr>
          </a:solidFill>
          <a:ln>
            <a:solidFill>
              <a:srgbClr val="FF9300"/>
            </a:solidFill>
          </a:ln>
        </p:spPr>
        <p:txBody>
          <a:bodyPr wrap="none" rtlCol="0">
            <a:spAutoFit/>
          </a:bodyPr>
          <a:lstStyle/>
          <a:p>
            <a:pPr algn="ctr"/>
            <a:r>
              <a:rPr lang="en-US" sz="1400" b="1" dirty="0">
                <a:solidFill>
                  <a:srgbClr val="FF9300"/>
                </a:solidFill>
              </a:rPr>
              <a:t>20220925H1 (N42)</a:t>
            </a:r>
          </a:p>
          <a:p>
            <a:pPr algn="ctr"/>
            <a:r>
              <a:rPr lang="en-US" sz="1200" dirty="0">
                <a:solidFill>
                  <a:srgbClr val="FF9300"/>
                </a:solidFill>
              </a:rPr>
              <a:t>EMC-NHC TDR</a:t>
            </a:r>
          </a:p>
        </p:txBody>
      </p:sp>
      <p:sp>
        <p:nvSpPr>
          <p:cNvPr id="36" name="TextBox 35">
            <a:extLst>
              <a:ext uri="{FF2B5EF4-FFF2-40B4-BE49-F238E27FC236}">
                <a16:creationId xmlns:a16="http://schemas.microsoft.com/office/drawing/2014/main" id="{797CE04C-51FD-C4B7-EC15-144B61A479C4}"/>
              </a:ext>
            </a:extLst>
          </p:cNvPr>
          <p:cNvSpPr txBox="1"/>
          <p:nvPr/>
        </p:nvSpPr>
        <p:spPr>
          <a:xfrm>
            <a:off x="408034" y="4273580"/>
            <a:ext cx="1591056" cy="492443"/>
          </a:xfrm>
          <a:prstGeom prst="rect">
            <a:avLst/>
          </a:prstGeom>
          <a:solidFill>
            <a:schemeClr val="bg1">
              <a:alpha val="60000"/>
            </a:schemeClr>
          </a:solidFill>
          <a:ln>
            <a:solidFill>
              <a:srgbClr val="FFC000"/>
            </a:solidFill>
          </a:ln>
        </p:spPr>
        <p:txBody>
          <a:bodyPr wrap="none" rtlCol="0">
            <a:spAutoFit/>
          </a:bodyPr>
          <a:lstStyle/>
          <a:p>
            <a:pPr algn="ctr"/>
            <a:r>
              <a:rPr lang="en-US" sz="1400" b="1" dirty="0">
                <a:solidFill>
                  <a:srgbClr val="FFC000"/>
                </a:solidFill>
              </a:rPr>
              <a:t>20220924H1 (N42)</a:t>
            </a:r>
          </a:p>
          <a:p>
            <a:pPr algn="ctr"/>
            <a:r>
              <a:rPr lang="en-US" sz="1200" dirty="0">
                <a:solidFill>
                  <a:srgbClr val="FFC000"/>
                </a:solidFill>
              </a:rPr>
              <a:t>EMC-NHC TDR</a:t>
            </a:r>
          </a:p>
        </p:txBody>
      </p:sp>
      <p:pic>
        <p:nvPicPr>
          <p:cNvPr id="4" name="Google Shape;228;g88653923ee_0_70">
            <a:extLst>
              <a:ext uri="{FF2B5EF4-FFF2-40B4-BE49-F238E27FC236}">
                <a16:creationId xmlns:a16="http://schemas.microsoft.com/office/drawing/2014/main" id="{99280B61-CE67-4B6B-4234-BB54CD42EC6C}"/>
              </a:ext>
            </a:extLst>
          </p:cNvPr>
          <p:cNvPicPr preferRelativeResize="0">
            <a:picLocks noChangeAspect="1"/>
          </p:cNvPicPr>
          <p:nvPr/>
        </p:nvPicPr>
        <p:blipFill rotWithShape="1">
          <a:blip r:embed="rId7">
            <a:alphaModFix amt="70000"/>
          </a:blip>
          <a:srcRect/>
          <a:stretch/>
        </p:blipFill>
        <p:spPr>
          <a:xfrm>
            <a:off x="137161" y="95100"/>
            <a:ext cx="731520" cy="731520"/>
          </a:xfrm>
          <a:prstGeom prst="rect">
            <a:avLst/>
          </a:prstGeom>
          <a:noFill/>
          <a:ln>
            <a:noFill/>
          </a:ln>
        </p:spPr>
      </p:pic>
      <p:pic>
        <p:nvPicPr>
          <p:cNvPr id="5" name="Google Shape;229;g88653923ee_0_70">
            <a:extLst>
              <a:ext uri="{FF2B5EF4-FFF2-40B4-BE49-F238E27FC236}">
                <a16:creationId xmlns:a16="http://schemas.microsoft.com/office/drawing/2014/main" id="{9D7BCC8B-A21B-95F7-4FCE-12FC55BAA52E}"/>
              </a:ext>
            </a:extLst>
          </p:cNvPr>
          <p:cNvPicPr preferRelativeResize="0">
            <a:picLocks noChangeAspect="1"/>
          </p:cNvPicPr>
          <p:nvPr/>
        </p:nvPicPr>
        <p:blipFill rotWithShape="1">
          <a:blip r:embed="rId8">
            <a:alphaModFix amt="70000"/>
          </a:blip>
          <a:srcRect/>
          <a:stretch/>
        </p:blipFill>
        <p:spPr>
          <a:xfrm>
            <a:off x="11323319" y="95100"/>
            <a:ext cx="731520" cy="731520"/>
          </a:xfrm>
          <a:prstGeom prst="rect">
            <a:avLst/>
          </a:prstGeom>
          <a:noFill/>
          <a:ln>
            <a:noFill/>
          </a:ln>
        </p:spPr>
      </p:pic>
      <p:sp>
        <p:nvSpPr>
          <p:cNvPr id="26" name="TextBox 25">
            <a:extLst>
              <a:ext uri="{FF2B5EF4-FFF2-40B4-BE49-F238E27FC236}">
                <a16:creationId xmlns:a16="http://schemas.microsoft.com/office/drawing/2014/main" id="{31971B51-9939-C50D-A2CE-B6FEAF585DB2}"/>
              </a:ext>
            </a:extLst>
          </p:cNvPr>
          <p:cNvSpPr txBox="1"/>
          <p:nvPr/>
        </p:nvSpPr>
        <p:spPr>
          <a:xfrm>
            <a:off x="408034" y="6175892"/>
            <a:ext cx="1591056" cy="492443"/>
          </a:xfrm>
          <a:prstGeom prst="rect">
            <a:avLst/>
          </a:prstGeom>
          <a:solidFill>
            <a:schemeClr val="bg1">
              <a:alpha val="60000"/>
            </a:schemeClr>
          </a:solidFill>
          <a:ln>
            <a:solidFill>
              <a:srgbClr val="941100"/>
            </a:solidFill>
          </a:ln>
        </p:spPr>
        <p:txBody>
          <a:bodyPr wrap="none" rtlCol="0">
            <a:spAutoFit/>
          </a:bodyPr>
          <a:lstStyle/>
          <a:p>
            <a:pPr algn="ctr"/>
            <a:r>
              <a:rPr lang="en-US" sz="1400" b="1" dirty="0">
                <a:solidFill>
                  <a:srgbClr val="941100"/>
                </a:solidFill>
              </a:rPr>
              <a:t>20220927H1 (N42)</a:t>
            </a:r>
          </a:p>
          <a:p>
            <a:pPr algn="ctr"/>
            <a:r>
              <a:rPr lang="en-US" sz="1200" dirty="0">
                <a:solidFill>
                  <a:srgbClr val="941100"/>
                </a:solidFill>
              </a:rPr>
              <a:t>EMC-NHC TDR</a:t>
            </a:r>
          </a:p>
        </p:txBody>
      </p:sp>
      <p:sp>
        <p:nvSpPr>
          <p:cNvPr id="28" name="TextBox 27">
            <a:extLst>
              <a:ext uri="{FF2B5EF4-FFF2-40B4-BE49-F238E27FC236}">
                <a16:creationId xmlns:a16="http://schemas.microsoft.com/office/drawing/2014/main" id="{E97A8102-6987-9E6F-E980-A7E48B947DAF}"/>
              </a:ext>
            </a:extLst>
          </p:cNvPr>
          <p:cNvSpPr txBox="1"/>
          <p:nvPr/>
        </p:nvSpPr>
        <p:spPr>
          <a:xfrm>
            <a:off x="5300472" y="4907680"/>
            <a:ext cx="1591056" cy="492443"/>
          </a:xfrm>
          <a:prstGeom prst="rect">
            <a:avLst/>
          </a:prstGeom>
          <a:solidFill>
            <a:schemeClr val="bg1">
              <a:alpha val="60000"/>
            </a:schemeClr>
          </a:solidFill>
          <a:ln>
            <a:solidFill>
              <a:srgbClr val="76D6FF"/>
            </a:solidFill>
          </a:ln>
        </p:spPr>
        <p:txBody>
          <a:bodyPr wrap="none" rtlCol="0">
            <a:spAutoFit/>
          </a:bodyPr>
          <a:lstStyle/>
          <a:p>
            <a:pPr algn="ctr"/>
            <a:r>
              <a:rPr lang="en-US" sz="1400" b="1" dirty="0">
                <a:solidFill>
                  <a:srgbClr val="76D6FF"/>
                </a:solidFill>
              </a:rPr>
              <a:t>20220926I1 (N43)</a:t>
            </a:r>
          </a:p>
          <a:p>
            <a:pPr algn="ctr"/>
            <a:r>
              <a:rPr lang="en-US" sz="1200" dirty="0">
                <a:solidFill>
                  <a:srgbClr val="76D6FF"/>
                </a:solidFill>
              </a:rPr>
              <a:t>EMC-NHC TDR</a:t>
            </a:r>
          </a:p>
        </p:txBody>
      </p:sp>
      <p:sp>
        <p:nvSpPr>
          <p:cNvPr id="29" name="TextBox 28">
            <a:extLst>
              <a:ext uri="{FF2B5EF4-FFF2-40B4-BE49-F238E27FC236}">
                <a16:creationId xmlns:a16="http://schemas.microsoft.com/office/drawing/2014/main" id="{0D7246DF-836C-A6B8-5B6B-9FA47FB8DDFD}"/>
              </a:ext>
            </a:extLst>
          </p:cNvPr>
          <p:cNvSpPr txBox="1"/>
          <p:nvPr/>
        </p:nvSpPr>
        <p:spPr>
          <a:xfrm>
            <a:off x="5341627" y="5541264"/>
            <a:ext cx="1508746" cy="492443"/>
          </a:xfrm>
          <a:prstGeom prst="rect">
            <a:avLst/>
          </a:prstGeom>
          <a:solidFill>
            <a:schemeClr val="bg1">
              <a:alpha val="60000"/>
            </a:schemeClr>
          </a:solidFill>
          <a:ln>
            <a:solidFill>
              <a:srgbClr val="6956FF"/>
            </a:solidFill>
          </a:ln>
        </p:spPr>
        <p:txBody>
          <a:bodyPr wrap="none" rtlCol="0">
            <a:spAutoFit/>
          </a:bodyPr>
          <a:lstStyle/>
          <a:p>
            <a:pPr algn="ctr"/>
            <a:r>
              <a:rPr lang="en-US" sz="1400" b="1" dirty="0">
                <a:solidFill>
                  <a:srgbClr val="6956FF"/>
                </a:solidFill>
              </a:rPr>
              <a:t>20220927I1 (N43)</a:t>
            </a:r>
          </a:p>
          <a:p>
            <a:pPr algn="ctr"/>
            <a:r>
              <a:rPr lang="en-US" sz="1200" dirty="0">
                <a:solidFill>
                  <a:srgbClr val="6956FF"/>
                </a:solidFill>
              </a:rPr>
              <a:t>EMC-NHC TDR</a:t>
            </a:r>
          </a:p>
        </p:txBody>
      </p:sp>
      <p:sp>
        <p:nvSpPr>
          <p:cNvPr id="30" name="TextBox 29">
            <a:extLst>
              <a:ext uri="{FF2B5EF4-FFF2-40B4-BE49-F238E27FC236}">
                <a16:creationId xmlns:a16="http://schemas.microsoft.com/office/drawing/2014/main" id="{6BC6786A-D743-A029-5FE4-BCC3AA5100EF}"/>
              </a:ext>
            </a:extLst>
          </p:cNvPr>
          <p:cNvSpPr txBox="1"/>
          <p:nvPr/>
        </p:nvSpPr>
        <p:spPr>
          <a:xfrm>
            <a:off x="8503920" y="6175892"/>
            <a:ext cx="1591056" cy="492443"/>
          </a:xfrm>
          <a:prstGeom prst="rect">
            <a:avLst/>
          </a:prstGeom>
          <a:solidFill>
            <a:schemeClr val="bg1">
              <a:alpha val="60000"/>
            </a:schemeClr>
          </a:solidFill>
          <a:ln>
            <a:solidFill>
              <a:schemeClr val="accent6">
                <a:lumMod val="60000"/>
                <a:lumOff val="40000"/>
              </a:schemeClr>
            </a:solidFill>
          </a:ln>
        </p:spPr>
        <p:txBody>
          <a:bodyPr wrap="none" rtlCol="0">
            <a:spAutoFit/>
          </a:bodyPr>
          <a:lstStyle/>
          <a:p>
            <a:pPr algn="ctr"/>
            <a:r>
              <a:rPr lang="en-US" sz="1400" b="1" dirty="0">
                <a:solidFill>
                  <a:schemeClr val="accent6">
                    <a:lumMod val="60000"/>
                    <a:lumOff val="40000"/>
                  </a:schemeClr>
                </a:solidFill>
              </a:rPr>
              <a:t>20220926N1 (N49)</a:t>
            </a:r>
          </a:p>
          <a:p>
            <a:pPr algn="ctr"/>
            <a:r>
              <a:rPr lang="en-US" sz="1200" dirty="0">
                <a:solidFill>
                  <a:schemeClr val="accent6">
                    <a:lumMod val="60000"/>
                    <a:lumOff val="40000"/>
                  </a:schemeClr>
                </a:solidFill>
              </a:rPr>
              <a:t>NHC Syn </a:t>
            </a:r>
            <a:r>
              <a:rPr lang="en-US" sz="1200" dirty="0" err="1">
                <a:solidFill>
                  <a:schemeClr val="accent6">
                    <a:lumMod val="60000"/>
                    <a:lumOff val="40000"/>
                  </a:schemeClr>
                </a:solidFill>
              </a:rPr>
              <a:t>Surv</a:t>
            </a:r>
            <a:endParaRPr lang="en-US" sz="1200" dirty="0">
              <a:solidFill>
                <a:schemeClr val="accent6">
                  <a:lumMod val="60000"/>
                  <a:lumOff val="40000"/>
                </a:schemeClr>
              </a:solidFill>
            </a:endParaRPr>
          </a:p>
        </p:txBody>
      </p:sp>
      <p:sp>
        <p:nvSpPr>
          <p:cNvPr id="31" name="TextBox 30">
            <a:extLst>
              <a:ext uri="{FF2B5EF4-FFF2-40B4-BE49-F238E27FC236}">
                <a16:creationId xmlns:a16="http://schemas.microsoft.com/office/drawing/2014/main" id="{DCF3183E-1CC7-91D0-C27C-8E1373EE0D7F}"/>
              </a:ext>
            </a:extLst>
          </p:cNvPr>
          <p:cNvSpPr txBox="1"/>
          <p:nvPr/>
        </p:nvSpPr>
        <p:spPr>
          <a:xfrm>
            <a:off x="8503920" y="4907679"/>
            <a:ext cx="1591056" cy="492443"/>
          </a:xfrm>
          <a:prstGeom prst="rect">
            <a:avLst/>
          </a:prstGeom>
          <a:solidFill>
            <a:schemeClr val="bg1">
              <a:alpha val="60000"/>
            </a:schemeClr>
          </a:solidFill>
          <a:ln>
            <a:solidFill>
              <a:srgbClr val="0432FF"/>
            </a:solidFill>
          </a:ln>
        </p:spPr>
        <p:txBody>
          <a:bodyPr wrap="none" rtlCol="0">
            <a:spAutoFit/>
          </a:bodyPr>
          <a:lstStyle/>
          <a:p>
            <a:pPr algn="ctr"/>
            <a:r>
              <a:rPr lang="en-US" sz="1400" b="1" dirty="0">
                <a:solidFill>
                  <a:srgbClr val="0432FF"/>
                </a:solidFill>
              </a:rPr>
              <a:t>20220925N1 (N49)</a:t>
            </a:r>
          </a:p>
          <a:p>
            <a:pPr algn="ctr"/>
            <a:r>
              <a:rPr lang="en-US" sz="1200" dirty="0">
                <a:solidFill>
                  <a:srgbClr val="0432FF"/>
                </a:solidFill>
              </a:rPr>
              <a:t>NHC Syn </a:t>
            </a:r>
            <a:r>
              <a:rPr lang="en-US" sz="1200" dirty="0" err="1">
                <a:solidFill>
                  <a:srgbClr val="0432FF"/>
                </a:solidFill>
              </a:rPr>
              <a:t>Surv</a:t>
            </a:r>
            <a:endParaRPr lang="en-US" sz="1200" dirty="0">
              <a:solidFill>
                <a:srgbClr val="0432FF"/>
              </a:solidFill>
            </a:endParaRPr>
          </a:p>
        </p:txBody>
      </p:sp>
      <p:sp>
        <p:nvSpPr>
          <p:cNvPr id="32" name="TextBox 31">
            <a:extLst>
              <a:ext uri="{FF2B5EF4-FFF2-40B4-BE49-F238E27FC236}">
                <a16:creationId xmlns:a16="http://schemas.microsoft.com/office/drawing/2014/main" id="{C6269DD6-D9B9-D548-7DA1-BBAEFB72DE59}"/>
              </a:ext>
            </a:extLst>
          </p:cNvPr>
          <p:cNvSpPr txBox="1"/>
          <p:nvPr/>
        </p:nvSpPr>
        <p:spPr>
          <a:xfrm>
            <a:off x="8503920" y="5541264"/>
            <a:ext cx="1591056" cy="492443"/>
          </a:xfrm>
          <a:prstGeom prst="rect">
            <a:avLst/>
          </a:prstGeom>
          <a:solidFill>
            <a:schemeClr val="bg1">
              <a:alpha val="60000"/>
            </a:schemeClr>
          </a:solidFill>
          <a:ln>
            <a:solidFill>
              <a:srgbClr val="00B0F0"/>
            </a:solidFill>
          </a:ln>
        </p:spPr>
        <p:txBody>
          <a:bodyPr wrap="none" rtlCol="0">
            <a:spAutoFit/>
          </a:bodyPr>
          <a:lstStyle/>
          <a:p>
            <a:pPr algn="ctr"/>
            <a:r>
              <a:rPr lang="en-US" sz="1400" b="1" dirty="0">
                <a:solidFill>
                  <a:srgbClr val="00B0F0"/>
                </a:solidFill>
              </a:rPr>
              <a:t>20220925N2 (N49)</a:t>
            </a:r>
          </a:p>
          <a:p>
            <a:pPr algn="ctr"/>
            <a:r>
              <a:rPr lang="en-US" sz="1200" dirty="0">
                <a:solidFill>
                  <a:srgbClr val="00B0F0"/>
                </a:solidFill>
              </a:rPr>
              <a:t>NHC Syn </a:t>
            </a:r>
            <a:r>
              <a:rPr lang="en-US" sz="1200" dirty="0" err="1">
                <a:solidFill>
                  <a:srgbClr val="00B0F0"/>
                </a:solidFill>
              </a:rPr>
              <a:t>Surv</a:t>
            </a:r>
            <a:endParaRPr lang="en-US" sz="1200" dirty="0">
              <a:solidFill>
                <a:srgbClr val="00B0F0"/>
              </a:solidFill>
            </a:endParaRPr>
          </a:p>
        </p:txBody>
      </p:sp>
      <p:sp>
        <p:nvSpPr>
          <p:cNvPr id="33" name="TextBox 32">
            <a:extLst>
              <a:ext uri="{FF2B5EF4-FFF2-40B4-BE49-F238E27FC236}">
                <a16:creationId xmlns:a16="http://schemas.microsoft.com/office/drawing/2014/main" id="{E590B3B9-4928-393E-9AEF-E6027A7D8647}"/>
              </a:ext>
            </a:extLst>
          </p:cNvPr>
          <p:cNvSpPr txBox="1"/>
          <p:nvPr/>
        </p:nvSpPr>
        <p:spPr>
          <a:xfrm>
            <a:off x="10204235" y="4269428"/>
            <a:ext cx="1579278" cy="492443"/>
          </a:xfrm>
          <a:prstGeom prst="rect">
            <a:avLst/>
          </a:prstGeom>
          <a:solidFill>
            <a:schemeClr val="bg1">
              <a:alpha val="60000"/>
            </a:schemeClr>
          </a:solidFill>
          <a:ln>
            <a:solidFill>
              <a:schemeClr val="accent6">
                <a:lumMod val="75000"/>
              </a:schemeClr>
            </a:solidFill>
          </a:ln>
        </p:spPr>
        <p:txBody>
          <a:bodyPr wrap="none" rtlCol="0">
            <a:spAutoFit/>
          </a:bodyPr>
          <a:lstStyle/>
          <a:p>
            <a:pPr algn="ctr"/>
            <a:r>
              <a:rPr lang="en-US" sz="1400" b="1" dirty="0">
                <a:solidFill>
                  <a:schemeClr val="accent6">
                    <a:lumMod val="75000"/>
                  </a:schemeClr>
                </a:solidFill>
              </a:rPr>
              <a:t>20220926N2 (N49)</a:t>
            </a:r>
          </a:p>
          <a:p>
            <a:pPr algn="ctr"/>
            <a:r>
              <a:rPr lang="en-US" sz="1200" dirty="0">
                <a:solidFill>
                  <a:schemeClr val="accent6">
                    <a:lumMod val="75000"/>
                  </a:schemeClr>
                </a:solidFill>
              </a:rPr>
              <a:t>NHC Syn </a:t>
            </a:r>
            <a:r>
              <a:rPr lang="en-US" sz="1200" dirty="0" err="1">
                <a:solidFill>
                  <a:schemeClr val="accent6">
                    <a:lumMod val="75000"/>
                  </a:schemeClr>
                </a:solidFill>
              </a:rPr>
              <a:t>Surv</a:t>
            </a:r>
            <a:endParaRPr lang="en-US" sz="1200" dirty="0">
              <a:solidFill>
                <a:schemeClr val="accent6">
                  <a:lumMod val="75000"/>
                </a:schemeClr>
              </a:solidFill>
            </a:endParaRPr>
          </a:p>
        </p:txBody>
      </p:sp>
      <p:sp>
        <p:nvSpPr>
          <p:cNvPr id="34" name="TextBox 33">
            <a:extLst>
              <a:ext uri="{FF2B5EF4-FFF2-40B4-BE49-F238E27FC236}">
                <a16:creationId xmlns:a16="http://schemas.microsoft.com/office/drawing/2014/main" id="{5DA728C4-0C79-5041-B3F2-9542E144F112}"/>
              </a:ext>
            </a:extLst>
          </p:cNvPr>
          <p:cNvSpPr txBox="1"/>
          <p:nvPr/>
        </p:nvSpPr>
        <p:spPr>
          <a:xfrm>
            <a:off x="10204235" y="4910849"/>
            <a:ext cx="1579278" cy="492443"/>
          </a:xfrm>
          <a:prstGeom prst="rect">
            <a:avLst/>
          </a:prstGeom>
          <a:solidFill>
            <a:schemeClr val="bg1">
              <a:alpha val="60000"/>
            </a:schemeClr>
          </a:solidFill>
          <a:ln>
            <a:solidFill>
              <a:srgbClr val="D2C850"/>
            </a:solidFill>
          </a:ln>
        </p:spPr>
        <p:txBody>
          <a:bodyPr wrap="none" rtlCol="0">
            <a:spAutoFit/>
          </a:bodyPr>
          <a:lstStyle/>
          <a:p>
            <a:pPr algn="ctr"/>
            <a:r>
              <a:rPr lang="en-US" sz="1400" b="1" dirty="0">
                <a:solidFill>
                  <a:srgbClr val="D2C850"/>
                </a:solidFill>
              </a:rPr>
              <a:t>20220927N1 (N49)</a:t>
            </a:r>
          </a:p>
          <a:p>
            <a:pPr algn="ctr"/>
            <a:r>
              <a:rPr lang="en-US" sz="1200" dirty="0">
                <a:solidFill>
                  <a:srgbClr val="D2C850"/>
                </a:solidFill>
              </a:rPr>
              <a:t>NHC Syn </a:t>
            </a:r>
            <a:r>
              <a:rPr lang="en-US" sz="1200" dirty="0" err="1">
                <a:solidFill>
                  <a:srgbClr val="D2C850"/>
                </a:solidFill>
              </a:rPr>
              <a:t>Surv</a:t>
            </a:r>
            <a:endParaRPr lang="en-US" sz="1200" dirty="0">
              <a:solidFill>
                <a:srgbClr val="D2C850"/>
              </a:solidFill>
            </a:endParaRPr>
          </a:p>
        </p:txBody>
      </p:sp>
      <p:sp>
        <p:nvSpPr>
          <p:cNvPr id="37" name="TextBox 36">
            <a:extLst>
              <a:ext uri="{FF2B5EF4-FFF2-40B4-BE49-F238E27FC236}">
                <a16:creationId xmlns:a16="http://schemas.microsoft.com/office/drawing/2014/main" id="{1278FDB8-F2A4-4354-D7CA-2E950CEF7B68}"/>
              </a:ext>
            </a:extLst>
          </p:cNvPr>
          <p:cNvSpPr txBox="1"/>
          <p:nvPr/>
        </p:nvSpPr>
        <p:spPr>
          <a:xfrm>
            <a:off x="10204235" y="5541263"/>
            <a:ext cx="1579278" cy="492443"/>
          </a:xfrm>
          <a:prstGeom prst="rect">
            <a:avLst/>
          </a:prstGeom>
          <a:solidFill>
            <a:schemeClr val="bg1">
              <a:alpha val="60000"/>
            </a:schemeClr>
          </a:solidFill>
          <a:ln>
            <a:solidFill>
              <a:srgbClr val="FF0000"/>
            </a:solidFill>
          </a:ln>
        </p:spPr>
        <p:txBody>
          <a:bodyPr wrap="none" rtlCol="0">
            <a:spAutoFit/>
          </a:bodyPr>
          <a:lstStyle/>
          <a:p>
            <a:pPr algn="ctr"/>
            <a:r>
              <a:rPr lang="en-US" sz="1400" b="1" dirty="0">
                <a:solidFill>
                  <a:srgbClr val="FF0000"/>
                </a:solidFill>
              </a:rPr>
              <a:t>20220927N2 (N49)</a:t>
            </a:r>
          </a:p>
          <a:p>
            <a:pPr algn="ctr"/>
            <a:r>
              <a:rPr lang="en-US" sz="1200" dirty="0">
                <a:solidFill>
                  <a:srgbClr val="FF0000"/>
                </a:solidFill>
              </a:rPr>
              <a:t>NHC Syn </a:t>
            </a:r>
            <a:r>
              <a:rPr lang="en-US" sz="1200" dirty="0" err="1">
                <a:solidFill>
                  <a:srgbClr val="FF0000"/>
                </a:solidFill>
              </a:rPr>
              <a:t>Surv</a:t>
            </a:r>
            <a:endParaRPr lang="en-US" sz="1200" dirty="0">
              <a:solidFill>
                <a:srgbClr val="FF0000"/>
              </a:solidFill>
            </a:endParaRPr>
          </a:p>
        </p:txBody>
      </p:sp>
      <p:sp>
        <p:nvSpPr>
          <p:cNvPr id="38" name="TextBox 37">
            <a:extLst>
              <a:ext uri="{FF2B5EF4-FFF2-40B4-BE49-F238E27FC236}">
                <a16:creationId xmlns:a16="http://schemas.microsoft.com/office/drawing/2014/main" id="{3C83AD74-621F-8E66-5EF0-1951B841F1FE}"/>
              </a:ext>
            </a:extLst>
          </p:cNvPr>
          <p:cNvSpPr txBox="1"/>
          <p:nvPr/>
        </p:nvSpPr>
        <p:spPr>
          <a:xfrm>
            <a:off x="2665021" y="1832994"/>
            <a:ext cx="1188719" cy="307777"/>
          </a:xfrm>
          <a:prstGeom prst="rect">
            <a:avLst/>
          </a:prstGeom>
          <a:noFill/>
        </p:spPr>
        <p:txBody>
          <a:bodyPr wrap="square" rtlCol="0">
            <a:spAutoFit/>
          </a:bodyPr>
          <a:lstStyle/>
          <a:p>
            <a:pPr algn="ctr"/>
            <a:r>
              <a:rPr lang="en-US" sz="1400" i="1" dirty="0"/>
              <a:t>NOAA 42</a:t>
            </a:r>
          </a:p>
        </p:txBody>
      </p:sp>
      <p:sp>
        <p:nvSpPr>
          <p:cNvPr id="39" name="TextBox 38">
            <a:extLst>
              <a:ext uri="{FF2B5EF4-FFF2-40B4-BE49-F238E27FC236}">
                <a16:creationId xmlns:a16="http://schemas.microsoft.com/office/drawing/2014/main" id="{69F06F01-8B35-A653-DC5B-054B90C5FBD7}"/>
              </a:ext>
            </a:extLst>
          </p:cNvPr>
          <p:cNvSpPr txBox="1"/>
          <p:nvPr/>
        </p:nvSpPr>
        <p:spPr>
          <a:xfrm>
            <a:off x="6702145" y="1831435"/>
            <a:ext cx="1188719" cy="307777"/>
          </a:xfrm>
          <a:prstGeom prst="rect">
            <a:avLst/>
          </a:prstGeom>
          <a:noFill/>
        </p:spPr>
        <p:txBody>
          <a:bodyPr wrap="square" rtlCol="0">
            <a:spAutoFit/>
          </a:bodyPr>
          <a:lstStyle/>
          <a:p>
            <a:pPr algn="ctr"/>
            <a:r>
              <a:rPr lang="en-US" sz="1400" i="1" dirty="0"/>
              <a:t>NOAA 43</a:t>
            </a:r>
          </a:p>
        </p:txBody>
      </p:sp>
      <p:sp>
        <p:nvSpPr>
          <p:cNvPr id="40" name="TextBox 39">
            <a:extLst>
              <a:ext uri="{FF2B5EF4-FFF2-40B4-BE49-F238E27FC236}">
                <a16:creationId xmlns:a16="http://schemas.microsoft.com/office/drawing/2014/main" id="{66359850-6537-1526-84BD-290C50262569}"/>
              </a:ext>
            </a:extLst>
          </p:cNvPr>
          <p:cNvSpPr txBox="1"/>
          <p:nvPr/>
        </p:nvSpPr>
        <p:spPr>
          <a:xfrm>
            <a:off x="10759441" y="1941825"/>
            <a:ext cx="1188719" cy="307777"/>
          </a:xfrm>
          <a:prstGeom prst="rect">
            <a:avLst/>
          </a:prstGeom>
          <a:noFill/>
        </p:spPr>
        <p:txBody>
          <a:bodyPr wrap="square" rtlCol="0">
            <a:spAutoFit/>
          </a:bodyPr>
          <a:lstStyle/>
          <a:p>
            <a:pPr algn="ctr"/>
            <a:r>
              <a:rPr lang="en-US" sz="1400" i="1" dirty="0"/>
              <a:t>NOAA 49</a:t>
            </a:r>
          </a:p>
        </p:txBody>
      </p:sp>
      <p:cxnSp>
        <p:nvCxnSpPr>
          <p:cNvPr id="8" name="Straight Connector 7">
            <a:extLst>
              <a:ext uri="{FF2B5EF4-FFF2-40B4-BE49-F238E27FC236}">
                <a16:creationId xmlns:a16="http://schemas.microsoft.com/office/drawing/2014/main" id="{E8C51BF1-4EB7-D62D-F8D4-2C98952E9635}"/>
              </a:ext>
            </a:extLst>
          </p:cNvPr>
          <p:cNvCxnSpPr/>
          <p:nvPr/>
        </p:nvCxnSpPr>
        <p:spPr>
          <a:xfrm>
            <a:off x="4072269" y="4163969"/>
            <a:ext cx="0" cy="265176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6EFBA4A-6A06-EC0D-5516-FCA24E8430A8}"/>
              </a:ext>
            </a:extLst>
          </p:cNvPr>
          <p:cNvCxnSpPr/>
          <p:nvPr/>
        </p:nvCxnSpPr>
        <p:spPr>
          <a:xfrm>
            <a:off x="8113770" y="4163969"/>
            <a:ext cx="0" cy="265176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15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40EFB1A-C538-6B9F-3EF3-FDB1D16CDDBF}"/>
              </a:ext>
            </a:extLst>
          </p:cNvPr>
          <p:cNvSpPr txBox="1"/>
          <p:nvPr/>
        </p:nvSpPr>
        <p:spPr>
          <a:xfrm>
            <a:off x="0" y="0"/>
            <a:ext cx="12192000" cy="1015663"/>
          </a:xfrm>
          <a:prstGeom prst="rect">
            <a:avLst/>
          </a:prstGeom>
          <a:noFill/>
        </p:spPr>
        <p:txBody>
          <a:bodyPr wrap="square" rtlCol="0">
            <a:spAutoFit/>
          </a:bodyPr>
          <a:lstStyle/>
          <a:p>
            <a:pPr algn="ctr"/>
            <a:r>
              <a:rPr lang="en-US" sz="3600" dirty="0"/>
              <a:t>2022 Hurricane Field Program-APHEX</a:t>
            </a:r>
          </a:p>
          <a:p>
            <a:pPr algn="ctr"/>
            <a:r>
              <a:rPr lang="en-US" sz="2400" i="1" dirty="0">
                <a:solidFill>
                  <a:schemeClr val="accent1">
                    <a:lumMod val="75000"/>
                  </a:schemeClr>
                </a:solidFill>
              </a:rPr>
              <a:t>Summary of Missions (24-28 September 2022)</a:t>
            </a:r>
          </a:p>
        </p:txBody>
      </p:sp>
      <p:sp>
        <p:nvSpPr>
          <p:cNvPr id="8" name="TextBox 7">
            <a:extLst>
              <a:ext uri="{FF2B5EF4-FFF2-40B4-BE49-F238E27FC236}">
                <a16:creationId xmlns:a16="http://schemas.microsoft.com/office/drawing/2014/main" id="{BAA7D4B0-4B22-9B45-8542-C00F9CF02288}"/>
              </a:ext>
            </a:extLst>
          </p:cNvPr>
          <p:cNvSpPr txBox="1"/>
          <p:nvPr/>
        </p:nvSpPr>
        <p:spPr>
          <a:xfrm>
            <a:off x="137160" y="1188720"/>
            <a:ext cx="12054840" cy="5186035"/>
          </a:xfrm>
          <a:prstGeom prst="rect">
            <a:avLst/>
          </a:prstGeom>
          <a:noFill/>
        </p:spPr>
        <p:txBody>
          <a:bodyPr wrap="square" rtlCol="0">
            <a:spAutoFit/>
          </a:bodyPr>
          <a:lstStyle/>
          <a:p>
            <a:pPr>
              <a:spcAft>
                <a:spcPts val="600"/>
              </a:spcAft>
            </a:pPr>
            <a:r>
              <a:rPr lang="en-US" sz="2800" b="1" dirty="0"/>
              <a:t>Missions &amp; Crewing</a:t>
            </a:r>
            <a:endParaRPr lang="en-US" sz="2400" dirty="0"/>
          </a:p>
          <a:p>
            <a:pPr marL="574675" lvl="1" indent="-338138">
              <a:spcAft>
                <a:spcPts val="1200"/>
              </a:spcAft>
              <a:buFont typeface="+mj-lt"/>
              <a:buAutoNum type="arabicParenR"/>
            </a:pPr>
            <a:r>
              <a:rPr lang="en-US" dirty="0"/>
              <a:t>20220924H1 (EMC): </a:t>
            </a:r>
            <a:r>
              <a:rPr lang="en-US" b="1" dirty="0"/>
              <a:t>Rogers</a:t>
            </a:r>
            <a:r>
              <a:rPr lang="en-US" dirty="0"/>
              <a:t> (LPS, Radar), </a:t>
            </a:r>
            <a:r>
              <a:rPr lang="en-US" b="1" dirty="0"/>
              <a:t>J. Zhang </a:t>
            </a:r>
            <a:r>
              <a:rPr lang="en-US" dirty="0"/>
              <a:t>(Aspen), </a:t>
            </a:r>
            <a:r>
              <a:rPr lang="en-US" b="1" dirty="0"/>
              <a:t>None</a:t>
            </a:r>
            <a:r>
              <a:rPr lang="en-US" dirty="0"/>
              <a:t> (GB LPS), </a:t>
            </a:r>
            <a:r>
              <a:rPr lang="en-US" b="1" dirty="0" err="1"/>
              <a:t>Reasor</a:t>
            </a:r>
            <a:r>
              <a:rPr lang="en-US" dirty="0"/>
              <a:t> (GB Radar) </a:t>
            </a:r>
          </a:p>
          <a:p>
            <a:pPr marL="574675" lvl="1" indent="-338138">
              <a:spcAft>
                <a:spcPts val="1200"/>
              </a:spcAft>
              <a:buFont typeface="+mj-lt"/>
              <a:buAutoNum type="arabicParenR"/>
            </a:pPr>
            <a:r>
              <a:rPr lang="en-US" dirty="0"/>
              <a:t>20220924I1 (EMC): </a:t>
            </a:r>
            <a:r>
              <a:rPr lang="en-US" sz="1800" b="0" i="0" u="none" strike="noStrike" dirty="0">
                <a:solidFill>
                  <a:srgbClr val="FF0000"/>
                </a:solidFill>
                <a:effectLst/>
              </a:rPr>
              <a:t>Cancelled (TBD)</a:t>
            </a:r>
            <a:endParaRPr lang="en-US" dirty="0"/>
          </a:p>
          <a:p>
            <a:pPr marL="574675" lvl="1" indent="-338138">
              <a:spcAft>
                <a:spcPts val="1200"/>
              </a:spcAft>
              <a:buFont typeface="+mj-lt"/>
              <a:buAutoNum type="arabicParenR"/>
            </a:pPr>
            <a:r>
              <a:rPr lang="en-US" dirty="0"/>
              <a:t> 20220924N1 (NHC): </a:t>
            </a:r>
            <a:r>
              <a:rPr lang="en-US" b="1" dirty="0"/>
              <a:t>Gamache</a:t>
            </a:r>
            <a:r>
              <a:rPr lang="en-US" dirty="0"/>
              <a:t> (GB Radar)</a:t>
            </a:r>
          </a:p>
          <a:p>
            <a:pPr marL="574675" lvl="1" indent="-338138">
              <a:spcAft>
                <a:spcPts val="1200"/>
              </a:spcAft>
              <a:buFont typeface="+mj-lt"/>
              <a:buAutoNum type="arabicParenR"/>
            </a:pPr>
            <a:r>
              <a:rPr lang="en-US" dirty="0"/>
              <a:t>20220925H1 (EMC): </a:t>
            </a:r>
            <a:r>
              <a:rPr lang="en-US" b="1" dirty="0"/>
              <a:t>Rogers</a:t>
            </a:r>
            <a:r>
              <a:rPr lang="en-US" dirty="0"/>
              <a:t> (LPS, Radar), </a:t>
            </a:r>
            <a:r>
              <a:rPr lang="en-US" b="1" dirty="0"/>
              <a:t>J. Zhang </a:t>
            </a:r>
            <a:r>
              <a:rPr lang="en-US" dirty="0"/>
              <a:t>(Aspen), </a:t>
            </a:r>
            <a:r>
              <a:rPr lang="en-US" b="1" dirty="0"/>
              <a:t>None</a:t>
            </a:r>
            <a:r>
              <a:rPr lang="en-US" dirty="0"/>
              <a:t> (GB LPS), </a:t>
            </a:r>
            <a:r>
              <a:rPr lang="en-US" b="1" dirty="0" err="1"/>
              <a:t>Reasor</a:t>
            </a:r>
            <a:r>
              <a:rPr lang="en-US" dirty="0"/>
              <a:t> (GB Radar) </a:t>
            </a:r>
          </a:p>
          <a:p>
            <a:pPr marL="574675" lvl="1" indent="-338138">
              <a:spcAft>
                <a:spcPts val="1200"/>
              </a:spcAft>
              <a:buFont typeface="+mj-lt"/>
              <a:buAutoNum type="arabicParenR"/>
            </a:pPr>
            <a:r>
              <a:rPr lang="en-US" dirty="0"/>
              <a:t>20220925I1 (EMC): </a:t>
            </a:r>
            <a:r>
              <a:rPr lang="en-US" b="1" dirty="0"/>
              <a:t>Holbach</a:t>
            </a:r>
            <a:r>
              <a:rPr lang="en-US" dirty="0"/>
              <a:t> (LPS, Radar), </a:t>
            </a:r>
            <a:r>
              <a:rPr lang="en-US" b="1" dirty="0"/>
              <a:t>Hazelton </a:t>
            </a:r>
            <a:r>
              <a:rPr lang="en-US" dirty="0"/>
              <a:t>(Aspen), </a:t>
            </a:r>
            <a:r>
              <a:rPr lang="en-US" b="1" dirty="0"/>
              <a:t>None</a:t>
            </a:r>
            <a:r>
              <a:rPr lang="en-US" dirty="0"/>
              <a:t> (GB LPS), </a:t>
            </a:r>
            <a:r>
              <a:rPr lang="en-US" b="1" dirty="0"/>
              <a:t>Gamache</a:t>
            </a:r>
            <a:r>
              <a:rPr lang="en-US" dirty="0"/>
              <a:t> (GB Radar)</a:t>
            </a:r>
          </a:p>
          <a:p>
            <a:pPr marL="574675" lvl="1" indent="-338138">
              <a:spcAft>
                <a:spcPts val="1200"/>
              </a:spcAft>
              <a:buFont typeface="+mj-lt"/>
              <a:buAutoNum type="arabicParenR"/>
            </a:pPr>
            <a:r>
              <a:rPr lang="en-US" dirty="0"/>
              <a:t>20220925N1 (NHC): </a:t>
            </a:r>
            <a:r>
              <a:rPr lang="en-US" b="1" dirty="0" err="1"/>
              <a:t>Reasor</a:t>
            </a:r>
            <a:r>
              <a:rPr lang="en-US" dirty="0"/>
              <a:t> (GB Radar) </a:t>
            </a:r>
          </a:p>
          <a:p>
            <a:pPr marL="574675" lvl="1" indent="-338138">
              <a:spcAft>
                <a:spcPts val="1200"/>
              </a:spcAft>
              <a:buFont typeface="+mj-lt"/>
              <a:buAutoNum type="arabicParenR"/>
            </a:pPr>
            <a:r>
              <a:rPr lang="en-US" dirty="0"/>
              <a:t>20220925N2 (NHC): </a:t>
            </a:r>
            <a:r>
              <a:rPr lang="en-US" b="1" dirty="0"/>
              <a:t>Gamache</a:t>
            </a:r>
            <a:r>
              <a:rPr lang="en-US" dirty="0"/>
              <a:t> (GB Radar) </a:t>
            </a:r>
          </a:p>
          <a:p>
            <a:pPr marL="574675" lvl="1" indent="-338138">
              <a:spcAft>
                <a:spcPts val="1200"/>
              </a:spcAft>
              <a:buFont typeface="+mj-lt"/>
              <a:buAutoNum type="arabicParenR"/>
            </a:pPr>
            <a:r>
              <a:rPr lang="en-US" dirty="0"/>
              <a:t>20220926H1 (EMC): </a:t>
            </a:r>
            <a:r>
              <a:rPr lang="en-US" b="1" dirty="0"/>
              <a:t>Rogers</a:t>
            </a:r>
            <a:r>
              <a:rPr lang="en-US" dirty="0"/>
              <a:t> (LPS, Radar), </a:t>
            </a:r>
            <a:r>
              <a:rPr lang="en-US" b="1" dirty="0"/>
              <a:t>J. Zhang </a:t>
            </a:r>
            <a:r>
              <a:rPr lang="en-US" dirty="0"/>
              <a:t>(Aspen), </a:t>
            </a:r>
            <a:r>
              <a:rPr lang="en-US" b="1" dirty="0"/>
              <a:t>None</a:t>
            </a:r>
            <a:r>
              <a:rPr lang="en-US" dirty="0"/>
              <a:t> (GB LPS), </a:t>
            </a:r>
            <a:r>
              <a:rPr lang="en-US" b="1" dirty="0" err="1"/>
              <a:t>Reasor</a:t>
            </a:r>
            <a:r>
              <a:rPr lang="en-US" dirty="0"/>
              <a:t> (GB Radar)</a:t>
            </a:r>
          </a:p>
          <a:p>
            <a:pPr marL="574675" lvl="1" indent="-338138">
              <a:spcAft>
                <a:spcPts val="1200"/>
              </a:spcAft>
              <a:buFont typeface="+mj-lt"/>
              <a:buAutoNum type="arabicParenR"/>
            </a:pPr>
            <a:r>
              <a:rPr lang="en-US" dirty="0"/>
              <a:t>20220926I1 (EMC): </a:t>
            </a:r>
            <a:r>
              <a:rPr lang="en-US" b="1" dirty="0"/>
              <a:t>Holbach</a:t>
            </a:r>
            <a:r>
              <a:rPr lang="en-US" dirty="0"/>
              <a:t> (LPS, Radar), </a:t>
            </a:r>
            <a:r>
              <a:rPr lang="en-US" b="1" dirty="0"/>
              <a:t>Hazelton </a:t>
            </a:r>
            <a:r>
              <a:rPr lang="en-US" dirty="0"/>
              <a:t>(Aspen), </a:t>
            </a:r>
            <a:r>
              <a:rPr lang="en-US" b="1" dirty="0" err="1"/>
              <a:t>Alvey</a:t>
            </a:r>
            <a:r>
              <a:rPr lang="en-US" dirty="0"/>
              <a:t> (GB LPS), </a:t>
            </a:r>
            <a:r>
              <a:rPr lang="en-US" b="1" dirty="0" err="1"/>
              <a:t>Alvey</a:t>
            </a:r>
            <a:r>
              <a:rPr lang="en-US" dirty="0"/>
              <a:t> (GB Radar)</a:t>
            </a:r>
          </a:p>
          <a:p>
            <a:pPr marL="574675" lvl="1" indent="-338138">
              <a:spcAft>
                <a:spcPts val="1200"/>
              </a:spcAft>
              <a:buFont typeface="+mj-lt"/>
              <a:buAutoNum type="arabicParenR"/>
            </a:pPr>
            <a:r>
              <a:rPr lang="en-US" dirty="0"/>
              <a:t>20220926N1 (NHC): </a:t>
            </a:r>
            <a:r>
              <a:rPr lang="en-US" b="1" dirty="0" err="1"/>
              <a:t>Reasor</a:t>
            </a:r>
            <a:r>
              <a:rPr lang="en-US" dirty="0"/>
              <a:t> (GB Radar)</a:t>
            </a:r>
            <a:endParaRPr lang="en-US" dirty="0">
              <a:highlight>
                <a:srgbClr val="FFFF00"/>
              </a:highlight>
            </a:endParaRPr>
          </a:p>
          <a:p>
            <a:pPr marL="574675" lvl="1" indent="-338138">
              <a:spcAft>
                <a:spcPts val="1200"/>
              </a:spcAft>
              <a:buFont typeface="+mj-lt"/>
              <a:buAutoNum type="arabicParenR"/>
            </a:pPr>
            <a:r>
              <a:rPr lang="en-US" dirty="0"/>
              <a:t>20220926N2 (NHC): </a:t>
            </a:r>
            <a:r>
              <a:rPr lang="en-US" b="1" dirty="0"/>
              <a:t>Gamache</a:t>
            </a:r>
            <a:r>
              <a:rPr lang="en-US" dirty="0"/>
              <a:t> (GB Radar)</a:t>
            </a:r>
          </a:p>
        </p:txBody>
      </p:sp>
      <p:pic>
        <p:nvPicPr>
          <p:cNvPr id="2" name="Google Shape;228;g88653923ee_0_70">
            <a:extLst>
              <a:ext uri="{FF2B5EF4-FFF2-40B4-BE49-F238E27FC236}">
                <a16:creationId xmlns:a16="http://schemas.microsoft.com/office/drawing/2014/main" id="{C563A8CC-FA5D-5157-CCEF-62E413B2D6B3}"/>
              </a:ext>
            </a:extLst>
          </p:cNvPr>
          <p:cNvPicPr preferRelativeResize="0">
            <a:picLocks noChangeAspect="1"/>
          </p:cNvPicPr>
          <p:nvPr/>
        </p:nvPicPr>
        <p:blipFill rotWithShape="1">
          <a:blip r:embed="rId2">
            <a:alphaModFix amt="70000"/>
          </a:blip>
          <a:srcRect/>
          <a:stretch/>
        </p:blipFill>
        <p:spPr>
          <a:xfrm>
            <a:off x="137161" y="95100"/>
            <a:ext cx="731520" cy="731520"/>
          </a:xfrm>
          <a:prstGeom prst="rect">
            <a:avLst/>
          </a:prstGeom>
          <a:noFill/>
          <a:ln>
            <a:noFill/>
          </a:ln>
        </p:spPr>
      </p:pic>
      <p:pic>
        <p:nvPicPr>
          <p:cNvPr id="3" name="Google Shape;229;g88653923ee_0_70">
            <a:extLst>
              <a:ext uri="{FF2B5EF4-FFF2-40B4-BE49-F238E27FC236}">
                <a16:creationId xmlns:a16="http://schemas.microsoft.com/office/drawing/2014/main" id="{94181E76-995A-EC20-6AFC-23F76777386E}"/>
              </a:ext>
            </a:extLst>
          </p:cNvPr>
          <p:cNvPicPr preferRelativeResize="0">
            <a:picLocks noChangeAspect="1"/>
          </p:cNvPicPr>
          <p:nvPr/>
        </p:nvPicPr>
        <p:blipFill rotWithShape="1">
          <a:blip r:embed="rId3">
            <a:alphaModFix amt="70000"/>
          </a:blip>
          <a:srcRect/>
          <a:stretch/>
        </p:blipFill>
        <p:spPr>
          <a:xfrm>
            <a:off x="11323319" y="95100"/>
            <a:ext cx="731520" cy="731520"/>
          </a:xfrm>
          <a:prstGeom prst="rect">
            <a:avLst/>
          </a:prstGeom>
          <a:noFill/>
          <a:ln>
            <a:noFill/>
          </a:ln>
        </p:spPr>
      </p:pic>
      <p:sp>
        <p:nvSpPr>
          <p:cNvPr id="5" name="Slide Number Placeholder 2">
            <a:extLst>
              <a:ext uri="{FF2B5EF4-FFF2-40B4-BE49-F238E27FC236}">
                <a16:creationId xmlns:a16="http://schemas.microsoft.com/office/drawing/2014/main" id="{6DC07416-74AE-D79B-771A-A164B7BAD3D3}"/>
              </a:ext>
            </a:extLst>
          </p:cNvPr>
          <p:cNvSpPr>
            <a:spLocks noGrp="1"/>
          </p:cNvSpPr>
          <p:nvPr>
            <p:ph type="sldNum" sz="quarter" idx="12"/>
          </p:nvPr>
        </p:nvSpPr>
        <p:spPr>
          <a:xfrm>
            <a:off x="8610600" y="6356350"/>
            <a:ext cx="2743200" cy="365125"/>
          </a:xfrm>
        </p:spPr>
        <p:txBody>
          <a:bodyPr/>
          <a:lstStyle/>
          <a:p>
            <a:fld id="{61998841-7D05-1241-AA0C-577E12035048}" type="slidenum">
              <a:rPr lang="en-US" smtClean="0"/>
              <a:t>4</a:t>
            </a:fld>
            <a:endParaRPr lang="en-US"/>
          </a:p>
        </p:txBody>
      </p:sp>
    </p:spTree>
    <p:extLst>
      <p:ext uri="{BB962C8B-B14F-4D97-AF65-F5344CB8AC3E}">
        <p14:creationId xmlns:p14="http://schemas.microsoft.com/office/powerpoint/2010/main" val="3721026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40EFB1A-C538-6B9F-3EF3-FDB1D16CDDBF}"/>
              </a:ext>
            </a:extLst>
          </p:cNvPr>
          <p:cNvSpPr txBox="1"/>
          <p:nvPr/>
        </p:nvSpPr>
        <p:spPr>
          <a:xfrm>
            <a:off x="0" y="0"/>
            <a:ext cx="12192000" cy="1015663"/>
          </a:xfrm>
          <a:prstGeom prst="rect">
            <a:avLst/>
          </a:prstGeom>
          <a:noFill/>
        </p:spPr>
        <p:txBody>
          <a:bodyPr wrap="square" rtlCol="0">
            <a:spAutoFit/>
          </a:bodyPr>
          <a:lstStyle/>
          <a:p>
            <a:pPr algn="ctr"/>
            <a:r>
              <a:rPr lang="en-US" sz="3600" dirty="0"/>
              <a:t>2022 Hurricane Field Program-APHEX</a:t>
            </a:r>
          </a:p>
          <a:p>
            <a:pPr algn="ctr"/>
            <a:r>
              <a:rPr lang="en-US" sz="2400" i="1" dirty="0">
                <a:solidFill>
                  <a:schemeClr val="accent1">
                    <a:lumMod val="75000"/>
                  </a:schemeClr>
                </a:solidFill>
              </a:rPr>
              <a:t>Summary of Missions (24-28 September 2022)</a:t>
            </a:r>
          </a:p>
        </p:txBody>
      </p:sp>
      <p:sp>
        <p:nvSpPr>
          <p:cNvPr id="8" name="TextBox 7">
            <a:extLst>
              <a:ext uri="{FF2B5EF4-FFF2-40B4-BE49-F238E27FC236}">
                <a16:creationId xmlns:a16="http://schemas.microsoft.com/office/drawing/2014/main" id="{BAA7D4B0-4B22-9B45-8542-C00F9CF02288}"/>
              </a:ext>
            </a:extLst>
          </p:cNvPr>
          <p:cNvSpPr txBox="1"/>
          <p:nvPr/>
        </p:nvSpPr>
        <p:spPr>
          <a:xfrm>
            <a:off x="137160" y="1188720"/>
            <a:ext cx="12054840" cy="3031599"/>
          </a:xfrm>
          <a:prstGeom prst="rect">
            <a:avLst/>
          </a:prstGeom>
          <a:noFill/>
        </p:spPr>
        <p:txBody>
          <a:bodyPr wrap="square" rtlCol="0">
            <a:spAutoFit/>
          </a:bodyPr>
          <a:lstStyle/>
          <a:p>
            <a:pPr>
              <a:spcAft>
                <a:spcPts val="600"/>
              </a:spcAft>
            </a:pPr>
            <a:r>
              <a:rPr lang="en-US" sz="2800" b="1" dirty="0"/>
              <a:t>Missions &amp; Crewing</a:t>
            </a:r>
            <a:endParaRPr lang="en-US" sz="2400" dirty="0"/>
          </a:p>
          <a:p>
            <a:pPr marL="579437" lvl="1" indent="-342900">
              <a:spcAft>
                <a:spcPts val="1200"/>
              </a:spcAft>
              <a:buFont typeface="+mj-lt"/>
              <a:buAutoNum type="arabicParenR" startAt="12"/>
            </a:pPr>
            <a:r>
              <a:rPr lang="en-US" dirty="0"/>
              <a:t>20220927H1 (EMC): </a:t>
            </a:r>
            <a:r>
              <a:rPr lang="en-US" b="1" dirty="0"/>
              <a:t>Rogers</a:t>
            </a:r>
            <a:r>
              <a:rPr lang="en-US" dirty="0"/>
              <a:t> (LPS, Radar), </a:t>
            </a:r>
            <a:r>
              <a:rPr lang="en-US" b="1" dirty="0"/>
              <a:t>J. Zhang </a:t>
            </a:r>
            <a:r>
              <a:rPr lang="en-US" dirty="0"/>
              <a:t>(Aspen), </a:t>
            </a:r>
            <a:r>
              <a:rPr lang="en-US" b="1" dirty="0"/>
              <a:t>None</a:t>
            </a:r>
            <a:r>
              <a:rPr lang="en-US" dirty="0"/>
              <a:t> (GB LPS), </a:t>
            </a:r>
            <a:r>
              <a:rPr lang="en-US" b="1" dirty="0" err="1"/>
              <a:t>Reasor</a:t>
            </a:r>
            <a:r>
              <a:rPr lang="en-US" dirty="0"/>
              <a:t> (GB Radar)</a:t>
            </a:r>
          </a:p>
          <a:p>
            <a:pPr marL="574675" lvl="1" indent="-338138">
              <a:spcAft>
                <a:spcPts val="1200"/>
              </a:spcAft>
              <a:buFont typeface="+mj-lt"/>
              <a:buAutoNum type="arabicParenR" startAt="12"/>
            </a:pPr>
            <a:r>
              <a:rPr lang="en-US" dirty="0"/>
              <a:t>20220927I1 (EMC): </a:t>
            </a:r>
            <a:r>
              <a:rPr lang="en-US" b="1" dirty="0"/>
              <a:t>Holbach</a:t>
            </a:r>
            <a:r>
              <a:rPr lang="en-US" dirty="0"/>
              <a:t> (LPS, Radar), </a:t>
            </a:r>
            <a:r>
              <a:rPr lang="en-US" b="1" dirty="0"/>
              <a:t>Hazelton </a:t>
            </a:r>
            <a:r>
              <a:rPr lang="en-US" dirty="0"/>
              <a:t>(Aspen), </a:t>
            </a:r>
            <a:r>
              <a:rPr lang="en-US" b="1" dirty="0" err="1"/>
              <a:t>Alvey</a:t>
            </a:r>
            <a:r>
              <a:rPr lang="en-US" dirty="0"/>
              <a:t> (GB LPS), </a:t>
            </a:r>
            <a:r>
              <a:rPr lang="en-US" b="1" dirty="0" err="1"/>
              <a:t>Alvey</a:t>
            </a:r>
            <a:r>
              <a:rPr lang="en-US" b="1" dirty="0"/>
              <a:t>/Chen</a:t>
            </a:r>
            <a:r>
              <a:rPr lang="en-US" dirty="0"/>
              <a:t> (GB Radar</a:t>
            </a:r>
            <a:r>
              <a:rPr lang="en-US" sz="1800" b="0" i="0" u="none" strike="noStrike" dirty="0">
                <a:effectLst/>
              </a:rPr>
              <a:t>) </a:t>
            </a:r>
            <a:r>
              <a:rPr lang="en-US" sz="1800" i="0" u="none" strike="noStrike" dirty="0">
                <a:solidFill>
                  <a:srgbClr val="FF0000"/>
                </a:solidFill>
                <a:effectLst/>
              </a:rPr>
              <a:t>&gt;&gt; mission aborted</a:t>
            </a:r>
            <a:endParaRPr lang="en-US" dirty="0">
              <a:solidFill>
                <a:srgbClr val="FF0000"/>
              </a:solidFill>
            </a:endParaRPr>
          </a:p>
          <a:p>
            <a:pPr marL="574675" lvl="1" indent="-338138">
              <a:spcAft>
                <a:spcPts val="1200"/>
              </a:spcAft>
              <a:buFont typeface="+mj-lt"/>
              <a:buAutoNum type="arabicParenR" startAt="12"/>
            </a:pPr>
            <a:r>
              <a:rPr lang="en-US" dirty="0"/>
              <a:t>20220927N1 (NHC): </a:t>
            </a:r>
            <a:r>
              <a:rPr lang="en-US" b="1" dirty="0" err="1"/>
              <a:t>Reasor</a:t>
            </a:r>
            <a:r>
              <a:rPr lang="en-US" dirty="0"/>
              <a:t> (GB Radar)</a:t>
            </a:r>
          </a:p>
          <a:p>
            <a:pPr marL="574675" lvl="1" indent="-338138">
              <a:spcAft>
                <a:spcPts val="1200"/>
              </a:spcAft>
              <a:buFont typeface="+mj-lt"/>
              <a:buAutoNum type="arabicParenR" startAt="12"/>
            </a:pPr>
            <a:r>
              <a:rPr lang="en-US" dirty="0"/>
              <a:t>20220927N2 (NHC): </a:t>
            </a:r>
            <a:r>
              <a:rPr lang="en-US" b="1" dirty="0"/>
              <a:t>Gamache</a:t>
            </a:r>
            <a:r>
              <a:rPr lang="en-US" dirty="0"/>
              <a:t> (GB Radar) </a:t>
            </a:r>
          </a:p>
          <a:p>
            <a:pPr marL="574675" lvl="1" indent="-338138">
              <a:spcAft>
                <a:spcPts val="1200"/>
              </a:spcAft>
              <a:buFont typeface="+mj-lt"/>
              <a:buAutoNum type="arabicParenR" startAt="12"/>
            </a:pPr>
            <a:r>
              <a:rPr lang="en-US" dirty="0"/>
              <a:t>20220928H1 (EMC): </a:t>
            </a:r>
            <a:r>
              <a:rPr lang="en-US" b="1" dirty="0"/>
              <a:t>Rogers</a:t>
            </a:r>
            <a:r>
              <a:rPr lang="en-US" dirty="0"/>
              <a:t> (LPS, Radar), </a:t>
            </a:r>
            <a:r>
              <a:rPr lang="en-US" b="1" dirty="0" err="1"/>
              <a:t>Cione</a:t>
            </a:r>
            <a:r>
              <a:rPr lang="en-US" dirty="0"/>
              <a:t> (LPS sUAS), </a:t>
            </a:r>
            <a:r>
              <a:rPr lang="en-US" dirty="0" err="1"/>
              <a:t>Wadler</a:t>
            </a:r>
            <a:r>
              <a:rPr lang="en-US" dirty="0"/>
              <a:t> (sUAS), </a:t>
            </a:r>
            <a:r>
              <a:rPr lang="en-US" b="1" dirty="0"/>
              <a:t>J. Zhang </a:t>
            </a:r>
            <a:r>
              <a:rPr lang="en-US" dirty="0"/>
              <a:t>(Aspen), </a:t>
            </a:r>
            <a:r>
              <a:rPr lang="en-US" b="1" dirty="0"/>
              <a:t>Fischer</a:t>
            </a:r>
            <a:r>
              <a:rPr lang="en-US" dirty="0"/>
              <a:t> (GB LPS, Radar)</a:t>
            </a:r>
          </a:p>
          <a:p>
            <a:pPr marL="574675" lvl="1" indent="-338138">
              <a:spcAft>
                <a:spcPts val="1200"/>
              </a:spcAft>
              <a:buFont typeface="+mj-lt"/>
              <a:buAutoNum type="arabicParenR" startAt="12"/>
            </a:pPr>
            <a:r>
              <a:rPr lang="en-US" dirty="0"/>
              <a:t>20220928I1 (EMC): </a:t>
            </a:r>
            <a:r>
              <a:rPr lang="en-US" sz="1800" b="0" i="0" u="none" strike="noStrike" dirty="0">
                <a:solidFill>
                  <a:srgbClr val="FF0000"/>
                </a:solidFill>
                <a:effectLst/>
              </a:rPr>
              <a:t>Cancelled (aircraft maintenance issues)</a:t>
            </a:r>
            <a:endParaRPr lang="en-US" dirty="0">
              <a:solidFill>
                <a:srgbClr val="FF0000"/>
              </a:solidFill>
            </a:endParaRPr>
          </a:p>
        </p:txBody>
      </p:sp>
      <p:pic>
        <p:nvPicPr>
          <p:cNvPr id="2" name="Google Shape;228;g88653923ee_0_70">
            <a:extLst>
              <a:ext uri="{FF2B5EF4-FFF2-40B4-BE49-F238E27FC236}">
                <a16:creationId xmlns:a16="http://schemas.microsoft.com/office/drawing/2014/main" id="{C563A8CC-FA5D-5157-CCEF-62E413B2D6B3}"/>
              </a:ext>
            </a:extLst>
          </p:cNvPr>
          <p:cNvPicPr preferRelativeResize="0">
            <a:picLocks noChangeAspect="1"/>
          </p:cNvPicPr>
          <p:nvPr/>
        </p:nvPicPr>
        <p:blipFill rotWithShape="1">
          <a:blip r:embed="rId2">
            <a:alphaModFix amt="70000"/>
          </a:blip>
          <a:srcRect/>
          <a:stretch/>
        </p:blipFill>
        <p:spPr>
          <a:xfrm>
            <a:off x="137161" y="95100"/>
            <a:ext cx="731520" cy="731520"/>
          </a:xfrm>
          <a:prstGeom prst="rect">
            <a:avLst/>
          </a:prstGeom>
          <a:noFill/>
          <a:ln>
            <a:noFill/>
          </a:ln>
        </p:spPr>
      </p:pic>
      <p:pic>
        <p:nvPicPr>
          <p:cNvPr id="3" name="Google Shape;229;g88653923ee_0_70">
            <a:extLst>
              <a:ext uri="{FF2B5EF4-FFF2-40B4-BE49-F238E27FC236}">
                <a16:creationId xmlns:a16="http://schemas.microsoft.com/office/drawing/2014/main" id="{94181E76-995A-EC20-6AFC-23F76777386E}"/>
              </a:ext>
            </a:extLst>
          </p:cNvPr>
          <p:cNvPicPr preferRelativeResize="0">
            <a:picLocks noChangeAspect="1"/>
          </p:cNvPicPr>
          <p:nvPr/>
        </p:nvPicPr>
        <p:blipFill rotWithShape="1">
          <a:blip r:embed="rId3">
            <a:alphaModFix amt="70000"/>
          </a:blip>
          <a:srcRect/>
          <a:stretch/>
        </p:blipFill>
        <p:spPr>
          <a:xfrm>
            <a:off x="11323319" y="95100"/>
            <a:ext cx="731520" cy="731520"/>
          </a:xfrm>
          <a:prstGeom prst="rect">
            <a:avLst/>
          </a:prstGeom>
          <a:noFill/>
          <a:ln>
            <a:noFill/>
          </a:ln>
        </p:spPr>
      </p:pic>
      <p:sp>
        <p:nvSpPr>
          <p:cNvPr id="5" name="Slide Number Placeholder 2">
            <a:extLst>
              <a:ext uri="{FF2B5EF4-FFF2-40B4-BE49-F238E27FC236}">
                <a16:creationId xmlns:a16="http://schemas.microsoft.com/office/drawing/2014/main" id="{6DC07416-74AE-D79B-771A-A164B7BAD3D3}"/>
              </a:ext>
            </a:extLst>
          </p:cNvPr>
          <p:cNvSpPr>
            <a:spLocks noGrp="1"/>
          </p:cNvSpPr>
          <p:nvPr>
            <p:ph type="sldNum" sz="quarter" idx="12"/>
          </p:nvPr>
        </p:nvSpPr>
        <p:spPr>
          <a:xfrm>
            <a:off x="8610600" y="6356350"/>
            <a:ext cx="2743200" cy="365125"/>
          </a:xfrm>
        </p:spPr>
        <p:txBody>
          <a:bodyPr/>
          <a:lstStyle/>
          <a:p>
            <a:fld id="{61998841-7D05-1241-AA0C-577E12035048}" type="slidenum">
              <a:rPr lang="en-US" smtClean="0"/>
              <a:t>5</a:t>
            </a:fld>
            <a:endParaRPr lang="en-US"/>
          </a:p>
        </p:txBody>
      </p:sp>
    </p:spTree>
    <p:extLst>
      <p:ext uri="{BB962C8B-B14F-4D97-AF65-F5344CB8AC3E}">
        <p14:creationId xmlns:p14="http://schemas.microsoft.com/office/powerpoint/2010/main" val="546041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BB02E2-F02B-2AA4-F984-F0EE1D7D1518}"/>
              </a:ext>
            </a:extLst>
          </p:cNvPr>
          <p:cNvSpPr txBox="1"/>
          <p:nvPr/>
        </p:nvSpPr>
        <p:spPr>
          <a:xfrm>
            <a:off x="0" y="0"/>
            <a:ext cx="12192000" cy="1015663"/>
          </a:xfrm>
          <a:prstGeom prst="rect">
            <a:avLst/>
          </a:prstGeom>
          <a:noFill/>
        </p:spPr>
        <p:txBody>
          <a:bodyPr wrap="square" rtlCol="0">
            <a:spAutoFit/>
          </a:bodyPr>
          <a:lstStyle/>
          <a:p>
            <a:pPr algn="ctr"/>
            <a:r>
              <a:rPr lang="en-US" sz="3600" dirty="0"/>
              <a:t>2022 Hurricane Field Program-APHEX</a:t>
            </a:r>
          </a:p>
          <a:p>
            <a:pPr algn="ctr"/>
            <a:r>
              <a:rPr lang="en-US" sz="2400" i="1" dirty="0">
                <a:solidFill>
                  <a:schemeClr val="accent1">
                    <a:lumMod val="75000"/>
                  </a:schemeClr>
                </a:solidFill>
              </a:rPr>
              <a:t>Logistics Highlights</a:t>
            </a:r>
          </a:p>
        </p:txBody>
      </p:sp>
      <p:sp>
        <p:nvSpPr>
          <p:cNvPr id="8" name="TextBox 7">
            <a:extLst>
              <a:ext uri="{FF2B5EF4-FFF2-40B4-BE49-F238E27FC236}">
                <a16:creationId xmlns:a16="http://schemas.microsoft.com/office/drawing/2014/main" id="{63D031A3-1EDA-9C4F-903A-ED3BE74B2B77}"/>
              </a:ext>
            </a:extLst>
          </p:cNvPr>
          <p:cNvSpPr txBox="1"/>
          <p:nvPr/>
        </p:nvSpPr>
        <p:spPr>
          <a:xfrm>
            <a:off x="137160" y="1188720"/>
            <a:ext cx="12054840" cy="2062103"/>
          </a:xfrm>
          <a:prstGeom prst="rect">
            <a:avLst/>
          </a:prstGeom>
          <a:noFill/>
        </p:spPr>
        <p:txBody>
          <a:bodyPr wrap="square">
            <a:spAutoFit/>
          </a:bodyPr>
          <a:lstStyle/>
          <a:p>
            <a:pPr marL="230187" lvl="0">
              <a:spcAft>
                <a:spcPts val="600"/>
              </a:spcAft>
              <a:buClr>
                <a:srgbClr val="000000"/>
              </a:buClr>
              <a:buSzPct val="100000"/>
            </a:pPr>
            <a:r>
              <a:rPr lang="en-US" sz="2400" b="1" dirty="0">
                <a:solidFill>
                  <a:srgbClr val="000000"/>
                </a:solidFill>
                <a:ea typeface="Calibri"/>
                <a:cs typeface="Calibri"/>
                <a:sym typeface="Calibri"/>
              </a:rPr>
              <a:t>Aircraft, instruments, equipment &amp; resources</a:t>
            </a:r>
          </a:p>
          <a:p>
            <a:pPr marL="685800" lvl="0" indent="-223838">
              <a:spcAft>
                <a:spcPts val="600"/>
              </a:spcAft>
              <a:buClr>
                <a:srgbClr val="000000"/>
              </a:buClr>
              <a:buSzPct val="100000"/>
              <a:buFont typeface="Arial" panose="020B0604020202020204" pitchFamily="34" charset="0"/>
              <a:buChar char="•"/>
            </a:pPr>
            <a:r>
              <a:rPr lang="en-US" sz="2000" dirty="0">
                <a:solidFill>
                  <a:srgbClr val="000000"/>
                </a:solidFill>
                <a:ea typeface="Calibri"/>
                <a:cs typeface="Calibri"/>
                <a:sym typeface="Calibri"/>
              </a:rPr>
              <a:t>NOAA-43: 2 consecutive missions with maintenance issues that ended the flights early (smoke in cabin)</a:t>
            </a:r>
          </a:p>
          <a:p>
            <a:pPr marL="685800" lvl="0" indent="-223838">
              <a:buClr>
                <a:srgbClr val="000000"/>
              </a:buClr>
              <a:buSzPct val="100000"/>
              <a:buFont typeface="Arial" panose="020B0604020202020204" pitchFamily="34" charset="0"/>
              <a:buChar char="•"/>
            </a:pPr>
            <a:r>
              <a:rPr lang="en-US" sz="2000" dirty="0">
                <a:solidFill>
                  <a:srgbClr val="000000"/>
                </a:solidFill>
                <a:ea typeface="Calibri"/>
                <a:cs typeface="Calibri"/>
                <a:sym typeface="Calibri"/>
              </a:rPr>
              <a:t>20220927I1: mission aborted with an emergency landing at MIA</a:t>
            </a:r>
          </a:p>
          <a:p>
            <a:pPr marL="1262062" lvl="1" indent="-342900">
              <a:buClr>
                <a:srgbClr val="000000"/>
              </a:buClr>
              <a:buSzPct val="100000"/>
              <a:buFont typeface="Courier New" panose="02070309020205020404" pitchFamily="49" charset="0"/>
              <a:buChar char="o"/>
            </a:pPr>
            <a:r>
              <a:rPr lang="en-US" i="1" dirty="0">
                <a:solidFill>
                  <a:srgbClr val="000000"/>
                </a:solidFill>
                <a:ea typeface="Calibri"/>
                <a:cs typeface="Calibri"/>
                <a:sym typeface="Calibri"/>
              </a:rPr>
              <a:t>Resulted in some discussion as to whether the planned 20220928I1 mission was a “miss” for operations</a:t>
            </a:r>
          </a:p>
          <a:p>
            <a:pPr marL="1262062" lvl="1" indent="-342900">
              <a:spcAft>
                <a:spcPts val="600"/>
              </a:spcAft>
              <a:buClr>
                <a:srgbClr val="000000"/>
              </a:buClr>
              <a:buSzPct val="100000"/>
              <a:buFont typeface="Courier New" panose="02070309020205020404" pitchFamily="49" charset="0"/>
              <a:buChar char="o"/>
            </a:pPr>
            <a:r>
              <a:rPr lang="en-US" i="1" dirty="0">
                <a:solidFill>
                  <a:srgbClr val="000000"/>
                </a:solidFill>
                <a:ea typeface="Calibri"/>
                <a:cs typeface="Calibri"/>
                <a:sym typeface="Calibri"/>
              </a:rPr>
              <a:t>HRD crew were told by N43 AC that they should consider the 20220928I1 mission canceled, so our crew remained in Miami and did not join the N43 transit to Ellington later that evening</a:t>
            </a:r>
          </a:p>
        </p:txBody>
      </p:sp>
      <p:sp>
        <p:nvSpPr>
          <p:cNvPr id="5" name="Slide Number Placeholder 4">
            <a:extLst>
              <a:ext uri="{FF2B5EF4-FFF2-40B4-BE49-F238E27FC236}">
                <a16:creationId xmlns:a16="http://schemas.microsoft.com/office/drawing/2014/main" id="{8622A0DC-2393-06F6-CCF1-CF770574F5CD}"/>
              </a:ext>
            </a:extLst>
          </p:cNvPr>
          <p:cNvSpPr>
            <a:spLocks noGrp="1"/>
          </p:cNvSpPr>
          <p:nvPr>
            <p:ph type="sldNum" sz="quarter" idx="12"/>
          </p:nvPr>
        </p:nvSpPr>
        <p:spPr/>
        <p:txBody>
          <a:bodyPr/>
          <a:lstStyle/>
          <a:p>
            <a:fld id="{61998841-7D05-1241-AA0C-577E12035048}" type="slidenum">
              <a:rPr lang="en-US" smtClean="0"/>
              <a:t>6</a:t>
            </a:fld>
            <a:endParaRPr lang="en-US"/>
          </a:p>
        </p:txBody>
      </p:sp>
      <p:pic>
        <p:nvPicPr>
          <p:cNvPr id="3" name="Google Shape;228;g88653923ee_0_70">
            <a:extLst>
              <a:ext uri="{FF2B5EF4-FFF2-40B4-BE49-F238E27FC236}">
                <a16:creationId xmlns:a16="http://schemas.microsoft.com/office/drawing/2014/main" id="{D18BA8F7-0196-4E46-7CB0-C6CFD5C5DA66}"/>
              </a:ext>
            </a:extLst>
          </p:cNvPr>
          <p:cNvPicPr preferRelativeResize="0">
            <a:picLocks noChangeAspect="1"/>
          </p:cNvPicPr>
          <p:nvPr/>
        </p:nvPicPr>
        <p:blipFill rotWithShape="1">
          <a:blip r:embed="rId2">
            <a:alphaModFix amt="70000"/>
          </a:blip>
          <a:srcRect/>
          <a:stretch/>
        </p:blipFill>
        <p:spPr>
          <a:xfrm>
            <a:off x="137161" y="95100"/>
            <a:ext cx="731520" cy="731520"/>
          </a:xfrm>
          <a:prstGeom prst="rect">
            <a:avLst/>
          </a:prstGeom>
          <a:noFill/>
          <a:ln>
            <a:noFill/>
          </a:ln>
        </p:spPr>
      </p:pic>
      <p:pic>
        <p:nvPicPr>
          <p:cNvPr id="4" name="Google Shape;229;g88653923ee_0_70">
            <a:extLst>
              <a:ext uri="{FF2B5EF4-FFF2-40B4-BE49-F238E27FC236}">
                <a16:creationId xmlns:a16="http://schemas.microsoft.com/office/drawing/2014/main" id="{0F3E1F5E-AD62-2522-631D-B1C7C658B0CB}"/>
              </a:ext>
            </a:extLst>
          </p:cNvPr>
          <p:cNvPicPr preferRelativeResize="0">
            <a:picLocks noChangeAspect="1"/>
          </p:cNvPicPr>
          <p:nvPr/>
        </p:nvPicPr>
        <p:blipFill rotWithShape="1">
          <a:blip r:embed="rId3">
            <a:alphaModFix amt="70000"/>
          </a:blip>
          <a:srcRect/>
          <a:stretch/>
        </p:blipFill>
        <p:spPr>
          <a:xfrm>
            <a:off x="11323319" y="95100"/>
            <a:ext cx="731520" cy="731520"/>
          </a:xfrm>
          <a:prstGeom prst="rect">
            <a:avLst/>
          </a:prstGeom>
          <a:noFill/>
          <a:ln>
            <a:noFill/>
          </a:ln>
        </p:spPr>
      </p:pic>
      <p:sp>
        <p:nvSpPr>
          <p:cNvPr id="6" name="TextBox 5">
            <a:extLst>
              <a:ext uri="{FF2B5EF4-FFF2-40B4-BE49-F238E27FC236}">
                <a16:creationId xmlns:a16="http://schemas.microsoft.com/office/drawing/2014/main" id="{19662487-EBEC-AD06-8B59-ED14EB58EADC}"/>
              </a:ext>
            </a:extLst>
          </p:cNvPr>
          <p:cNvSpPr txBox="1"/>
          <p:nvPr/>
        </p:nvSpPr>
        <p:spPr>
          <a:xfrm>
            <a:off x="137160" y="4014391"/>
            <a:ext cx="12054840" cy="1461939"/>
          </a:xfrm>
          <a:prstGeom prst="rect">
            <a:avLst/>
          </a:prstGeom>
          <a:noFill/>
        </p:spPr>
        <p:txBody>
          <a:bodyPr wrap="square">
            <a:spAutoFit/>
          </a:bodyPr>
          <a:lstStyle/>
          <a:p>
            <a:pPr marL="230187" lvl="0">
              <a:spcAft>
                <a:spcPts val="600"/>
              </a:spcAft>
              <a:buClr>
                <a:srgbClr val="000000"/>
              </a:buClr>
              <a:buSzPct val="100000"/>
            </a:pPr>
            <a:r>
              <a:rPr lang="en-US" sz="2400" b="1" dirty="0">
                <a:solidFill>
                  <a:srgbClr val="000000"/>
                </a:solidFill>
                <a:ea typeface="Calibri"/>
                <a:cs typeface="Calibri"/>
                <a:sym typeface="Calibri"/>
              </a:rPr>
              <a:t>Experiments, Modules, &amp; Coordination</a:t>
            </a:r>
          </a:p>
          <a:p>
            <a:pPr marL="685800" lvl="0" indent="-223838">
              <a:spcAft>
                <a:spcPts val="600"/>
              </a:spcAft>
              <a:buClr>
                <a:srgbClr val="000000"/>
              </a:buClr>
              <a:buSzPct val="100000"/>
              <a:buFont typeface="Arial" panose="020B0604020202020204" pitchFamily="34" charset="0"/>
              <a:buChar char="•"/>
            </a:pPr>
            <a:r>
              <a:rPr lang="en-US" sz="2000" dirty="0">
                <a:solidFill>
                  <a:srgbClr val="000000"/>
                </a:solidFill>
                <a:ea typeface="Calibri"/>
                <a:cs typeface="Calibri"/>
                <a:sym typeface="Calibri"/>
              </a:rPr>
              <a:t>20220928H1 mission: planned for a </a:t>
            </a:r>
            <a:r>
              <a:rPr lang="en-US" sz="2000" i="1" dirty="0">
                <a:solidFill>
                  <a:srgbClr val="000000"/>
                </a:solidFill>
                <a:ea typeface="Calibri"/>
                <a:cs typeface="Calibri"/>
                <a:sym typeface="Calibri"/>
              </a:rPr>
              <a:t>Coastal Survey Module </a:t>
            </a:r>
            <a:r>
              <a:rPr lang="en-US" sz="2000" dirty="0">
                <a:solidFill>
                  <a:srgbClr val="000000"/>
                </a:solidFill>
                <a:ea typeface="Calibri"/>
                <a:cs typeface="Calibri"/>
                <a:sym typeface="Calibri"/>
              </a:rPr>
              <a:t>(Landfall Experiment) along the FL coast on the eastern side of the pattern &gt;&gt; weather conditions proved too difficult to complete (severe eyewall turbulence and intense convective bands along the FL coast</a:t>
            </a:r>
          </a:p>
        </p:txBody>
      </p:sp>
    </p:spTree>
    <p:extLst>
      <p:ext uri="{BB962C8B-B14F-4D97-AF65-F5344CB8AC3E}">
        <p14:creationId xmlns:p14="http://schemas.microsoft.com/office/powerpoint/2010/main" val="3199628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BB02E2-F02B-2AA4-F984-F0EE1D7D1518}"/>
              </a:ext>
            </a:extLst>
          </p:cNvPr>
          <p:cNvSpPr txBox="1"/>
          <p:nvPr/>
        </p:nvSpPr>
        <p:spPr>
          <a:xfrm>
            <a:off x="0" y="0"/>
            <a:ext cx="12192000" cy="1015663"/>
          </a:xfrm>
          <a:prstGeom prst="rect">
            <a:avLst/>
          </a:prstGeom>
          <a:noFill/>
        </p:spPr>
        <p:txBody>
          <a:bodyPr wrap="square" rtlCol="0">
            <a:spAutoFit/>
          </a:bodyPr>
          <a:lstStyle/>
          <a:p>
            <a:pPr algn="ctr"/>
            <a:r>
              <a:rPr lang="en-US" sz="3600" dirty="0"/>
              <a:t>2022 Hurricane Field Program-APHEX</a:t>
            </a:r>
          </a:p>
          <a:p>
            <a:pPr algn="ctr"/>
            <a:r>
              <a:rPr lang="en-US" sz="2400" i="1" dirty="0">
                <a:solidFill>
                  <a:schemeClr val="accent1">
                    <a:lumMod val="75000"/>
                  </a:schemeClr>
                </a:solidFill>
              </a:rPr>
              <a:t>Interesting or Challenging Observations</a:t>
            </a:r>
          </a:p>
        </p:txBody>
      </p:sp>
      <p:sp>
        <p:nvSpPr>
          <p:cNvPr id="8" name="TextBox 7">
            <a:extLst>
              <a:ext uri="{FF2B5EF4-FFF2-40B4-BE49-F238E27FC236}">
                <a16:creationId xmlns:a16="http://schemas.microsoft.com/office/drawing/2014/main" id="{63D031A3-1EDA-9C4F-903A-ED3BE74B2B77}"/>
              </a:ext>
            </a:extLst>
          </p:cNvPr>
          <p:cNvSpPr txBox="1"/>
          <p:nvPr/>
        </p:nvSpPr>
        <p:spPr>
          <a:xfrm>
            <a:off x="137160" y="1188720"/>
            <a:ext cx="12054840" cy="4231928"/>
          </a:xfrm>
          <a:prstGeom prst="rect">
            <a:avLst/>
          </a:prstGeom>
          <a:noFill/>
        </p:spPr>
        <p:txBody>
          <a:bodyPr wrap="square">
            <a:spAutoFit/>
          </a:bodyPr>
          <a:lstStyle/>
          <a:p>
            <a:pPr marL="230187" lvl="0">
              <a:spcAft>
                <a:spcPts val="600"/>
              </a:spcAft>
              <a:buClr>
                <a:srgbClr val="000000"/>
              </a:buClr>
              <a:buSzPct val="100000"/>
            </a:pPr>
            <a:r>
              <a:rPr lang="en-US" sz="2400" b="1" dirty="0">
                <a:solidFill>
                  <a:srgbClr val="000000"/>
                </a:solidFill>
                <a:ea typeface="Calibri"/>
                <a:cs typeface="Calibri"/>
                <a:sym typeface="Calibri"/>
              </a:rPr>
              <a:t>Dropsondes transmitted to the GTS with errors</a:t>
            </a:r>
          </a:p>
          <a:p>
            <a:pPr marL="685800" lvl="0" indent="-223838">
              <a:buClr>
                <a:srgbClr val="000000"/>
              </a:buClr>
              <a:buSzPct val="100000"/>
              <a:buFont typeface="Arial" panose="020B0604020202020204" pitchFamily="34" charset="0"/>
              <a:buChar char="•"/>
            </a:pPr>
            <a:r>
              <a:rPr lang="en-US" sz="2000" dirty="0">
                <a:solidFill>
                  <a:srgbClr val="000000"/>
                </a:solidFill>
                <a:ea typeface="Calibri"/>
                <a:cs typeface="Calibri"/>
                <a:sym typeface="Calibri"/>
              </a:rPr>
              <a:t>D20220924_184234	NOAA49		partial fast fall, bad data sent</a:t>
            </a:r>
          </a:p>
          <a:p>
            <a:pPr marL="685800" lvl="0" indent="-223838">
              <a:buClr>
                <a:srgbClr val="000000"/>
              </a:buClr>
              <a:buSzPct val="100000"/>
              <a:buFont typeface="Arial" panose="020B0604020202020204" pitchFamily="34" charset="0"/>
              <a:buChar char="•"/>
            </a:pPr>
            <a:r>
              <a:rPr lang="en-US" sz="2000" dirty="0">
                <a:solidFill>
                  <a:srgbClr val="000000"/>
                </a:solidFill>
                <a:ea typeface="Calibri"/>
                <a:cs typeface="Calibri"/>
                <a:sym typeface="Calibri"/>
              </a:rPr>
              <a:t>D20220924_184234	NOAA49		partial fast fall, bad data sent</a:t>
            </a:r>
          </a:p>
          <a:p>
            <a:pPr marL="685800" lvl="0" indent="-223838">
              <a:buClr>
                <a:srgbClr val="000000"/>
              </a:buClr>
              <a:buSzPct val="100000"/>
              <a:buFont typeface="Arial" panose="020B0604020202020204" pitchFamily="34" charset="0"/>
              <a:buChar char="•"/>
            </a:pPr>
            <a:r>
              <a:rPr lang="en-US" sz="2000" dirty="0">
                <a:solidFill>
                  <a:srgbClr val="000000"/>
                </a:solidFill>
                <a:ea typeface="Calibri"/>
                <a:cs typeface="Calibri"/>
                <a:sym typeface="Calibri"/>
              </a:rPr>
              <a:t>D20220925_205231	NOAA49		partial fast fall, bad data sent</a:t>
            </a:r>
          </a:p>
          <a:p>
            <a:pPr marL="685800" lvl="0" indent="-223838">
              <a:buClr>
                <a:srgbClr val="000000"/>
              </a:buClr>
              <a:buSzPct val="100000"/>
              <a:buFont typeface="Arial" panose="020B0604020202020204" pitchFamily="34" charset="0"/>
              <a:buChar char="•"/>
            </a:pPr>
            <a:r>
              <a:rPr lang="en-US" sz="2000" dirty="0">
                <a:solidFill>
                  <a:srgbClr val="000000"/>
                </a:solidFill>
                <a:ea typeface="Calibri"/>
                <a:cs typeface="Calibri"/>
                <a:sym typeface="Calibri"/>
              </a:rPr>
              <a:t>D20220926_103724	NOAA42		post-splash data not removed (but marked in log that it was)</a:t>
            </a:r>
          </a:p>
          <a:p>
            <a:pPr marL="685800" lvl="0" indent="-223838">
              <a:buClr>
                <a:srgbClr val="000000"/>
              </a:buClr>
              <a:buSzPct val="100000"/>
              <a:buFont typeface="Arial" panose="020B0604020202020204" pitchFamily="34" charset="0"/>
              <a:buChar char="•"/>
            </a:pPr>
            <a:r>
              <a:rPr lang="en-US" sz="2000" dirty="0">
                <a:solidFill>
                  <a:srgbClr val="000000"/>
                </a:solidFill>
                <a:ea typeface="Calibri"/>
                <a:cs typeface="Calibri"/>
                <a:sym typeface="Calibri"/>
              </a:rPr>
              <a:t>D20220926_001159	NOAA49		bad winds at top based on </a:t>
            </a:r>
            <a:r>
              <a:rPr lang="en-US" sz="2000" dirty="0" err="1">
                <a:solidFill>
                  <a:srgbClr val="000000"/>
                </a:solidFill>
                <a:ea typeface="Calibri"/>
                <a:cs typeface="Calibri"/>
                <a:sym typeface="Calibri"/>
              </a:rPr>
              <a:t>vvel</a:t>
            </a:r>
            <a:endParaRPr lang="en-US" sz="2000" dirty="0">
              <a:solidFill>
                <a:srgbClr val="000000"/>
              </a:solidFill>
              <a:ea typeface="Calibri"/>
              <a:cs typeface="Calibri"/>
              <a:sym typeface="Calibri"/>
            </a:endParaRPr>
          </a:p>
          <a:p>
            <a:pPr marL="685800" lvl="0" indent="-223838">
              <a:buClr>
                <a:srgbClr val="000000"/>
              </a:buClr>
              <a:buSzPct val="100000"/>
              <a:buFont typeface="Arial" panose="020B0604020202020204" pitchFamily="34" charset="0"/>
              <a:buChar char="•"/>
            </a:pPr>
            <a:r>
              <a:rPr lang="en-US" sz="2000" dirty="0">
                <a:solidFill>
                  <a:srgbClr val="000000"/>
                </a:solidFill>
                <a:ea typeface="Calibri"/>
                <a:cs typeface="Calibri"/>
                <a:sym typeface="Calibri"/>
              </a:rPr>
              <a:t>D20220926_085048	NOAA49		bad winds at top based on </a:t>
            </a:r>
            <a:r>
              <a:rPr lang="en-US" sz="2000" dirty="0" err="1">
                <a:solidFill>
                  <a:srgbClr val="000000"/>
                </a:solidFill>
                <a:ea typeface="Calibri"/>
                <a:cs typeface="Calibri"/>
                <a:sym typeface="Calibri"/>
              </a:rPr>
              <a:t>vvel</a:t>
            </a:r>
            <a:endParaRPr lang="en-US" sz="2000" dirty="0">
              <a:solidFill>
                <a:srgbClr val="000000"/>
              </a:solidFill>
              <a:ea typeface="Calibri"/>
              <a:cs typeface="Calibri"/>
              <a:sym typeface="Calibri"/>
            </a:endParaRPr>
          </a:p>
          <a:p>
            <a:pPr marL="685800" lvl="0" indent="-223838">
              <a:buClr>
                <a:srgbClr val="000000"/>
              </a:buClr>
              <a:buSzPct val="100000"/>
              <a:buFont typeface="Arial" panose="020B0604020202020204" pitchFamily="34" charset="0"/>
              <a:buChar char="•"/>
            </a:pPr>
            <a:r>
              <a:rPr lang="en-US" sz="2000" dirty="0">
                <a:solidFill>
                  <a:srgbClr val="000000"/>
                </a:solidFill>
                <a:ea typeface="Calibri"/>
                <a:cs typeface="Calibri"/>
                <a:sym typeface="Calibri"/>
              </a:rPr>
              <a:t>D20220926_193332	NOAA49		bad winds at top based on </a:t>
            </a:r>
            <a:r>
              <a:rPr lang="en-US" sz="2000" dirty="0" err="1">
                <a:solidFill>
                  <a:srgbClr val="000000"/>
                </a:solidFill>
                <a:ea typeface="Calibri"/>
                <a:cs typeface="Calibri"/>
                <a:sym typeface="Calibri"/>
              </a:rPr>
              <a:t>vvel</a:t>
            </a:r>
            <a:endParaRPr lang="en-US" sz="2000" dirty="0">
              <a:solidFill>
                <a:srgbClr val="000000"/>
              </a:solidFill>
              <a:ea typeface="Calibri"/>
              <a:cs typeface="Calibri"/>
              <a:sym typeface="Calibri"/>
            </a:endParaRPr>
          </a:p>
          <a:p>
            <a:pPr marL="685800" lvl="0" indent="-223838">
              <a:buClr>
                <a:srgbClr val="000000"/>
              </a:buClr>
              <a:buSzPct val="100000"/>
              <a:buFont typeface="Arial" panose="020B0604020202020204" pitchFamily="34" charset="0"/>
              <a:buChar char="•"/>
            </a:pPr>
            <a:r>
              <a:rPr lang="en-US" sz="2000" dirty="0">
                <a:solidFill>
                  <a:srgbClr val="000000"/>
                </a:solidFill>
                <a:ea typeface="Calibri"/>
                <a:cs typeface="Calibri"/>
                <a:sym typeface="Calibri"/>
              </a:rPr>
              <a:t>D20220926_195406	NOAA49		bad winds at top based on </a:t>
            </a:r>
            <a:r>
              <a:rPr lang="en-US" sz="2000" dirty="0" err="1">
                <a:solidFill>
                  <a:srgbClr val="000000"/>
                </a:solidFill>
                <a:ea typeface="Calibri"/>
                <a:cs typeface="Calibri"/>
                <a:sym typeface="Calibri"/>
              </a:rPr>
              <a:t>vvel</a:t>
            </a:r>
            <a:endParaRPr lang="en-US" sz="2000" dirty="0">
              <a:solidFill>
                <a:srgbClr val="000000"/>
              </a:solidFill>
              <a:ea typeface="Calibri"/>
              <a:cs typeface="Calibri"/>
              <a:sym typeface="Calibri"/>
            </a:endParaRPr>
          </a:p>
          <a:p>
            <a:pPr marL="685800" lvl="0" indent="-223838">
              <a:buClr>
                <a:srgbClr val="000000"/>
              </a:buClr>
              <a:buSzPct val="100000"/>
              <a:buFont typeface="Arial" panose="020B0604020202020204" pitchFamily="34" charset="0"/>
              <a:buChar char="•"/>
            </a:pPr>
            <a:r>
              <a:rPr lang="en-US" sz="2000" dirty="0">
                <a:solidFill>
                  <a:srgbClr val="000000"/>
                </a:solidFill>
                <a:ea typeface="Calibri"/>
                <a:cs typeface="Calibri"/>
                <a:sym typeface="Calibri"/>
              </a:rPr>
              <a:t>D20220926_222103	NOAA49		fast fall</a:t>
            </a:r>
          </a:p>
          <a:p>
            <a:pPr marL="685800" lvl="0" indent="-223838">
              <a:buClr>
                <a:srgbClr val="000000"/>
              </a:buClr>
              <a:buSzPct val="100000"/>
              <a:buFont typeface="Arial" panose="020B0604020202020204" pitchFamily="34" charset="0"/>
              <a:buChar char="•"/>
            </a:pPr>
            <a:r>
              <a:rPr lang="en-US" sz="2000" dirty="0">
                <a:solidFill>
                  <a:srgbClr val="000000"/>
                </a:solidFill>
                <a:ea typeface="Calibri"/>
                <a:cs typeface="Calibri"/>
                <a:sym typeface="Calibri"/>
              </a:rPr>
              <a:t>D20220926_193332	NOAA49		bad winds at top based on </a:t>
            </a:r>
            <a:r>
              <a:rPr lang="en-US" sz="2000" dirty="0" err="1">
                <a:solidFill>
                  <a:srgbClr val="000000"/>
                </a:solidFill>
                <a:ea typeface="Calibri"/>
                <a:cs typeface="Calibri"/>
                <a:sym typeface="Calibri"/>
              </a:rPr>
              <a:t>vvel</a:t>
            </a:r>
            <a:endParaRPr lang="en-US" sz="2000" dirty="0">
              <a:solidFill>
                <a:srgbClr val="000000"/>
              </a:solidFill>
              <a:ea typeface="Calibri"/>
              <a:cs typeface="Calibri"/>
              <a:sym typeface="Calibri"/>
            </a:endParaRPr>
          </a:p>
          <a:p>
            <a:pPr marL="685800" lvl="0" indent="-223838">
              <a:buClr>
                <a:srgbClr val="000000"/>
              </a:buClr>
              <a:buSzPct val="100000"/>
              <a:buFont typeface="Arial" panose="020B0604020202020204" pitchFamily="34" charset="0"/>
              <a:buChar char="•"/>
            </a:pPr>
            <a:r>
              <a:rPr lang="en-US" sz="2000" dirty="0">
                <a:solidFill>
                  <a:srgbClr val="000000"/>
                </a:solidFill>
                <a:ea typeface="Calibri"/>
                <a:cs typeface="Calibri"/>
                <a:sym typeface="Calibri"/>
              </a:rPr>
              <a:t>D20220927_130401	NOAA42		fast fall</a:t>
            </a:r>
          </a:p>
          <a:p>
            <a:pPr marL="685800" lvl="0" indent="-223838">
              <a:buClr>
                <a:srgbClr val="000000"/>
              </a:buClr>
              <a:buSzPct val="100000"/>
              <a:buFont typeface="Arial" panose="020B0604020202020204" pitchFamily="34" charset="0"/>
              <a:buChar char="•"/>
            </a:pPr>
            <a:r>
              <a:rPr lang="en-US" sz="2000" dirty="0">
                <a:solidFill>
                  <a:srgbClr val="000000"/>
                </a:solidFill>
                <a:ea typeface="Calibri"/>
                <a:cs typeface="Calibri"/>
                <a:sym typeface="Calibri"/>
              </a:rPr>
              <a:t>D20220926_193332	NOAA49		bad winds at top based on </a:t>
            </a:r>
            <a:r>
              <a:rPr lang="en-US" sz="2000" dirty="0" err="1">
                <a:solidFill>
                  <a:srgbClr val="000000"/>
                </a:solidFill>
                <a:ea typeface="Calibri"/>
                <a:cs typeface="Calibri"/>
                <a:sym typeface="Calibri"/>
              </a:rPr>
              <a:t>vvel</a:t>
            </a:r>
            <a:endParaRPr lang="en-US" sz="2000" dirty="0">
              <a:solidFill>
                <a:srgbClr val="000000"/>
              </a:solidFill>
              <a:ea typeface="Calibri"/>
              <a:cs typeface="Calibri"/>
              <a:sym typeface="Calibri"/>
            </a:endParaRPr>
          </a:p>
        </p:txBody>
      </p:sp>
      <p:sp>
        <p:nvSpPr>
          <p:cNvPr id="5" name="Slide Number Placeholder 4">
            <a:extLst>
              <a:ext uri="{FF2B5EF4-FFF2-40B4-BE49-F238E27FC236}">
                <a16:creationId xmlns:a16="http://schemas.microsoft.com/office/drawing/2014/main" id="{8622A0DC-2393-06F6-CCF1-CF770574F5CD}"/>
              </a:ext>
            </a:extLst>
          </p:cNvPr>
          <p:cNvSpPr>
            <a:spLocks noGrp="1"/>
          </p:cNvSpPr>
          <p:nvPr>
            <p:ph type="sldNum" sz="quarter" idx="12"/>
          </p:nvPr>
        </p:nvSpPr>
        <p:spPr/>
        <p:txBody>
          <a:bodyPr/>
          <a:lstStyle/>
          <a:p>
            <a:fld id="{61998841-7D05-1241-AA0C-577E12035048}" type="slidenum">
              <a:rPr lang="en-US" smtClean="0"/>
              <a:t>7</a:t>
            </a:fld>
            <a:endParaRPr lang="en-US"/>
          </a:p>
        </p:txBody>
      </p:sp>
      <p:pic>
        <p:nvPicPr>
          <p:cNvPr id="3" name="Google Shape;228;g88653923ee_0_70">
            <a:extLst>
              <a:ext uri="{FF2B5EF4-FFF2-40B4-BE49-F238E27FC236}">
                <a16:creationId xmlns:a16="http://schemas.microsoft.com/office/drawing/2014/main" id="{D18BA8F7-0196-4E46-7CB0-C6CFD5C5DA66}"/>
              </a:ext>
            </a:extLst>
          </p:cNvPr>
          <p:cNvPicPr preferRelativeResize="0">
            <a:picLocks noChangeAspect="1"/>
          </p:cNvPicPr>
          <p:nvPr/>
        </p:nvPicPr>
        <p:blipFill rotWithShape="1">
          <a:blip r:embed="rId2">
            <a:alphaModFix amt="70000"/>
          </a:blip>
          <a:srcRect/>
          <a:stretch/>
        </p:blipFill>
        <p:spPr>
          <a:xfrm>
            <a:off x="137161" y="95100"/>
            <a:ext cx="731520" cy="731520"/>
          </a:xfrm>
          <a:prstGeom prst="rect">
            <a:avLst/>
          </a:prstGeom>
          <a:noFill/>
          <a:ln>
            <a:noFill/>
          </a:ln>
        </p:spPr>
      </p:pic>
      <p:pic>
        <p:nvPicPr>
          <p:cNvPr id="4" name="Google Shape;229;g88653923ee_0_70">
            <a:extLst>
              <a:ext uri="{FF2B5EF4-FFF2-40B4-BE49-F238E27FC236}">
                <a16:creationId xmlns:a16="http://schemas.microsoft.com/office/drawing/2014/main" id="{0F3E1F5E-AD62-2522-631D-B1C7C658B0CB}"/>
              </a:ext>
            </a:extLst>
          </p:cNvPr>
          <p:cNvPicPr preferRelativeResize="0">
            <a:picLocks noChangeAspect="1"/>
          </p:cNvPicPr>
          <p:nvPr/>
        </p:nvPicPr>
        <p:blipFill rotWithShape="1">
          <a:blip r:embed="rId3">
            <a:alphaModFix amt="70000"/>
          </a:blip>
          <a:srcRect/>
          <a:stretch/>
        </p:blipFill>
        <p:spPr>
          <a:xfrm>
            <a:off x="11323319" y="95100"/>
            <a:ext cx="731520" cy="731520"/>
          </a:xfrm>
          <a:prstGeom prst="rect">
            <a:avLst/>
          </a:prstGeom>
          <a:noFill/>
          <a:ln>
            <a:noFill/>
          </a:ln>
        </p:spPr>
      </p:pic>
      <p:sp>
        <p:nvSpPr>
          <p:cNvPr id="6" name="TextBox 5">
            <a:extLst>
              <a:ext uri="{FF2B5EF4-FFF2-40B4-BE49-F238E27FC236}">
                <a16:creationId xmlns:a16="http://schemas.microsoft.com/office/drawing/2014/main" id="{C645BFDC-B9E4-471C-1487-AEF9DAF5F222}"/>
              </a:ext>
            </a:extLst>
          </p:cNvPr>
          <p:cNvSpPr txBox="1"/>
          <p:nvPr/>
        </p:nvSpPr>
        <p:spPr>
          <a:xfrm>
            <a:off x="137160" y="5669280"/>
            <a:ext cx="12054840" cy="461665"/>
          </a:xfrm>
          <a:prstGeom prst="rect">
            <a:avLst/>
          </a:prstGeom>
          <a:noFill/>
        </p:spPr>
        <p:txBody>
          <a:bodyPr wrap="square">
            <a:spAutoFit/>
          </a:bodyPr>
          <a:lstStyle/>
          <a:p>
            <a:pPr marL="230187" lvl="0">
              <a:spcAft>
                <a:spcPts val="600"/>
              </a:spcAft>
              <a:buClr>
                <a:srgbClr val="000000"/>
              </a:buClr>
              <a:buSzPct val="100000"/>
            </a:pPr>
            <a:r>
              <a:rPr lang="en-US" sz="2400" b="1" dirty="0">
                <a:solidFill>
                  <a:srgbClr val="000000"/>
                </a:solidFill>
                <a:ea typeface="Calibri"/>
                <a:cs typeface="Calibri"/>
                <a:sym typeface="Calibri"/>
              </a:rPr>
              <a:t>No sondes with wind speeds &gt; 90 m/s from either AF or NOAA in Ian.</a:t>
            </a:r>
          </a:p>
        </p:txBody>
      </p:sp>
    </p:spTree>
    <p:extLst>
      <p:ext uri="{BB962C8B-B14F-4D97-AF65-F5344CB8AC3E}">
        <p14:creationId xmlns:p14="http://schemas.microsoft.com/office/powerpoint/2010/main" val="2298823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EF780BF-B939-9640-AA9E-7DA582097814}"/>
              </a:ext>
            </a:extLst>
          </p:cNvPr>
          <p:cNvSpPr txBox="1"/>
          <p:nvPr/>
        </p:nvSpPr>
        <p:spPr>
          <a:xfrm>
            <a:off x="0" y="0"/>
            <a:ext cx="12192000" cy="1015663"/>
          </a:xfrm>
          <a:prstGeom prst="rect">
            <a:avLst/>
          </a:prstGeom>
          <a:noFill/>
        </p:spPr>
        <p:txBody>
          <a:bodyPr wrap="square" rtlCol="0">
            <a:spAutoFit/>
          </a:bodyPr>
          <a:lstStyle/>
          <a:p>
            <a:pPr algn="ctr"/>
            <a:r>
              <a:rPr lang="en-US" sz="3600" dirty="0"/>
              <a:t>2022 Hurricane Field Program-APHEX</a:t>
            </a:r>
          </a:p>
          <a:p>
            <a:pPr algn="ctr"/>
            <a:r>
              <a:rPr lang="en-US" sz="2400" i="1" dirty="0">
                <a:solidFill>
                  <a:schemeClr val="accent1">
                    <a:lumMod val="75000"/>
                  </a:schemeClr>
                </a:solidFill>
              </a:rPr>
              <a:t>AL09/Ian: 20220924H1 (EMC)</a:t>
            </a:r>
          </a:p>
        </p:txBody>
      </p:sp>
      <p:sp>
        <p:nvSpPr>
          <p:cNvPr id="8" name="TextBox 7">
            <a:extLst>
              <a:ext uri="{FF2B5EF4-FFF2-40B4-BE49-F238E27FC236}">
                <a16:creationId xmlns:a16="http://schemas.microsoft.com/office/drawing/2014/main" id="{BAA7D4B0-4B22-9B45-8542-C00F9CF02288}"/>
              </a:ext>
            </a:extLst>
          </p:cNvPr>
          <p:cNvSpPr txBox="1"/>
          <p:nvPr/>
        </p:nvSpPr>
        <p:spPr>
          <a:xfrm>
            <a:off x="137158" y="1188720"/>
            <a:ext cx="5628642" cy="5216813"/>
          </a:xfrm>
          <a:prstGeom prst="rect">
            <a:avLst/>
          </a:prstGeom>
          <a:noFill/>
        </p:spPr>
        <p:txBody>
          <a:bodyPr wrap="square" rtlCol="0">
            <a:spAutoFit/>
          </a:bodyPr>
          <a:lstStyle/>
          <a:p>
            <a:pPr marL="7938"/>
            <a:r>
              <a:rPr lang="en-US" sz="2400" dirty="0"/>
              <a:t>Mission</a:t>
            </a:r>
          </a:p>
          <a:p>
            <a:pPr marL="346075" indent="-168275">
              <a:buFont typeface="Arial" panose="020B0604020202020204" pitchFamily="34" charset="0"/>
              <a:buChar char="•"/>
            </a:pPr>
            <a:r>
              <a:rPr lang="en-US" dirty="0"/>
              <a:t>Onboard</a:t>
            </a:r>
          </a:p>
          <a:p>
            <a:pPr marL="920750" lvl="1" indent="-285750">
              <a:buFont typeface="Courier New" panose="02070309020205020404" pitchFamily="49" charset="0"/>
              <a:buChar char="o"/>
            </a:pPr>
            <a:r>
              <a:rPr lang="en-US" dirty="0"/>
              <a:t>LPS/Radar: </a:t>
            </a:r>
            <a:r>
              <a:rPr lang="en-US" b="1" dirty="0"/>
              <a:t>Rogers, </a:t>
            </a:r>
            <a:r>
              <a:rPr lang="en-US" dirty="0"/>
              <a:t>Aspen: </a:t>
            </a:r>
            <a:r>
              <a:rPr lang="en-US" b="1" dirty="0"/>
              <a:t>J. Zhang</a:t>
            </a:r>
          </a:p>
          <a:p>
            <a:pPr marL="346075" indent="-168275">
              <a:buFont typeface="Arial" panose="020B0604020202020204" pitchFamily="34" charset="0"/>
              <a:buChar char="•"/>
            </a:pPr>
            <a:r>
              <a:rPr lang="en-US" dirty="0"/>
              <a:t>Ground-Based</a:t>
            </a:r>
          </a:p>
          <a:p>
            <a:pPr marL="920750" lvl="1" indent="-285750">
              <a:buFont typeface="Courier New" panose="02070309020205020404" pitchFamily="49" charset="0"/>
              <a:buChar char="o"/>
            </a:pPr>
            <a:r>
              <a:rPr lang="en-US" dirty="0"/>
              <a:t>LPS: </a:t>
            </a:r>
            <a:r>
              <a:rPr lang="en-US" b="1" dirty="0"/>
              <a:t>None, </a:t>
            </a:r>
            <a:r>
              <a:rPr lang="en-US" dirty="0"/>
              <a:t>Radar: </a:t>
            </a:r>
            <a:r>
              <a:rPr lang="en-US" b="1" dirty="0" err="1"/>
              <a:t>Reasor</a:t>
            </a:r>
            <a:endParaRPr lang="en-US" b="1" dirty="0"/>
          </a:p>
          <a:p>
            <a:pPr marL="346075" indent="-168275">
              <a:buFont typeface="Arial" panose="020B0604020202020204" pitchFamily="34" charset="0"/>
              <a:buChar char="•"/>
            </a:pPr>
            <a:r>
              <a:rPr lang="en-US" dirty="0"/>
              <a:t>APHEX relevance:</a:t>
            </a:r>
          </a:p>
          <a:p>
            <a:pPr marL="920750" lvl="1" indent="-285750">
              <a:buFont typeface="Courier New" panose="02070309020205020404" pitchFamily="49" charset="0"/>
              <a:buChar char="o"/>
            </a:pPr>
            <a:r>
              <a:rPr lang="en-US" sz="1600" dirty="0"/>
              <a:t>EMC TDR, VAM</a:t>
            </a:r>
          </a:p>
          <a:p>
            <a:pPr marL="346075" indent="-168275">
              <a:buFont typeface="Arial" panose="020B0604020202020204" pitchFamily="34" charset="0"/>
              <a:buChar char="•"/>
            </a:pPr>
            <a:r>
              <a:rPr lang="en-US" dirty="0"/>
              <a:t>Planned pattern: butterfly</a:t>
            </a:r>
          </a:p>
          <a:p>
            <a:pPr marL="346075" indent="-168275">
              <a:buFont typeface="Arial" panose="020B0604020202020204" pitchFamily="34" charset="0"/>
              <a:buChar char="•"/>
            </a:pPr>
            <a:r>
              <a:rPr lang="en-US" dirty="0"/>
              <a:t>T/O off (Aruba): 0847z, Land (Aruba): 1400z</a:t>
            </a:r>
          </a:p>
          <a:p>
            <a:pPr marL="346075" indent="-168275">
              <a:buFont typeface="Arial" panose="020B0604020202020204" pitchFamily="34" charset="0"/>
              <a:buChar char="•"/>
            </a:pPr>
            <a:r>
              <a:rPr lang="en-US" dirty="0"/>
              <a:t>FL 10 </a:t>
            </a:r>
            <a:r>
              <a:rPr lang="en-US" dirty="0" err="1"/>
              <a:t>kft</a:t>
            </a:r>
            <a:r>
              <a:rPr lang="en-US" dirty="0"/>
              <a:t> (pressure)</a:t>
            </a:r>
          </a:p>
          <a:p>
            <a:pPr marL="346075" indent="-168275">
              <a:buFont typeface="Arial" panose="020B0604020202020204" pitchFamily="34" charset="0"/>
              <a:buChar char="•"/>
            </a:pPr>
            <a:r>
              <a:rPr lang="en-US" dirty="0"/>
              <a:t>Dropsondes: 15 drops (15 to GTS)</a:t>
            </a:r>
          </a:p>
          <a:p>
            <a:pPr marL="346075" indent="-168275">
              <a:buFont typeface="Arial" panose="020B0604020202020204" pitchFamily="34" charset="0"/>
              <a:buChar char="•"/>
            </a:pPr>
            <a:r>
              <a:rPr lang="en-US" dirty="0"/>
              <a:t>AXBTs (NRL/ONR): none</a:t>
            </a:r>
          </a:p>
          <a:p>
            <a:pPr marL="346075" indent="-168275">
              <a:buFont typeface="Arial" panose="020B0604020202020204" pitchFamily="34" charset="0"/>
              <a:buChar char="•"/>
            </a:pPr>
            <a:r>
              <a:rPr lang="en-US" dirty="0"/>
              <a:t>TDR analyses to EMC &amp; NHC: 4</a:t>
            </a:r>
          </a:p>
          <a:p>
            <a:pPr marL="346075" indent="-168275">
              <a:buFont typeface="Arial" panose="020B0604020202020204" pitchFamily="34" charset="0"/>
              <a:buChar char="•"/>
            </a:pPr>
            <a:endParaRPr lang="en-US" sz="500" dirty="0"/>
          </a:p>
          <a:p>
            <a:pPr marL="346075" indent="-168275">
              <a:buFont typeface="Arial" panose="020B0604020202020204" pitchFamily="34" charset="0"/>
              <a:buChar char="•"/>
            </a:pPr>
            <a:r>
              <a:rPr lang="en-US" dirty="0"/>
              <a:t>Experiencing northeasterly shear, highly disorganized</a:t>
            </a:r>
          </a:p>
          <a:p>
            <a:pPr marL="346075" indent="-168275">
              <a:buFont typeface="Arial" panose="020B0604020202020204" pitchFamily="34" charset="0"/>
              <a:buChar char="•"/>
            </a:pPr>
            <a:r>
              <a:rPr lang="en-US" dirty="0"/>
              <a:t>Low-level center was displaced to the SW of expected position, NHC termed this a reformation</a:t>
            </a:r>
          </a:p>
          <a:p>
            <a:pPr marL="346075" indent="-168275">
              <a:buFont typeface="Arial" panose="020B0604020202020204" pitchFamily="34" charset="0"/>
              <a:buChar char="•"/>
            </a:pPr>
            <a:r>
              <a:rPr lang="en-US" dirty="0"/>
              <a:t>Modified VAM in the SW quadrant, with 5-km center displaced to WSW of 2-km center</a:t>
            </a:r>
          </a:p>
        </p:txBody>
      </p:sp>
      <p:sp>
        <p:nvSpPr>
          <p:cNvPr id="23" name="TextBox 22">
            <a:extLst>
              <a:ext uri="{FF2B5EF4-FFF2-40B4-BE49-F238E27FC236}">
                <a16:creationId xmlns:a16="http://schemas.microsoft.com/office/drawing/2014/main" id="{D4E7806F-9A3B-AF4F-8E1F-058D3B36DCF1}"/>
              </a:ext>
            </a:extLst>
          </p:cNvPr>
          <p:cNvSpPr txBox="1"/>
          <p:nvPr/>
        </p:nvSpPr>
        <p:spPr>
          <a:xfrm>
            <a:off x="5879039" y="3233830"/>
            <a:ext cx="3938876" cy="307777"/>
          </a:xfrm>
          <a:prstGeom prst="rect">
            <a:avLst/>
          </a:prstGeom>
          <a:noFill/>
        </p:spPr>
        <p:txBody>
          <a:bodyPr wrap="square" rtlCol="0">
            <a:spAutoFit/>
          </a:bodyPr>
          <a:lstStyle/>
          <a:p>
            <a:pPr algn="ctr"/>
            <a:r>
              <a:rPr lang="en-US" sz="1400" dirty="0"/>
              <a:t>N42 planned flight track</a:t>
            </a:r>
          </a:p>
        </p:txBody>
      </p:sp>
      <p:pic>
        <p:nvPicPr>
          <p:cNvPr id="2" name="Google Shape;228;g88653923ee_0_70">
            <a:extLst>
              <a:ext uri="{FF2B5EF4-FFF2-40B4-BE49-F238E27FC236}">
                <a16:creationId xmlns:a16="http://schemas.microsoft.com/office/drawing/2014/main" id="{E845ABE2-C5FD-60B1-CBC5-63FDBBB05110}"/>
              </a:ext>
            </a:extLst>
          </p:cNvPr>
          <p:cNvPicPr preferRelativeResize="0">
            <a:picLocks noChangeAspect="1"/>
          </p:cNvPicPr>
          <p:nvPr/>
        </p:nvPicPr>
        <p:blipFill rotWithShape="1">
          <a:blip r:embed="rId3">
            <a:alphaModFix amt="70000"/>
          </a:blip>
          <a:srcRect/>
          <a:stretch/>
        </p:blipFill>
        <p:spPr>
          <a:xfrm>
            <a:off x="137161" y="95100"/>
            <a:ext cx="731520" cy="731520"/>
          </a:xfrm>
          <a:prstGeom prst="rect">
            <a:avLst/>
          </a:prstGeom>
          <a:noFill/>
          <a:ln>
            <a:noFill/>
          </a:ln>
        </p:spPr>
      </p:pic>
      <p:pic>
        <p:nvPicPr>
          <p:cNvPr id="3" name="Google Shape;229;g88653923ee_0_70">
            <a:extLst>
              <a:ext uri="{FF2B5EF4-FFF2-40B4-BE49-F238E27FC236}">
                <a16:creationId xmlns:a16="http://schemas.microsoft.com/office/drawing/2014/main" id="{EDD7A673-01F4-5C49-4C2E-06651D255278}"/>
              </a:ext>
            </a:extLst>
          </p:cNvPr>
          <p:cNvPicPr preferRelativeResize="0">
            <a:picLocks noChangeAspect="1"/>
          </p:cNvPicPr>
          <p:nvPr/>
        </p:nvPicPr>
        <p:blipFill rotWithShape="1">
          <a:blip r:embed="rId4">
            <a:alphaModFix amt="70000"/>
          </a:blip>
          <a:srcRect/>
          <a:stretch/>
        </p:blipFill>
        <p:spPr>
          <a:xfrm>
            <a:off x="11323319" y="95100"/>
            <a:ext cx="731520" cy="731520"/>
          </a:xfrm>
          <a:prstGeom prst="rect">
            <a:avLst/>
          </a:prstGeom>
          <a:noFill/>
          <a:ln>
            <a:noFill/>
          </a:ln>
        </p:spPr>
      </p:pic>
      <p:pic>
        <p:nvPicPr>
          <p:cNvPr id="9" name="Picture 2">
            <a:extLst>
              <a:ext uri="{FF2B5EF4-FFF2-40B4-BE49-F238E27FC236}">
                <a16:creationId xmlns:a16="http://schemas.microsoft.com/office/drawing/2014/main" id="{FE6A08F6-0D90-14B7-D910-40E14FD0FC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9039" y="1015663"/>
            <a:ext cx="3938877" cy="221816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B4C16E7C-7C6A-7D14-B207-95417D3378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5052" y="3653602"/>
            <a:ext cx="4986867" cy="26122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F8382A8-361B-9384-1E28-BBFD939E226B}"/>
              </a:ext>
            </a:extLst>
          </p:cNvPr>
          <p:cNvSpPr txBox="1"/>
          <p:nvPr/>
        </p:nvSpPr>
        <p:spPr>
          <a:xfrm>
            <a:off x="6565051" y="6265863"/>
            <a:ext cx="4986867" cy="523220"/>
          </a:xfrm>
          <a:prstGeom prst="rect">
            <a:avLst/>
          </a:prstGeom>
          <a:noFill/>
        </p:spPr>
        <p:txBody>
          <a:bodyPr wrap="square" rtlCol="0">
            <a:spAutoFit/>
          </a:bodyPr>
          <a:lstStyle/>
          <a:p>
            <a:r>
              <a:rPr lang="en-US" sz="1400" dirty="0"/>
              <a:t>TDR-derived reflectivity and winds at 2km (left) and 2- and 5-km streamlines (right)</a:t>
            </a:r>
          </a:p>
        </p:txBody>
      </p:sp>
    </p:spTree>
    <p:extLst>
      <p:ext uri="{BB962C8B-B14F-4D97-AF65-F5344CB8AC3E}">
        <p14:creationId xmlns:p14="http://schemas.microsoft.com/office/powerpoint/2010/main" val="3470799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CEA1FA02-8DCB-215E-C5B4-1665B8D734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6112" y="1110763"/>
            <a:ext cx="3345979" cy="18842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EF780BF-B939-9640-AA9E-7DA582097814}"/>
              </a:ext>
            </a:extLst>
          </p:cNvPr>
          <p:cNvSpPr txBox="1"/>
          <p:nvPr/>
        </p:nvSpPr>
        <p:spPr>
          <a:xfrm>
            <a:off x="0" y="0"/>
            <a:ext cx="12192000" cy="1015663"/>
          </a:xfrm>
          <a:prstGeom prst="rect">
            <a:avLst/>
          </a:prstGeom>
          <a:noFill/>
        </p:spPr>
        <p:txBody>
          <a:bodyPr wrap="square" rtlCol="0">
            <a:spAutoFit/>
          </a:bodyPr>
          <a:lstStyle/>
          <a:p>
            <a:pPr algn="ctr"/>
            <a:r>
              <a:rPr lang="en-US" sz="3600" dirty="0"/>
              <a:t>2022 Hurricane Field Program-APHEX</a:t>
            </a:r>
          </a:p>
          <a:p>
            <a:pPr algn="ctr"/>
            <a:r>
              <a:rPr lang="en-US" sz="2400" i="1" dirty="0">
                <a:solidFill>
                  <a:schemeClr val="accent1">
                    <a:lumMod val="75000"/>
                  </a:schemeClr>
                </a:solidFill>
              </a:rPr>
              <a:t>AL09/Ian: 20220925H1 (EMC)</a:t>
            </a:r>
          </a:p>
        </p:txBody>
      </p:sp>
      <p:sp>
        <p:nvSpPr>
          <p:cNvPr id="8" name="TextBox 7">
            <a:extLst>
              <a:ext uri="{FF2B5EF4-FFF2-40B4-BE49-F238E27FC236}">
                <a16:creationId xmlns:a16="http://schemas.microsoft.com/office/drawing/2014/main" id="{BAA7D4B0-4B22-9B45-8542-C00F9CF02288}"/>
              </a:ext>
            </a:extLst>
          </p:cNvPr>
          <p:cNvSpPr txBox="1"/>
          <p:nvPr/>
        </p:nvSpPr>
        <p:spPr>
          <a:xfrm>
            <a:off x="137157" y="1188720"/>
            <a:ext cx="6051975" cy="5816977"/>
          </a:xfrm>
          <a:prstGeom prst="rect">
            <a:avLst/>
          </a:prstGeom>
          <a:noFill/>
        </p:spPr>
        <p:txBody>
          <a:bodyPr wrap="square" rtlCol="0">
            <a:spAutoFit/>
          </a:bodyPr>
          <a:lstStyle/>
          <a:p>
            <a:pPr marL="7938"/>
            <a:r>
              <a:rPr lang="en-US" sz="2400" dirty="0"/>
              <a:t>Mission</a:t>
            </a:r>
          </a:p>
          <a:p>
            <a:pPr marL="346075" indent="-168275">
              <a:buFont typeface="Arial" panose="020B0604020202020204" pitchFamily="34" charset="0"/>
              <a:buChar char="•"/>
            </a:pPr>
            <a:r>
              <a:rPr lang="en-US" dirty="0"/>
              <a:t>Onboard</a:t>
            </a:r>
          </a:p>
          <a:p>
            <a:pPr marL="920750" lvl="1" indent="-285750">
              <a:buFont typeface="Courier New" panose="02070309020205020404" pitchFamily="49" charset="0"/>
              <a:buChar char="o"/>
            </a:pPr>
            <a:r>
              <a:rPr lang="en-US" dirty="0"/>
              <a:t>LPS/Radar: </a:t>
            </a:r>
            <a:r>
              <a:rPr lang="en-US" b="1" dirty="0"/>
              <a:t>Rogers, </a:t>
            </a:r>
            <a:r>
              <a:rPr lang="en-US" dirty="0"/>
              <a:t>Aspen: </a:t>
            </a:r>
            <a:r>
              <a:rPr lang="en-US" b="1" dirty="0"/>
              <a:t>J. Zhang</a:t>
            </a:r>
          </a:p>
          <a:p>
            <a:pPr marL="346075" indent="-168275">
              <a:buFont typeface="Arial" panose="020B0604020202020204" pitchFamily="34" charset="0"/>
              <a:buChar char="•"/>
            </a:pPr>
            <a:r>
              <a:rPr lang="en-US" dirty="0"/>
              <a:t>Ground-Based</a:t>
            </a:r>
          </a:p>
          <a:p>
            <a:pPr marL="920750" lvl="1" indent="-285750">
              <a:buFont typeface="Courier New" panose="02070309020205020404" pitchFamily="49" charset="0"/>
              <a:buChar char="o"/>
            </a:pPr>
            <a:r>
              <a:rPr lang="en-US" dirty="0"/>
              <a:t>LPS: </a:t>
            </a:r>
            <a:r>
              <a:rPr lang="en-US" b="1" dirty="0"/>
              <a:t>None, </a:t>
            </a:r>
            <a:r>
              <a:rPr lang="en-US" dirty="0"/>
              <a:t>Radar: </a:t>
            </a:r>
            <a:r>
              <a:rPr lang="en-US" b="1" dirty="0" err="1"/>
              <a:t>Reasor</a:t>
            </a:r>
            <a:endParaRPr lang="en-US" b="1" dirty="0"/>
          </a:p>
          <a:p>
            <a:pPr marL="346075" indent="-168275">
              <a:buFont typeface="Arial" panose="020B0604020202020204" pitchFamily="34" charset="0"/>
              <a:buChar char="•"/>
            </a:pPr>
            <a:r>
              <a:rPr lang="en-US" dirty="0"/>
              <a:t>APHEX relevance:</a:t>
            </a:r>
          </a:p>
          <a:p>
            <a:pPr marL="920750" lvl="1" indent="-285750">
              <a:buFont typeface="Courier New" panose="02070309020205020404" pitchFamily="49" charset="0"/>
              <a:buChar char="o"/>
            </a:pPr>
            <a:r>
              <a:rPr lang="en-US" sz="1600" dirty="0"/>
              <a:t>EMC TDR, TCRI RMWs (AIPEX)</a:t>
            </a:r>
          </a:p>
          <a:p>
            <a:pPr marL="346075" indent="-168275">
              <a:buFont typeface="Arial" panose="020B0604020202020204" pitchFamily="34" charset="0"/>
              <a:buChar char="•"/>
            </a:pPr>
            <a:r>
              <a:rPr lang="en-US" dirty="0"/>
              <a:t>Planned pattern: butterfly</a:t>
            </a:r>
          </a:p>
          <a:p>
            <a:pPr marL="346075" indent="-168275">
              <a:buFont typeface="Arial" panose="020B0604020202020204" pitchFamily="34" charset="0"/>
              <a:buChar char="•"/>
            </a:pPr>
            <a:r>
              <a:rPr lang="en-US" dirty="0"/>
              <a:t>T/O off (Aruba): 0821z, Land (KLAL): 0602z</a:t>
            </a:r>
            <a:endParaRPr lang="en-US" dirty="0">
              <a:solidFill>
                <a:srgbClr val="FF0000"/>
              </a:solidFill>
            </a:endParaRPr>
          </a:p>
          <a:p>
            <a:pPr marL="346075" indent="-168275">
              <a:buFont typeface="Arial" panose="020B0604020202020204" pitchFamily="34" charset="0"/>
              <a:buChar char="•"/>
            </a:pPr>
            <a:r>
              <a:rPr lang="en-US" dirty="0"/>
              <a:t>FL 10 </a:t>
            </a:r>
            <a:r>
              <a:rPr lang="en-US" dirty="0" err="1"/>
              <a:t>kft</a:t>
            </a:r>
            <a:r>
              <a:rPr lang="en-US" dirty="0"/>
              <a:t> (pressure)</a:t>
            </a:r>
          </a:p>
          <a:p>
            <a:pPr marL="346075" indent="-168275">
              <a:buFont typeface="Arial" panose="020B0604020202020204" pitchFamily="34" charset="0"/>
              <a:buChar char="•"/>
            </a:pPr>
            <a:r>
              <a:rPr lang="en-US" dirty="0"/>
              <a:t>Dropsondes: 21 drops (20 to GTS)</a:t>
            </a:r>
          </a:p>
          <a:p>
            <a:pPr marL="346075" indent="-168275">
              <a:buFont typeface="Arial" panose="020B0604020202020204" pitchFamily="34" charset="0"/>
              <a:buChar char="•"/>
            </a:pPr>
            <a:r>
              <a:rPr lang="en-US" dirty="0"/>
              <a:t>AXBTs (NRL/ONR): 3</a:t>
            </a:r>
          </a:p>
          <a:p>
            <a:pPr marL="346075" indent="-168275">
              <a:buFont typeface="Arial" panose="020B0604020202020204" pitchFamily="34" charset="0"/>
              <a:buChar char="•"/>
            </a:pPr>
            <a:r>
              <a:rPr lang="en-US" dirty="0"/>
              <a:t>TDR analyses to EMC &amp; NHC: 3</a:t>
            </a:r>
          </a:p>
          <a:p>
            <a:pPr marL="346075" indent="-168275">
              <a:buFont typeface="Arial" panose="020B0604020202020204" pitchFamily="34" charset="0"/>
              <a:buChar char="•"/>
            </a:pPr>
            <a:endParaRPr lang="en-US" sz="800" dirty="0"/>
          </a:p>
          <a:p>
            <a:pPr marL="346075" indent="-168275">
              <a:buFont typeface="Arial" panose="020B0604020202020204" pitchFamily="34" charset="0"/>
              <a:buChar char="•"/>
            </a:pPr>
            <a:r>
              <a:rPr lang="en-US" dirty="0"/>
              <a:t>Still low-end tropical storm, diffuse appearance on satellite</a:t>
            </a:r>
          </a:p>
          <a:p>
            <a:pPr marL="346075" indent="-168275">
              <a:buFont typeface="Arial" panose="020B0604020202020204" pitchFamily="34" charset="0"/>
              <a:buChar char="•"/>
            </a:pPr>
            <a:r>
              <a:rPr lang="en-US" dirty="0"/>
              <a:t>Storm-relative circulations well-defined, but centers displaced toward NW between 2 and 5-km altitude.</a:t>
            </a:r>
          </a:p>
          <a:p>
            <a:pPr marL="346075" indent="-168275">
              <a:buFont typeface="Arial" panose="020B0604020202020204" pitchFamily="34" charset="0"/>
              <a:buChar char="•"/>
            </a:pPr>
            <a:r>
              <a:rPr lang="en-US" dirty="0"/>
              <a:t>TC entering very favorable environment, RI forecast</a:t>
            </a:r>
          </a:p>
          <a:p>
            <a:pPr marL="346075" indent="-168275">
              <a:buFont typeface="Arial" panose="020B0604020202020204" pitchFamily="34" charset="0"/>
              <a:buChar char="•"/>
            </a:pPr>
            <a:r>
              <a:rPr lang="en-US" dirty="0"/>
              <a:t>Certificate at AOML site expired, no access to RT radar products on the aircraft until it was reset</a:t>
            </a:r>
          </a:p>
          <a:p>
            <a:pPr marL="346075" indent="-168275">
              <a:buFont typeface="Arial" panose="020B0604020202020204" pitchFamily="34" charset="0"/>
              <a:buChar char="•"/>
            </a:pPr>
            <a:endParaRPr lang="en-US" dirty="0"/>
          </a:p>
        </p:txBody>
      </p:sp>
      <p:sp>
        <p:nvSpPr>
          <p:cNvPr id="23" name="TextBox 22">
            <a:extLst>
              <a:ext uri="{FF2B5EF4-FFF2-40B4-BE49-F238E27FC236}">
                <a16:creationId xmlns:a16="http://schemas.microsoft.com/office/drawing/2014/main" id="{D4E7806F-9A3B-AF4F-8E1F-058D3B36DCF1}"/>
              </a:ext>
            </a:extLst>
          </p:cNvPr>
          <p:cNvSpPr txBox="1"/>
          <p:nvPr/>
        </p:nvSpPr>
        <p:spPr>
          <a:xfrm>
            <a:off x="8746111" y="2995041"/>
            <a:ext cx="3345979" cy="307777"/>
          </a:xfrm>
          <a:prstGeom prst="rect">
            <a:avLst/>
          </a:prstGeom>
          <a:noFill/>
        </p:spPr>
        <p:txBody>
          <a:bodyPr wrap="square" rtlCol="0">
            <a:spAutoFit/>
          </a:bodyPr>
          <a:lstStyle/>
          <a:p>
            <a:pPr algn="ctr"/>
            <a:r>
              <a:rPr lang="en-US" sz="1400" dirty="0"/>
              <a:t>IR image when P-3 reached storm</a:t>
            </a:r>
          </a:p>
        </p:txBody>
      </p:sp>
      <p:pic>
        <p:nvPicPr>
          <p:cNvPr id="2" name="Google Shape;228;g88653923ee_0_70">
            <a:extLst>
              <a:ext uri="{FF2B5EF4-FFF2-40B4-BE49-F238E27FC236}">
                <a16:creationId xmlns:a16="http://schemas.microsoft.com/office/drawing/2014/main" id="{E845ABE2-C5FD-60B1-CBC5-63FDBBB05110}"/>
              </a:ext>
            </a:extLst>
          </p:cNvPr>
          <p:cNvPicPr preferRelativeResize="0">
            <a:picLocks noChangeAspect="1"/>
          </p:cNvPicPr>
          <p:nvPr/>
        </p:nvPicPr>
        <p:blipFill rotWithShape="1">
          <a:blip r:embed="rId4">
            <a:alphaModFix amt="70000"/>
          </a:blip>
          <a:srcRect/>
          <a:stretch/>
        </p:blipFill>
        <p:spPr>
          <a:xfrm>
            <a:off x="137161" y="95100"/>
            <a:ext cx="731520" cy="731520"/>
          </a:xfrm>
          <a:prstGeom prst="rect">
            <a:avLst/>
          </a:prstGeom>
          <a:noFill/>
          <a:ln>
            <a:noFill/>
          </a:ln>
        </p:spPr>
      </p:pic>
      <p:pic>
        <p:nvPicPr>
          <p:cNvPr id="3" name="Google Shape;229;g88653923ee_0_70">
            <a:extLst>
              <a:ext uri="{FF2B5EF4-FFF2-40B4-BE49-F238E27FC236}">
                <a16:creationId xmlns:a16="http://schemas.microsoft.com/office/drawing/2014/main" id="{EDD7A673-01F4-5C49-4C2E-06651D255278}"/>
              </a:ext>
            </a:extLst>
          </p:cNvPr>
          <p:cNvPicPr preferRelativeResize="0">
            <a:picLocks noChangeAspect="1"/>
          </p:cNvPicPr>
          <p:nvPr/>
        </p:nvPicPr>
        <p:blipFill rotWithShape="1">
          <a:blip r:embed="rId5">
            <a:alphaModFix amt="70000"/>
          </a:blip>
          <a:srcRect/>
          <a:stretch/>
        </p:blipFill>
        <p:spPr>
          <a:xfrm>
            <a:off x="11323319" y="95100"/>
            <a:ext cx="731520" cy="731520"/>
          </a:xfrm>
          <a:prstGeom prst="rect">
            <a:avLst/>
          </a:prstGeom>
          <a:noFill/>
          <a:ln>
            <a:noFill/>
          </a:ln>
        </p:spPr>
      </p:pic>
      <p:pic>
        <p:nvPicPr>
          <p:cNvPr id="2050" name="Picture 2">
            <a:extLst>
              <a:ext uri="{FF2B5EF4-FFF2-40B4-BE49-F238E27FC236}">
                <a16:creationId xmlns:a16="http://schemas.microsoft.com/office/drawing/2014/main" id="{8D49E8DC-0B22-DE60-C718-49397EE50D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1616" y="1053380"/>
            <a:ext cx="3345979" cy="23560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A5434D6-D28F-FCF0-FBDA-55A293FC0858}"/>
              </a:ext>
            </a:extLst>
          </p:cNvPr>
          <p:cNvSpPr txBox="1"/>
          <p:nvPr/>
        </p:nvSpPr>
        <p:spPr>
          <a:xfrm>
            <a:off x="4891616" y="3412802"/>
            <a:ext cx="3345979" cy="307777"/>
          </a:xfrm>
          <a:prstGeom prst="rect">
            <a:avLst/>
          </a:prstGeom>
          <a:noFill/>
        </p:spPr>
        <p:txBody>
          <a:bodyPr wrap="square" rtlCol="0">
            <a:spAutoFit/>
          </a:bodyPr>
          <a:lstStyle/>
          <a:p>
            <a:pPr algn="ctr"/>
            <a:r>
              <a:rPr lang="en-US" sz="1400" dirty="0"/>
              <a:t>N42 planned flight track</a:t>
            </a:r>
          </a:p>
        </p:txBody>
      </p:sp>
      <p:pic>
        <p:nvPicPr>
          <p:cNvPr id="2052" name="Picture 4">
            <a:extLst>
              <a:ext uri="{FF2B5EF4-FFF2-40B4-BE49-F238E27FC236}">
                <a16:creationId xmlns:a16="http://schemas.microsoft.com/office/drawing/2014/main" id="{18BCED04-0673-4048-0299-5270B3873F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42121" y="3847026"/>
            <a:ext cx="5037667" cy="259426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E7E814E-0DC0-3F5F-2686-A73E73135E67}"/>
              </a:ext>
            </a:extLst>
          </p:cNvPr>
          <p:cNvSpPr txBox="1"/>
          <p:nvPr/>
        </p:nvSpPr>
        <p:spPr>
          <a:xfrm>
            <a:off x="6180710" y="6464415"/>
            <a:ext cx="5952067" cy="307777"/>
          </a:xfrm>
          <a:prstGeom prst="rect">
            <a:avLst/>
          </a:prstGeom>
          <a:noFill/>
        </p:spPr>
        <p:txBody>
          <a:bodyPr wrap="square" rtlCol="0">
            <a:spAutoFit/>
          </a:bodyPr>
          <a:lstStyle/>
          <a:p>
            <a:pPr algn="ctr"/>
            <a:r>
              <a:rPr lang="en-US" sz="1400" dirty="0"/>
              <a:t>TDR-derived storm-relative streamlines and vorticity at 2 (left) and 5 (right) km</a:t>
            </a:r>
          </a:p>
        </p:txBody>
      </p:sp>
    </p:spTree>
    <p:extLst>
      <p:ext uri="{BB962C8B-B14F-4D97-AF65-F5344CB8AC3E}">
        <p14:creationId xmlns:p14="http://schemas.microsoft.com/office/powerpoint/2010/main" val="903819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29778</TotalTime>
  <Words>2979</Words>
  <Application>Microsoft Macintosh PowerPoint</Application>
  <PresentationFormat>Widescreen</PresentationFormat>
  <Paragraphs>384</Paragraphs>
  <Slides>22</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-webkit-standard</vt:lpstr>
      <vt:lpstr>Arial</vt:lpstr>
      <vt:lpstr>Calibri</vt:lpstr>
      <vt:lpstr>Calibri Light</vt:lpstr>
      <vt:lpstr>Courier New</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Dunion</dc:creator>
  <cp:lastModifiedBy>Jason Dunion</cp:lastModifiedBy>
  <cp:revision>876</cp:revision>
  <cp:lastPrinted>2021-05-25T19:52:11Z</cp:lastPrinted>
  <dcterms:created xsi:type="dcterms:W3CDTF">2021-05-21T18:23:05Z</dcterms:created>
  <dcterms:modified xsi:type="dcterms:W3CDTF">2022-11-10T16:56:17Z</dcterms:modified>
</cp:coreProperties>
</file>