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4">
          <p15:clr>
            <a:srgbClr val="A4A3A4"/>
          </p15:clr>
        </p15:guide>
        <p15:guide id="2" pos="3840">
          <p15:clr>
            <a:srgbClr val="A4A3A4"/>
          </p15:clr>
        </p15:guide>
      </p15:sldGuideLst>
    </p:ext>
    <p:ext uri="http://customooxmlschemas.google.com/">
      <go:slidesCustomData xmlns:go="http://customooxmlschemas.google.com/" r:id="rId39" roundtripDataSignature="AMtx7mhANq+cf7h6YLWAd0JyvbrbLA9v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4"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3"/>
          <p:cNvSpPr/>
          <p:nvPr>
            <p:ph idx="2" type="pic"/>
          </p:nvPr>
        </p:nvSpPr>
        <p:spPr>
          <a:xfrm>
            <a:off x="5183188" y="987425"/>
            <a:ext cx="6172200" cy="4873625"/>
          </a:xfrm>
          <a:prstGeom prst="rect">
            <a:avLst/>
          </a:prstGeom>
          <a:noFill/>
          <a:ln>
            <a:noFill/>
          </a:ln>
        </p:spPr>
      </p:sp>
      <p:sp>
        <p:nvSpPr>
          <p:cNvPr id="68" name="Google Shape;68;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99000">
              <a:srgbClr val="BBD6EE"/>
            </a:gs>
            <a:gs pos="100000">
              <a:srgbClr val="BBD6EE"/>
            </a:gs>
          </a:gsLst>
          <a:lin ang="5400000" scaled="0"/>
        </a:gradFill>
      </p:bgPr>
    </p:bg>
    <p:spTree>
      <p:nvGrpSpPr>
        <p:cNvPr id="9" name="Shape 9"/>
        <p:cNvGrpSpPr/>
        <p:nvPr/>
      </p:nvGrpSpPr>
      <p:grpSpPr>
        <a:xfrm>
          <a:off x="0" y="0"/>
          <a:ext cx="0" cy="0"/>
          <a:chOff x="0" y="0"/>
          <a:chExt cx="0" cy="0"/>
        </a:xfrm>
      </p:grpSpPr>
      <p:sp>
        <p:nvSpPr>
          <p:cNvPr id="10" name="Google Shape;1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6.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16.jpg"/><Relationship Id="rId7"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5.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39.png"/><Relationship Id="rId8"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30.jpg"/><Relationship Id="rId6" Type="http://schemas.openxmlformats.org/officeDocument/2006/relationships/image" Target="../media/image42.png"/><Relationship Id="rId7"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gif"/><Relationship Id="rId5" Type="http://schemas.openxmlformats.org/officeDocument/2006/relationships/image" Target="../media/image31.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40.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38.jpg"/><Relationship Id="rId6" Type="http://schemas.openxmlformats.org/officeDocument/2006/relationships/image" Target="../media/image47.png"/><Relationship Id="rId7" Type="http://schemas.openxmlformats.org/officeDocument/2006/relationships/image" Target="../media/image44.png"/><Relationship Id="rId8"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48.png"/><Relationship Id="rId5" Type="http://schemas.openxmlformats.org/officeDocument/2006/relationships/image" Target="../media/image45.jpg"/><Relationship Id="rId6" Type="http://schemas.openxmlformats.org/officeDocument/2006/relationships/image" Target="../media/image43.png"/><Relationship Id="rId7" Type="http://schemas.openxmlformats.org/officeDocument/2006/relationships/image" Target="../media/image49.jpg"/><Relationship Id="rId8"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53.jpg"/><Relationship Id="rId7" Type="http://schemas.openxmlformats.org/officeDocument/2006/relationships/image" Target="../media/image51.jpg"/><Relationship Id="rId8"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www.aoml.noaa.gov/2022-hurricane-field-progra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56.jpg"/><Relationship Id="rId6"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8.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7.jpg"/><Relationship Id="rId7" Type="http://schemas.openxmlformats.org/officeDocument/2006/relationships/image" Target="../media/image6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59.jpg"/><Relationship Id="rId6" Type="http://schemas.openxmlformats.org/officeDocument/2006/relationships/image" Target="../media/image64.png"/><Relationship Id="rId7"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62.jpg"/><Relationship Id="rId6" Type="http://schemas.openxmlformats.org/officeDocument/2006/relationships/image" Target="../media/image86.png"/><Relationship Id="rId7"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4.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65.jpg"/><Relationship Id="rId7" Type="http://schemas.openxmlformats.org/officeDocument/2006/relationships/image" Target="../media/image69.png"/><Relationship Id="rId8" Type="http://schemas.openxmlformats.org/officeDocument/2006/relationships/image" Target="../media/image6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0.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72.jpg"/><Relationship Id="rId7" Type="http://schemas.openxmlformats.org/officeDocument/2006/relationships/image" Target="../media/image66.jpg"/><Relationship Id="rId8" Type="http://schemas.openxmlformats.org/officeDocument/2006/relationships/image" Target="../media/image6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3.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71.jpg"/><Relationship Id="rId7" Type="http://schemas.openxmlformats.org/officeDocument/2006/relationships/image" Target="../media/image94.gif"/><Relationship Id="rId8" Type="http://schemas.openxmlformats.org/officeDocument/2006/relationships/image" Target="../media/image8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7.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76.jpg"/><Relationship Id="rId7" Type="http://schemas.openxmlformats.org/officeDocument/2006/relationships/image" Target="../media/image80.jpg"/><Relationship Id="rId8" Type="http://schemas.openxmlformats.org/officeDocument/2006/relationships/image" Target="../media/image7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3.png"/><Relationship Id="rId11" Type="http://schemas.openxmlformats.org/officeDocument/2006/relationships/hyperlink" Target="https://twitter.com/NOAA_AOML/status/1564693292058656771?s=20&amp;t=sw1z5ozIh02NNvLVAnvXKQ" TargetMode="External"/><Relationship Id="rId10" Type="http://schemas.openxmlformats.org/officeDocument/2006/relationships/hyperlink" Target="https://twitter.com/NOAA_AOML/status/1564693295795666948?s=20&amp;t=sw1z5ozIh02NNvLVAnvXKQ" TargetMode="External"/><Relationship Id="rId12" Type="http://schemas.openxmlformats.org/officeDocument/2006/relationships/hyperlink" Target="https://twitter.com/NOAA_AOML/status/1564693292058656771?s=20&amp;t=sw1z5ozIh02NNvLVAnvXKQ" TargetMode="External"/><Relationship Id="rId9" Type="http://schemas.openxmlformats.org/officeDocument/2006/relationships/hyperlink" Target="https://twitter.com/NOAA_AOML/status/1564693366453018626?s=20&amp;t=sw1z5ozIh02NNvLVAnvXKQ" TargetMode="External"/><Relationship Id="rId5" Type="http://schemas.openxmlformats.org/officeDocument/2006/relationships/hyperlink" Target="https://twitter.com/HRD_AOML_NOAA/status/1568302419431559169?s=20&amp;t=lVCo8QM3CvZfje9HLWhf1w" TargetMode="External"/><Relationship Id="rId6" Type="http://schemas.openxmlformats.org/officeDocument/2006/relationships/hyperlink" Target="https://twitter.com/NOAA_HurrHunter/status/1567943442658992138?s=20&amp;t=lVCo8QM3CvZfje9HLWhf1w" TargetMode="External"/><Relationship Id="rId7" Type="http://schemas.openxmlformats.org/officeDocument/2006/relationships/hyperlink" Target="https://twitter.com/NOAA_AOML/status/1567235063313473536?s=20&amp;t=lVCo8QM3CvZfje9HLWhf1w" TargetMode="External"/><Relationship Id="rId8" Type="http://schemas.openxmlformats.org/officeDocument/2006/relationships/hyperlink" Target="https://twitter.com/NOAA_AOML/status/1567235056653017090?s=20&amp;t=lVCo8QM3CvZfje9HLWhf1w"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noaahrd.wordpress.com/2022/08/31/noaa-aircraft-examine-tropical-disturbance-for-signs-of-developmen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8.jpg"/><Relationship Id="rId7"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8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docs.google.com/forms/d/e/1FAIpQLSeiFLPksVEXNmAvOKGAX259lKVAcIG0kh8TME6DU3xxatN6Gw/viewform?vc=0&amp;c=0&amp;w=1&amp;flr=0" TargetMode="External"/></Relationships>
</file>

<file path=ppt/slides/_rels/slide33.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6.png"/><Relationship Id="rId13" Type="http://schemas.openxmlformats.org/officeDocument/2006/relationships/image" Target="../media/image2.jpg"/><Relationship Id="rId12" Type="http://schemas.openxmlformats.org/officeDocument/2006/relationships/image" Target="../media/image89.jp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8.jpg"/><Relationship Id="rId4" Type="http://schemas.openxmlformats.org/officeDocument/2006/relationships/image" Target="../media/image82.jpg"/><Relationship Id="rId9" Type="http://schemas.openxmlformats.org/officeDocument/2006/relationships/image" Target="../media/image85.jpg"/><Relationship Id="rId15" Type="http://schemas.openxmlformats.org/officeDocument/2006/relationships/image" Target="../media/image92.jpg"/><Relationship Id="rId14" Type="http://schemas.openxmlformats.org/officeDocument/2006/relationships/image" Target="../media/image90.jpg"/><Relationship Id="rId5" Type="http://schemas.openxmlformats.org/officeDocument/2006/relationships/image" Target="../media/image88.jpg"/><Relationship Id="rId6" Type="http://schemas.openxmlformats.org/officeDocument/2006/relationships/image" Target="../media/image93.jpg"/><Relationship Id="rId7" Type="http://schemas.openxmlformats.org/officeDocument/2006/relationships/image" Target="../media/image87.jpg"/><Relationship Id="rId8" Type="http://schemas.openxmlformats.org/officeDocument/2006/relationships/image" Target="../media/image9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jpg"/><Relationship Id="rId5" Type="http://schemas.openxmlformats.org/officeDocument/2006/relationships/image" Target="../media/image21.jpg"/><Relationship Id="rId6" Type="http://schemas.openxmlformats.org/officeDocument/2006/relationships/image" Target="../media/image11.jpg"/><Relationship Id="rId7" Type="http://schemas.openxmlformats.org/officeDocument/2006/relationships/image" Target="../media/image13.jp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Clouds in the sky&#10;&#10;Description automatically generated with medium confidence" id="89" name="Google Shape;89;p1"/>
          <p:cNvPicPr preferRelativeResize="0"/>
          <p:nvPr/>
        </p:nvPicPr>
        <p:blipFill rotWithShape="1">
          <a:blip r:embed="rId3">
            <a:alphaModFix amt="70000"/>
          </a:blip>
          <a:srcRect b="0" l="0" r="0" t="0"/>
          <a:stretch/>
        </p:blipFill>
        <p:spPr>
          <a:xfrm>
            <a:off x="0" y="1280077"/>
            <a:ext cx="12191998" cy="5612658"/>
          </a:xfrm>
          <a:prstGeom prst="rect">
            <a:avLst/>
          </a:prstGeom>
          <a:noFill/>
          <a:ln>
            <a:noFill/>
          </a:ln>
        </p:spPr>
      </p:pic>
      <p:sp>
        <p:nvSpPr>
          <p:cNvPr id="90" name="Google Shape;90;p1"/>
          <p:cNvSpPr txBox="1"/>
          <p:nvPr/>
        </p:nvSpPr>
        <p:spPr>
          <a:xfrm>
            <a:off x="0" y="0"/>
            <a:ext cx="12192000"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chemeClr val="dk1"/>
                </a:solidFill>
                <a:latin typeface="Calibri"/>
                <a:ea typeface="Calibri"/>
                <a:cs typeface="Calibri"/>
                <a:sym typeface="Calibri"/>
              </a:rPr>
              <a:t>2022 Hurricane Field Program</a:t>
            </a:r>
            <a:endParaRPr/>
          </a:p>
          <a:p>
            <a:pPr indent="0" lvl="0" marL="0" marR="0" rtl="0" algn="ctr">
              <a:spcBef>
                <a:spcPts val="0"/>
              </a:spcBef>
              <a:spcAft>
                <a:spcPts val="0"/>
              </a:spcAft>
              <a:buNone/>
            </a:pPr>
            <a:r>
              <a:rPr b="0" i="0" lang="en-US" sz="2800" u="none" cap="none" strike="noStrike">
                <a:solidFill>
                  <a:schemeClr val="dk1"/>
                </a:solidFill>
                <a:latin typeface="Calibri"/>
                <a:ea typeface="Calibri"/>
                <a:cs typeface="Calibri"/>
                <a:sym typeface="Calibri"/>
              </a:rPr>
              <a:t>Advancing the Prediction of Hurricanes Experiment (APHEX)</a:t>
            </a:r>
            <a:endParaRPr/>
          </a:p>
          <a:p>
            <a:pPr indent="0" lvl="0" marL="0" marR="0" rtl="0" algn="ctr">
              <a:spcBef>
                <a:spcPts val="0"/>
              </a:spcBef>
              <a:spcAft>
                <a:spcPts val="0"/>
              </a:spcAft>
              <a:buNone/>
            </a:pPr>
            <a:r>
              <a:t/>
            </a:r>
            <a:endParaRPr b="0" i="0" sz="32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3200" u="none" cap="none" strike="noStrike">
              <a:solidFill>
                <a:schemeClr val="dk1"/>
              </a:solidFill>
              <a:latin typeface="Calibri"/>
              <a:ea typeface="Calibri"/>
              <a:cs typeface="Calibri"/>
              <a:sym typeface="Calibri"/>
            </a:endParaRPr>
          </a:p>
        </p:txBody>
      </p:sp>
      <p:cxnSp>
        <p:nvCxnSpPr>
          <p:cNvPr id="91" name="Google Shape;91;p1"/>
          <p:cNvCxnSpPr/>
          <p:nvPr/>
        </p:nvCxnSpPr>
        <p:spPr>
          <a:xfrm flipH="1" rot="10800000">
            <a:off x="1523998" y="1064380"/>
            <a:ext cx="9144000" cy="7500"/>
          </a:xfrm>
          <a:prstGeom prst="straightConnector1">
            <a:avLst/>
          </a:prstGeom>
          <a:noFill/>
          <a:ln cap="flat" cmpd="sng" w="25400">
            <a:solidFill>
              <a:srgbClr val="5B9BD5"/>
            </a:solidFill>
            <a:prstDash val="solid"/>
            <a:miter lim="800000"/>
            <a:headEnd len="sm" w="sm" type="none"/>
            <a:tailEnd len="sm" w="sm" type="none"/>
          </a:ln>
        </p:spPr>
      </p:cxnSp>
      <p:pic>
        <p:nvPicPr>
          <p:cNvPr id="92" name="Google Shape;92;p1"/>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93" name="Google Shape;93;p1"/>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94" name="Google Shape;94;p1"/>
          <p:cNvSpPr txBox="1"/>
          <p:nvPr/>
        </p:nvSpPr>
        <p:spPr>
          <a:xfrm>
            <a:off x="0" y="1544182"/>
            <a:ext cx="12192000" cy="41549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chemeClr val="dk1"/>
                </a:solidFill>
                <a:latin typeface="Calibri"/>
                <a:ea typeface="Calibri"/>
                <a:cs typeface="Calibri"/>
                <a:sym typeface="Calibri"/>
              </a:rPr>
              <a:t>AL06/Earl Debrief</a:t>
            </a:r>
            <a:endParaRPr/>
          </a:p>
          <a:p>
            <a:pPr indent="0" lvl="0" marL="0" marR="0" rtl="0" algn="ctr">
              <a:spcBef>
                <a:spcPts val="0"/>
              </a:spcBef>
              <a:spcAft>
                <a:spcPts val="0"/>
              </a:spcAft>
              <a:buNone/>
            </a:pPr>
            <a:r>
              <a:t/>
            </a:r>
            <a:endParaRPr b="0" i="0" sz="36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36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0" i="0" sz="2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Jason Dunion – HFP Director</a:t>
            </a:r>
            <a:endParaRPr/>
          </a:p>
          <a:p>
            <a:pPr indent="0" lvl="0" marL="0" marR="0" rtl="0" algn="ctr">
              <a:spcBef>
                <a:spcPts val="0"/>
              </a:spcBef>
              <a:spcAft>
                <a:spcPts val="0"/>
              </a:spcAft>
              <a:buNone/>
            </a:pPr>
            <a:r>
              <a:t/>
            </a:r>
            <a:endParaRPr b="0" i="0" sz="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US" sz="2400" u="none" cap="none" strike="noStrike">
                <a:solidFill>
                  <a:schemeClr val="dk1"/>
                </a:solidFill>
                <a:latin typeface="Calibri"/>
                <a:ea typeface="Calibri"/>
                <a:cs typeface="Calibri"/>
                <a:sym typeface="Calibri"/>
              </a:rPr>
              <a:t>Jon Zawislak - HFP Deputy Director</a:t>
            </a:r>
            <a:endParaRPr/>
          </a:p>
        </p:txBody>
      </p:sp>
      <p:sp>
        <p:nvSpPr>
          <p:cNvPr id="95" name="Google Shape;95;p1"/>
          <p:cNvSpPr txBox="1"/>
          <p:nvPr/>
        </p:nvSpPr>
        <p:spPr>
          <a:xfrm>
            <a:off x="10890843" y="6642556"/>
            <a:ext cx="1273105"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800" u="none" cap="none" strike="noStrike">
                <a:solidFill>
                  <a:schemeClr val="dk1"/>
                </a:solidFill>
                <a:latin typeface="Calibri"/>
                <a:ea typeface="Calibri"/>
                <a:cs typeface="Calibri"/>
                <a:sym typeface="Calibri"/>
              </a:rPr>
              <a:t>Photo credit: Sim Aberson</a:t>
            </a:r>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0"/>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20220830H1 (HRD)</a:t>
            </a:r>
            <a:endParaRPr/>
          </a:p>
        </p:txBody>
      </p:sp>
      <p:pic>
        <p:nvPicPr>
          <p:cNvPr id="193" name="Google Shape;193;p10"/>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94" name="Google Shape;194;p10"/>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95" name="Google Shape;195;p10"/>
          <p:cNvSpPr txBox="1"/>
          <p:nvPr/>
        </p:nvSpPr>
        <p:spPr>
          <a:xfrm>
            <a:off x="137158" y="1371600"/>
            <a:ext cx="5349241" cy="5447645"/>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Rogers,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Rogers, Englert</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Fischer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(Genesis), ITOFS, Stratiform Spiral Module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Lawn Mower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0920z, Land (BGI): 1725z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21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25 drops, 25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N/A</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3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System still elongated circulation</a:t>
            </a:r>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Stratiform spiral flown, 25 kft → 10 kft → 23 kft</a:t>
            </a:r>
            <a:endParaRPr b="0" i="0" sz="1800" u="none" strike="noStrike">
              <a:solidFill>
                <a:srgbClr val="000000"/>
              </a:solidFill>
              <a:latin typeface="Arial"/>
              <a:ea typeface="Arial"/>
              <a:cs typeface="Arial"/>
              <a:sym typeface="Arial"/>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Very dry air on NW side</a:t>
            </a:r>
            <a:endParaRPr/>
          </a:p>
          <a:p>
            <a:pPr indent="-285750" lvl="1" marL="750888" marR="0" rtl="0" algn="l">
              <a:spcBef>
                <a:spcPts val="0"/>
              </a:spcBef>
              <a:spcAft>
                <a:spcPts val="0"/>
              </a:spcAft>
              <a:buClr>
                <a:srgbClr val="000000"/>
              </a:buClr>
              <a:buSzPts val="1600"/>
              <a:buFont typeface="Courier New"/>
              <a:buChar char="o"/>
            </a:pPr>
            <a:r>
              <a:rPr b="0" i="0" lang="en-US" sz="1600" u="none" cap="none" strike="noStrike">
                <a:solidFill>
                  <a:srgbClr val="000000"/>
                </a:solidFill>
                <a:latin typeface="Calibri"/>
                <a:ea typeface="Calibri"/>
                <a:cs typeface="Calibri"/>
                <a:sym typeface="Calibri"/>
              </a:rPr>
              <a:t>likely impacted convective evolution</a:t>
            </a:r>
            <a:endParaRPr b="0" i="0" sz="1600" u="none" cap="none" strike="noStrike">
              <a:solidFill>
                <a:srgbClr val="000000"/>
              </a:solidFill>
              <a:latin typeface="Arial"/>
              <a:ea typeface="Arial"/>
              <a:cs typeface="Arial"/>
              <a:sym typeface="Arial"/>
            </a:endParaRPr>
          </a:p>
        </p:txBody>
      </p:sp>
      <p:sp>
        <p:nvSpPr>
          <p:cNvPr id="196" name="Google Shape;196;p10"/>
          <p:cNvSpPr txBox="1"/>
          <p:nvPr/>
        </p:nvSpPr>
        <p:spPr>
          <a:xfrm>
            <a:off x="7136383" y="3159323"/>
            <a:ext cx="32004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final flight track</a:t>
            </a:r>
            <a:endParaRPr/>
          </a:p>
        </p:txBody>
      </p:sp>
      <p:pic>
        <p:nvPicPr>
          <p:cNvPr id="197" name="Google Shape;197;p10"/>
          <p:cNvPicPr preferRelativeResize="0"/>
          <p:nvPr/>
        </p:nvPicPr>
        <p:blipFill rotWithShape="1">
          <a:blip r:embed="rId5">
            <a:alphaModFix/>
          </a:blip>
          <a:srcRect b="0" l="0" r="0" t="0"/>
          <a:stretch/>
        </p:blipFill>
        <p:spPr>
          <a:xfrm>
            <a:off x="6971225" y="1239083"/>
            <a:ext cx="3756326" cy="1920240"/>
          </a:xfrm>
          <a:prstGeom prst="rect">
            <a:avLst/>
          </a:prstGeom>
          <a:noFill/>
          <a:ln>
            <a:noFill/>
          </a:ln>
        </p:spPr>
      </p:pic>
      <p:sp>
        <p:nvSpPr>
          <p:cNvPr id="198" name="Google Shape;198;p10"/>
          <p:cNvSpPr txBox="1"/>
          <p:nvPr/>
        </p:nvSpPr>
        <p:spPr>
          <a:xfrm>
            <a:off x="5199203" y="6196567"/>
            <a:ext cx="334192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GOES-E IR image during microphysics spiral (1405 UTC). Flown in northernmost MCS.</a:t>
            </a:r>
            <a:endParaRPr/>
          </a:p>
        </p:txBody>
      </p:sp>
      <p:pic>
        <p:nvPicPr>
          <p:cNvPr descr="Map&#10;&#10;Description automatically generated" id="199" name="Google Shape;199;p10"/>
          <p:cNvPicPr preferRelativeResize="0"/>
          <p:nvPr/>
        </p:nvPicPr>
        <p:blipFill rotWithShape="1">
          <a:blip r:embed="rId6">
            <a:alphaModFix/>
          </a:blip>
          <a:srcRect b="0" l="0" r="0" t="0"/>
          <a:stretch/>
        </p:blipFill>
        <p:spPr>
          <a:xfrm>
            <a:off x="5199203" y="3698678"/>
            <a:ext cx="3351466" cy="2497889"/>
          </a:xfrm>
          <a:prstGeom prst="rect">
            <a:avLst/>
          </a:prstGeom>
          <a:noFill/>
          <a:ln>
            <a:noFill/>
          </a:ln>
        </p:spPr>
      </p:pic>
      <p:pic>
        <p:nvPicPr>
          <p:cNvPr id="200" name="Google Shape;200;p10"/>
          <p:cNvPicPr preferRelativeResize="0"/>
          <p:nvPr/>
        </p:nvPicPr>
        <p:blipFill rotWithShape="1">
          <a:blip r:embed="rId7">
            <a:alphaModFix/>
          </a:blip>
          <a:srcRect b="0" l="0" r="0" t="0"/>
          <a:stretch/>
        </p:blipFill>
        <p:spPr>
          <a:xfrm>
            <a:off x="8914764" y="3941674"/>
            <a:ext cx="3074035" cy="2297947"/>
          </a:xfrm>
          <a:prstGeom prst="rect">
            <a:avLst/>
          </a:prstGeom>
          <a:noFill/>
          <a:ln>
            <a:noFill/>
          </a:ln>
        </p:spPr>
      </p:pic>
      <p:sp>
        <p:nvSpPr>
          <p:cNvPr id="201" name="Google Shape;201;p10"/>
          <p:cNvSpPr txBox="1"/>
          <p:nvPr/>
        </p:nvSpPr>
        <p:spPr>
          <a:xfrm>
            <a:off x="8914764" y="6257292"/>
            <a:ext cx="307403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Location of microphysics spiral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1"/>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20220830I1 (HRD)</a:t>
            </a:r>
            <a:endParaRPr/>
          </a:p>
        </p:txBody>
      </p:sp>
      <p:pic>
        <p:nvPicPr>
          <p:cNvPr id="208" name="Google Shape;208;p11"/>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09" name="Google Shape;209;p11"/>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10" name="Google Shape;210;p11"/>
          <p:cNvSpPr txBox="1"/>
          <p:nvPr/>
        </p:nvSpPr>
        <p:spPr>
          <a:xfrm>
            <a:off x="137158" y="1371600"/>
            <a:ext cx="5958842" cy="5586145"/>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Marks,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Reasor</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Hazelton,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Alvey</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(Genesis), ITOFS, </a:t>
            </a:r>
            <a:r>
              <a:rPr b="0" i="0" lang="en-US" sz="1800" u="none" cap="none" strike="noStrike">
                <a:solidFill>
                  <a:srgbClr val="000000"/>
                </a:solidFill>
                <a:latin typeface="Calibri"/>
                <a:ea typeface="Calibri"/>
                <a:cs typeface="Calibri"/>
                <a:sym typeface="Calibri"/>
              </a:rPr>
              <a:t>Ocean Observing (Saildrone)</a:t>
            </a:r>
            <a:endParaRPr b="0" i="0" sz="16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Lawn Mower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1953z, Land (BGI): 0346z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21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28 drops, 28 to GTS, </a:t>
            </a:r>
            <a:r>
              <a:rPr b="0" i="0" lang="en-US" sz="1800" u="none" cap="none" strike="noStrike">
                <a:solidFill>
                  <a:srgbClr val="000000"/>
                </a:solidFill>
                <a:latin typeface="Calibri"/>
                <a:ea typeface="Calibri"/>
                <a:cs typeface="Calibri"/>
                <a:sym typeface="Calibri"/>
              </a:rPr>
              <a:t>one drop landed 7 n mi from Saildrone</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N/A</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1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400"/>
              <a:buFont typeface="Arial"/>
              <a:buChar char="•"/>
            </a:pPr>
            <a:r>
              <a:rPr b="0" i="0" lang="en-US" sz="1400" u="none" strike="noStrike">
                <a:solidFill>
                  <a:srgbClr val="000000"/>
                </a:solidFill>
                <a:latin typeface="Calibri"/>
                <a:ea typeface="Calibri"/>
                <a:cs typeface="Calibri"/>
                <a:sym typeface="Calibri"/>
              </a:rPr>
              <a:t>Mid-level center trying to form in the convection to the NE</a:t>
            </a:r>
            <a:endParaRPr/>
          </a:p>
          <a:p>
            <a:pPr indent="-228600" lvl="0" marL="236538" marR="0" rtl="0" algn="l">
              <a:spcBef>
                <a:spcPts val="600"/>
              </a:spcBef>
              <a:spcAft>
                <a:spcPts val="0"/>
              </a:spcAft>
              <a:buClr>
                <a:srgbClr val="000000"/>
              </a:buClr>
              <a:buSzPts val="1400"/>
              <a:buFont typeface="Arial"/>
              <a:buChar char="•"/>
            </a:pPr>
            <a:r>
              <a:rPr b="0" i="0" lang="en-US" sz="1400" u="none" strike="noStrike">
                <a:solidFill>
                  <a:srgbClr val="000000"/>
                </a:solidFill>
                <a:latin typeface="Calibri"/>
                <a:ea typeface="Calibri"/>
                <a:cs typeface="Calibri"/>
                <a:sym typeface="Calibri"/>
              </a:rPr>
              <a:t>Some very dry layers in sondes to the NW</a:t>
            </a:r>
            <a:endParaRPr sz="1400">
              <a:solidFill>
                <a:schemeClr val="dk1"/>
              </a:solidFill>
              <a:latin typeface="Calibri"/>
              <a:ea typeface="Calibri"/>
              <a:cs typeface="Calibri"/>
              <a:sym typeface="Calibri"/>
            </a:endParaRPr>
          </a:p>
          <a:p>
            <a:pPr indent="-228600" lvl="0" marL="236538" marR="0" rtl="0" algn="l">
              <a:spcBef>
                <a:spcPts val="600"/>
              </a:spcBef>
              <a:spcAft>
                <a:spcPts val="0"/>
              </a:spcAft>
              <a:buClr>
                <a:srgbClr val="000000"/>
              </a:buClr>
              <a:buSzPts val="1400"/>
              <a:buFont typeface="Arial"/>
              <a:buChar char="•"/>
            </a:pPr>
            <a:r>
              <a:rPr b="0" i="0" lang="en-US" sz="1400" u="none" strike="noStrike">
                <a:solidFill>
                  <a:srgbClr val="000000"/>
                </a:solidFill>
                <a:latin typeface="Calibri"/>
                <a:ea typeface="Calibri"/>
                <a:cs typeface="Calibri"/>
                <a:sym typeface="Calibri"/>
              </a:rPr>
              <a:t>The SFMR seemed to be behaving oddly from about 0100 - 0130 UTC: </a:t>
            </a:r>
            <a:r>
              <a:rPr b="0" i="1" lang="en-US" sz="1400" u="none" strike="noStrike">
                <a:solidFill>
                  <a:srgbClr val="000000"/>
                </a:solidFill>
                <a:latin typeface="Calibri"/>
                <a:ea typeface="Calibri"/>
                <a:cs typeface="Calibri"/>
                <a:sym typeface="Calibri"/>
              </a:rPr>
              <a:t>KARMA was out during this time period which was about the same time as the SFMR issue)...so SFMR was missing data updates it uses for the retrieval process which most likely caused the anomalous behavior.</a:t>
            </a:r>
            <a:endParaRPr i="1" sz="1400">
              <a:solidFill>
                <a:srgbClr val="000000"/>
              </a:solidFill>
              <a:latin typeface="Calibri"/>
              <a:ea typeface="Calibri"/>
              <a:cs typeface="Calibri"/>
              <a:sym typeface="Calibri"/>
            </a:endParaRPr>
          </a:p>
        </p:txBody>
      </p:sp>
      <p:sp>
        <p:nvSpPr>
          <p:cNvPr id="211" name="Google Shape;211;p11"/>
          <p:cNvSpPr txBox="1"/>
          <p:nvPr/>
        </p:nvSpPr>
        <p:spPr>
          <a:xfrm>
            <a:off x="6096000" y="3467100"/>
            <a:ext cx="595249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N43 final flight track</a:t>
            </a:r>
            <a:endParaRPr/>
          </a:p>
        </p:txBody>
      </p:sp>
      <p:pic>
        <p:nvPicPr>
          <p:cNvPr id="212" name="Google Shape;212;p11"/>
          <p:cNvPicPr preferRelativeResize="0"/>
          <p:nvPr/>
        </p:nvPicPr>
        <p:blipFill rotWithShape="1">
          <a:blip r:embed="rId5">
            <a:alphaModFix/>
          </a:blip>
          <a:srcRect b="0" l="0" r="0" t="0"/>
          <a:stretch/>
        </p:blipFill>
        <p:spPr>
          <a:xfrm>
            <a:off x="6096000" y="1455420"/>
            <a:ext cx="3011309" cy="2011680"/>
          </a:xfrm>
          <a:prstGeom prst="rect">
            <a:avLst/>
          </a:prstGeom>
          <a:noFill/>
          <a:ln>
            <a:noFill/>
          </a:ln>
        </p:spPr>
      </p:pic>
      <p:pic>
        <p:nvPicPr>
          <p:cNvPr id="213" name="Google Shape;213;p11"/>
          <p:cNvPicPr preferRelativeResize="0"/>
          <p:nvPr/>
        </p:nvPicPr>
        <p:blipFill rotWithShape="1">
          <a:blip r:embed="rId6">
            <a:alphaModFix/>
          </a:blip>
          <a:srcRect b="0" l="0" r="0" t="0"/>
          <a:stretch/>
        </p:blipFill>
        <p:spPr>
          <a:xfrm>
            <a:off x="9159788" y="1455421"/>
            <a:ext cx="2888708" cy="2011680"/>
          </a:xfrm>
          <a:prstGeom prst="rect">
            <a:avLst/>
          </a:prstGeom>
          <a:noFill/>
          <a:ln>
            <a:noFill/>
          </a:ln>
        </p:spPr>
      </p:pic>
      <p:pic>
        <p:nvPicPr>
          <p:cNvPr id="214" name="Google Shape;214;p11"/>
          <p:cNvPicPr preferRelativeResize="0"/>
          <p:nvPr/>
        </p:nvPicPr>
        <p:blipFill rotWithShape="1">
          <a:blip r:embed="rId7">
            <a:alphaModFix/>
          </a:blip>
          <a:srcRect b="0" l="0" r="0" t="0"/>
          <a:stretch/>
        </p:blipFill>
        <p:spPr>
          <a:xfrm>
            <a:off x="6096000" y="4156978"/>
            <a:ext cx="2663966" cy="1865705"/>
          </a:xfrm>
          <a:prstGeom prst="rect">
            <a:avLst/>
          </a:prstGeom>
          <a:noFill/>
          <a:ln>
            <a:noFill/>
          </a:ln>
        </p:spPr>
      </p:pic>
      <p:sp>
        <p:nvSpPr>
          <p:cNvPr id="215" name="Google Shape;215;p11"/>
          <p:cNvSpPr txBox="1"/>
          <p:nvPr/>
        </p:nvSpPr>
        <p:spPr>
          <a:xfrm>
            <a:off x="6096000" y="6022683"/>
            <a:ext cx="2663966"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Drop #20 19.25 N 50 W, passing just N of some weak cells. Very dry layer above ~660 mb.</a:t>
            </a:r>
            <a:endParaRPr/>
          </a:p>
        </p:txBody>
      </p:sp>
      <p:pic>
        <p:nvPicPr>
          <p:cNvPr id="216" name="Google Shape;216;p11"/>
          <p:cNvPicPr preferRelativeResize="0"/>
          <p:nvPr/>
        </p:nvPicPr>
        <p:blipFill rotWithShape="1">
          <a:blip r:embed="rId8">
            <a:alphaModFix/>
          </a:blip>
          <a:srcRect b="0" l="0" r="0" t="0"/>
          <a:stretch/>
        </p:blipFill>
        <p:spPr>
          <a:xfrm>
            <a:off x="8950076" y="4317844"/>
            <a:ext cx="3098420" cy="20656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2"/>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20220831H1 (HRD)</a:t>
            </a:r>
            <a:endParaRPr/>
          </a:p>
        </p:txBody>
      </p:sp>
      <p:pic>
        <p:nvPicPr>
          <p:cNvPr id="223" name="Google Shape;223;p1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24" name="Google Shape;224;p1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25" name="Google Shape;225;p12"/>
          <p:cNvSpPr txBox="1"/>
          <p:nvPr/>
        </p:nvSpPr>
        <p:spPr>
          <a:xfrm>
            <a:off x="137157" y="1371600"/>
            <a:ext cx="6145109" cy="5370701"/>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Rogers,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Rogers, Englert</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Fischer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PREFORM (Genesis)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0800z, Land (BGI): 1555z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18 drops, 18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N/A</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4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Targeted amplifying midlevel circulation (MLC)</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Convection developed within envelope of MLC, would typically collapse in presence of dry air</a:t>
            </a:r>
            <a:endParaRPr sz="18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By end of mission, well-defined MLC, only trough axis in low levels</a:t>
            </a:r>
            <a:endParaRPr sz="2000">
              <a:solidFill>
                <a:schemeClr val="dk1"/>
              </a:solidFill>
              <a:latin typeface="Calibri"/>
              <a:ea typeface="Calibri"/>
              <a:cs typeface="Calibri"/>
              <a:sym typeface="Calibri"/>
            </a:endParaRPr>
          </a:p>
        </p:txBody>
      </p:sp>
      <p:sp>
        <p:nvSpPr>
          <p:cNvPr id="226" name="Google Shape;226;p12"/>
          <p:cNvSpPr txBox="1"/>
          <p:nvPr/>
        </p:nvSpPr>
        <p:spPr>
          <a:xfrm>
            <a:off x="7322650" y="3095024"/>
            <a:ext cx="32004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final flight track</a:t>
            </a:r>
            <a:endParaRPr/>
          </a:p>
        </p:txBody>
      </p:sp>
      <p:pic>
        <p:nvPicPr>
          <p:cNvPr id="227" name="Google Shape;227;p12"/>
          <p:cNvPicPr preferRelativeResize="0"/>
          <p:nvPr/>
        </p:nvPicPr>
        <p:blipFill rotWithShape="1">
          <a:blip r:embed="rId5">
            <a:alphaModFix/>
          </a:blip>
          <a:srcRect b="0" l="0" r="0" t="0"/>
          <a:stretch/>
        </p:blipFill>
        <p:spPr>
          <a:xfrm>
            <a:off x="7322650" y="1214377"/>
            <a:ext cx="3200400" cy="1880647"/>
          </a:xfrm>
          <a:prstGeom prst="rect">
            <a:avLst/>
          </a:prstGeom>
          <a:noFill/>
          <a:ln>
            <a:noFill/>
          </a:ln>
        </p:spPr>
      </p:pic>
      <p:pic>
        <p:nvPicPr>
          <p:cNvPr id="228" name="Google Shape;228;p12"/>
          <p:cNvPicPr preferRelativeResize="0"/>
          <p:nvPr/>
        </p:nvPicPr>
        <p:blipFill rotWithShape="1">
          <a:blip r:embed="rId6">
            <a:alphaModFix/>
          </a:blip>
          <a:srcRect b="0" l="0" r="50000" t="0"/>
          <a:stretch/>
        </p:blipFill>
        <p:spPr>
          <a:xfrm>
            <a:off x="6191996" y="3498409"/>
            <a:ext cx="2883628" cy="2743200"/>
          </a:xfrm>
          <a:prstGeom prst="rect">
            <a:avLst/>
          </a:prstGeom>
          <a:noFill/>
          <a:ln>
            <a:noFill/>
          </a:ln>
        </p:spPr>
      </p:pic>
      <p:pic>
        <p:nvPicPr>
          <p:cNvPr id="229" name="Google Shape;229;p12"/>
          <p:cNvPicPr preferRelativeResize="0"/>
          <p:nvPr/>
        </p:nvPicPr>
        <p:blipFill rotWithShape="1">
          <a:blip r:embed="rId7">
            <a:alphaModFix/>
          </a:blip>
          <a:srcRect b="0" l="0" r="50000" t="0"/>
          <a:stretch/>
        </p:blipFill>
        <p:spPr>
          <a:xfrm>
            <a:off x="9171213" y="3501035"/>
            <a:ext cx="2883627" cy="2743200"/>
          </a:xfrm>
          <a:prstGeom prst="rect">
            <a:avLst/>
          </a:prstGeom>
          <a:noFill/>
          <a:ln>
            <a:noFill/>
          </a:ln>
        </p:spPr>
      </p:pic>
      <p:sp>
        <p:nvSpPr>
          <p:cNvPr id="230" name="Google Shape;230;p12"/>
          <p:cNvSpPr txBox="1"/>
          <p:nvPr/>
        </p:nvSpPr>
        <p:spPr>
          <a:xfrm>
            <a:off x="6191996" y="6241609"/>
            <a:ext cx="586284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Composite TDR wind analyses, reflectivity at 6 km (left), 12 (right) km. Note robust circulation at 6 km, reflectivity &gt;30 dBZ at 12 km co-located with MLC</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3"/>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20220831N1 (HRD)</a:t>
            </a:r>
            <a:endParaRPr/>
          </a:p>
        </p:txBody>
      </p:sp>
      <p:pic>
        <p:nvPicPr>
          <p:cNvPr id="237" name="Google Shape;237;p13"/>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38" name="Google Shape;238;p13"/>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39" name="Google Shape;239;p13"/>
          <p:cNvSpPr txBox="1"/>
          <p:nvPr/>
        </p:nvSpPr>
        <p:spPr>
          <a:xfrm>
            <a:off x="137159" y="1371600"/>
            <a:ext cx="4773508" cy="4185761"/>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GB LPS: </a:t>
            </a:r>
            <a:r>
              <a:rPr b="1" i="0" lang="en-US" sz="1800" u="none" cap="none" strike="noStrike">
                <a:solidFill>
                  <a:schemeClr val="dk1"/>
                </a:solidFill>
                <a:latin typeface="Calibri"/>
                <a:ea typeface="Calibri"/>
                <a:cs typeface="Calibri"/>
                <a:sym typeface="Calibri"/>
              </a:rPr>
              <a:t>Kaplan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Aspen: AOC FD</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GB 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(Genesis), ITOFS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Survey/Lawn Mower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1838z, Land (BGI): 0220z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41-45 kft</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32 drops, 31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5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MTS cloud top heights satellite product not updating frequently enough</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G-IV deviated due to convection (Legs 1,2,3,5) </a:t>
            </a:r>
            <a:endParaRPr sz="1800">
              <a:solidFill>
                <a:srgbClr val="000000"/>
              </a:solidFill>
              <a:latin typeface="Calibri"/>
              <a:ea typeface="Calibri"/>
              <a:cs typeface="Calibri"/>
              <a:sym typeface="Calibri"/>
            </a:endParaRPr>
          </a:p>
        </p:txBody>
      </p:sp>
      <p:sp>
        <p:nvSpPr>
          <p:cNvPr id="240" name="Google Shape;240;p13"/>
          <p:cNvSpPr txBox="1"/>
          <p:nvPr/>
        </p:nvSpPr>
        <p:spPr>
          <a:xfrm>
            <a:off x="8574617" y="3321332"/>
            <a:ext cx="32004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N49 final flight track</a:t>
            </a:r>
            <a:endParaRPr/>
          </a:p>
        </p:txBody>
      </p:sp>
      <p:sp>
        <p:nvSpPr>
          <p:cNvPr id="241" name="Google Shape;241;p13"/>
          <p:cNvSpPr txBox="1"/>
          <p:nvPr/>
        </p:nvSpPr>
        <p:spPr>
          <a:xfrm>
            <a:off x="5551747" y="5888581"/>
            <a:ext cx="654489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(Left) ECMWF track sensitivity (steering vorticity). COAMPS-TC steering level sensitivity for (middle) zonal and (right) meridional winds.</a:t>
            </a:r>
            <a:endParaRPr/>
          </a:p>
        </p:txBody>
      </p:sp>
      <p:pic>
        <p:nvPicPr>
          <p:cNvPr id="242" name="Google Shape;242;p13"/>
          <p:cNvPicPr preferRelativeResize="0"/>
          <p:nvPr/>
        </p:nvPicPr>
        <p:blipFill rotWithShape="1">
          <a:blip r:embed="rId5">
            <a:alphaModFix/>
          </a:blip>
          <a:srcRect b="0" l="0" r="0" t="0"/>
          <a:stretch/>
        </p:blipFill>
        <p:spPr>
          <a:xfrm>
            <a:off x="8574617" y="1518889"/>
            <a:ext cx="3200400" cy="1802443"/>
          </a:xfrm>
          <a:prstGeom prst="rect">
            <a:avLst/>
          </a:prstGeom>
          <a:noFill/>
          <a:ln>
            <a:noFill/>
          </a:ln>
        </p:spPr>
      </p:pic>
      <p:pic>
        <p:nvPicPr>
          <p:cNvPr descr="Chart, radar chart&#10;&#10;Description automatically generated" id="243" name="Google Shape;243;p13"/>
          <p:cNvPicPr preferRelativeResize="0"/>
          <p:nvPr/>
        </p:nvPicPr>
        <p:blipFill rotWithShape="1">
          <a:blip r:embed="rId6">
            <a:alphaModFix/>
          </a:blip>
          <a:srcRect b="0" l="0" r="0" t="0"/>
          <a:stretch/>
        </p:blipFill>
        <p:spPr>
          <a:xfrm>
            <a:off x="5551746" y="4059781"/>
            <a:ext cx="1729589" cy="1828800"/>
          </a:xfrm>
          <a:prstGeom prst="rect">
            <a:avLst/>
          </a:prstGeom>
          <a:noFill/>
          <a:ln>
            <a:noFill/>
          </a:ln>
        </p:spPr>
      </p:pic>
      <p:pic>
        <p:nvPicPr>
          <p:cNvPr descr="Diagram&#10;&#10;Description automatically generated" id="244" name="Google Shape;244;p13"/>
          <p:cNvPicPr preferRelativeResize="0"/>
          <p:nvPr/>
        </p:nvPicPr>
        <p:blipFill rotWithShape="1">
          <a:blip r:embed="rId7">
            <a:alphaModFix/>
          </a:blip>
          <a:srcRect b="0" l="0" r="0" t="0"/>
          <a:stretch/>
        </p:blipFill>
        <p:spPr>
          <a:xfrm>
            <a:off x="7340021" y="4059781"/>
            <a:ext cx="2351314" cy="1828800"/>
          </a:xfrm>
          <a:prstGeom prst="rect">
            <a:avLst/>
          </a:prstGeom>
          <a:noFill/>
          <a:ln>
            <a:noFill/>
          </a:ln>
        </p:spPr>
      </p:pic>
      <p:pic>
        <p:nvPicPr>
          <p:cNvPr descr="Diagram&#10;&#10;Description automatically generated" id="245" name="Google Shape;245;p13"/>
          <p:cNvPicPr preferRelativeResize="0"/>
          <p:nvPr/>
        </p:nvPicPr>
        <p:blipFill rotWithShape="1">
          <a:blip r:embed="rId8">
            <a:alphaModFix/>
          </a:blip>
          <a:srcRect b="0" l="0" r="0" t="0"/>
          <a:stretch/>
        </p:blipFill>
        <p:spPr>
          <a:xfrm>
            <a:off x="9745328" y="4059781"/>
            <a:ext cx="2351310" cy="1828800"/>
          </a:xfrm>
          <a:prstGeom prst="rect">
            <a:avLst/>
          </a:prstGeom>
          <a:noFill/>
          <a:ln>
            <a:noFill/>
          </a:ln>
        </p:spPr>
      </p:pic>
      <p:pic>
        <p:nvPicPr>
          <p:cNvPr id="246" name="Google Shape;246;p13"/>
          <p:cNvPicPr preferRelativeResize="0"/>
          <p:nvPr/>
        </p:nvPicPr>
        <p:blipFill rotWithShape="1">
          <a:blip r:embed="rId9">
            <a:alphaModFix/>
          </a:blip>
          <a:srcRect b="0" l="0" r="0" t="0"/>
          <a:stretch/>
        </p:blipFill>
        <p:spPr>
          <a:xfrm>
            <a:off x="4683277" y="1589521"/>
            <a:ext cx="3640929" cy="1731811"/>
          </a:xfrm>
          <a:prstGeom prst="rect">
            <a:avLst/>
          </a:prstGeom>
          <a:noFill/>
          <a:ln>
            <a:noFill/>
          </a:ln>
        </p:spPr>
      </p:pic>
      <p:sp>
        <p:nvSpPr>
          <p:cNvPr id="247" name="Google Shape;247;p13"/>
          <p:cNvSpPr txBox="1"/>
          <p:nvPr/>
        </p:nvSpPr>
        <p:spPr>
          <a:xfrm>
            <a:off x="4683276" y="3321332"/>
            <a:ext cx="364092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Doppler analysis at 2 km for 2025-2100 UTC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4"/>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20220901H1 (HRD)</a:t>
            </a:r>
            <a:endParaRPr/>
          </a:p>
        </p:txBody>
      </p:sp>
      <p:pic>
        <p:nvPicPr>
          <p:cNvPr id="254" name="Google Shape;254;p14"/>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55" name="Google Shape;255;p14"/>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256" name="Google Shape;256;p14"/>
          <p:cNvSpPr txBox="1"/>
          <p:nvPr/>
        </p:nvSpPr>
        <p:spPr>
          <a:xfrm>
            <a:off x="137158" y="1371600"/>
            <a:ext cx="5730242" cy="5370701"/>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Rogers,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Rogers, Englert</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Fischer/Gamache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PREFORM (Genesis), Stratiform Spiral Module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0732z, Land (BGI): 1454z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16 drops, 16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8, (6 good)</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4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Flew SSM on edge of cloud shield</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Attempted VAM, but abandoned due to collapsing convection and chaotic midlevel FL wind field</a:t>
            </a:r>
            <a:endParaRPr sz="18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Storm continuing to struggle (dry air?)</a:t>
            </a:r>
            <a:endParaRPr sz="2000">
              <a:solidFill>
                <a:schemeClr val="dk1"/>
              </a:solidFill>
              <a:latin typeface="Calibri"/>
              <a:ea typeface="Calibri"/>
              <a:cs typeface="Calibri"/>
              <a:sym typeface="Calibri"/>
            </a:endParaRPr>
          </a:p>
        </p:txBody>
      </p:sp>
      <p:sp>
        <p:nvSpPr>
          <p:cNvPr id="257" name="Google Shape;257;p14"/>
          <p:cNvSpPr txBox="1"/>
          <p:nvPr/>
        </p:nvSpPr>
        <p:spPr>
          <a:xfrm>
            <a:off x="6857904" y="3221019"/>
            <a:ext cx="369842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final flight track</a:t>
            </a:r>
            <a:endParaRPr/>
          </a:p>
        </p:txBody>
      </p:sp>
      <p:pic>
        <p:nvPicPr>
          <p:cNvPr descr="A picture containing chart&#10;&#10;Description automatically generated" id="258" name="Google Shape;258;p14"/>
          <p:cNvPicPr preferRelativeResize="0"/>
          <p:nvPr/>
        </p:nvPicPr>
        <p:blipFill rotWithShape="1">
          <a:blip r:embed="rId5">
            <a:alphaModFix/>
          </a:blip>
          <a:srcRect b="0" l="0" r="0" t="0"/>
          <a:stretch/>
        </p:blipFill>
        <p:spPr>
          <a:xfrm>
            <a:off x="8505613" y="4281458"/>
            <a:ext cx="3461173" cy="1946910"/>
          </a:xfrm>
          <a:prstGeom prst="rect">
            <a:avLst/>
          </a:prstGeom>
          <a:noFill/>
          <a:ln>
            <a:noFill/>
          </a:ln>
        </p:spPr>
      </p:pic>
      <p:pic>
        <p:nvPicPr>
          <p:cNvPr id="259" name="Google Shape;259;p14"/>
          <p:cNvPicPr preferRelativeResize="0"/>
          <p:nvPr/>
        </p:nvPicPr>
        <p:blipFill rotWithShape="1">
          <a:blip r:embed="rId6">
            <a:alphaModFix/>
          </a:blip>
          <a:srcRect b="0" l="0" r="0" t="0"/>
          <a:stretch/>
        </p:blipFill>
        <p:spPr>
          <a:xfrm>
            <a:off x="6857905" y="1337522"/>
            <a:ext cx="3698427" cy="1884101"/>
          </a:xfrm>
          <a:prstGeom prst="rect">
            <a:avLst/>
          </a:prstGeom>
          <a:noFill/>
          <a:ln>
            <a:noFill/>
          </a:ln>
        </p:spPr>
      </p:pic>
      <p:pic>
        <p:nvPicPr>
          <p:cNvPr id="260" name="Google Shape;260;p14"/>
          <p:cNvPicPr preferRelativeResize="0"/>
          <p:nvPr/>
        </p:nvPicPr>
        <p:blipFill rotWithShape="1">
          <a:blip r:embed="rId7">
            <a:alphaModFix/>
          </a:blip>
          <a:srcRect b="0" l="11054" r="13300" t="0"/>
          <a:stretch/>
        </p:blipFill>
        <p:spPr>
          <a:xfrm>
            <a:off x="5429764" y="4056950"/>
            <a:ext cx="2734734" cy="1862709"/>
          </a:xfrm>
          <a:prstGeom prst="rect">
            <a:avLst/>
          </a:prstGeom>
          <a:noFill/>
          <a:ln>
            <a:noFill/>
          </a:ln>
        </p:spPr>
      </p:pic>
      <p:sp>
        <p:nvSpPr>
          <p:cNvPr id="261" name="Google Shape;261;p14"/>
          <p:cNvSpPr txBox="1"/>
          <p:nvPr/>
        </p:nvSpPr>
        <p:spPr>
          <a:xfrm>
            <a:off x="5429765" y="5920591"/>
            <a:ext cx="273473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Location of stratiform spiral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Diagram&#10;&#10;Description automatically generated" id="267" name="Google Shape;267;p15"/>
          <p:cNvPicPr preferRelativeResize="0"/>
          <p:nvPr/>
        </p:nvPicPr>
        <p:blipFill rotWithShape="1">
          <a:blip r:embed="rId3">
            <a:alphaModFix/>
          </a:blip>
          <a:srcRect b="0" l="0" r="0" t="0"/>
          <a:stretch/>
        </p:blipFill>
        <p:spPr>
          <a:xfrm>
            <a:off x="9745328" y="4433632"/>
            <a:ext cx="2350008" cy="1827784"/>
          </a:xfrm>
          <a:prstGeom prst="rect">
            <a:avLst/>
          </a:prstGeom>
          <a:noFill/>
          <a:ln>
            <a:noFill/>
          </a:ln>
        </p:spPr>
      </p:pic>
      <p:pic>
        <p:nvPicPr>
          <p:cNvPr descr="Diagram&#10;&#10;Description automatically generated" id="268" name="Google Shape;268;p15"/>
          <p:cNvPicPr preferRelativeResize="0"/>
          <p:nvPr/>
        </p:nvPicPr>
        <p:blipFill rotWithShape="1">
          <a:blip r:embed="rId4">
            <a:alphaModFix/>
          </a:blip>
          <a:srcRect b="0" l="0" r="0" t="0"/>
          <a:stretch/>
        </p:blipFill>
        <p:spPr>
          <a:xfrm>
            <a:off x="7340021" y="4432616"/>
            <a:ext cx="2351314" cy="1828800"/>
          </a:xfrm>
          <a:prstGeom prst="rect">
            <a:avLst/>
          </a:prstGeom>
          <a:noFill/>
          <a:ln>
            <a:noFill/>
          </a:ln>
        </p:spPr>
      </p:pic>
      <p:pic>
        <p:nvPicPr>
          <p:cNvPr descr="Diagram, radar chart&#10;&#10;Description automatically generated" id="269" name="Google Shape;269;p15"/>
          <p:cNvPicPr preferRelativeResize="0"/>
          <p:nvPr/>
        </p:nvPicPr>
        <p:blipFill rotWithShape="1">
          <a:blip r:embed="rId5">
            <a:alphaModFix/>
          </a:blip>
          <a:srcRect b="0" l="0" r="0" t="0"/>
          <a:stretch/>
        </p:blipFill>
        <p:spPr>
          <a:xfrm>
            <a:off x="5551746" y="4435909"/>
            <a:ext cx="1728216" cy="1830654"/>
          </a:xfrm>
          <a:prstGeom prst="rect">
            <a:avLst/>
          </a:prstGeom>
          <a:noFill/>
          <a:ln>
            <a:noFill/>
          </a:ln>
        </p:spPr>
      </p:pic>
      <p:sp>
        <p:nvSpPr>
          <p:cNvPr id="270" name="Google Shape;270;p15"/>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202200901N1 (HRD)</a:t>
            </a:r>
            <a:endParaRPr/>
          </a:p>
        </p:txBody>
      </p:sp>
      <p:pic>
        <p:nvPicPr>
          <p:cNvPr id="271" name="Google Shape;271;p15"/>
          <p:cNvPicPr preferRelativeResize="0"/>
          <p:nvPr/>
        </p:nvPicPr>
        <p:blipFill rotWithShape="1">
          <a:blip r:embed="rId6">
            <a:alphaModFix/>
          </a:blip>
          <a:srcRect b="0" l="0" r="0" t="0"/>
          <a:stretch/>
        </p:blipFill>
        <p:spPr>
          <a:xfrm>
            <a:off x="137160" y="137160"/>
            <a:ext cx="914400" cy="914400"/>
          </a:xfrm>
          <a:prstGeom prst="rect">
            <a:avLst/>
          </a:prstGeom>
          <a:noFill/>
          <a:ln>
            <a:noFill/>
          </a:ln>
        </p:spPr>
      </p:pic>
      <p:pic>
        <p:nvPicPr>
          <p:cNvPr id="272" name="Google Shape;272;p15"/>
          <p:cNvPicPr preferRelativeResize="0"/>
          <p:nvPr/>
        </p:nvPicPr>
        <p:blipFill rotWithShape="1">
          <a:blip r:embed="rId7">
            <a:alphaModFix/>
          </a:blip>
          <a:srcRect b="0" l="0" r="0" t="0"/>
          <a:stretch/>
        </p:blipFill>
        <p:spPr>
          <a:xfrm>
            <a:off x="11140440" y="137160"/>
            <a:ext cx="914400" cy="914400"/>
          </a:xfrm>
          <a:prstGeom prst="rect">
            <a:avLst/>
          </a:prstGeom>
          <a:noFill/>
          <a:ln>
            <a:noFill/>
          </a:ln>
        </p:spPr>
      </p:pic>
      <p:sp>
        <p:nvSpPr>
          <p:cNvPr id="273" name="Google Shape;273;p15"/>
          <p:cNvSpPr txBox="1"/>
          <p:nvPr/>
        </p:nvSpPr>
        <p:spPr>
          <a:xfrm>
            <a:off x="137159" y="1371600"/>
            <a:ext cx="4976708" cy="5370701"/>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GB LPS: </a:t>
            </a:r>
            <a:r>
              <a:rPr b="1" i="0" lang="en-US" sz="1800" u="none" cap="none" strike="noStrike">
                <a:solidFill>
                  <a:schemeClr val="dk1"/>
                </a:solidFill>
                <a:latin typeface="Calibri"/>
                <a:ea typeface="Calibri"/>
                <a:cs typeface="Calibri"/>
                <a:sym typeface="Calibri"/>
              </a:rPr>
              <a:t>Kaplan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Aspen: AOC FD</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GB 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(Genesis), ITOFS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Survey/Lawn Mower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1827z, Land (KLAL): 0110z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41-45 kft</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16 drops, 15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2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Satcom problems delayed transmission of some sondes</a:t>
            </a:r>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INE not functioning properly due to loose cable that was tightened and problem resolved</a:t>
            </a:r>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Windborne balloon near flight track resulted in communications to insure deconflict rules obeyed</a:t>
            </a:r>
            <a:endParaRPr/>
          </a:p>
        </p:txBody>
      </p:sp>
      <p:sp>
        <p:nvSpPr>
          <p:cNvPr id="274" name="Google Shape;274;p15"/>
          <p:cNvSpPr txBox="1"/>
          <p:nvPr/>
        </p:nvSpPr>
        <p:spPr>
          <a:xfrm>
            <a:off x="8778145" y="3307943"/>
            <a:ext cx="32004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N49 final flight track</a:t>
            </a:r>
            <a:endParaRPr/>
          </a:p>
        </p:txBody>
      </p:sp>
      <p:sp>
        <p:nvSpPr>
          <p:cNvPr id="275" name="Google Shape;275;p15"/>
          <p:cNvSpPr txBox="1"/>
          <p:nvPr/>
        </p:nvSpPr>
        <p:spPr>
          <a:xfrm>
            <a:off x="5551746" y="6261416"/>
            <a:ext cx="654359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(Left) ECMWF track sensitivity (steering vorticity). COAMPS-TC steering level sensitivity for (middle) zonal and (right) meridional winds.</a:t>
            </a:r>
            <a:endParaRPr/>
          </a:p>
        </p:txBody>
      </p:sp>
      <p:pic>
        <p:nvPicPr>
          <p:cNvPr id="276" name="Google Shape;276;p15"/>
          <p:cNvPicPr preferRelativeResize="0"/>
          <p:nvPr/>
        </p:nvPicPr>
        <p:blipFill rotWithShape="1">
          <a:blip r:embed="rId8">
            <a:alphaModFix/>
          </a:blip>
          <a:srcRect b="0" l="0" r="0" t="0"/>
          <a:stretch/>
        </p:blipFill>
        <p:spPr>
          <a:xfrm>
            <a:off x="8778145" y="1272503"/>
            <a:ext cx="3200400" cy="2039073"/>
          </a:xfrm>
          <a:prstGeom prst="rect">
            <a:avLst/>
          </a:prstGeom>
          <a:noFill/>
          <a:ln>
            <a:noFill/>
          </a:ln>
        </p:spPr>
      </p:pic>
      <p:pic>
        <p:nvPicPr>
          <p:cNvPr id="277" name="Google Shape;277;p15"/>
          <p:cNvPicPr preferRelativeResize="0"/>
          <p:nvPr/>
        </p:nvPicPr>
        <p:blipFill rotWithShape="1">
          <a:blip r:embed="rId9">
            <a:alphaModFix/>
          </a:blip>
          <a:srcRect b="0" l="0" r="0" t="0"/>
          <a:stretch/>
        </p:blipFill>
        <p:spPr>
          <a:xfrm>
            <a:off x="4805974" y="1223695"/>
            <a:ext cx="3733733" cy="2480733"/>
          </a:xfrm>
          <a:prstGeom prst="rect">
            <a:avLst/>
          </a:prstGeom>
          <a:noFill/>
          <a:ln>
            <a:noFill/>
          </a:ln>
        </p:spPr>
      </p:pic>
      <p:sp>
        <p:nvSpPr>
          <p:cNvPr id="278" name="Google Shape;278;p15"/>
          <p:cNvSpPr txBox="1"/>
          <p:nvPr/>
        </p:nvSpPr>
        <p:spPr>
          <a:xfrm>
            <a:off x="4805974" y="3704428"/>
            <a:ext cx="373373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CIMSS SAL analysis 20220901 @1730 Z</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Chart&#10;&#10;Description automatically generated" id="284" name="Google Shape;284;p16"/>
          <p:cNvPicPr preferRelativeResize="0"/>
          <p:nvPr/>
        </p:nvPicPr>
        <p:blipFill rotWithShape="1">
          <a:blip r:embed="rId3">
            <a:alphaModFix/>
          </a:blip>
          <a:srcRect b="0" l="0" r="0" t="0"/>
          <a:stretch/>
        </p:blipFill>
        <p:spPr>
          <a:xfrm>
            <a:off x="8610601" y="1685842"/>
            <a:ext cx="3383280" cy="1903095"/>
          </a:xfrm>
          <a:prstGeom prst="rect">
            <a:avLst/>
          </a:prstGeom>
          <a:noFill/>
          <a:ln>
            <a:noFill/>
          </a:ln>
        </p:spPr>
      </p:pic>
      <p:pic>
        <p:nvPicPr>
          <p:cNvPr id="285" name="Google Shape;285;p16"/>
          <p:cNvPicPr preferRelativeResize="0"/>
          <p:nvPr/>
        </p:nvPicPr>
        <p:blipFill rotWithShape="1">
          <a:blip r:embed="rId4">
            <a:alphaModFix/>
          </a:blip>
          <a:srcRect b="0" l="42860" r="0" t="5512"/>
          <a:stretch/>
        </p:blipFill>
        <p:spPr>
          <a:xfrm>
            <a:off x="5809487" y="1371600"/>
            <a:ext cx="2651760" cy="2531580"/>
          </a:xfrm>
          <a:prstGeom prst="rect">
            <a:avLst/>
          </a:prstGeom>
          <a:noFill/>
          <a:ln>
            <a:noFill/>
          </a:ln>
        </p:spPr>
      </p:pic>
      <p:sp>
        <p:nvSpPr>
          <p:cNvPr id="286" name="Google Shape;286;p16"/>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20220901I1 (EMC)</a:t>
            </a:r>
            <a:endParaRPr/>
          </a:p>
        </p:txBody>
      </p:sp>
      <p:pic>
        <p:nvPicPr>
          <p:cNvPr id="287" name="Google Shape;287;p16"/>
          <p:cNvPicPr preferRelativeResize="0"/>
          <p:nvPr/>
        </p:nvPicPr>
        <p:blipFill rotWithShape="1">
          <a:blip r:embed="rId5">
            <a:alphaModFix/>
          </a:blip>
          <a:srcRect b="0" l="0" r="0" t="0"/>
          <a:stretch/>
        </p:blipFill>
        <p:spPr>
          <a:xfrm>
            <a:off x="137160" y="137160"/>
            <a:ext cx="914400" cy="914400"/>
          </a:xfrm>
          <a:prstGeom prst="rect">
            <a:avLst/>
          </a:prstGeom>
          <a:noFill/>
          <a:ln>
            <a:noFill/>
          </a:ln>
        </p:spPr>
      </p:pic>
      <p:pic>
        <p:nvPicPr>
          <p:cNvPr id="288" name="Google Shape;288;p16"/>
          <p:cNvPicPr preferRelativeResize="0"/>
          <p:nvPr/>
        </p:nvPicPr>
        <p:blipFill rotWithShape="1">
          <a:blip r:embed="rId6">
            <a:alphaModFix/>
          </a:blip>
          <a:srcRect b="0" l="0" r="0" t="0"/>
          <a:stretch/>
        </p:blipFill>
        <p:spPr>
          <a:xfrm>
            <a:off x="11140440" y="137160"/>
            <a:ext cx="914400" cy="914400"/>
          </a:xfrm>
          <a:prstGeom prst="rect">
            <a:avLst/>
          </a:prstGeom>
          <a:noFill/>
          <a:ln>
            <a:noFill/>
          </a:ln>
        </p:spPr>
      </p:pic>
      <p:sp>
        <p:nvSpPr>
          <p:cNvPr id="289" name="Google Shape;289;p16"/>
          <p:cNvSpPr txBox="1"/>
          <p:nvPr/>
        </p:nvSpPr>
        <p:spPr>
          <a:xfrm>
            <a:off x="137158" y="1371600"/>
            <a:ext cx="5781042" cy="5447645"/>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Marks,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Reasor</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Holbach,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EMC TDR, Earl Stage, (AIPEX) Ocean Observing (Saildrone)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2004z, Land (BGI): 0247z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18 drops, 18 to GTS, </a:t>
            </a:r>
            <a:r>
              <a:rPr b="0" i="0" lang="en-US" sz="1800" u="none" cap="none" strike="noStrike">
                <a:solidFill>
                  <a:srgbClr val="000000"/>
                </a:solidFill>
                <a:latin typeface="Calibri"/>
                <a:ea typeface="Calibri"/>
                <a:cs typeface="Calibri"/>
                <a:sym typeface="Calibri"/>
              </a:rPr>
              <a:t>1 had post-splash data ASPEN did not catch, lots of dry air, problems with ASPEN</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7 (6 good)</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4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AL91 was still tilted to the NE with the low-level circulation still more of an open trough</a:t>
            </a:r>
            <a:endParaRPr sz="16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600"/>
              <a:buFont typeface="Arial"/>
              <a:buChar char="•"/>
            </a:pPr>
            <a:r>
              <a:rPr b="0" i="0" lang="en-US" sz="1600" u="none" strike="noStrike">
                <a:solidFill>
                  <a:srgbClr val="000000"/>
                </a:solidFill>
                <a:latin typeface="Calibri"/>
                <a:ea typeface="Calibri"/>
                <a:cs typeface="Calibri"/>
                <a:sym typeface="Calibri"/>
              </a:rPr>
              <a:t>Saildrones show up on MMR making it easier for sonde targeting</a:t>
            </a:r>
            <a:endParaRPr sz="1600">
              <a:solidFill>
                <a:srgbClr val="000000"/>
              </a:solidFill>
              <a:latin typeface="Calibri"/>
              <a:ea typeface="Calibri"/>
              <a:cs typeface="Calibri"/>
              <a:sym typeface="Calibri"/>
            </a:endParaRPr>
          </a:p>
        </p:txBody>
      </p:sp>
      <p:sp>
        <p:nvSpPr>
          <p:cNvPr id="290" name="Google Shape;290;p16"/>
          <p:cNvSpPr txBox="1"/>
          <p:nvPr/>
        </p:nvSpPr>
        <p:spPr>
          <a:xfrm>
            <a:off x="5809487" y="3903180"/>
            <a:ext cx="265176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N43 final flight track</a:t>
            </a:r>
            <a:endParaRPr/>
          </a:p>
        </p:txBody>
      </p:sp>
      <p:pic>
        <p:nvPicPr>
          <p:cNvPr id="291" name="Google Shape;291;p16"/>
          <p:cNvPicPr preferRelativeResize="0"/>
          <p:nvPr/>
        </p:nvPicPr>
        <p:blipFill rotWithShape="1">
          <a:blip r:embed="rId7">
            <a:alphaModFix/>
          </a:blip>
          <a:srcRect b="0" l="0" r="0" t="0"/>
          <a:stretch/>
        </p:blipFill>
        <p:spPr>
          <a:xfrm>
            <a:off x="6646335" y="4332907"/>
            <a:ext cx="4850162" cy="230698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7"/>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20220902I1 (EMC)</a:t>
            </a:r>
            <a:endParaRPr/>
          </a:p>
        </p:txBody>
      </p:sp>
      <p:pic>
        <p:nvPicPr>
          <p:cNvPr id="298" name="Google Shape;298;p17"/>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299" name="Google Shape;299;p17"/>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00" name="Google Shape;300;p17"/>
          <p:cNvSpPr txBox="1"/>
          <p:nvPr/>
        </p:nvSpPr>
        <p:spPr>
          <a:xfrm>
            <a:off x="137158" y="1371600"/>
            <a:ext cx="5958842" cy="4739759"/>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Marks,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Reasor</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Hazelton,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EMC TDR, Vortex Alignment Module (AIPEX), VAM</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1958z, Land (BGI): 0253z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15 drops, 15 to GTS, </a:t>
            </a:r>
            <a:r>
              <a:rPr b="0" i="0" lang="en-US" sz="1800" u="none" cap="none" strike="noStrike">
                <a:solidFill>
                  <a:srgbClr val="000000"/>
                </a:solidFill>
                <a:latin typeface="Calibri"/>
                <a:ea typeface="Calibri"/>
                <a:cs typeface="Calibri"/>
                <a:sym typeface="Calibri"/>
              </a:rPr>
              <a:t>2 with gale-force surface wind speed</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8 (7 good)</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5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Data used to name the system Tropical Storm Earl</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Successful vortex alignment module</a:t>
            </a:r>
            <a:endParaRPr sz="1800">
              <a:solidFill>
                <a:srgbClr val="000000"/>
              </a:solidFill>
              <a:latin typeface="Calibri"/>
              <a:ea typeface="Calibri"/>
              <a:cs typeface="Calibri"/>
              <a:sym typeface="Calibri"/>
            </a:endParaRPr>
          </a:p>
        </p:txBody>
      </p:sp>
      <p:sp>
        <p:nvSpPr>
          <p:cNvPr id="301" name="Google Shape;301;p17"/>
          <p:cNvSpPr txBox="1"/>
          <p:nvPr/>
        </p:nvSpPr>
        <p:spPr>
          <a:xfrm>
            <a:off x="6006635" y="3363875"/>
            <a:ext cx="598082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N43 final flight track</a:t>
            </a:r>
            <a:endParaRPr/>
          </a:p>
        </p:txBody>
      </p:sp>
      <p:pic>
        <p:nvPicPr>
          <p:cNvPr descr="Chart, radar chart&#10;&#10;Description automatically generated" id="302" name="Google Shape;302;p17"/>
          <p:cNvPicPr preferRelativeResize="0"/>
          <p:nvPr/>
        </p:nvPicPr>
        <p:blipFill rotWithShape="1">
          <a:blip r:embed="rId5">
            <a:alphaModFix/>
          </a:blip>
          <a:srcRect b="0" l="0" r="0" t="0"/>
          <a:stretch/>
        </p:blipFill>
        <p:spPr>
          <a:xfrm>
            <a:off x="8414173" y="4220986"/>
            <a:ext cx="3573286" cy="2009973"/>
          </a:xfrm>
          <a:prstGeom prst="rect">
            <a:avLst/>
          </a:prstGeom>
          <a:noFill/>
          <a:ln>
            <a:noFill/>
          </a:ln>
        </p:spPr>
      </p:pic>
      <p:pic>
        <p:nvPicPr>
          <p:cNvPr id="303" name="Google Shape;303;p17"/>
          <p:cNvPicPr preferRelativeResize="0"/>
          <p:nvPr/>
        </p:nvPicPr>
        <p:blipFill rotWithShape="1">
          <a:blip r:embed="rId6">
            <a:alphaModFix/>
          </a:blip>
          <a:srcRect b="0" l="0" r="0" t="0"/>
          <a:stretch/>
        </p:blipFill>
        <p:spPr>
          <a:xfrm>
            <a:off x="8724365" y="1345942"/>
            <a:ext cx="3263094" cy="2011680"/>
          </a:xfrm>
          <a:prstGeom prst="rect">
            <a:avLst/>
          </a:prstGeom>
          <a:noFill/>
          <a:ln>
            <a:noFill/>
          </a:ln>
        </p:spPr>
      </p:pic>
      <p:pic>
        <p:nvPicPr>
          <p:cNvPr id="304" name="Google Shape;304;p17"/>
          <p:cNvPicPr preferRelativeResize="0"/>
          <p:nvPr/>
        </p:nvPicPr>
        <p:blipFill rotWithShape="1">
          <a:blip r:embed="rId7">
            <a:alphaModFix/>
          </a:blip>
          <a:srcRect b="0" l="0" r="0" t="0"/>
          <a:stretch/>
        </p:blipFill>
        <p:spPr>
          <a:xfrm>
            <a:off x="6006636" y="1345942"/>
            <a:ext cx="2717729" cy="2011680"/>
          </a:xfrm>
          <a:prstGeom prst="rect">
            <a:avLst/>
          </a:prstGeom>
          <a:noFill/>
          <a:ln>
            <a:noFill/>
          </a:ln>
        </p:spPr>
      </p:pic>
      <p:pic>
        <p:nvPicPr>
          <p:cNvPr id="305" name="Google Shape;305;p17"/>
          <p:cNvPicPr preferRelativeResize="0"/>
          <p:nvPr/>
        </p:nvPicPr>
        <p:blipFill rotWithShape="1">
          <a:blip r:embed="rId8">
            <a:alphaModFix/>
          </a:blip>
          <a:srcRect b="0" l="0" r="0" t="0"/>
          <a:stretch/>
        </p:blipFill>
        <p:spPr>
          <a:xfrm>
            <a:off x="5574057" y="4569618"/>
            <a:ext cx="2679966" cy="20099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8"/>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20220903H1 (EMC)</a:t>
            </a:r>
            <a:endParaRPr/>
          </a:p>
        </p:txBody>
      </p:sp>
      <p:pic>
        <p:nvPicPr>
          <p:cNvPr id="312" name="Google Shape;312;p18"/>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13" name="Google Shape;313;p18"/>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14" name="Google Shape;314;p18"/>
          <p:cNvSpPr txBox="1"/>
          <p:nvPr/>
        </p:nvSpPr>
        <p:spPr>
          <a:xfrm>
            <a:off x="137158" y="1371600"/>
            <a:ext cx="5007355" cy="5339923"/>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Rogers,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Rogers, Englert</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Fischer/Gamache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EMC TDR, Vortex Alignment Module (AIPEX), Stratiform Spiral Module (SSM)</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0920z, Land (STX): 1725z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13 drops, 13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3</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5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Tropical Storm Earl now</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VAM flown, circulations displaced to SE with ht</a:t>
            </a:r>
            <a:endParaRPr b="0" i="0" sz="1800" u="none" strike="noStrike">
              <a:solidFill>
                <a:srgbClr val="000000"/>
              </a:solidFill>
              <a:latin typeface="Arial"/>
              <a:ea typeface="Arial"/>
              <a:cs typeface="Arial"/>
              <a:sym typeface="Arial"/>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SSM flown</a:t>
            </a:r>
            <a:endParaRPr/>
          </a:p>
        </p:txBody>
      </p:sp>
      <p:sp>
        <p:nvSpPr>
          <p:cNvPr id="315" name="Google Shape;315;p18"/>
          <p:cNvSpPr txBox="1"/>
          <p:nvPr/>
        </p:nvSpPr>
        <p:spPr>
          <a:xfrm>
            <a:off x="8932332" y="3247164"/>
            <a:ext cx="300566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final flight track</a:t>
            </a:r>
            <a:endParaRPr/>
          </a:p>
        </p:txBody>
      </p:sp>
      <p:pic>
        <p:nvPicPr>
          <p:cNvPr descr="Chart&#10;&#10;Description automatically generated" id="316" name="Google Shape;316;p18"/>
          <p:cNvPicPr preferRelativeResize="0"/>
          <p:nvPr/>
        </p:nvPicPr>
        <p:blipFill rotWithShape="1">
          <a:blip r:embed="rId5">
            <a:alphaModFix/>
          </a:blip>
          <a:srcRect b="0" l="0" r="0" t="0"/>
          <a:stretch/>
        </p:blipFill>
        <p:spPr>
          <a:xfrm>
            <a:off x="5205306" y="1371600"/>
            <a:ext cx="3429000" cy="1928813"/>
          </a:xfrm>
          <a:prstGeom prst="rect">
            <a:avLst/>
          </a:prstGeom>
          <a:noFill/>
          <a:ln>
            <a:noFill/>
          </a:ln>
        </p:spPr>
      </p:pic>
      <p:pic>
        <p:nvPicPr>
          <p:cNvPr id="317" name="Google Shape;317;p18"/>
          <p:cNvPicPr preferRelativeResize="0"/>
          <p:nvPr/>
        </p:nvPicPr>
        <p:blipFill rotWithShape="1">
          <a:blip r:embed="rId6">
            <a:alphaModFix/>
          </a:blip>
          <a:srcRect b="0" l="12346" r="0" t="0"/>
          <a:stretch/>
        </p:blipFill>
        <p:spPr>
          <a:xfrm>
            <a:off x="8932333" y="1227145"/>
            <a:ext cx="3005665" cy="2020019"/>
          </a:xfrm>
          <a:prstGeom prst="rect">
            <a:avLst/>
          </a:prstGeom>
          <a:noFill/>
          <a:ln>
            <a:noFill/>
          </a:ln>
        </p:spPr>
      </p:pic>
      <p:pic>
        <p:nvPicPr>
          <p:cNvPr descr="Map&#10;&#10;Description automatically generated" id="318" name="Google Shape;318;p18"/>
          <p:cNvPicPr preferRelativeResize="0"/>
          <p:nvPr/>
        </p:nvPicPr>
        <p:blipFill rotWithShape="1">
          <a:blip r:embed="rId7">
            <a:alphaModFix/>
          </a:blip>
          <a:srcRect b="0" l="25652" r="0" t="0"/>
          <a:stretch/>
        </p:blipFill>
        <p:spPr>
          <a:xfrm>
            <a:off x="4953508" y="4012390"/>
            <a:ext cx="2284983" cy="2233017"/>
          </a:xfrm>
          <a:prstGeom prst="rect">
            <a:avLst/>
          </a:prstGeom>
          <a:noFill/>
          <a:ln>
            <a:noFill/>
          </a:ln>
        </p:spPr>
      </p:pic>
      <p:pic>
        <p:nvPicPr>
          <p:cNvPr id="319" name="Google Shape;319;p18"/>
          <p:cNvPicPr preferRelativeResize="0"/>
          <p:nvPr/>
        </p:nvPicPr>
        <p:blipFill rotWithShape="1">
          <a:blip r:embed="rId8">
            <a:alphaModFix/>
          </a:blip>
          <a:srcRect b="0" l="0" r="50022" t="0"/>
          <a:stretch/>
        </p:blipFill>
        <p:spPr>
          <a:xfrm>
            <a:off x="7491814" y="4041561"/>
            <a:ext cx="2284983" cy="2174676"/>
          </a:xfrm>
          <a:prstGeom prst="rect">
            <a:avLst/>
          </a:prstGeom>
          <a:noFill/>
          <a:ln>
            <a:noFill/>
          </a:ln>
        </p:spPr>
      </p:pic>
      <p:pic>
        <p:nvPicPr>
          <p:cNvPr id="320" name="Google Shape;320;p18"/>
          <p:cNvPicPr preferRelativeResize="0"/>
          <p:nvPr/>
        </p:nvPicPr>
        <p:blipFill rotWithShape="1">
          <a:blip r:embed="rId9">
            <a:alphaModFix/>
          </a:blip>
          <a:srcRect b="0" l="0" r="50022" t="0"/>
          <a:stretch/>
        </p:blipFill>
        <p:spPr>
          <a:xfrm>
            <a:off x="9837590" y="4041561"/>
            <a:ext cx="2284983" cy="2174676"/>
          </a:xfrm>
          <a:prstGeom prst="rect">
            <a:avLst/>
          </a:prstGeom>
          <a:noFill/>
          <a:ln>
            <a:noFill/>
          </a:ln>
        </p:spPr>
      </p:pic>
      <p:sp>
        <p:nvSpPr>
          <p:cNvPr id="321" name="Google Shape;321;p18"/>
          <p:cNvSpPr txBox="1"/>
          <p:nvPr/>
        </p:nvSpPr>
        <p:spPr>
          <a:xfrm>
            <a:off x="7491814" y="6211507"/>
            <a:ext cx="463075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TDR analyses of winds, reflectivity at 7 (left), 2 (right) km. Note ~150 km eastward displacement in location of MLC.</a:t>
            </a:r>
            <a:endParaRPr/>
          </a:p>
        </p:txBody>
      </p:sp>
      <p:sp>
        <p:nvSpPr>
          <p:cNvPr id="322" name="Google Shape;322;p18"/>
          <p:cNvSpPr txBox="1"/>
          <p:nvPr/>
        </p:nvSpPr>
        <p:spPr>
          <a:xfrm>
            <a:off x="4953507" y="6232012"/>
            <a:ext cx="228498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IR animation showing two convective systems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9"/>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20220904H1 (EMC)</a:t>
            </a:r>
            <a:endParaRPr/>
          </a:p>
        </p:txBody>
      </p:sp>
      <p:pic>
        <p:nvPicPr>
          <p:cNvPr id="329" name="Google Shape;329;p19"/>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30" name="Google Shape;330;p19"/>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31" name="Google Shape;331;p19"/>
          <p:cNvSpPr txBox="1"/>
          <p:nvPr/>
        </p:nvSpPr>
        <p:spPr>
          <a:xfrm>
            <a:off x="137159" y="1371600"/>
            <a:ext cx="5323842" cy="5339923"/>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Rogers,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Rogers, Englert, </a:t>
            </a:r>
            <a:r>
              <a:rPr b="0" i="0" lang="en-US" sz="1800" u="none" cap="none" strike="noStrike">
                <a:solidFill>
                  <a:schemeClr val="dk1"/>
                </a:solidFill>
                <a:latin typeface="Calibri"/>
                <a:ea typeface="Calibri"/>
                <a:cs typeface="Calibri"/>
                <a:sym typeface="Calibri"/>
              </a:rPr>
              <a:t>Guest:</a:t>
            </a:r>
            <a:r>
              <a:rPr b="1" i="0" lang="en-US" sz="1800" u="none" cap="none" strike="noStrike">
                <a:solidFill>
                  <a:schemeClr val="dk1"/>
                </a:solidFill>
                <a:latin typeface="Calibri"/>
                <a:ea typeface="Calibri"/>
                <a:cs typeface="Calibri"/>
                <a:sym typeface="Calibri"/>
              </a:rPr>
              <a:t> Dan Stern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Fischer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EMC TDR, Vortex Alignment Module           (AIPEX), Stratiform Spiral Module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(STX): 0904z, Land (STX): 1402z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16 drops, 16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2</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1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Satcom issues for much of flight, prevented modules</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Intense convective burst near MLC</a:t>
            </a:r>
            <a:endParaRPr sz="18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W-E radar leg still showed displaced circulations</a:t>
            </a:r>
            <a:endParaRPr b="0" i="0" sz="1800" u="none" strike="noStrike">
              <a:solidFill>
                <a:srgbClr val="000000"/>
              </a:solidFill>
              <a:latin typeface="Arial"/>
              <a:ea typeface="Arial"/>
              <a:cs typeface="Arial"/>
              <a:sym typeface="Arial"/>
            </a:endParaRPr>
          </a:p>
        </p:txBody>
      </p:sp>
      <p:sp>
        <p:nvSpPr>
          <p:cNvPr id="332" name="Google Shape;332;p19"/>
          <p:cNvSpPr txBox="1"/>
          <p:nvPr/>
        </p:nvSpPr>
        <p:spPr>
          <a:xfrm>
            <a:off x="9677400" y="3082366"/>
            <a:ext cx="237744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final flight track</a:t>
            </a:r>
            <a:endParaRPr/>
          </a:p>
        </p:txBody>
      </p:sp>
      <p:pic>
        <p:nvPicPr>
          <p:cNvPr id="333" name="Google Shape;333;p19"/>
          <p:cNvPicPr preferRelativeResize="0"/>
          <p:nvPr/>
        </p:nvPicPr>
        <p:blipFill rotWithShape="1">
          <a:blip r:embed="rId5">
            <a:alphaModFix/>
          </a:blip>
          <a:srcRect b="0" l="0" r="0" t="0"/>
          <a:stretch/>
        </p:blipFill>
        <p:spPr>
          <a:xfrm>
            <a:off x="9677400" y="1214378"/>
            <a:ext cx="2377440" cy="1867988"/>
          </a:xfrm>
          <a:prstGeom prst="rect">
            <a:avLst/>
          </a:prstGeom>
          <a:noFill/>
          <a:ln>
            <a:noFill/>
          </a:ln>
        </p:spPr>
      </p:pic>
      <p:pic>
        <p:nvPicPr>
          <p:cNvPr descr="Map&#10;&#10;Description automatically generated" id="334" name="Google Shape;334;p19"/>
          <p:cNvPicPr preferRelativeResize="0"/>
          <p:nvPr/>
        </p:nvPicPr>
        <p:blipFill rotWithShape="1">
          <a:blip r:embed="rId6">
            <a:alphaModFix/>
          </a:blip>
          <a:srcRect b="0" l="0" r="0" t="0"/>
          <a:stretch/>
        </p:blipFill>
        <p:spPr>
          <a:xfrm>
            <a:off x="7152215" y="1421445"/>
            <a:ext cx="2286000" cy="1660921"/>
          </a:xfrm>
          <a:prstGeom prst="rect">
            <a:avLst/>
          </a:prstGeom>
          <a:noFill/>
          <a:ln>
            <a:noFill/>
          </a:ln>
        </p:spPr>
      </p:pic>
      <p:sp>
        <p:nvSpPr>
          <p:cNvPr id="335" name="Google Shape;335;p19"/>
          <p:cNvSpPr txBox="1"/>
          <p:nvPr/>
        </p:nvSpPr>
        <p:spPr>
          <a:xfrm>
            <a:off x="4835311" y="3081796"/>
            <a:ext cx="4602904"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GOES-E IR showing intense convective burst with lightning that developed on the western side of the storm from 0935-1155 UTC.</a:t>
            </a:r>
            <a:endParaRPr/>
          </a:p>
        </p:txBody>
      </p:sp>
      <p:pic>
        <p:nvPicPr>
          <p:cNvPr descr="Map&#10;&#10;Description automatically generated" id="336" name="Google Shape;336;p19"/>
          <p:cNvPicPr preferRelativeResize="0"/>
          <p:nvPr/>
        </p:nvPicPr>
        <p:blipFill rotWithShape="1">
          <a:blip r:embed="rId7">
            <a:alphaModFix/>
          </a:blip>
          <a:srcRect b="0" l="0" r="0" t="0"/>
          <a:stretch/>
        </p:blipFill>
        <p:spPr>
          <a:xfrm>
            <a:off x="4835311" y="1420874"/>
            <a:ext cx="2286000" cy="1660922"/>
          </a:xfrm>
          <a:prstGeom prst="rect">
            <a:avLst/>
          </a:prstGeom>
          <a:noFill/>
          <a:ln>
            <a:noFill/>
          </a:ln>
        </p:spPr>
      </p:pic>
      <p:pic>
        <p:nvPicPr>
          <p:cNvPr id="337" name="Google Shape;337;p19"/>
          <p:cNvPicPr preferRelativeResize="0"/>
          <p:nvPr/>
        </p:nvPicPr>
        <p:blipFill rotWithShape="1">
          <a:blip r:embed="rId8">
            <a:alphaModFix/>
          </a:blip>
          <a:srcRect b="0" l="0" r="50000" t="0"/>
          <a:stretch/>
        </p:blipFill>
        <p:spPr>
          <a:xfrm>
            <a:off x="8656320" y="3868555"/>
            <a:ext cx="2560320" cy="2435638"/>
          </a:xfrm>
          <a:prstGeom prst="rect">
            <a:avLst/>
          </a:prstGeom>
          <a:noFill/>
          <a:ln>
            <a:noFill/>
          </a:ln>
        </p:spPr>
      </p:pic>
      <p:pic>
        <p:nvPicPr>
          <p:cNvPr id="338" name="Google Shape;338;p19"/>
          <p:cNvPicPr preferRelativeResize="0"/>
          <p:nvPr/>
        </p:nvPicPr>
        <p:blipFill rotWithShape="1">
          <a:blip r:embed="rId9">
            <a:alphaModFix/>
          </a:blip>
          <a:srcRect b="0" l="0" r="50000" t="0"/>
          <a:stretch/>
        </p:blipFill>
        <p:spPr>
          <a:xfrm>
            <a:off x="6096000" y="3868555"/>
            <a:ext cx="2560320" cy="2435638"/>
          </a:xfrm>
          <a:prstGeom prst="rect">
            <a:avLst/>
          </a:prstGeom>
          <a:noFill/>
          <a:ln>
            <a:noFill/>
          </a:ln>
        </p:spPr>
      </p:pic>
      <p:sp>
        <p:nvSpPr>
          <p:cNvPr id="339" name="Google Shape;339;p19"/>
          <p:cNvSpPr txBox="1"/>
          <p:nvPr/>
        </p:nvSpPr>
        <p:spPr>
          <a:xfrm>
            <a:off x="6129654" y="6304193"/>
            <a:ext cx="508698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TDR analyses of winds, reflectivity at 1 (left), 6 (right) km. Note continued eastward displacement in location of MLC.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b="0" i="1" lang="en-US" sz="2800" u="none" cap="none" strike="noStrike">
                <a:solidFill>
                  <a:srgbClr val="2F5496"/>
                </a:solidFill>
                <a:latin typeface="Calibri"/>
                <a:ea typeface="Calibri"/>
                <a:cs typeface="Calibri"/>
                <a:sym typeface="Calibri"/>
              </a:rPr>
              <a:t>Summary of Missions (28 August – 8 September 2022)</a:t>
            </a:r>
            <a:endParaRPr/>
          </a:p>
        </p:txBody>
      </p:sp>
      <p:pic>
        <p:nvPicPr>
          <p:cNvPr id="101" name="Google Shape;101;p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02" name="Google Shape;102;p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03" name="Google Shape;103;p2"/>
          <p:cNvSpPr txBox="1"/>
          <p:nvPr/>
        </p:nvSpPr>
        <p:spPr>
          <a:xfrm>
            <a:off x="137161" y="1371600"/>
            <a:ext cx="12054840" cy="50629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Calibri"/>
                <a:ea typeface="Calibri"/>
                <a:cs typeface="Calibri"/>
                <a:sym typeface="Calibri"/>
              </a:rPr>
              <a:t>Mission Series Overview</a:t>
            </a:r>
            <a:endParaRPr/>
          </a:p>
          <a:p>
            <a:pPr indent="0" lvl="0" marL="0" marR="0" rtl="0" algn="l">
              <a:spcBef>
                <a:spcPts val="600"/>
              </a:spcBef>
              <a:spcAft>
                <a:spcPts val="0"/>
              </a:spcAft>
              <a:buNone/>
            </a:pPr>
            <a:r>
              <a:t/>
            </a:r>
            <a:endParaRPr sz="800">
              <a:solidFill>
                <a:schemeClr val="dk1"/>
              </a:solidFill>
              <a:latin typeface="Calibri"/>
              <a:ea typeface="Calibri"/>
              <a:cs typeface="Calibri"/>
              <a:sym typeface="Calibri"/>
            </a:endParaRPr>
          </a:p>
          <a:p>
            <a:pPr indent="-220663" lvl="0" marL="4572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17 P-3 Missions (HRD &amp; EMC), 3 G-IV missions (HRD)</a:t>
            </a:r>
            <a:endParaRPr/>
          </a:p>
          <a:p>
            <a:pPr indent="-225425" lvl="1" marL="917575" marR="0" rtl="0" algn="l">
              <a:spcBef>
                <a:spcPts val="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8 HRD research</a:t>
            </a:r>
            <a:r>
              <a:rPr b="0" i="0" lang="en-US" sz="2000" u="none" cap="none" strike="noStrike">
                <a:solidFill>
                  <a:srgbClr val="000000"/>
                </a:solidFill>
                <a:latin typeface="Calibri"/>
                <a:ea typeface="Calibri"/>
                <a:cs typeface="Calibri"/>
                <a:sym typeface="Calibri"/>
              </a:rPr>
              <a:t>, 12 EMC-NHC TDR</a:t>
            </a:r>
            <a:endParaRPr b="0" i="0" sz="2000" u="none" cap="none" strike="noStrike">
              <a:solidFill>
                <a:schemeClr val="dk1"/>
              </a:solidFill>
              <a:latin typeface="Calibri"/>
              <a:ea typeface="Calibri"/>
              <a:cs typeface="Calibri"/>
              <a:sym typeface="Calibri"/>
            </a:endParaRPr>
          </a:p>
          <a:p>
            <a:pPr indent="-225425" lvl="1" marL="917575" marR="0" rtl="0" algn="l">
              <a:spcBef>
                <a:spcPts val="600"/>
              </a:spcBef>
              <a:spcAft>
                <a:spcPts val="0"/>
              </a:spcAft>
              <a:buClr>
                <a:schemeClr val="dk1"/>
              </a:buClr>
              <a:buSzPts val="2000"/>
              <a:buFont typeface="Noto Sans Symbols"/>
              <a:buChar char="▪"/>
            </a:pPr>
            <a:r>
              <a:rPr b="1" i="0" lang="en-US" sz="2000" u="none" cap="none" strike="noStrike">
                <a:solidFill>
                  <a:schemeClr val="dk1"/>
                </a:solidFill>
                <a:latin typeface="Calibri"/>
                <a:ea typeface="Calibri"/>
                <a:cs typeface="Calibri"/>
                <a:sym typeface="Calibri"/>
              </a:rPr>
              <a:t>475</a:t>
            </a:r>
            <a:r>
              <a:rPr b="0" i="0" lang="en-US" sz="2000" u="none" cap="none" strike="noStrike">
                <a:solidFill>
                  <a:schemeClr val="dk1"/>
                </a:solidFill>
                <a:latin typeface="Calibri"/>
                <a:ea typeface="Calibri"/>
                <a:cs typeface="Calibri"/>
                <a:sym typeface="Calibri"/>
              </a:rPr>
              <a:t> GPS dropsondes / </a:t>
            </a:r>
            <a:r>
              <a:rPr b="1" i="0" lang="en-US" sz="2000" u="none" cap="none" strike="noStrike">
                <a:solidFill>
                  <a:schemeClr val="dk1"/>
                </a:solidFill>
                <a:latin typeface="Calibri"/>
                <a:ea typeface="Calibri"/>
                <a:cs typeface="Calibri"/>
                <a:sym typeface="Calibri"/>
              </a:rPr>
              <a:t>458</a:t>
            </a:r>
            <a:r>
              <a:rPr b="0" i="0" lang="en-US" sz="2000" u="none" cap="none" strike="noStrike">
                <a:solidFill>
                  <a:schemeClr val="dk1"/>
                </a:solidFill>
                <a:latin typeface="Calibri"/>
                <a:ea typeface="Calibri"/>
                <a:cs typeface="Calibri"/>
                <a:sym typeface="Calibri"/>
              </a:rPr>
              <a:t> transmitted to the GTS</a:t>
            </a:r>
            <a:endParaRPr/>
          </a:p>
          <a:p>
            <a:pPr indent="-225425" lvl="1" marL="917575" marR="0" rtl="0" algn="l">
              <a:spcBef>
                <a:spcPts val="600"/>
              </a:spcBef>
              <a:spcAft>
                <a:spcPts val="0"/>
              </a:spcAft>
              <a:buClr>
                <a:schemeClr val="dk1"/>
              </a:buClr>
              <a:buSzPts val="2000"/>
              <a:buFont typeface="Noto Sans Symbols"/>
              <a:buChar char="▪"/>
            </a:pPr>
            <a:r>
              <a:rPr b="1" i="0" lang="en-US" sz="2000" u="none" cap="none" strike="noStrike">
                <a:solidFill>
                  <a:schemeClr val="dk1"/>
                </a:solidFill>
                <a:latin typeface="Calibri"/>
                <a:ea typeface="Calibri"/>
                <a:cs typeface="Calibri"/>
                <a:sym typeface="Calibri"/>
              </a:rPr>
              <a:t>52</a:t>
            </a:r>
            <a:r>
              <a:rPr b="0" i="0" lang="en-US" sz="2000" u="none" cap="none" strike="noStrike">
                <a:solidFill>
                  <a:schemeClr val="dk1"/>
                </a:solidFill>
                <a:latin typeface="Calibri"/>
                <a:ea typeface="Calibri"/>
                <a:cs typeface="Calibri"/>
                <a:sym typeface="Calibri"/>
              </a:rPr>
              <a:t> NRL/ONR AXBTs deployed (</a:t>
            </a:r>
            <a:r>
              <a:rPr b="1" i="0" lang="en-US" sz="2000" u="none" cap="none" strike="noStrike">
                <a:solidFill>
                  <a:schemeClr val="dk1"/>
                </a:solidFill>
                <a:latin typeface="Calibri"/>
                <a:ea typeface="Calibri"/>
                <a:cs typeface="Calibri"/>
                <a:sym typeface="Calibri"/>
              </a:rPr>
              <a:t>46</a:t>
            </a:r>
            <a:r>
              <a:rPr b="0" i="0" lang="en-US" sz="2000" u="none" cap="none" strike="noStrike">
                <a:solidFill>
                  <a:schemeClr val="dk1"/>
                </a:solidFill>
                <a:latin typeface="Calibri"/>
                <a:ea typeface="Calibri"/>
                <a:cs typeface="Calibri"/>
                <a:sym typeface="Calibri"/>
              </a:rPr>
              <a:t> good)</a:t>
            </a:r>
            <a:endParaRPr/>
          </a:p>
          <a:p>
            <a:pPr indent="-225425" lvl="1" marL="917575" marR="0" rtl="0" algn="l">
              <a:spcBef>
                <a:spcPts val="600"/>
              </a:spcBef>
              <a:spcAft>
                <a:spcPts val="0"/>
              </a:spcAft>
              <a:buClr>
                <a:schemeClr val="dk1"/>
              </a:buClr>
              <a:buSzPts val="2000"/>
              <a:buFont typeface="Noto Sans Symbols"/>
              <a:buChar char="▪"/>
            </a:pPr>
            <a:r>
              <a:rPr b="1" i="0" lang="en-US" sz="2000" u="none" cap="none" strike="noStrike">
                <a:solidFill>
                  <a:schemeClr val="dk1"/>
                </a:solidFill>
                <a:latin typeface="Calibri"/>
                <a:ea typeface="Calibri"/>
                <a:cs typeface="Calibri"/>
                <a:sym typeface="Calibri"/>
              </a:rPr>
              <a:t>85</a:t>
            </a:r>
            <a:r>
              <a:rPr b="0" i="0" lang="en-US" sz="2000" u="none" cap="none" strike="noStrike">
                <a:solidFill>
                  <a:schemeClr val="dk1"/>
                </a:solidFill>
                <a:latin typeface="Calibri"/>
                <a:ea typeface="Calibri"/>
                <a:cs typeface="Calibri"/>
                <a:sym typeface="Calibri"/>
              </a:rPr>
              <a:t> TDR analyses transmitted to EMC &amp; NHC</a:t>
            </a:r>
            <a:endParaRPr/>
          </a:p>
          <a:p>
            <a:pPr indent="-225425" lvl="1" marL="917575" marR="0" rtl="0" algn="l">
              <a:spcBef>
                <a:spcPts val="600"/>
              </a:spcBef>
              <a:spcAft>
                <a:spcPts val="0"/>
              </a:spcAft>
              <a:buClr>
                <a:schemeClr val="dk1"/>
              </a:buClr>
              <a:buSzPts val="2000"/>
              <a:buFont typeface="Noto Sans Symbols"/>
              <a:buChar char="▪"/>
            </a:pPr>
            <a:r>
              <a:rPr b="0" i="0" lang="en-US" sz="2000" u="none" cap="none" strike="noStrike">
                <a:solidFill>
                  <a:schemeClr val="dk1"/>
                </a:solidFill>
                <a:latin typeface="Calibri"/>
                <a:ea typeface="Calibri"/>
                <a:cs typeface="Calibri"/>
                <a:sym typeface="Calibri"/>
              </a:rPr>
              <a:t>APHEX Experiments &amp; Modules: </a:t>
            </a:r>
            <a:r>
              <a:rPr b="0" i="0" lang="en-US" sz="20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https://www.aoml.noaa.gov/2022-hurricane-field-program/</a:t>
            </a:r>
            <a:r>
              <a:rPr b="0" i="0" lang="en-US" sz="2000" u="none" cap="none" strike="noStrike">
                <a:solidFill>
                  <a:schemeClr val="dk1"/>
                </a:solidFill>
                <a:latin typeface="Calibri"/>
                <a:ea typeface="Calibri"/>
                <a:cs typeface="Calibri"/>
                <a:sym typeface="Calibri"/>
              </a:rPr>
              <a:t> </a:t>
            </a:r>
            <a:endParaRPr/>
          </a:p>
          <a:p>
            <a:pPr indent="-342900" lvl="2" marL="1492250" marR="0" rtl="0" algn="l">
              <a:spcBef>
                <a:spcPts val="60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PREFORM and FAM (Genesis)</a:t>
            </a:r>
            <a:endParaRPr/>
          </a:p>
          <a:p>
            <a:pPr indent="-342900" lvl="2" marL="1492250" marR="0" rtl="0" algn="l">
              <a:spcBef>
                <a:spcPts val="60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Vortex Alignment Module (VAM) – under AIPEX</a:t>
            </a:r>
            <a:endParaRPr/>
          </a:p>
          <a:p>
            <a:pPr indent="-342900" lvl="2" marL="1492250" marR="0" rtl="0" algn="l">
              <a:spcBef>
                <a:spcPts val="60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Flight-Level Assessment of Intensification in Moderate Shear  (FLAIMS) - under AIPEX</a:t>
            </a:r>
            <a:endParaRPr/>
          </a:p>
          <a:p>
            <a:pPr indent="-342900" lvl="2" marL="1492250" marR="0" rtl="0" algn="l">
              <a:spcBef>
                <a:spcPts val="60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Impact of Targeted Observations on Forecasts (ITOFS)</a:t>
            </a:r>
            <a:endParaRPr/>
          </a:p>
          <a:p>
            <a:pPr indent="-342900" lvl="2" marL="1492250" marR="0" rtl="0" algn="l">
              <a:spcBef>
                <a:spcPts val="60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Stratiform Spiral</a:t>
            </a:r>
            <a:endParaRPr/>
          </a:p>
          <a:p>
            <a:pPr indent="-342900" lvl="2" marL="1492250" marR="0" rtl="0" algn="l">
              <a:spcBef>
                <a:spcPts val="60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Gravity Wave Module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0"/>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20220905H1 (EMC)</a:t>
            </a:r>
            <a:endParaRPr/>
          </a:p>
        </p:txBody>
      </p:sp>
      <p:pic>
        <p:nvPicPr>
          <p:cNvPr id="346" name="Google Shape;346;p20"/>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47" name="Google Shape;347;p20"/>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48" name="Google Shape;348;p20"/>
          <p:cNvSpPr txBox="1"/>
          <p:nvPr/>
        </p:nvSpPr>
        <p:spPr>
          <a:xfrm>
            <a:off x="137158" y="1371600"/>
            <a:ext cx="5416975" cy="5370701"/>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Rogers,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Alvey, Englert, </a:t>
            </a:r>
            <a:r>
              <a:rPr b="0" i="0" lang="en-US" sz="1800" u="none" cap="none" strike="noStrike">
                <a:solidFill>
                  <a:schemeClr val="dk1"/>
                </a:solidFill>
                <a:latin typeface="Calibri"/>
                <a:ea typeface="Calibri"/>
                <a:cs typeface="Calibri"/>
                <a:sym typeface="Calibri"/>
              </a:rPr>
              <a:t>Guest:</a:t>
            </a:r>
            <a:r>
              <a:rPr b="1" i="0" lang="en-US" sz="1800" u="none" cap="none" strike="noStrike">
                <a:solidFill>
                  <a:schemeClr val="dk1"/>
                </a:solidFill>
                <a:latin typeface="Calibri"/>
                <a:ea typeface="Calibri"/>
                <a:cs typeface="Calibri"/>
                <a:sym typeface="Calibri"/>
              </a:rPr>
              <a:t> Dan Stern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Reasor</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EMC TDR, FLAIMS, VAM on NE side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(STX): 0904z, Land (STX): 1412z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27 drops, 25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2</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5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FLAIMS, VAM modules flown</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Rapid-fire RMW drops released on NW, W, E, NE sides</a:t>
            </a:r>
            <a:endParaRPr b="0" i="0" sz="1800" u="none" strike="noStrike">
              <a:solidFill>
                <a:srgbClr val="000000"/>
              </a:solidFill>
              <a:latin typeface="Arial"/>
              <a:ea typeface="Arial"/>
              <a:cs typeface="Arial"/>
              <a:sym typeface="Arial"/>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Center displacement decreased during mission; aligned up to 5 km by end</a:t>
            </a:r>
            <a:endParaRPr b="0" i="0" sz="1800" u="none" strike="noStrike">
              <a:solidFill>
                <a:srgbClr val="000000"/>
              </a:solidFill>
              <a:latin typeface="Arial"/>
              <a:ea typeface="Arial"/>
              <a:cs typeface="Arial"/>
              <a:sym typeface="Arial"/>
            </a:endParaRPr>
          </a:p>
        </p:txBody>
      </p:sp>
      <p:sp>
        <p:nvSpPr>
          <p:cNvPr id="349" name="Google Shape;349;p20"/>
          <p:cNvSpPr txBox="1"/>
          <p:nvPr/>
        </p:nvSpPr>
        <p:spPr>
          <a:xfrm>
            <a:off x="7144794" y="3229059"/>
            <a:ext cx="3658671"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flight track</a:t>
            </a:r>
            <a:endParaRPr/>
          </a:p>
        </p:txBody>
      </p:sp>
      <p:pic>
        <p:nvPicPr>
          <p:cNvPr descr="Diagram&#10;&#10;Description automatically generated" id="350" name="Google Shape;350;p20"/>
          <p:cNvPicPr preferRelativeResize="0"/>
          <p:nvPr/>
        </p:nvPicPr>
        <p:blipFill rotWithShape="1">
          <a:blip r:embed="rId5">
            <a:alphaModFix/>
          </a:blip>
          <a:srcRect b="0" l="0" r="0" t="0"/>
          <a:stretch/>
        </p:blipFill>
        <p:spPr>
          <a:xfrm>
            <a:off x="7144795" y="1178578"/>
            <a:ext cx="3658671" cy="2058003"/>
          </a:xfrm>
          <a:prstGeom prst="rect">
            <a:avLst/>
          </a:prstGeom>
          <a:noFill/>
          <a:ln>
            <a:noFill/>
          </a:ln>
        </p:spPr>
      </p:pic>
      <p:pic>
        <p:nvPicPr>
          <p:cNvPr id="351" name="Google Shape;351;p20"/>
          <p:cNvPicPr preferRelativeResize="0"/>
          <p:nvPr/>
        </p:nvPicPr>
        <p:blipFill rotWithShape="1">
          <a:blip r:embed="rId6">
            <a:alphaModFix/>
          </a:blip>
          <a:srcRect b="18395" l="7748" r="5940" t="15333"/>
          <a:stretch/>
        </p:blipFill>
        <p:spPr>
          <a:xfrm>
            <a:off x="5975718" y="3755997"/>
            <a:ext cx="4754880" cy="2247640"/>
          </a:xfrm>
          <a:prstGeom prst="rect">
            <a:avLst/>
          </a:prstGeom>
          <a:noFill/>
          <a:ln>
            <a:noFill/>
          </a:ln>
        </p:spPr>
      </p:pic>
      <p:sp>
        <p:nvSpPr>
          <p:cNvPr id="352" name="Google Shape;352;p20"/>
          <p:cNvSpPr txBox="1"/>
          <p:nvPr/>
        </p:nvSpPr>
        <p:spPr>
          <a:xfrm>
            <a:off x="5975718" y="6003637"/>
            <a:ext cx="4754880"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Composite TDR-derived vorticity (shading) and tilt hodograph.</a:t>
            </a:r>
            <a:endParaRPr/>
          </a:p>
          <a:p>
            <a:pPr indent="0" lvl="0" marL="0" marR="0" rtl="0" algn="ctr">
              <a:spcBef>
                <a:spcPts val="0"/>
              </a:spcBef>
              <a:spcAft>
                <a:spcPts val="0"/>
              </a:spcAft>
              <a:buNone/>
            </a:pPr>
            <a:r>
              <a:rPr lang="en-US" sz="1400">
                <a:solidFill>
                  <a:schemeClr val="dk1"/>
                </a:solidFill>
                <a:latin typeface="Calibri"/>
                <a:ea typeface="Calibri"/>
                <a:cs typeface="Calibri"/>
                <a:sym typeface="Calibri"/>
              </a:rPr>
              <a:t>Vorticity core becoming apparent near center, tilt ~20 km between 1-5 km altitude, increases significantly above that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21"/>
          <p:cNvPicPr preferRelativeResize="0"/>
          <p:nvPr/>
        </p:nvPicPr>
        <p:blipFill rotWithShape="1">
          <a:blip r:embed="rId3">
            <a:alphaModFix/>
          </a:blip>
          <a:srcRect b="0" l="0" r="0" t="0"/>
          <a:stretch/>
        </p:blipFill>
        <p:spPr>
          <a:xfrm>
            <a:off x="9481423" y="1305734"/>
            <a:ext cx="2266923" cy="2516215"/>
          </a:xfrm>
          <a:prstGeom prst="rect">
            <a:avLst/>
          </a:prstGeom>
          <a:noFill/>
          <a:ln>
            <a:noFill/>
          </a:ln>
        </p:spPr>
      </p:pic>
      <p:sp>
        <p:nvSpPr>
          <p:cNvPr id="359" name="Google Shape;359;p21"/>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20220905I1 (EMC)</a:t>
            </a:r>
            <a:endParaRPr/>
          </a:p>
        </p:txBody>
      </p:sp>
      <p:pic>
        <p:nvPicPr>
          <p:cNvPr id="360" name="Google Shape;360;p21"/>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361" name="Google Shape;361;p21"/>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362" name="Google Shape;362;p21"/>
          <p:cNvSpPr txBox="1"/>
          <p:nvPr/>
        </p:nvSpPr>
        <p:spPr>
          <a:xfrm>
            <a:off x="137158" y="1371600"/>
            <a:ext cx="6160514" cy="5463034"/>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Aberson</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Holbach/Marks,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EMC TDR, FLAIMS (AIPEX), TCRI rapid drop sequence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Rotated Fig.-4</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(KLAL): 1905z, Land (STX): 0326z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27 drops, 26 to GTS, </a:t>
            </a:r>
            <a:r>
              <a:rPr b="0" i="0" lang="en-US" sz="1800" u="none" cap="none" strike="noStrike">
                <a:solidFill>
                  <a:srgbClr val="000000"/>
                </a:solidFill>
                <a:latin typeface="Calibri"/>
                <a:ea typeface="Calibri"/>
                <a:cs typeface="Calibri"/>
                <a:sym typeface="Calibri"/>
              </a:rPr>
              <a:t>3 late LD, 1 no winds</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4 (3 good)</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4 TDR analyses. 3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600"/>
              <a:buFont typeface="Arial"/>
              <a:buChar char="•"/>
            </a:pPr>
            <a:r>
              <a:rPr b="0" i="0" lang="en-US" sz="1600" u="none" strike="noStrike">
                <a:solidFill>
                  <a:srgbClr val="000000"/>
                </a:solidFill>
                <a:latin typeface="Calibri"/>
                <a:ea typeface="Calibri"/>
                <a:cs typeface="Calibri"/>
                <a:sym typeface="Calibri"/>
              </a:rPr>
              <a:t>Bumpy ride.  1 sonde had an 8 m/s downdraft just below flight level</a:t>
            </a:r>
            <a:endParaRPr/>
          </a:p>
          <a:p>
            <a:pPr indent="-228600" lvl="0" marL="236538" marR="0" rtl="0" algn="l">
              <a:spcBef>
                <a:spcPts val="600"/>
              </a:spcBef>
              <a:spcAft>
                <a:spcPts val="0"/>
              </a:spcAft>
              <a:buClr>
                <a:srgbClr val="000000"/>
              </a:buClr>
              <a:buSzPts val="1600"/>
              <a:buFont typeface="Arial"/>
              <a:buChar char="•"/>
            </a:pPr>
            <a:r>
              <a:rPr b="0" i="0" lang="en-US" sz="1600" u="none" strike="noStrike">
                <a:solidFill>
                  <a:srgbClr val="000000"/>
                </a:solidFill>
                <a:latin typeface="Calibri"/>
                <a:ea typeface="Calibri"/>
                <a:cs typeface="Calibri"/>
                <a:sym typeface="Calibri"/>
              </a:rPr>
              <a:t>Too much work for one person.  We had to sit on the ground for at least a half hour to allow data to get off the plane and systems to be shut down properly</a:t>
            </a:r>
            <a:endParaRPr/>
          </a:p>
          <a:p>
            <a:pPr indent="-228600" lvl="0" marL="236538" marR="0" rtl="0" algn="l">
              <a:spcBef>
                <a:spcPts val="600"/>
              </a:spcBef>
              <a:spcAft>
                <a:spcPts val="0"/>
              </a:spcAft>
              <a:buClr>
                <a:srgbClr val="000000"/>
              </a:buClr>
              <a:buSzPts val="1600"/>
              <a:buFont typeface="Arial"/>
              <a:buChar char="•"/>
            </a:pPr>
            <a:r>
              <a:rPr b="0" i="0" lang="en-US" sz="1600" u="none" strike="noStrike">
                <a:solidFill>
                  <a:srgbClr val="000000"/>
                </a:solidFill>
                <a:latin typeface="Calibri"/>
                <a:ea typeface="Calibri"/>
                <a:cs typeface="Calibri"/>
                <a:sym typeface="Calibri"/>
              </a:rPr>
              <a:t>Issues with getting FD to fly through eyewall and in comms between science and flight.</a:t>
            </a:r>
            <a:endParaRPr b="0" i="0" sz="1600" u="none" strike="noStrike">
              <a:solidFill>
                <a:srgbClr val="000000"/>
              </a:solidFill>
              <a:latin typeface="Arial"/>
              <a:ea typeface="Arial"/>
              <a:cs typeface="Arial"/>
              <a:sym typeface="Arial"/>
            </a:endParaRPr>
          </a:p>
        </p:txBody>
      </p:sp>
      <p:sp>
        <p:nvSpPr>
          <p:cNvPr id="363" name="Google Shape;363;p21"/>
          <p:cNvSpPr txBox="1"/>
          <p:nvPr/>
        </p:nvSpPr>
        <p:spPr>
          <a:xfrm>
            <a:off x="9481423" y="3821949"/>
            <a:ext cx="226692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N43 final flight track</a:t>
            </a:r>
            <a:endParaRPr/>
          </a:p>
        </p:txBody>
      </p:sp>
      <p:pic>
        <p:nvPicPr>
          <p:cNvPr descr="A picture containing diagram&#10;&#10;Description automatically generated" id="364" name="Google Shape;364;p21"/>
          <p:cNvPicPr preferRelativeResize="0"/>
          <p:nvPr/>
        </p:nvPicPr>
        <p:blipFill rotWithShape="1">
          <a:blip r:embed="rId6">
            <a:alphaModFix/>
          </a:blip>
          <a:srcRect b="0" l="0" r="0" t="0"/>
          <a:stretch/>
        </p:blipFill>
        <p:spPr>
          <a:xfrm>
            <a:off x="6957368" y="4342579"/>
            <a:ext cx="3917782" cy="2203753"/>
          </a:xfrm>
          <a:prstGeom prst="rect">
            <a:avLst/>
          </a:prstGeom>
          <a:noFill/>
          <a:ln>
            <a:noFill/>
          </a:ln>
        </p:spPr>
      </p:pic>
      <p:pic>
        <p:nvPicPr>
          <p:cNvPr id="365" name="Google Shape;365;p21"/>
          <p:cNvPicPr preferRelativeResize="0"/>
          <p:nvPr/>
        </p:nvPicPr>
        <p:blipFill rotWithShape="1">
          <a:blip r:embed="rId7">
            <a:alphaModFix/>
          </a:blip>
          <a:srcRect b="0" l="0" r="0" t="0"/>
          <a:stretch/>
        </p:blipFill>
        <p:spPr>
          <a:xfrm>
            <a:off x="6182464" y="1343247"/>
            <a:ext cx="2938338" cy="2203753"/>
          </a:xfrm>
          <a:prstGeom prst="rect">
            <a:avLst/>
          </a:prstGeom>
          <a:noFill/>
          <a:ln>
            <a:noFill/>
          </a:ln>
        </p:spPr>
      </p:pic>
      <p:sp>
        <p:nvSpPr>
          <p:cNvPr id="366" name="Google Shape;366;p21"/>
          <p:cNvSpPr txBox="1"/>
          <p:nvPr/>
        </p:nvSpPr>
        <p:spPr>
          <a:xfrm>
            <a:off x="6182464" y="3543320"/>
            <a:ext cx="2938338"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MMR screenshot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2"/>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20220906H1 (EMC)</a:t>
            </a:r>
            <a:endParaRPr/>
          </a:p>
        </p:txBody>
      </p:sp>
      <p:pic>
        <p:nvPicPr>
          <p:cNvPr id="373" name="Google Shape;373;p2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74" name="Google Shape;374;p2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75" name="Google Shape;375;p22"/>
          <p:cNvSpPr txBox="1"/>
          <p:nvPr/>
        </p:nvSpPr>
        <p:spPr>
          <a:xfrm>
            <a:off x="137158" y="1371600"/>
            <a:ext cx="5891109" cy="5570756"/>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Rogers/Alvey,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Alvey/Rogers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Fischer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EMC TDR, FLAIMS, VAM</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(STX): 0823z, Land (STX): 1452z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27 drops, 25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2</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4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Flight level / mid-level center shifted slightly northeastward during flight (potential center repositioning?)</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It could be beneficial to start the pattern with a pass along the VAM/FLAIMS vector for more temporal continuity</a:t>
            </a:r>
            <a:endParaRPr b="0" i="0" sz="1800" u="none" strike="noStrike">
              <a:solidFill>
                <a:srgbClr val="000000"/>
              </a:solidFill>
              <a:latin typeface="Calibri"/>
              <a:ea typeface="Calibri"/>
              <a:cs typeface="Calibri"/>
              <a:sym typeface="Calibri"/>
            </a:endParaRPr>
          </a:p>
        </p:txBody>
      </p:sp>
      <p:sp>
        <p:nvSpPr>
          <p:cNvPr id="376" name="Google Shape;376;p22"/>
          <p:cNvSpPr txBox="1"/>
          <p:nvPr/>
        </p:nvSpPr>
        <p:spPr>
          <a:xfrm>
            <a:off x="8441690" y="3241482"/>
            <a:ext cx="361315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final flight track</a:t>
            </a:r>
            <a:endParaRPr/>
          </a:p>
        </p:txBody>
      </p:sp>
      <p:pic>
        <p:nvPicPr>
          <p:cNvPr descr="A picture containing diagram&#10;&#10;Description automatically generated" id="377" name="Google Shape;377;p22"/>
          <p:cNvPicPr preferRelativeResize="0"/>
          <p:nvPr/>
        </p:nvPicPr>
        <p:blipFill rotWithShape="1">
          <a:blip r:embed="rId5">
            <a:alphaModFix/>
          </a:blip>
          <a:srcRect b="0" l="0" r="0" t="0"/>
          <a:stretch/>
        </p:blipFill>
        <p:spPr>
          <a:xfrm>
            <a:off x="4739642" y="1533915"/>
            <a:ext cx="3474720" cy="1954530"/>
          </a:xfrm>
          <a:prstGeom prst="rect">
            <a:avLst/>
          </a:prstGeom>
          <a:noFill/>
          <a:ln>
            <a:noFill/>
          </a:ln>
        </p:spPr>
      </p:pic>
      <p:pic>
        <p:nvPicPr>
          <p:cNvPr id="378" name="Google Shape;378;p22"/>
          <p:cNvPicPr preferRelativeResize="0"/>
          <p:nvPr/>
        </p:nvPicPr>
        <p:blipFill rotWithShape="1">
          <a:blip r:embed="rId6">
            <a:alphaModFix/>
          </a:blip>
          <a:srcRect b="0" l="0" r="0" t="0"/>
          <a:stretch/>
        </p:blipFill>
        <p:spPr>
          <a:xfrm>
            <a:off x="8441690" y="1177889"/>
            <a:ext cx="3613150" cy="2063593"/>
          </a:xfrm>
          <a:prstGeom prst="rect">
            <a:avLst/>
          </a:prstGeom>
          <a:noFill/>
          <a:ln>
            <a:noFill/>
          </a:ln>
        </p:spPr>
      </p:pic>
      <p:pic>
        <p:nvPicPr>
          <p:cNvPr id="379" name="Google Shape;379;p22"/>
          <p:cNvPicPr preferRelativeResize="0"/>
          <p:nvPr/>
        </p:nvPicPr>
        <p:blipFill rotWithShape="1">
          <a:blip r:embed="rId7">
            <a:alphaModFix/>
          </a:blip>
          <a:srcRect b="0" l="0" r="0" t="0"/>
          <a:stretch/>
        </p:blipFill>
        <p:spPr>
          <a:xfrm>
            <a:off x="6576910" y="3849694"/>
            <a:ext cx="4572000" cy="2377678"/>
          </a:xfrm>
          <a:prstGeom prst="rect">
            <a:avLst/>
          </a:prstGeom>
          <a:noFill/>
          <a:ln>
            <a:noFill/>
          </a:ln>
        </p:spPr>
      </p:pic>
      <p:sp>
        <p:nvSpPr>
          <p:cNvPr id="380" name="Google Shape;380;p22"/>
          <p:cNvSpPr txBox="1"/>
          <p:nvPr/>
        </p:nvSpPr>
        <p:spPr>
          <a:xfrm>
            <a:off x="6576910" y="6227372"/>
            <a:ext cx="4572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TDR analyses of winds, reflectivity at 5 km for the (left) SE-NW  and (right) NE-SW passes.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3"/>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20220906I1 (EMC)</a:t>
            </a:r>
            <a:endParaRPr/>
          </a:p>
        </p:txBody>
      </p:sp>
      <p:pic>
        <p:nvPicPr>
          <p:cNvPr id="387" name="Google Shape;387;p23"/>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388" name="Google Shape;388;p23"/>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389" name="Google Shape;389;p23"/>
          <p:cNvSpPr txBox="1"/>
          <p:nvPr/>
        </p:nvSpPr>
        <p:spPr>
          <a:xfrm>
            <a:off x="137158" y="1371600"/>
            <a:ext cx="5958842" cy="5016758"/>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LPS/Radar: </a:t>
            </a:r>
            <a:r>
              <a:rPr b="1" i="0" lang="en-US" sz="1800" u="none" cap="none" strike="noStrike">
                <a:solidFill>
                  <a:schemeClr val="dk1"/>
                </a:solidFill>
                <a:latin typeface="Calibri"/>
                <a:ea typeface="Calibri"/>
                <a:cs typeface="Calibri"/>
                <a:sym typeface="Calibri"/>
              </a:rPr>
              <a:t>Holbach,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Aberson</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Hazelton,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(Genesis), FLAIMS</a:t>
            </a:r>
            <a:endParaRPr b="1" i="0" sz="1600" u="none" cap="none" strike="noStrike">
              <a:solidFill>
                <a:srgbClr val="FF0000"/>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(STX): 2026z, Land (STX): 0321z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29 drops, 27 to GTS, </a:t>
            </a:r>
            <a:r>
              <a:rPr b="0" i="0" lang="en-US" sz="1800" u="none" cap="none" strike="noStrike">
                <a:solidFill>
                  <a:srgbClr val="000000"/>
                </a:solidFill>
                <a:latin typeface="Calibri"/>
                <a:ea typeface="Calibri"/>
                <a:cs typeface="Calibri"/>
                <a:sym typeface="Calibri"/>
              </a:rPr>
              <a:t>1 fast fall, one with no launch detect, 1 erroneously tagged as fast fall by ASPEN</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3 (2 good)</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8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Data used by NHC to upgrade Earl to a hurricane</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Late GPS signal on several sondes</a:t>
            </a:r>
            <a:endParaRPr/>
          </a:p>
        </p:txBody>
      </p:sp>
      <p:sp>
        <p:nvSpPr>
          <p:cNvPr id="390" name="Google Shape;390;p23"/>
          <p:cNvSpPr txBox="1"/>
          <p:nvPr/>
        </p:nvSpPr>
        <p:spPr>
          <a:xfrm>
            <a:off x="8959848" y="3390259"/>
            <a:ext cx="303111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N43 final flight track</a:t>
            </a:r>
            <a:endParaRPr/>
          </a:p>
        </p:txBody>
      </p:sp>
      <p:pic>
        <p:nvPicPr>
          <p:cNvPr descr="A picture containing diagram&#10;&#10;Description automatically generated" id="391" name="Google Shape;391;p23"/>
          <p:cNvPicPr preferRelativeResize="0"/>
          <p:nvPr/>
        </p:nvPicPr>
        <p:blipFill rotWithShape="1">
          <a:blip r:embed="rId5">
            <a:alphaModFix/>
          </a:blip>
          <a:srcRect b="0" l="0" r="0" t="0"/>
          <a:stretch/>
        </p:blipFill>
        <p:spPr>
          <a:xfrm>
            <a:off x="4901183" y="1526336"/>
            <a:ext cx="3860800" cy="2171700"/>
          </a:xfrm>
          <a:prstGeom prst="rect">
            <a:avLst/>
          </a:prstGeom>
          <a:noFill/>
          <a:ln>
            <a:noFill/>
          </a:ln>
        </p:spPr>
      </p:pic>
      <p:pic>
        <p:nvPicPr>
          <p:cNvPr id="392" name="Google Shape;392;p23"/>
          <p:cNvPicPr preferRelativeResize="0"/>
          <p:nvPr/>
        </p:nvPicPr>
        <p:blipFill rotWithShape="1">
          <a:blip r:embed="rId6">
            <a:alphaModFix/>
          </a:blip>
          <a:srcRect b="0" l="0" r="0" t="0"/>
          <a:stretch/>
        </p:blipFill>
        <p:spPr>
          <a:xfrm>
            <a:off x="8959849" y="1371600"/>
            <a:ext cx="3031113" cy="2018659"/>
          </a:xfrm>
          <a:prstGeom prst="rect">
            <a:avLst/>
          </a:prstGeom>
          <a:noFill/>
          <a:ln>
            <a:noFill/>
          </a:ln>
        </p:spPr>
      </p:pic>
      <p:pic>
        <p:nvPicPr>
          <p:cNvPr id="393" name="Google Shape;393;p23"/>
          <p:cNvPicPr preferRelativeResize="0"/>
          <p:nvPr/>
        </p:nvPicPr>
        <p:blipFill rotWithShape="1">
          <a:blip r:embed="rId7">
            <a:alphaModFix/>
          </a:blip>
          <a:srcRect b="0" l="0" r="0" t="0"/>
          <a:stretch/>
        </p:blipFill>
        <p:spPr>
          <a:xfrm>
            <a:off x="6527801" y="3955830"/>
            <a:ext cx="4127500" cy="27516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24"/>
          <p:cNvPicPr preferRelativeResize="0"/>
          <p:nvPr/>
        </p:nvPicPr>
        <p:blipFill rotWithShape="1">
          <a:blip r:embed="rId3">
            <a:alphaModFix/>
          </a:blip>
          <a:srcRect b="0" l="0" r="0" t="0"/>
          <a:stretch/>
        </p:blipFill>
        <p:spPr>
          <a:xfrm>
            <a:off x="9520529" y="1188720"/>
            <a:ext cx="2281734" cy="2535783"/>
          </a:xfrm>
          <a:prstGeom prst="rect">
            <a:avLst/>
          </a:prstGeom>
          <a:noFill/>
          <a:ln>
            <a:noFill/>
          </a:ln>
        </p:spPr>
      </p:pic>
      <p:sp>
        <p:nvSpPr>
          <p:cNvPr id="400" name="Google Shape;400;p24"/>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20220907H1 (EMC)</a:t>
            </a:r>
            <a:endParaRPr/>
          </a:p>
        </p:txBody>
      </p:sp>
      <p:pic>
        <p:nvPicPr>
          <p:cNvPr id="401" name="Google Shape;401;p24"/>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402" name="Google Shape;402;p24"/>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403" name="Google Shape;403;p24"/>
          <p:cNvSpPr txBox="1"/>
          <p:nvPr/>
        </p:nvSpPr>
        <p:spPr>
          <a:xfrm>
            <a:off x="137158" y="1371600"/>
            <a:ext cx="5264575" cy="4662815"/>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Alvey,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Rogers, </a:t>
            </a:r>
            <a:r>
              <a:rPr b="0" i="0" lang="en-US" sz="1800" u="none" cap="none" strike="noStrike">
                <a:solidFill>
                  <a:schemeClr val="dk1"/>
                </a:solidFill>
                <a:latin typeface="Calibri"/>
                <a:ea typeface="Calibri"/>
                <a:cs typeface="Calibri"/>
                <a:sym typeface="Calibri"/>
              </a:rPr>
              <a:t>Guest: </a:t>
            </a:r>
            <a:r>
              <a:rPr b="1" i="0" lang="en-US" sz="1800" u="none" cap="none" strike="noStrike">
                <a:solidFill>
                  <a:schemeClr val="dk1"/>
                </a:solidFill>
                <a:latin typeface="Calibri"/>
                <a:ea typeface="Calibri"/>
                <a:cs typeface="Calibri"/>
                <a:sym typeface="Calibri"/>
              </a:rPr>
              <a:t>Dan Stern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Reasor</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(Genesis), FLAIMS, Rapid-Fire RMWs (TCRI)</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(STX): 0823z, Land (STX): 1455z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35 drops, 34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3</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5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Similar structure/asymmetries as 12h prior but slowly intensifying</a:t>
            </a:r>
            <a:endParaRPr/>
          </a:p>
        </p:txBody>
      </p:sp>
      <p:sp>
        <p:nvSpPr>
          <p:cNvPr id="404" name="Google Shape;404;p24"/>
          <p:cNvSpPr txBox="1"/>
          <p:nvPr/>
        </p:nvSpPr>
        <p:spPr>
          <a:xfrm>
            <a:off x="9520528" y="3723657"/>
            <a:ext cx="228173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final flight track</a:t>
            </a:r>
            <a:endParaRPr/>
          </a:p>
        </p:txBody>
      </p:sp>
      <p:pic>
        <p:nvPicPr>
          <p:cNvPr descr="A picture containing diagram&#10;&#10;Description automatically generated" id="405" name="Google Shape;405;p24"/>
          <p:cNvPicPr preferRelativeResize="0"/>
          <p:nvPr/>
        </p:nvPicPr>
        <p:blipFill rotWithShape="1">
          <a:blip r:embed="rId6">
            <a:alphaModFix/>
          </a:blip>
          <a:srcRect b="0" l="0" r="0" t="0"/>
          <a:stretch/>
        </p:blipFill>
        <p:spPr>
          <a:xfrm>
            <a:off x="5605475" y="1264890"/>
            <a:ext cx="3581400" cy="2014538"/>
          </a:xfrm>
          <a:prstGeom prst="rect">
            <a:avLst/>
          </a:prstGeom>
          <a:noFill/>
          <a:ln>
            <a:noFill/>
          </a:ln>
        </p:spPr>
      </p:pic>
      <p:pic>
        <p:nvPicPr>
          <p:cNvPr id="406" name="Google Shape;406;p24"/>
          <p:cNvPicPr preferRelativeResize="0"/>
          <p:nvPr/>
        </p:nvPicPr>
        <p:blipFill rotWithShape="1">
          <a:blip r:embed="rId7">
            <a:alphaModFix/>
          </a:blip>
          <a:srcRect b="0" l="0" r="0" t="0"/>
          <a:stretch/>
        </p:blipFill>
        <p:spPr>
          <a:xfrm>
            <a:off x="4932005" y="3856569"/>
            <a:ext cx="4389120" cy="2087688"/>
          </a:xfrm>
          <a:prstGeom prst="rect">
            <a:avLst/>
          </a:prstGeom>
          <a:noFill/>
          <a:ln>
            <a:noFill/>
          </a:ln>
        </p:spPr>
      </p:pic>
      <p:sp>
        <p:nvSpPr>
          <p:cNvPr id="407" name="Google Shape;407;p24"/>
          <p:cNvSpPr txBox="1"/>
          <p:nvPr/>
        </p:nvSpPr>
        <p:spPr>
          <a:xfrm>
            <a:off x="4931800" y="5944257"/>
            <a:ext cx="438912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TDR composite of (left) reflectivity and (right) 2 km wind speed and 2 &amp; 5 km streamlines.</a:t>
            </a:r>
            <a:endParaRPr/>
          </a:p>
        </p:txBody>
      </p:sp>
      <p:pic>
        <p:nvPicPr>
          <p:cNvPr id="408" name="Google Shape;408;p24"/>
          <p:cNvPicPr preferRelativeResize="0"/>
          <p:nvPr/>
        </p:nvPicPr>
        <p:blipFill rotWithShape="1">
          <a:blip r:embed="rId8">
            <a:alphaModFix/>
          </a:blip>
          <a:srcRect b="0" l="0" r="0" t="0"/>
          <a:stretch/>
        </p:blipFill>
        <p:spPr>
          <a:xfrm>
            <a:off x="9520733" y="4383392"/>
            <a:ext cx="2370667" cy="1778000"/>
          </a:xfrm>
          <a:prstGeom prst="rect">
            <a:avLst/>
          </a:prstGeom>
          <a:noFill/>
          <a:ln>
            <a:noFill/>
          </a:ln>
        </p:spPr>
      </p:pic>
      <p:sp>
        <p:nvSpPr>
          <p:cNvPr id="409" name="Google Shape;409;p24"/>
          <p:cNvSpPr txBox="1"/>
          <p:nvPr/>
        </p:nvSpPr>
        <p:spPr>
          <a:xfrm>
            <a:off x="9520528" y="6159700"/>
            <a:ext cx="237066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Dan’s 1</a:t>
            </a:r>
            <a:r>
              <a:rPr baseline="30000" lang="en-US" sz="1400">
                <a:solidFill>
                  <a:schemeClr val="dk1"/>
                </a:solidFill>
                <a:latin typeface="Calibri"/>
                <a:ea typeface="Calibri"/>
                <a:cs typeface="Calibri"/>
                <a:sym typeface="Calibri"/>
              </a:rPr>
              <a:t>st</a:t>
            </a:r>
            <a:r>
              <a:rPr lang="en-US" sz="1400">
                <a:solidFill>
                  <a:schemeClr val="dk1"/>
                </a:solidFill>
                <a:latin typeface="Calibri"/>
                <a:ea typeface="Calibri"/>
                <a:cs typeface="Calibri"/>
                <a:sym typeface="Calibri"/>
              </a:rPr>
              <a:t> penny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descr="Graphical user interface, diagram&#10;&#10;Description automatically generated" id="415" name="Google Shape;415;p25"/>
          <p:cNvPicPr preferRelativeResize="0"/>
          <p:nvPr/>
        </p:nvPicPr>
        <p:blipFill rotWithShape="1">
          <a:blip r:embed="rId3">
            <a:alphaModFix/>
          </a:blip>
          <a:srcRect b="0" l="0" r="0" t="0"/>
          <a:stretch/>
        </p:blipFill>
        <p:spPr>
          <a:xfrm>
            <a:off x="8714899" y="1261055"/>
            <a:ext cx="3064933" cy="2451946"/>
          </a:xfrm>
          <a:prstGeom prst="rect">
            <a:avLst/>
          </a:prstGeom>
          <a:noFill/>
          <a:ln>
            <a:noFill/>
          </a:ln>
        </p:spPr>
      </p:pic>
      <p:sp>
        <p:nvSpPr>
          <p:cNvPr id="416" name="Google Shape;416;p25"/>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20220907I1 (EMC)</a:t>
            </a:r>
            <a:endParaRPr/>
          </a:p>
        </p:txBody>
      </p:sp>
      <p:pic>
        <p:nvPicPr>
          <p:cNvPr id="417" name="Google Shape;417;p25"/>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418" name="Google Shape;418;p25"/>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419" name="Google Shape;419;p25"/>
          <p:cNvSpPr txBox="1"/>
          <p:nvPr/>
        </p:nvSpPr>
        <p:spPr>
          <a:xfrm>
            <a:off x="137158" y="1371600"/>
            <a:ext cx="5958842" cy="4462760"/>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Holbach,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Aberson</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Hazelton,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FLAIMS (AIPEX), Gravity Wave Module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2024z, Land (BGI): 0437z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26 drops, 26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3</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8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Data used by NHC to upgrade Earl to a Cat-2 hurricane</a:t>
            </a:r>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McFadden Memorial on 600</a:t>
            </a:r>
            <a:r>
              <a:rPr b="0" baseline="30000" i="0" lang="en-US" sz="1800" u="none" strike="noStrike">
                <a:solidFill>
                  <a:srgbClr val="000000"/>
                </a:solidFill>
                <a:latin typeface="Calibri"/>
                <a:ea typeface="Calibri"/>
                <a:cs typeface="Calibri"/>
                <a:sym typeface="Calibri"/>
              </a:rPr>
              <a:t>th</a:t>
            </a:r>
            <a:r>
              <a:rPr b="0" i="0" lang="en-US" sz="1800" u="none" strike="noStrike">
                <a:solidFill>
                  <a:srgbClr val="000000"/>
                </a:solidFill>
                <a:latin typeface="Calibri"/>
                <a:ea typeface="Calibri"/>
                <a:cs typeface="Calibri"/>
                <a:sym typeface="Calibri"/>
              </a:rPr>
              <a:t> penetration</a:t>
            </a:r>
            <a:endParaRPr b="0" i="0" sz="1800" u="none" strike="noStrike">
              <a:solidFill>
                <a:srgbClr val="000000"/>
              </a:solidFill>
              <a:latin typeface="Arial"/>
              <a:ea typeface="Arial"/>
              <a:cs typeface="Arial"/>
              <a:sym typeface="Arial"/>
            </a:endParaRPr>
          </a:p>
        </p:txBody>
      </p:sp>
      <p:sp>
        <p:nvSpPr>
          <p:cNvPr id="420" name="Google Shape;420;p25"/>
          <p:cNvSpPr txBox="1"/>
          <p:nvPr/>
        </p:nvSpPr>
        <p:spPr>
          <a:xfrm>
            <a:off x="8782631" y="3713001"/>
            <a:ext cx="2997201"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N43 final flight track</a:t>
            </a:r>
            <a:endParaRPr/>
          </a:p>
        </p:txBody>
      </p:sp>
      <p:pic>
        <p:nvPicPr>
          <p:cNvPr descr="A picture containing chart&#10;&#10;Description automatically generated" id="421" name="Google Shape;421;p25"/>
          <p:cNvPicPr preferRelativeResize="0"/>
          <p:nvPr/>
        </p:nvPicPr>
        <p:blipFill rotWithShape="1">
          <a:blip r:embed="rId6">
            <a:alphaModFix/>
          </a:blip>
          <a:srcRect b="0" l="0" r="0" t="0"/>
          <a:stretch/>
        </p:blipFill>
        <p:spPr>
          <a:xfrm>
            <a:off x="7550573" y="4305189"/>
            <a:ext cx="4047067" cy="2276475"/>
          </a:xfrm>
          <a:prstGeom prst="rect">
            <a:avLst/>
          </a:prstGeom>
          <a:noFill/>
          <a:ln>
            <a:noFill/>
          </a:ln>
        </p:spPr>
      </p:pic>
      <p:pic>
        <p:nvPicPr>
          <p:cNvPr descr="A picture containing person, person&#10;&#10;Description automatically generated" id="422" name="Google Shape;422;p25"/>
          <p:cNvPicPr preferRelativeResize="0"/>
          <p:nvPr/>
        </p:nvPicPr>
        <p:blipFill rotWithShape="1">
          <a:blip r:embed="rId7">
            <a:alphaModFix/>
          </a:blip>
          <a:srcRect b="0" l="0" r="0" t="0"/>
          <a:stretch/>
        </p:blipFill>
        <p:spPr>
          <a:xfrm>
            <a:off x="4924917" y="1312700"/>
            <a:ext cx="3200400" cy="2400301"/>
          </a:xfrm>
          <a:prstGeom prst="rect">
            <a:avLst/>
          </a:prstGeom>
          <a:noFill/>
          <a:ln>
            <a:noFill/>
          </a:ln>
        </p:spPr>
      </p:pic>
      <p:pic>
        <p:nvPicPr>
          <p:cNvPr id="423" name="Google Shape;423;p25"/>
          <p:cNvPicPr preferRelativeResize="0"/>
          <p:nvPr/>
        </p:nvPicPr>
        <p:blipFill rotWithShape="1">
          <a:blip r:embed="rId8">
            <a:alphaModFix/>
          </a:blip>
          <a:srcRect b="0" l="0" r="0" t="0"/>
          <a:stretch/>
        </p:blipFill>
        <p:spPr>
          <a:xfrm>
            <a:off x="913342" y="5862334"/>
            <a:ext cx="6161989" cy="858506"/>
          </a:xfrm>
          <a:prstGeom prst="rect">
            <a:avLst/>
          </a:prstGeom>
          <a:noFill/>
          <a:ln>
            <a:noFill/>
          </a:ln>
        </p:spPr>
      </p:pic>
      <p:sp>
        <p:nvSpPr>
          <p:cNvPr id="424" name="Google Shape;424;p25"/>
          <p:cNvSpPr txBox="1"/>
          <p:nvPr/>
        </p:nvSpPr>
        <p:spPr>
          <a:xfrm>
            <a:off x="5026516" y="3713001"/>
            <a:ext cx="3098801"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Commemorating Dr. Jim McFadden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26"/>
          <p:cNvPicPr preferRelativeResize="0"/>
          <p:nvPr/>
        </p:nvPicPr>
        <p:blipFill rotWithShape="1">
          <a:blip r:embed="rId3">
            <a:alphaModFix/>
          </a:blip>
          <a:srcRect b="0" l="0" r="0" t="0"/>
          <a:stretch/>
        </p:blipFill>
        <p:spPr>
          <a:xfrm>
            <a:off x="9750154" y="1179454"/>
            <a:ext cx="2104591" cy="2338917"/>
          </a:xfrm>
          <a:prstGeom prst="rect">
            <a:avLst/>
          </a:prstGeom>
          <a:noFill/>
          <a:ln>
            <a:noFill/>
          </a:ln>
        </p:spPr>
      </p:pic>
      <p:sp>
        <p:nvSpPr>
          <p:cNvPr id="431" name="Google Shape;431;p26"/>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20220908H1 (EMC)</a:t>
            </a:r>
            <a:endParaRPr/>
          </a:p>
        </p:txBody>
      </p:sp>
      <p:pic>
        <p:nvPicPr>
          <p:cNvPr id="432" name="Google Shape;432;p26"/>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433" name="Google Shape;433;p26"/>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434" name="Google Shape;434;p26"/>
          <p:cNvSpPr txBox="1"/>
          <p:nvPr/>
        </p:nvSpPr>
        <p:spPr>
          <a:xfrm>
            <a:off x="137158" y="1371600"/>
            <a:ext cx="4998501" cy="5647700"/>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Alvey/Rogers,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Rogers/Alvey</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None,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Reasor</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EMC TDR, Gravity Wave Module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(STX): 0818z, Land (KLAL): 1657z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28 drops, 23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3</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3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 the future, it might be a better idea to do the GW module a little farther away from the center of the storm after beginning enroute back to Lakeland and ensuring that no deviations due to scatterers will be necessary.</a:t>
            </a:r>
            <a:endParaRPr/>
          </a:p>
        </p:txBody>
      </p:sp>
      <p:sp>
        <p:nvSpPr>
          <p:cNvPr id="435" name="Google Shape;435;p26"/>
          <p:cNvSpPr txBox="1"/>
          <p:nvPr/>
        </p:nvSpPr>
        <p:spPr>
          <a:xfrm>
            <a:off x="9750154" y="3518371"/>
            <a:ext cx="2104591"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N42 final flight track</a:t>
            </a:r>
            <a:endParaRPr/>
          </a:p>
        </p:txBody>
      </p:sp>
      <p:pic>
        <p:nvPicPr>
          <p:cNvPr descr="Chart, scatter chart&#10;&#10;Description automatically generated" id="436" name="Google Shape;436;p26"/>
          <p:cNvPicPr preferRelativeResize="0"/>
          <p:nvPr/>
        </p:nvPicPr>
        <p:blipFill rotWithShape="1">
          <a:blip r:embed="rId6">
            <a:alphaModFix/>
          </a:blip>
          <a:srcRect b="0" l="0" r="0" t="0"/>
          <a:stretch/>
        </p:blipFill>
        <p:spPr>
          <a:xfrm>
            <a:off x="5486399" y="4409636"/>
            <a:ext cx="3474720" cy="1954530"/>
          </a:xfrm>
          <a:prstGeom prst="rect">
            <a:avLst/>
          </a:prstGeom>
          <a:noFill/>
          <a:ln>
            <a:noFill/>
          </a:ln>
        </p:spPr>
      </p:pic>
      <p:pic>
        <p:nvPicPr>
          <p:cNvPr id="437" name="Google Shape;437;p26"/>
          <p:cNvPicPr preferRelativeResize="0"/>
          <p:nvPr/>
        </p:nvPicPr>
        <p:blipFill rotWithShape="1">
          <a:blip r:embed="rId7">
            <a:alphaModFix/>
          </a:blip>
          <a:srcRect b="0" l="0" r="0" t="0"/>
          <a:stretch/>
        </p:blipFill>
        <p:spPr>
          <a:xfrm>
            <a:off x="5402440" y="1510258"/>
            <a:ext cx="4080933" cy="2604996"/>
          </a:xfrm>
          <a:prstGeom prst="rect">
            <a:avLst/>
          </a:prstGeom>
          <a:noFill/>
          <a:ln>
            <a:noFill/>
          </a:ln>
        </p:spPr>
      </p:pic>
      <p:pic>
        <p:nvPicPr>
          <p:cNvPr id="438" name="Google Shape;438;p26"/>
          <p:cNvPicPr preferRelativeResize="0"/>
          <p:nvPr/>
        </p:nvPicPr>
        <p:blipFill rotWithShape="1">
          <a:blip r:embed="rId8">
            <a:alphaModFix/>
          </a:blip>
          <a:srcRect b="0" l="0" r="0" t="0"/>
          <a:stretch/>
        </p:blipFill>
        <p:spPr>
          <a:xfrm>
            <a:off x="9128760" y="4568513"/>
            <a:ext cx="2926080" cy="1636775"/>
          </a:xfrm>
          <a:prstGeom prst="rect">
            <a:avLst/>
          </a:prstGeom>
          <a:noFill/>
          <a:ln>
            <a:noFill/>
          </a:ln>
        </p:spPr>
      </p:pic>
      <p:sp>
        <p:nvSpPr>
          <p:cNvPr id="439" name="Google Shape;439;p26"/>
          <p:cNvSpPr txBox="1"/>
          <p:nvPr/>
        </p:nvSpPr>
        <p:spPr>
          <a:xfrm>
            <a:off x="9128760" y="6205288"/>
            <a:ext cx="292608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Earl’s large eye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27"/>
          <p:cNvPicPr preferRelativeResize="0"/>
          <p:nvPr/>
        </p:nvPicPr>
        <p:blipFill rotWithShape="1">
          <a:blip r:embed="rId3">
            <a:alphaModFix/>
          </a:blip>
          <a:srcRect b="0" l="0" r="0" t="0"/>
          <a:stretch/>
        </p:blipFill>
        <p:spPr>
          <a:xfrm>
            <a:off x="8494183" y="1111085"/>
            <a:ext cx="2868084" cy="2996402"/>
          </a:xfrm>
          <a:prstGeom prst="rect">
            <a:avLst/>
          </a:prstGeom>
          <a:noFill/>
          <a:ln>
            <a:noFill/>
          </a:ln>
        </p:spPr>
      </p:pic>
      <p:sp>
        <p:nvSpPr>
          <p:cNvPr id="446" name="Google Shape;446;p27"/>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20220908I1 (EMC)</a:t>
            </a:r>
            <a:endParaRPr/>
          </a:p>
        </p:txBody>
      </p:sp>
      <p:pic>
        <p:nvPicPr>
          <p:cNvPr id="447" name="Google Shape;447;p27"/>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448" name="Google Shape;448;p27"/>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449" name="Google Shape;449;p27"/>
          <p:cNvSpPr txBox="1"/>
          <p:nvPr/>
        </p:nvSpPr>
        <p:spPr>
          <a:xfrm>
            <a:off x="137159" y="1371600"/>
            <a:ext cx="4807374" cy="5016758"/>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Holbach,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Aberson</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Alaka,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Surface Wind/Wave, Ocean Winds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Butterfly</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1954z, Land (BGI): 0524z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10 kft (radar)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24 drops, 24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4</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9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Earl was a mess and evolving very quickly between passes.</a:t>
            </a:r>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Dry air entrainment and ERC may have hindered its forecasted strengthening.</a:t>
            </a:r>
            <a:endParaRPr/>
          </a:p>
        </p:txBody>
      </p:sp>
      <p:sp>
        <p:nvSpPr>
          <p:cNvPr id="450" name="Google Shape;450;p27"/>
          <p:cNvSpPr txBox="1"/>
          <p:nvPr/>
        </p:nvSpPr>
        <p:spPr>
          <a:xfrm>
            <a:off x="8494183" y="3429000"/>
            <a:ext cx="286808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N43 final flight track</a:t>
            </a:r>
            <a:endParaRPr/>
          </a:p>
        </p:txBody>
      </p:sp>
      <p:pic>
        <p:nvPicPr>
          <p:cNvPr descr="Chart, scatter chart&#10;&#10;Description automatically generated" id="451" name="Google Shape;451;p27"/>
          <p:cNvPicPr preferRelativeResize="0"/>
          <p:nvPr/>
        </p:nvPicPr>
        <p:blipFill rotWithShape="1">
          <a:blip r:embed="rId6">
            <a:alphaModFix/>
          </a:blip>
          <a:srcRect b="0" l="0" r="0" t="0"/>
          <a:stretch/>
        </p:blipFill>
        <p:spPr>
          <a:xfrm>
            <a:off x="7656310" y="4395469"/>
            <a:ext cx="3941330" cy="2216998"/>
          </a:xfrm>
          <a:prstGeom prst="rect">
            <a:avLst/>
          </a:prstGeom>
          <a:noFill/>
          <a:ln>
            <a:noFill/>
          </a:ln>
        </p:spPr>
      </p:pic>
      <p:pic>
        <p:nvPicPr>
          <p:cNvPr id="452" name="Google Shape;452;p27"/>
          <p:cNvPicPr preferRelativeResize="0"/>
          <p:nvPr/>
        </p:nvPicPr>
        <p:blipFill rotWithShape="1">
          <a:blip r:embed="rId7">
            <a:alphaModFix/>
          </a:blip>
          <a:srcRect b="0" l="0" r="0" t="0"/>
          <a:stretch/>
        </p:blipFill>
        <p:spPr>
          <a:xfrm>
            <a:off x="4790440" y="1535590"/>
            <a:ext cx="3108960" cy="2331720"/>
          </a:xfrm>
          <a:prstGeom prst="rect">
            <a:avLst/>
          </a:prstGeom>
          <a:noFill/>
          <a:ln>
            <a:noFill/>
          </a:ln>
        </p:spPr>
      </p:pic>
      <p:sp>
        <p:nvSpPr>
          <p:cNvPr id="453" name="Google Shape;453;p27"/>
          <p:cNvSpPr txBox="1"/>
          <p:nvPr/>
        </p:nvSpPr>
        <p:spPr>
          <a:xfrm>
            <a:off x="4790440" y="3864694"/>
            <a:ext cx="310896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strike="noStrike">
                <a:solidFill>
                  <a:srgbClr val="000000"/>
                </a:solidFill>
                <a:latin typeface="Calibri"/>
                <a:ea typeface="Calibri"/>
                <a:cs typeface="Calibri"/>
                <a:sym typeface="Calibri"/>
              </a:rPr>
              <a:t>Pre-flight visit by AOML Coral Reef team</a:t>
            </a:r>
            <a:endParaRPr sz="1400">
              <a:solidFill>
                <a:schemeClr val="dk1"/>
              </a:solidFill>
              <a:latin typeface="Calibri"/>
              <a:ea typeface="Calibri"/>
              <a:cs typeface="Calibri"/>
              <a:sym typeface="Calibri"/>
            </a:endParaRPr>
          </a:p>
        </p:txBody>
      </p:sp>
      <p:sp>
        <p:nvSpPr>
          <p:cNvPr id="454" name="Google Shape;454;p27"/>
          <p:cNvSpPr txBox="1"/>
          <p:nvPr/>
        </p:nvSpPr>
        <p:spPr>
          <a:xfrm>
            <a:off x="4654679" y="6292732"/>
            <a:ext cx="245533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strike="noStrike">
                <a:solidFill>
                  <a:srgbClr val="000000"/>
                </a:solidFill>
                <a:latin typeface="Calibri"/>
                <a:ea typeface="Calibri"/>
                <a:cs typeface="Calibri"/>
                <a:sym typeface="Calibri"/>
              </a:rPr>
              <a:t>Fuel leak at beginning of flight</a:t>
            </a:r>
            <a:endParaRPr sz="1400">
              <a:solidFill>
                <a:schemeClr val="dk1"/>
              </a:solidFill>
              <a:latin typeface="Calibri"/>
              <a:ea typeface="Calibri"/>
              <a:cs typeface="Calibri"/>
              <a:sym typeface="Calibri"/>
            </a:endParaRPr>
          </a:p>
        </p:txBody>
      </p:sp>
      <p:pic>
        <p:nvPicPr>
          <p:cNvPr id="455" name="Google Shape;455;p27"/>
          <p:cNvPicPr preferRelativeResize="0"/>
          <p:nvPr/>
        </p:nvPicPr>
        <p:blipFill rotWithShape="1">
          <a:blip r:embed="rId8">
            <a:alphaModFix/>
          </a:blip>
          <a:srcRect b="0" l="0" r="0" t="0"/>
          <a:stretch/>
        </p:blipFill>
        <p:spPr>
          <a:xfrm rot="-5400000">
            <a:off x="4967946" y="4692532"/>
            <a:ext cx="1828800" cy="1371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8"/>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Social Media</a:t>
            </a:r>
            <a:endParaRPr/>
          </a:p>
        </p:txBody>
      </p:sp>
      <p:pic>
        <p:nvPicPr>
          <p:cNvPr id="462" name="Google Shape;462;p28"/>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63" name="Google Shape;463;p28"/>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464" name="Google Shape;46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5" name="Google Shape;465;p28"/>
          <p:cNvSpPr txBox="1"/>
          <p:nvPr/>
        </p:nvSpPr>
        <p:spPr>
          <a:xfrm>
            <a:off x="137160" y="1280160"/>
            <a:ext cx="12054840" cy="53860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AOML-HRD Twitter</a:t>
            </a:r>
            <a:endParaRPr/>
          </a:p>
          <a:p>
            <a:pPr indent="-230187" lvl="0" marL="5794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9 Sep: some of the patterns we fly and why</a:t>
            </a:r>
            <a:endParaRPr/>
          </a:p>
          <a:p>
            <a:pPr indent="-285750" lvl="1" marL="1092200"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Arial"/>
                <a:ea typeface="Arial"/>
                <a:cs typeface="Arial"/>
                <a:sym typeface="Arial"/>
                <a:hlinkClick r:id="rId5">
                  <a:extLst>
                    <a:ext uri="{A12FA001-AC4F-418D-AE19-62706E023703}">
                      <ahyp:hlinkClr val="tx"/>
                    </a:ext>
                  </a:extLst>
                </a:hlinkClick>
              </a:rPr>
              <a:t>https://twitter.com/HRD_AOML_NOAA/status/1568302419431559169?s=20&amp;t=lVCo8QM3CvZfje9HLWhf1w</a:t>
            </a:r>
            <a:r>
              <a:rPr b="0" i="0" lang="en-US" sz="1600" u="none" cap="none" strike="noStrike">
                <a:solidFill>
                  <a:srgbClr val="000000"/>
                </a:solidFill>
                <a:latin typeface="Arial"/>
                <a:ea typeface="Arial"/>
                <a:cs typeface="Arial"/>
                <a:sym typeface="Arial"/>
              </a:rPr>
              <a:t> </a:t>
            </a:r>
            <a:endParaRPr b="0" i="0" sz="1600" u="none" cap="none" strike="noStrike">
              <a:solidFill>
                <a:schemeClr val="dk1"/>
              </a:solidFill>
              <a:latin typeface="Calibri"/>
              <a:ea typeface="Calibri"/>
              <a:cs typeface="Calibri"/>
              <a:sym typeface="Calibri"/>
            </a:endParaRPr>
          </a:p>
          <a:p>
            <a:pPr indent="-230187" lvl="0" marL="579438" marR="0" rtl="0" algn="l">
              <a:spcBef>
                <a:spcPts val="60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8</a:t>
            </a:r>
            <a:r>
              <a:rPr b="0" i="0" lang="en-US" sz="1800" u="none" strike="noStrike">
                <a:solidFill>
                  <a:srgbClr val="000000"/>
                </a:solidFill>
                <a:latin typeface="Calibri"/>
                <a:ea typeface="Calibri"/>
                <a:cs typeface="Calibri"/>
                <a:sym typeface="Calibri"/>
              </a:rPr>
              <a:t> Sep (AOC Retweet): video from the P-3 cockpit going through Earl</a:t>
            </a:r>
            <a:endParaRPr/>
          </a:p>
          <a:p>
            <a:pPr indent="-285750" lvl="1" marL="1092200"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Arial"/>
                <a:ea typeface="Arial"/>
                <a:cs typeface="Arial"/>
                <a:sym typeface="Arial"/>
                <a:hlinkClick r:id="rId6">
                  <a:extLst>
                    <a:ext uri="{A12FA001-AC4F-418D-AE19-62706E023703}">
                      <ahyp:hlinkClr val="tx"/>
                    </a:ext>
                  </a:extLst>
                </a:hlinkClick>
              </a:rPr>
              <a:t>https://twitter.com/NOAA_HurrHunter/status/1567943442658992138?s=20&amp;t=lVCo8QM3CvZfje9HLWhf1w</a:t>
            </a:r>
            <a:r>
              <a:rPr b="0" i="0" lang="en-US" sz="1600" u="none" cap="none" strike="noStrike">
                <a:solidFill>
                  <a:srgbClr val="000000"/>
                </a:solidFill>
                <a:latin typeface="Arial"/>
                <a:ea typeface="Arial"/>
                <a:cs typeface="Arial"/>
                <a:sym typeface="Arial"/>
              </a:rPr>
              <a:t> </a:t>
            </a:r>
            <a:endParaRPr b="0" i="0" sz="1600" u="none" cap="none" strike="noStrike">
              <a:solidFill>
                <a:schemeClr val="dk1"/>
              </a:solidFill>
              <a:latin typeface="Calibri"/>
              <a:ea typeface="Calibri"/>
              <a:cs typeface="Calibri"/>
              <a:sym typeface="Calibri"/>
            </a:endParaRPr>
          </a:p>
          <a:p>
            <a:pPr indent="-230187" lvl="0" marL="579438"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6 Sep (NOAA P-3s and and tasking by NHC)</a:t>
            </a:r>
            <a:endParaRPr/>
          </a:p>
          <a:p>
            <a:pPr indent="-285750" lvl="1" marL="1092200"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Arial"/>
                <a:ea typeface="Arial"/>
                <a:cs typeface="Arial"/>
                <a:sym typeface="Arial"/>
                <a:hlinkClick r:id="rId7">
                  <a:extLst>
                    <a:ext uri="{A12FA001-AC4F-418D-AE19-62706E023703}">
                      <ahyp:hlinkClr val="tx"/>
                    </a:ext>
                  </a:extLst>
                </a:hlinkClick>
              </a:rPr>
              <a:t>https://twitter.com/NOAA_AOML/status/1567235063313473536?s=20&amp;t=lVCo8QM3CvZfje9HLWhf1w</a:t>
            </a:r>
            <a:r>
              <a:rPr b="0" i="0" lang="en-US" sz="1600" u="none" cap="none" strike="noStrike">
                <a:solidFill>
                  <a:srgbClr val="000000"/>
                </a:solidFill>
                <a:latin typeface="Arial"/>
                <a:ea typeface="Arial"/>
                <a:cs typeface="Arial"/>
                <a:sym typeface="Arial"/>
              </a:rPr>
              <a:t> </a:t>
            </a:r>
            <a:endParaRPr/>
          </a:p>
          <a:p>
            <a:pPr indent="-230187" lvl="0" marL="579438"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6 Sep (NOAA flying Earl – photo of low-level swirl)</a:t>
            </a:r>
            <a:endParaRPr/>
          </a:p>
          <a:p>
            <a:pPr indent="-285750" lvl="1" marL="1092200"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Arial"/>
                <a:ea typeface="Arial"/>
                <a:cs typeface="Arial"/>
                <a:sym typeface="Arial"/>
                <a:hlinkClick r:id="rId8">
                  <a:extLst>
                    <a:ext uri="{A12FA001-AC4F-418D-AE19-62706E023703}">
                      <ahyp:hlinkClr val="tx"/>
                    </a:ext>
                  </a:extLst>
                </a:hlinkClick>
              </a:rPr>
              <a:t>https://twitter.com/NOAA_AOML/status/1567235056653017090?s=20&amp;t=lVCo8QM3CvZfje9HLWhf1w</a:t>
            </a:r>
            <a:r>
              <a:rPr b="0" i="0" lang="en-US"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230187" lvl="0" marL="579438"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30 Aug (HRD genesis missions)</a:t>
            </a:r>
            <a:endParaRPr/>
          </a:p>
          <a:p>
            <a:pPr indent="-285750" lvl="1" marL="1092200"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Arial"/>
                <a:ea typeface="Arial"/>
                <a:cs typeface="Arial"/>
                <a:sym typeface="Arial"/>
                <a:hlinkClick r:id="rId9">
                  <a:extLst>
                    <a:ext uri="{A12FA001-AC4F-418D-AE19-62706E023703}">
                      <ahyp:hlinkClr val="tx"/>
                    </a:ext>
                  </a:extLst>
                </a:hlinkClick>
              </a:rPr>
              <a:t>https://twitter.com/NOAA_AOML/status/1564693366453018626?s=20&amp;t=sw1z5ozIh02NNvLVAnvXKQ</a:t>
            </a:r>
            <a:endParaRPr b="0" i="0" sz="1600" u="none" cap="none" strike="noStrike">
              <a:solidFill>
                <a:srgbClr val="000000"/>
              </a:solidFill>
              <a:latin typeface="Arial"/>
              <a:ea typeface="Arial"/>
              <a:cs typeface="Arial"/>
              <a:sym typeface="Arial"/>
            </a:endParaRPr>
          </a:p>
          <a:p>
            <a:pPr indent="-230187" lvl="0" marL="579438"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30 Aug (HRD genesis missions with Cb cloud)</a:t>
            </a:r>
            <a:endParaRPr/>
          </a:p>
          <a:p>
            <a:pPr indent="-285750" lvl="1" marL="1092200"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Arial"/>
                <a:ea typeface="Arial"/>
                <a:cs typeface="Arial"/>
                <a:sym typeface="Arial"/>
                <a:hlinkClick r:id="rId10">
                  <a:extLst>
                    <a:ext uri="{A12FA001-AC4F-418D-AE19-62706E023703}">
                      <ahyp:hlinkClr val="tx"/>
                    </a:ext>
                  </a:extLst>
                </a:hlinkClick>
              </a:rPr>
              <a:t>https://twitter.com/NOAA_AOML/status/1564693295795666948?s=20&amp;t=sw1z5ozIh02NNvLVAnvXKQ</a:t>
            </a:r>
            <a:r>
              <a:rPr b="0" i="0" lang="en-US"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230187" lvl="0" marL="579438"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30 Aug (HRD genesis missions – P-3 on runway)</a:t>
            </a:r>
            <a:endParaRPr/>
          </a:p>
          <a:p>
            <a:pPr indent="-285750" lvl="1" marL="1092200"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Arial"/>
                <a:ea typeface="Arial"/>
                <a:cs typeface="Arial"/>
                <a:sym typeface="Arial"/>
                <a:hlinkClick r:id="rId11">
                  <a:extLst>
                    <a:ext uri="{A12FA001-AC4F-418D-AE19-62706E023703}">
                      <ahyp:hlinkClr val="tx"/>
                    </a:ext>
                  </a:extLst>
                </a:hlinkClick>
              </a:rPr>
              <a:t>https://twitter.com/NOAA_AOML/status/1564693292058656771?s=20&amp;t=sw1z5ozIh02NNvLVAnvXKQ</a:t>
            </a:r>
            <a:endParaRPr b="0" i="0" sz="1600" u="none" cap="none" strike="noStrike">
              <a:solidFill>
                <a:srgbClr val="000000"/>
              </a:solidFill>
              <a:latin typeface="Arial"/>
              <a:ea typeface="Arial"/>
              <a:cs typeface="Arial"/>
              <a:sym typeface="Arial"/>
            </a:endParaRPr>
          </a:p>
          <a:p>
            <a:pPr indent="-230187" lvl="0" marL="579438"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29 Aug (Gonzo flies a genesis mission – photo from cockpit)</a:t>
            </a:r>
            <a:endParaRPr/>
          </a:p>
          <a:p>
            <a:pPr indent="-285750" lvl="1" marL="1092200"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Arial"/>
                <a:ea typeface="Arial"/>
                <a:cs typeface="Arial"/>
                <a:sym typeface="Arial"/>
                <a:hlinkClick r:id="rId12">
                  <a:extLst>
                    <a:ext uri="{A12FA001-AC4F-418D-AE19-62706E023703}">
                      <ahyp:hlinkClr val="tx"/>
                    </a:ext>
                  </a:extLst>
                </a:hlinkClick>
              </a:rPr>
              <a:t>https://twitter.com/NOAA_AOML/status/1564693292058656771?s=20&amp;t=sw1z5ozIh02NNvLVAnvXKQ</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29"/>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Social Media</a:t>
            </a:r>
            <a:endParaRPr/>
          </a:p>
        </p:txBody>
      </p:sp>
      <p:pic>
        <p:nvPicPr>
          <p:cNvPr id="472" name="Google Shape;472;p29"/>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73" name="Google Shape;473;p29"/>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474" name="Google Shape;47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5" name="Google Shape;475;p29"/>
          <p:cNvSpPr txBox="1"/>
          <p:nvPr/>
        </p:nvSpPr>
        <p:spPr>
          <a:xfrm>
            <a:off x="137160" y="2668042"/>
            <a:ext cx="12054840" cy="22159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AOML Instagram</a:t>
            </a:r>
            <a:endParaRPr/>
          </a:p>
          <a:p>
            <a:pPr indent="-230187" lvl="0" marL="5794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AOML reunion on the island of St. Croix in the U.S. Virgin Islands! (Hurricane Earl missions from St. Croix:</a:t>
            </a:r>
            <a:endParaRPr/>
          </a:p>
          <a:p>
            <a:pPr indent="-285750" lvl="1" marL="1092200" marR="0" rtl="0" algn="l">
              <a:spcBef>
                <a:spcPts val="600"/>
              </a:spcBef>
              <a:spcAft>
                <a:spcPts val="0"/>
              </a:spcAft>
              <a:buClr>
                <a:srgbClr val="000000"/>
              </a:buClr>
              <a:buSzPts val="1600"/>
              <a:buFont typeface="Courier New"/>
              <a:buChar char="o"/>
            </a:pPr>
            <a:r>
              <a:rPr b="0" i="1" lang="en-US" sz="1600" u="none" cap="none" strike="noStrike">
                <a:solidFill>
                  <a:srgbClr val="000000"/>
                </a:solidFill>
                <a:latin typeface="Calibri"/>
                <a:ea typeface="Calibri"/>
                <a:cs typeface="Calibri"/>
                <a:sym typeface="Calibri"/>
              </a:rPr>
              <a:t>https://www.instagram.com/p/Cifyv5VJ0aF/?utm_source=ig_web_copy_link</a:t>
            </a:r>
            <a:endParaRPr b="0" i="1" sz="1600" u="none" cap="none" strike="noStrike">
              <a:solidFill>
                <a:schemeClr val="dk1"/>
              </a:solidFill>
              <a:latin typeface="Calibri"/>
              <a:ea typeface="Calibri"/>
              <a:cs typeface="Calibri"/>
              <a:sym typeface="Calibri"/>
            </a:endParaRPr>
          </a:p>
          <a:p>
            <a:pPr indent="-230187" lvl="0" marL="579438"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#AOML hurricane scientists have been busy flying this week aboard the NOAA Hurricane Hunter @flynoaa planes, looking at the development of tropical wave AL91:</a:t>
            </a:r>
            <a:endParaRPr/>
          </a:p>
          <a:p>
            <a:pPr indent="-285750" lvl="1" marL="1092200" marR="0" rtl="0" algn="l">
              <a:spcBef>
                <a:spcPts val="600"/>
              </a:spcBef>
              <a:spcAft>
                <a:spcPts val="0"/>
              </a:spcAft>
              <a:buClr>
                <a:schemeClr val="dk1"/>
              </a:buClr>
              <a:buSzPts val="1600"/>
              <a:buFont typeface="Courier New"/>
              <a:buChar char="o"/>
            </a:pPr>
            <a:r>
              <a:rPr b="0" i="1" lang="en-US" sz="1600" u="none" cap="none" strike="noStrike">
                <a:solidFill>
                  <a:schemeClr val="dk1"/>
                </a:solidFill>
                <a:latin typeface="Calibri"/>
                <a:ea typeface="Calibri"/>
                <a:cs typeface="Calibri"/>
                <a:sym typeface="Calibri"/>
              </a:rPr>
              <a:t>https://www.instagram.com/p/Ch-LPfuuhOb/?utm_source=ig_web_copy_link</a:t>
            </a:r>
            <a:endParaRPr b="0" i="0" sz="1800" u="none" cap="none" strike="noStrike">
              <a:solidFill>
                <a:schemeClr val="dk1"/>
              </a:solidFill>
              <a:latin typeface="Calibri"/>
              <a:ea typeface="Calibri"/>
              <a:cs typeface="Calibri"/>
              <a:sym typeface="Calibri"/>
            </a:endParaRPr>
          </a:p>
        </p:txBody>
      </p:sp>
      <p:sp>
        <p:nvSpPr>
          <p:cNvPr id="476" name="Google Shape;476;p29"/>
          <p:cNvSpPr txBox="1"/>
          <p:nvPr/>
        </p:nvSpPr>
        <p:spPr>
          <a:xfrm>
            <a:off x="202542" y="1280160"/>
            <a:ext cx="12054840" cy="11849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HRD Blog</a:t>
            </a:r>
            <a:endParaRPr/>
          </a:p>
          <a:p>
            <a:pPr indent="-230187" lvl="0" marL="579438" marR="0" rtl="0" algn="l">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NOAA aircraft examine tropical disturbance for signs of development</a:t>
            </a:r>
            <a:endParaRPr/>
          </a:p>
          <a:p>
            <a:pPr indent="-285750" lvl="1" marL="1092200" marR="0" rtl="0" algn="l">
              <a:spcBef>
                <a:spcPts val="0"/>
              </a:spcBef>
              <a:spcAft>
                <a:spcPts val="0"/>
              </a:spcAft>
              <a:buClr>
                <a:schemeClr val="dk1"/>
              </a:buClr>
              <a:buSzPts val="1600"/>
              <a:buFont typeface="Courier New"/>
              <a:buChar char="o"/>
            </a:pPr>
            <a:r>
              <a:rPr b="0" i="0" lang="en-US"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https://noaahrd.wordpress.com/2022/08/31/noaa-aircraft-examine-tropical-disturbance-for-signs-of-development/</a:t>
            </a:r>
            <a:endParaRPr b="0" i="0" sz="16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descr="Diagram&#10;&#10;Description automatically generated" id="108" name="Google Shape;108;p3"/>
          <p:cNvPicPr preferRelativeResize="0"/>
          <p:nvPr/>
        </p:nvPicPr>
        <p:blipFill rotWithShape="1">
          <a:blip r:embed="rId3">
            <a:alphaModFix/>
          </a:blip>
          <a:srcRect b="0" l="0" r="0" t="0"/>
          <a:stretch/>
        </p:blipFill>
        <p:spPr>
          <a:xfrm>
            <a:off x="1238321" y="1787896"/>
            <a:ext cx="9715358" cy="4933579"/>
          </a:xfrm>
          <a:prstGeom prst="rect">
            <a:avLst/>
          </a:prstGeom>
          <a:noFill/>
          <a:ln>
            <a:noFill/>
          </a:ln>
        </p:spPr>
      </p:pic>
      <p:sp>
        <p:nvSpPr>
          <p:cNvPr id="109" name="Google Shape;109;p3"/>
          <p:cNvSpPr/>
          <p:nvPr/>
        </p:nvSpPr>
        <p:spPr>
          <a:xfrm>
            <a:off x="8957733" y="1914359"/>
            <a:ext cx="1881413" cy="743661"/>
          </a:xfrm>
          <a:prstGeom prst="rect">
            <a:avLst/>
          </a:prstGeom>
          <a:solidFill>
            <a:schemeClr val="lt1">
              <a:alpha val="40000"/>
            </a:scheme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0" name="Google Shape;110;p3"/>
          <p:cNvPicPr preferRelativeResize="0"/>
          <p:nvPr/>
        </p:nvPicPr>
        <p:blipFill rotWithShape="1">
          <a:blip r:embed="rId4">
            <a:alphaModFix/>
          </a:blip>
          <a:srcRect b="0" l="0" r="0" t="0"/>
          <a:stretch/>
        </p:blipFill>
        <p:spPr>
          <a:xfrm>
            <a:off x="137160" y="137160"/>
            <a:ext cx="914400" cy="914400"/>
          </a:xfrm>
          <a:prstGeom prst="rect">
            <a:avLst/>
          </a:prstGeom>
          <a:noFill/>
          <a:ln>
            <a:noFill/>
          </a:ln>
        </p:spPr>
      </p:pic>
      <p:pic>
        <p:nvPicPr>
          <p:cNvPr id="111" name="Google Shape;111;p3"/>
          <p:cNvPicPr preferRelativeResize="0"/>
          <p:nvPr/>
        </p:nvPicPr>
        <p:blipFill rotWithShape="1">
          <a:blip r:embed="rId5">
            <a:alphaModFix/>
          </a:blip>
          <a:srcRect b="0" l="0" r="0" t="0"/>
          <a:stretch/>
        </p:blipFill>
        <p:spPr>
          <a:xfrm>
            <a:off x="11140440" y="137160"/>
            <a:ext cx="914400" cy="914400"/>
          </a:xfrm>
          <a:prstGeom prst="rect">
            <a:avLst/>
          </a:prstGeom>
          <a:noFill/>
          <a:ln>
            <a:noFill/>
          </a:ln>
        </p:spPr>
      </p:pic>
      <p:sp>
        <p:nvSpPr>
          <p:cNvPr id="112" name="Google Shape;112;p3"/>
          <p:cNvSpPr txBox="1"/>
          <p:nvPr/>
        </p:nvSpPr>
        <p:spPr>
          <a:xfrm>
            <a:off x="3169920" y="1387786"/>
            <a:ext cx="585216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2000" u="none" strike="noStrike">
                <a:solidFill>
                  <a:srgbClr val="000000"/>
                </a:solidFill>
                <a:latin typeface="Calibri"/>
                <a:ea typeface="Calibri"/>
                <a:cs typeface="Calibri"/>
                <a:sym typeface="Calibri"/>
              </a:rPr>
              <a:t>N42, N43, N49 (20 Missions)</a:t>
            </a:r>
            <a:endParaRPr b="0" i="1" sz="2000" u="none" strike="noStrike">
              <a:solidFill>
                <a:srgbClr val="000000"/>
              </a:solidFill>
              <a:latin typeface="Calibri"/>
              <a:ea typeface="Calibri"/>
              <a:cs typeface="Calibri"/>
              <a:sym typeface="Calibri"/>
            </a:endParaRPr>
          </a:p>
        </p:txBody>
      </p:sp>
      <p:sp>
        <p:nvSpPr>
          <p:cNvPr id="113" name="Google Shape;113;p3"/>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Summary of Missions (28 August – 8 September)</a:t>
            </a:r>
            <a:endParaRPr/>
          </a:p>
        </p:txBody>
      </p:sp>
      <p:sp>
        <p:nvSpPr>
          <p:cNvPr id="114" name="Google Shape;11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115" name="Google Shape;115;p3"/>
          <p:cNvCxnSpPr/>
          <p:nvPr/>
        </p:nvCxnSpPr>
        <p:spPr>
          <a:xfrm>
            <a:off x="9144000" y="2048933"/>
            <a:ext cx="731520" cy="0"/>
          </a:xfrm>
          <a:prstGeom prst="straightConnector1">
            <a:avLst/>
          </a:prstGeom>
          <a:noFill/>
          <a:ln cap="flat" cmpd="sng" w="57150">
            <a:solidFill>
              <a:srgbClr val="FFD966"/>
            </a:solidFill>
            <a:prstDash val="solid"/>
            <a:miter lim="800000"/>
            <a:headEnd len="sm" w="sm" type="none"/>
            <a:tailEnd len="sm" w="sm" type="none"/>
          </a:ln>
        </p:spPr>
      </p:cxnSp>
      <p:sp>
        <p:nvSpPr>
          <p:cNvPr id="116" name="Google Shape;116;p3"/>
          <p:cNvSpPr txBox="1"/>
          <p:nvPr/>
        </p:nvSpPr>
        <p:spPr>
          <a:xfrm>
            <a:off x="9875520" y="1888123"/>
            <a:ext cx="86100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NOAA-42</a:t>
            </a:r>
            <a:endParaRPr/>
          </a:p>
        </p:txBody>
      </p:sp>
      <p:cxnSp>
        <p:nvCxnSpPr>
          <p:cNvPr id="117" name="Google Shape;117;p3"/>
          <p:cNvCxnSpPr/>
          <p:nvPr/>
        </p:nvCxnSpPr>
        <p:spPr>
          <a:xfrm>
            <a:off x="9144000" y="2269098"/>
            <a:ext cx="731520" cy="0"/>
          </a:xfrm>
          <a:prstGeom prst="straightConnector1">
            <a:avLst/>
          </a:prstGeom>
          <a:noFill/>
          <a:ln cap="flat" cmpd="sng" w="57150">
            <a:solidFill>
              <a:srgbClr val="F2F2F2"/>
            </a:solidFill>
            <a:prstDash val="solid"/>
            <a:miter lim="800000"/>
            <a:headEnd len="sm" w="sm" type="none"/>
            <a:tailEnd len="sm" w="sm" type="none"/>
          </a:ln>
        </p:spPr>
      </p:cxnSp>
      <p:sp>
        <p:nvSpPr>
          <p:cNvPr id="118" name="Google Shape;118;p3"/>
          <p:cNvSpPr txBox="1"/>
          <p:nvPr/>
        </p:nvSpPr>
        <p:spPr>
          <a:xfrm>
            <a:off x="9875520" y="2115209"/>
            <a:ext cx="101340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NOAA-43</a:t>
            </a:r>
            <a:endParaRPr/>
          </a:p>
        </p:txBody>
      </p:sp>
      <p:sp>
        <p:nvSpPr>
          <p:cNvPr id="119" name="Google Shape;119;p3"/>
          <p:cNvSpPr txBox="1"/>
          <p:nvPr/>
        </p:nvSpPr>
        <p:spPr>
          <a:xfrm>
            <a:off x="9875520" y="2350243"/>
            <a:ext cx="101340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NOAA-49</a:t>
            </a:r>
            <a:endParaRPr/>
          </a:p>
        </p:txBody>
      </p:sp>
      <p:cxnSp>
        <p:nvCxnSpPr>
          <p:cNvPr id="120" name="Google Shape;120;p3"/>
          <p:cNvCxnSpPr/>
          <p:nvPr/>
        </p:nvCxnSpPr>
        <p:spPr>
          <a:xfrm>
            <a:off x="9144000" y="2507619"/>
            <a:ext cx="731520" cy="0"/>
          </a:xfrm>
          <a:prstGeom prst="straightConnector1">
            <a:avLst/>
          </a:prstGeom>
          <a:noFill/>
          <a:ln cap="flat" cmpd="sng" w="57150">
            <a:solidFill>
              <a:srgbClr val="64A098"/>
            </a:solidFill>
            <a:prstDash val="solid"/>
            <a:miter lim="800000"/>
            <a:headEnd len="sm" w="sm" type="none"/>
            <a:tailEnd len="sm" w="sm" type="none"/>
          </a:ln>
        </p:spPr>
      </p:cxnSp>
      <p:pic>
        <p:nvPicPr>
          <p:cNvPr descr="A plane flying in the sky&#10;&#10;Description automatically generated with medium confidence" id="121" name="Google Shape;121;p3"/>
          <p:cNvPicPr preferRelativeResize="0"/>
          <p:nvPr/>
        </p:nvPicPr>
        <p:blipFill rotWithShape="1">
          <a:blip r:embed="rId6">
            <a:alphaModFix/>
          </a:blip>
          <a:srcRect b="0" l="0" r="0" t="0"/>
          <a:stretch/>
        </p:blipFill>
        <p:spPr>
          <a:xfrm>
            <a:off x="1549399" y="4254685"/>
            <a:ext cx="1371600" cy="917257"/>
          </a:xfrm>
          <a:prstGeom prst="rect">
            <a:avLst/>
          </a:prstGeom>
          <a:noFill/>
          <a:ln>
            <a:noFill/>
          </a:ln>
        </p:spPr>
      </p:pic>
      <p:pic>
        <p:nvPicPr>
          <p:cNvPr descr="A plane flying in the sky&#10;&#10;Description automatically generated with medium confidence" id="122" name="Google Shape;122;p3"/>
          <p:cNvPicPr preferRelativeResize="0"/>
          <p:nvPr/>
        </p:nvPicPr>
        <p:blipFill rotWithShape="1">
          <a:blip r:embed="rId7">
            <a:alphaModFix/>
          </a:blip>
          <a:srcRect b="0" l="0" r="0" t="0"/>
          <a:stretch/>
        </p:blipFill>
        <p:spPr>
          <a:xfrm>
            <a:off x="6649982" y="2033544"/>
            <a:ext cx="1638300" cy="1092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0"/>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Communications</a:t>
            </a:r>
            <a:endParaRPr/>
          </a:p>
        </p:txBody>
      </p:sp>
      <p:pic>
        <p:nvPicPr>
          <p:cNvPr id="483" name="Google Shape;483;p30"/>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84" name="Google Shape;484;p30"/>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485" name="Google Shape;485;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6" name="Google Shape;486;p30"/>
          <p:cNvSpPr txBox="1"/>
          <p:nvPr/>
        </p:nvSpPr>
        <p:spPr>
          <a:xfrm>
            <a:off x="137160" y="1371600"/>
            <a:ext cx="12054839" cy="1723549"/>
          </a:xfrm>
          <a:prstGeom prst="rect">
            <a:avLst/>
          </a:prstGeom>
          <a:noFill/>
          <a:ln>
            <a:noFill/>
          </a:ln>
        </p:spPr>
        <p:txBody>
          <a:bodyPr anchorCtr="0" anchor="t" bIns="45700" lIns="91425" spcFirstLastPara="1" rIns="91425" wrap="square" tIns="45700">
            <a:spAutoFit/>
          </a:bodyPr>
          <a:lstStyle/>
          <a:p>
            <a:pPr indent="-236538"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Daily Plan of the Day (POD)</a:t>
            </a:r>
            <a:endParaRPr/>
          </a:p>
          <a:p>
            <a:pPr indent="-285750" lvl="1" marL="74295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Calibri"/>
                <a:ea typeface="Calibri"/>
                <a:cs typeface="Calibri"/>
                <a:sym typeface="Calibri"/>
              </a:rPr>
              <a:t>Sent to research partners, AOML Comms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36538"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Laura Chaibongsai, Holly Stahl, &amp; Jason D.</a:t>
            </a:r>
            <a:endParaRPr/>
          </a:p>
          <a:p>
            <a:pPr indent="-342900" lvl="1" marL="80010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Calibri"/>
                <a:ea typeface="Calibri"/>
                <a:cs typeface="Calibri"/>
                <a:sym typeface="Calibri"/>
              </a:rPr>
              <a:t>Post-map discussion tag-up to discuss social media opportunities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1"/>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Other Issues – what went well?...what can we do better?</a:t>
            </a:r>
            <a:endParaRPr/>
          </a:p>
        </p:txBody>
      </p:sp>
      <p:pic>
        <p:nvPicPr>
          <p:cNvPr id="492" name="Google Shape;492;p31"/>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493" name="Google Shape;493;p31"/>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494" name="Google Shape;49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5" name="Google Shape;495;p31"/>
          <p:cNvSpPr txBox="1"/>
          <p:nvPr/>
        </p:nvSpPr>
        <p:spPr>
          <a:xfrm>
            <a:off x="137160" y="1371600"/>
            <a:ext cx="12054840" cy="5447645"/>
          </a:xfrm>
          <a:prstGeom prst="rect">
            <a:avLst/>
          </a:prstGeom>
          <a:noFill/>
          <a:ln>
            <a:noFill/>
          </a:ln>
        </p:spPr>
        <p:txBody>
          <a:bodyPr anchorCtr="0" anchor="t" bIns="45700" lIns="91425" spcFirstLastPara="1" rIns="91425" wrap="square" tIns="45700">
            <a:spAutoFit/>
          </a:bodyPr>
          <a:lstStyle/>
          <a:p>
            <a:pPr indent="-230188" lvl="0" marL="23018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Sim is collecting a list of ASPEN issues - there were far more than were described here – to send to Isabel Suhr.  If you have comments, send them to Sim.</a:t>
            </a:r>
            <a:endParaRPr/>
          </a:p>
          <a:p>
            <a:pPr indent="-230188" lvl="0" marL="230188"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Searchable pdfs of Field Program Plan for easy download to make finding information on modules and experiments easier to get.</a:t>
            </a:r>
            <a:endParaRPr/>
          </a:p>
          <a:p>
            <a:pPr indent="-230188" lvl="0" marL="230188"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We should get training on communications etiquette on the aircraft so we don’t step on toes.</a:t>
            </a:r>
            <a:endParaRPr/>
          </a:p>
          <a:p>
            <a:pPr indent="-230188" lvl="0" marL="230188"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Those with little Linux experience should get training on how to use Linux to smooth some issues with software and hardware.</a:t>
            </a:r>
            <a:endParaRPr/>
          </a:p>
          <a:p>
            <a:pPr indent="-230188" lvl="0" marL="230188"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Training of new flight director (Quinn Kalen) went very well.</a:t>
            </a:r>
            <a:endParaRPr/>
          </a:p>
          <a:p>
            <a:pPr indent="-230188" lvl="0" marL="230188"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Problems with broken keyboards and unstable mousepads needs to be solved.</a:t>
            </a:r>
            <a:endParaRPr/>
          </a:p>
          <a:p>
            <a:pPr indent="-230188" lvl="0" marL="230188"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GB LPS support for 4 am missions nearly non-existent (Dan Stern filled in once, and Michael served as de facto GB LPS while doing GB radar). Needs to be reconsidered somehow – it’s not appealing to wake up for a 4 am mission from the ground. Maybe get online by 6AM?</a:t>
            </a:r>
            <a:endParaRPr/>
          </a:p>
        </p:txBody>
      </p:sp>
      <p:pic>
        <p:nvPicPr>
          <p:cNvPr id="496" name="Google Shape;496;p31"/>
          <p:cNvPicPr preferRelativeResize="0"/>
          <p:nvPr/>
        </p:nvPicPr>
        <p:blipFill rotWithShape="1">
          <a:blip r:embed="rId5">
            <a:alphaModFix/>
          </a:blip>
          <a:srcRect b="0" l="0" r="0" t="0"/>
          <a:stretch/>
        </p:blipFill>
        <p:spPr>
          <a:xfrm>
            <a:off x="8928380" y="4097612"/>
            <a:ext cx="1240236" cy="9289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2"/>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Other Issues – what went well?...what can we do better?</a:t>
            </a:r>
            <a:endParaRPr/>
          </a:p>
        </p:txBody>
      </p:sp>
      <p:pic>
        <p:nvPicPr>
          <p:cNvPr id="502" name="Google Shape;502;p32"/>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503" name="Google Shape;503;p32"/>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504" name="Google Shape;50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5" name="Google Shape;505;p32"/>
          <p:cNvSpPr txBox="1"/>
          <p:nvPr/>
        </p:nvSpPr>
        <p:spPr>
          <a:xfrm>
            <a:off x="137160" y="1371600"/>
            <a:ext cx="12054900" cy="5479800"/>
          </a:xfrm>
          <a:prstGeom prst="rect">
            <a:avLst/>
          </a:prstGeom>
          <a:noFill/>
          <a:ln>
            <a:noFill/>
          </a:ln>
        </p:spPr>
        <p:txBody>
          <a:bodyPr anchorCtr="0" anchor="t" bIns="45700" lIns="91425" spcFirstLastPara="1" rIns="91425" wrap="square" tIns="45700">
            <a:spAutoFit/>
          </a:bodyPr>
          <a:lstStyle/>
          <a:p>
            <a:pPr indent="-230188" lvl="0" marL="23018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One thing we learned with VAM and FLAIMS modules – modules that target temporal evolution over the time scale of a single mission – is that the sampling frequency should scale with the phenomenon being studied. </a:t>
            </a:r>
            <a:endParaRPr/>
          </a:p>
          <a:p>
            <a:pPr indent="-342900" lvl="1" marL="800100"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Vortex-scale processes like alignment/intensification probably could be sampled at the start, middle, and end of mission.</a:t>
            </a:r>
            <a:endParaRPr/>
          </a:p>
          <a:p>
            <a:pPr indent="-342900" lvl="1" marL="800100" marR="0" rtl="0" algn="l">
              <a:spcBef>
                <a:spcPts val="0"/>
              </a:spcBef>
              <a:spcAft>
                <a:spcPts val="0"/>
              </a:spcAft>
              <a:buClr>
                <a:schemeClr val="dk1"/>
              </a:buClr>
              <a:buSzPts val="2000"/>
              <a:buFont typeface="Courier New"/>
              <a:buChar char="o"/>
            </a:pPr>
            <a:r>
              <a:rPr b="0" i="1" lang="en-US" sz="2000" u="none" cap="none" strike="noStrike">
                <a:solidFill>
                  <a:schemeClr val="dk1"/>
                </a:solidFill>
                <a:latin typeface="Calibri"/>
                <a:ea typeface="Calibri"/>
                <a:cs typeface="Calibri"/>
                <a:sym typeface="Calibri"/>
              </a:rPr>
              <a:t>Convective-scale processes like CB module could be sampled every 10 min or so. Repeated in-and-outs for VAM and FLAIMS were probably sampling too frequently to capture much evolution.</a:t>
            </a:r>
            <a:endParaRPr/>
          </a:p>
          <a:p>
            <a:pPr indent="-230188" lvl="0" marL="230188"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Any extra guidance on exactly what the goal is to sample for the rapid RMW sondes would be helpful. Surface RMW, flight-level RMW, wind or rain/reflectivity gradient...?</a:t>
            </a:r>
            <a:endParaRPr/>
          </a:p>
          <a:p>
            <a:pPr indent="-230187" lvl="0" marL="230187"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Any issues with health/safety/SASH, either during missions or downtime.  Anonymous responses at </a:t>
            </a:r>
            <a:r>
              <a:rPr lang="en-US" sz="2400" u="sng">
                <a:solidFill>
                  <a:schemeClr val="hlink"/>
                </a:solidFill>
                <a:latin typeface="Calibri"/>
                <a:ea typeface="Calibri"/>
                <a:cs typeface="Calibri"/>
                <a:sym typeface="Calibri"/>
                <a:hlinkClick r:id="rId5"/>
              </a:rPr>
              <a:t>https://docs.google.com/forms/d/e/1FAIpQLSeiFLPksVEXNmAvOKGAX259lKVAcIG0kh8TME6DU3xxatN6Gw/viewform?</a:t>
            </a:r>
            <a:endParaRPr sz="2400">
              <a:solidFill>
                <a:schemeClr val="dk1"/>
              </a:solidFill>
              <a:latin typeface="Calibri"/>
              <a:ea typeface="Calibri"/>
              <a:cs typeface="Calibri"/>
              <a:sym typeface="Calibri"/>
            </a:endParaRPr>
          </a:p>
          <a:p>
            <a:pPr indent="-230188" lvl="0" marL="230188" marR="0" rtl="0" algn="l">
              <a:spcBef>
                <a:spcPts val="12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Reminder re: fueling GOVs: if at all possible, always use 87 octane fuel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A group of people in a tent&#10;&#10;Description automatically generated with medium confidence" id="511" name="Google Shape;511;p33"/>
          <p:cNvPicPr preferRelativeResize="0"/>
          <p:nvPr/>
        </p:nvPicPr>
        <p:blipFill rotWithShape="1">
          <a:blip r:embed="rId3">
            <a:alphaModFix/>
          </a:blip>
          <a:srcRect b="0" l="0" r="0" t="0"/>
          <a:stretch/>
        </p:blipFill>
        <p:spPr>
          <a:xfrm>
            <a:off x="7569343" y="4775400"/>
            <a:ext cx="1862667" cy="1397000"/>
          </a:xfrm>
          <a:prstGeom prst="rect">
            <a:avLst/>
          </a:prstGeom>
          <a:noFill/>
          <a:ln>
            <a:noFill/>
          </a:ln>
        </p:spPr>
      </p:pic>
      <p:pic>
        <p:nvPicPr>
          <p:cNvPr descr="Clouds in the sky&#10;&#10;Description automatically generated with medium confidence" id="512" name="Google Shape;512;p33"/>
          <p:cNvPicPr preferRelativeResize="0"/>
          <p:nvPr/>
        </p:nvPicPr>
        <p:blipFill rotWithShape="1">
          <a:blip r:embed="rId4">
            <a:alphaModFix/>
          </a:blip>
          <a:srcRect b="0" l="0" r="0" t="0"/>
          <a:stretch/>
        </p:blipFill>
        <p:spPr>
          <a:xfrm>
            <a:off x="7586537" y="3505062"/>
            <a:ext cx="1693333" cy="1270000"/>
          </a:xfrm>
          <a:prstGeom prst="rect">
            <a:avLst/>
          </a:prstGeom>
          <a:noFill/>
          <a:ln>
            <a:noFill/>
          </a:ln>
        </p:spPr>
      </p:pic>
      <p:pic>
        <p:nvPicPr>
          <p:cNvPr descr="A picture containing plane, airplane, engine&#10;&#10;Description automatically generated" id="513" name="Google Shape;513;p33"/>
          <p:cNvPicPr preferRelativeResize="0"/>
          <p:nvPr/>
        </p:nvPicPr>
        <p:blipFill rotWithShape="1">
          <a:blip r:embed="rId5">
            <a:alphaModFix/>
          </a:blip>
          <a:srcRect b="11378" l="0" r="0" t="0"/>
          <a:stretch/>
        </p:blipFill>
        <p:spPr>
          <a:xfrm>
            <a:off x="9159782" y="3153650"/>
            <a:ext cx="2554736" cy="3018750"/>
          </a:xfrm>
          <a:prstGeom prst="rect">
            <a:avLst/>
          </a:prstGeom>
          <a:noFill/>
          <a:ln>
            <a:noFill/>
          </a:ln>
        </p:spPr>
      </p:pic>
      <p:pic>
        <p:nvPicPr>
          <p:cNvPr descr="A picture containing outdoor, sky, sunset, plane&#10;&#10;Description automatically generated" id="514" name="Google Shape;514;p33"/>
          <p:cNvPicPr preferRelativeResize="0"/>
          <p:nvPr/>
        </p:nvPicPr>
        <p:blipFill rotWithShape="1">
          <a:blip r:embed="rId6">
            <a:alphaModFix/>
          </a:blip>
          <a:srcRect b="0" l="0" r="0" t="0"/>
          <a:stretch/>
        </p:blipFill>
        <p:spPr>
          <a:xfrm>
            <a:off x="3103919" y="4807798"/>
            <a:ext cx="1790682" cy="1219503"/>
          </a:xfrm>
          <a:prstGeom prst="rect">
            <a:avLst/>
          </a:prstGeom>
          <a:noFill/>
          <a:ln>
            <a:noFill/>
          </a:ln>
        </p:spPr>
      </p:pic>
      <p:pic>
        <p:nvPicPr>
          <p:cNvPr descr="A group of people in a meeting&#10;&#10;Description automatically generated with medium confidence" id="515" name="Google Shape;515;p33"/>
          <p:cNvPicPr preferRelativeResize="0"/>
          <p:nvPr/>
        </p:nvPicPr>
        <p:blipFill rotWithShape="1">
          <a:blip r:embed="rId7">
            <a:alphaModFix/>
          </a:blip>
          <a:srcRect b="0" l="0" r="0" t="0"/>
          <a:stretch/>
        </p:blipFill>
        <p:spPr>
          <a:xfrm>
            <a:off x="4898602" y="3476373"/>
            <a:ext cx="2683933" cy="2054844"/>
          </a:xfrm>
          <a:prstGeom prst="rect">
            <a:avLst/>
          </a:prstGeom>
          <a:noFill/>
          <a:ln>
            <a:noFill/>
          </a:ln>
        </p:spPr>
      </p:pic>
      <p:pic>
        <p:nvPicPr>
          <p:cNvPr descr="A picture containing person&#10;&#10;Description automatically generated" id="516" name="Google Shape;516;p33"/>
          <p:cNvPicPr preferRelativeResize="0"/>
          <p:nvPr/>
        </p:nvPicPr>
        <p:blipFill rotWithShape="1">
          <a:blip r:embed="rId8">
            <a:alphaModFix/>
          </a:blip>
          <a:srcRect b="0" l="0" r="0" t="0"/>
          <a:stretch/>
        </p:blipFill>
        <p:spPr>
          <a:xfrm>
            <a:off x="3091471" y="1217427"/>
            <a:ext cx="3011928" cy="2258946"/>
          </a:xfrm>
          <a:prstGeom prst="rect">
            <a:avLst/>
          </a:prstGeom>
          <a:noFill/>
          <a:ln>
            <a:noFill/>
          </a:ln>
        </p:spPr>
      </p:pic>
      <p:pic>
        <p:nvPicPr>
          <p:cNvPr descr="Clouds in the sky&#10;&#10;Description automatically generated with medium confidence" id="517" name="Google Shape;517;p33"/>
          <p:cNvPicPr preferRelativeResize="0"/>
          <p:nvPr/>
        </p:nvPicPr>
        <p:blipFill rotWithShape="1">
          <a:blip r:embed="rId9">
            <a:alphaModFix/>
          </a:blip>
          <a:srcRect b="0" l="0" r="0" t="0"/>
          <a:stretch/>
        </p:blipFill>
        <p:spPr>
          <a:xfrm>
            <a:off x="196675" y="1223072"/>
            <a:ext cx="2907245" cy="2554279"/>
          </a:xfrm>
          <a:prstGeom prst="rect">
            <a:avLst/>
          </a:prstGeom>
          <a:noFill/>
          <a:ln>
            <a:noFill/>
          </a:ln>
        </p:spPr>
      </p:pic>
      <p:pic>
        <p:nvPicPr>
          <p:cNvPr id="518" name="Google Shape;518;p33"/>
          <p:cNvPicPr preferRelativeResize="0"/>
          <p:nvPr/>
        </p:nvPicPr>
        <p:blipFill rotWithShape="1">
          <a:blip r:embed="rId10">
            <a:alphaModFix/>
          </a:blip>
          <a:srcRect b="0" l="0" r="0" t="0"/>
          <a:stretch/>
        </p:blipFill>
        <p:spPr>
          <a:xfrm>
            <a:off x="137160" y="137160"/>
            <a:ext cx="914400" cy="914400"/>
          </a:xfrm>
          <a:prstGeom prst="rect">
            <a:avLst/>
          </a:prstGeom>
          <a:noFill/>
          <a:ln>
            <a:noFill/>
          </a:ln>
        </p:spPr>
      </p:pic>
      <p:pic>
        <p:nvPicPr>
          <p:cNvPr id="519" name="Google Shape;519;p33"/>
          <p:cNvPicPr preferRelativeResize="0"/>
          <p:nvPr/>
        </p:nvPicPr>
        <p:blipFill rotWithShape="1">
          <a:blip r:embed="rId11">
            <a:alphaModFix/>
          </a:blip>
          <a:srcRect b="0" l="0" r="0" t="0"/>
          <a:stretch/>
        </p:blipFill>
        <p:spPr>
          <a:xfrm>
            <a:off x="11140440" y="137160"/>
            <a:ext cx="914400" cy="914400"/>
          </a:xfrm>
          <a:prstGeom prst="rect">
            <a:avLst/>
          </a:prstGeom>
          <a:noFill/>
          <a:ln>
            <a:noFill/>
          </a:ln>
        </p:spPr>
      </p:pic>
      <p:sp>
        <p:nvSpPr>
          <p:cNvPr id="520" name="Google Shape;520;p33"/>
          <p:cNvSpPr txBox="1"/>
          <p:nvPr/>
        </p:nvSpPr>
        <p:spPr>
          <a:xfrm>
            <a:off x="0" y="6158248"/>
            <a:ext cx="12192000" cy="692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Copies of the 2022 AL06/Earl debrief can be found in the HRD Google Drive folder</a:t>
            </a:r>
            <a:endParaRPr/>
          </a:p>
          <a:p>
            <a:pPr indent="0" lvl="0" marL="0" marR="0" rtl="0" algn="ctr">
              <a:spcBef>
                <a:spcPts val="0"/>
              </a:spcBef>
              <a:spcAft>
                <a:spcPts val="0"/>
              </a:spcAft>
              <a:buNone/>
            </a:pPr>
            <a:r>
              <a:t/>
            </a:r>
            <a:endParaRPr sz="500">
              <a:solidFill>
                <a:schemeClr val="dk1"/>
              </a:solidFill>
              <a:latin typeface="Calibri"/>
              <a:ea typeface="Calibri"/>
              <a:cs typeface="Calibri"/>
              <a:sym typeface="Calibri"/>
            </a:endParaRPr>
          </a:p>
          <a:p>
            <a:pPr indent="0" lvl="0" marL="0" marR="0" rtl="0" algn="ctr">
              <a:spcBef>
                <a:spcPts val="0"/>
              </a:spcBef>
              <a:spcAft>
                <a:spcPts val="0"/>
              </a:spcAft>
              <a:buNone/>
            </a:pPr>
            <a:r>
              <a:rPr i="1" lang="en-US" sz="1600">
                <a:solidFill>
                  <a:schemeClr val="dk1"/>
                </a:solidFill>
                <a:latin typeface="Calibri"/>
                <a:ea typeface="Calibri"/>
                <a:cs typeface="Calibri"/>
                <a:sym typeface="Calibri"/>
              </a:rPr>
              <a:t>HRD &gt;&gt; Hurricane Field Program &gt;&gt; 2022 &gt;&gt; Debriefs &gt;&gt; AL06/Earl</a:t>
            </a:r>
            <a:endParaRPr/>
          </a:p>
        </p:txBody>
      </p:sp>
      <p:sp>
        <p:nvSpPr>
          <p:cNvPr id="521" name="Google Shape;521;p33"/>
          <p:cNvSpPr txBox="1"/>
          <p:nvPr/>
        </p:nvSpPr>
        <p:spPr>
          <a:xfrm>
            <a:off x="6503354" y="828757"/>
            <a:ext cx="1099981"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lt1"/>
                </a:solidFill>
                <a:latin typeface="Calibri"/>
                <a:ea typeface="Calibri"/>
                <a:cs typeface="Calibri"/>
                <a:sym typeface="Calibri"/>
              </a:rPr>
              <a:t>Photo by Jon Zawislak</a:t>
            </a:r>
            <a:endParaRPr/>
          </a:p>
        </p:txBody>
      </p:sp>
      <p:sp>
        <p:nvSpPr>
          <p:cNvPr id="522" name="Google Shape;522;p33"/>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28 August – 8 September </a:t>
            </a:r>
            <a:endParaRPr/>
          </a:p>
        </p:txBody>
      </p:sp>
      <p:sp>
        <p:nvSpPr>
          <p:cNvPr id="523" name="Google Shape;523;p33"/>
          <p:cNvSpPr txBox="1"/>
          <p:nvPr/>
        </p:nvSpPr>
        <p:spPr>
          <a:xfrm>
            <a:off x="190142" y="1293956"/>
            <a:ext cx="123623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dk1"/>
                </a:solidFill>
                <a:latin typeface="Calibri"/>
                <a:ea typeface="Calibri"/>
                <a:cs typeface="Calibri"/>
                <a:sym typeface="Calibri"/>
              </a:rPr>
              <a:t>Photo credit Frank Marks</a:t>
            </a:r>
            <a:endParaRPr/>
          </a:p>
        </p:txBody>
      </p:sp>
      <p:sp>
        <p:nvSpPr>
          <p:cNvPr id="524" name="Google Shape;52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5" name="Google Shape;525;p33"/>
          <p:cNvSpPr txBox="1"/>
          <p:nvPr/>
        </p:nvSpPr>
        <p:spPr>
          <a:xfrm>
            <a:off x="4828337" y="3243861"/>
            <a:ext cx="123623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Photo credit Frank Marks</a:t>
            </a:r>
            <a:endParaRPr/>
          </a:p>
        </p:txBody>
      </p:sp>
      <p:pic>
        <p:nvPicPr>
          <p:cNvPr descr="Clouds in the sky&#10;&#10;Description automatically generated with medium confidence" id="526" name="Google Shape;526;p33"/>
          <p:cNvPicPr preferRelativeResize="0"/>
          <p:nvPr/>
        </p:nvPicPr>
        <p:blipFill rotWithShape="1">
          <a:blip r:embed="rId12">
            <a:alphaModFix/>
          </a:blip>
          <a:srcRect b="0" l="0" r="0" t="0"/>
          <a:stretch/>
        </p:blipFill>
        <p:spPr>
          <a:xfrm>
            <a:off x="9153249" y="1223837"/>
            <a:ext cx="2573084" cy="1929813"/>
          </a:xfrm>
          <a:prstGeom prst="rect">
            <a:avLst/>
          </a:prstGeom>
          <a:noFill/>
          <a:ln>
            <a:noFill/>
          </a:ln>
        </p:spPr>
      </p:pic>
      <p:sp>
        <p:nvSpPr>
          <p:cNvPr id="527" name="Google Shape;527;p33"/>
          <p:cNvSpPr txBox="1"/>
          <p:nvPr/>
        </p:nvSpPr>
        <p:spPr>
          <a:xfrm>
            <a:off x="9322203" y="1260255"/>
            <a:ext cx="123623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Photo credit Frank Marks</a:t>
            </a:r>
            <a:endParaRPr/>
          </a:p>
        </p:txBody>
      </p:sp>
      <p:sp>
        <p:nvSpPr>
          <p:cNvPr id="528" name="Google Shape;528;p33"/>
          <p:cNvSpPr txBox="1"/>
          <p:nvPr/>
        </p:nvSpPr>
        <p:spPr>
          <a:xfrm>
            <a:off x="8068733" y="4160503"/>
            <a:ext cx="123623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Photo credit Frank Marks</a:t>
            </a:r>
            <a:endParaRPr/>
          </a:p>
        </p:txBody>
      </p:sp>
      <p:pic>
        <p:nvPicPr>
          <p:cNvPr descr="Clouds in the sky&#10;&#10;Description automatically generated with medium confidence" id="529" name="Google Shape;529;p33"/>
          <p:cNvPicPr preferRelativeResize="0"/>
          <p:nvPr/>
        </p:nvPicPr>
        <p:blipFill rotWithShape="1">
          <a:blip r:embed="rId13">
            <a:alphaModFix/>
          </a:blip>
          <a:srcRect b="0" l="0" r="0" t="0"/>
          <a:stretch/>
        </p:blipFill>
        <p:spPr>
          <a:xfrm>
            <a:off x="3109468" y="3468005"/>
            <a:ext cx="1789134" cy="1349305"/>
          </a:xfrm>
          <a:prstGeom prst="rect">
            <a:avLst/>
          </a:prstGeom>
          <a:noFill/>
          <a:ln>
            <a:noFill/>
          </a:ln>
        </p:spPr>
      </p:pic>
      <p:sp>
        <p:nvSpPr>
          <p:cNvPr id="530" name="Google Shape;530;p33"/>
          <p:cNvSpPr txBox="1"/>
          <p:nvPr/>
        </p:nvSpPr>
        <p:spPr>
          <a:xfrm>
            <a:off x="3077413" y="4601866"/>
            <a:ext cx="1285929"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Photo credit Sim Aberson</a:t>
            </a:r>
            <a:endParaRPr sz="800">
              <a:solidFill>
                <a:schemeClr val="lt1"/>
              </a:solidFill>
              <a:latin typeface="Calibri"/>
              <a:ea typeface="Calibri"/>
              <a:cs typeface="Calibri"/>
              <a:sym typeface="Calibri"/>
            </a:endParaRPr>
          </a:p>
        </p:txBody>
      </p:sp>
      <p:pic>
        <p:nvPicPr>
          <p:cNvPr descr="A person and person taking a selfie in front of an airplane&#10;&#10;Description automatically generated with medium confidence" id="531" name="Google Shape;531;p33"/>
          <p:cNvPicPr preferRelativeResize="0"/>
          <p:nvPr/>
        </p:nvPicPr>
        <p:blipFill rotWithShape="1">
          <a:blip r:embed="rId14">
            <a:alphaModFix/>
          </a:blip>
          <a:srcRect b="0" l="0" r="0" t="0"/>
          <a:stretch/>
        </p:blipFill>
        <p:spPr>
          <a:xfrm>
            <a:off x="196675" y="3780975"/>
            <a:ext cx="2907243" cy="2249950"/>
          </a:xfrm>
          <a:prstGeom prst="rect">
            <a:avLst/>
          </a:prstGeom>
          <a:noFill/>
          <a:ln>
            <a:noFill/>
          </a:ln>
        </p:spPr>
      </p:pic>
      <p:sp>
        <p:nvSpPr>
          <p:cNvPr id="532" name="Google Shape;532;p33"/>
          <p:cNvSpPr txBox="1"/>
          <p:nvPr/>
        </p:nvSpPr>
        <p:spPr>
          <a:xfrm>
            <a:off x="1599950" y="3917372"/>
            <a:ext cx="142859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dk1"/>
                </a:solidFill>
                <a:latin typeface="Calibri"/>
                <a:ea typeface="Calibri"/>
                <a:cs typeface="Calibri"/>
                <a:sym typeface="Calibri"/>
              </a:rPr>
              <a:t>Photo credit Heather Holbach</a:t>
            </a:r>
            <a:endParaRPr/>
          </a:p>
        </p:txBody>
      </p:sp>
      <p:pic>
        <p:nvPicPr>
          <p:cNvPr descr="A picture containing person, indoor, ceiling, military&#10;&#10;Description automatically generated" id="533" name="Google Shape;533;p33"/>
          <p:cNvPicPr preferRelativeResize="0"/>
          <p:nvPr/>
        </p:nvPicPr>
        <p:blipFill rotWithShape="1">
          <a:blip r:embed="rId15">
            <a:alphaModFix/>
          </a:blip>
          <a:srcRect b="0" l="0" r="0" t="0"/>
          <a:stretch/>
        </p:blipFill>
        <p:spPr>
          <a:xfrm>
            <a:off x="6103398" y="1217395"/>
            <a:ext cx="3049851" cy="2287388"/>
          </a:xfrm>
          <a:prstGeom prst="rect">
            <a:avLst/>
          </a:prstGeom>
          <a:noFill/>
          <a:ln>
            <a:noFill/>
          </a:ln>
        </p:spPr>
      </p:pic>
      <p:sp>
        <p:nvSpPr>
          <p:cNvPr id="534" name="Google Shape;534;p33"/>
          <p:cNvSpPr txBox="1"/>
          <p:nvPr/>
        </p:nvSpPr>
        <p:spPr>
          <a:xfrm>
            <a:off x="7010354" y="1252345"/>
            <a:ext cx="142859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Photo credit Heather Holbach</a:t>
            </a:r>
            <a:endParaRPr/>
          </a:p>
        </p:txBody>
      </p:sp>
      <p:sp>
        <p:nvSpPr>
          <p:cNvPr id="535" name="Google Shape;535;p33"/>
          <p:cNvSpPr txBox="1"/>
          <p:nvPr/>
        </p:nvSpPr>
        <p:spPr>
          <a:xfrm>
            <a:off x="9267901" y="3213390"/>
            <a:ext cx="142859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dk1"/>
                </a:solidFill>
                <a:latin typeface="Calibri"/>
                <a:ea typeface="Calibri"/>
                <a:cs typeface="Calibri"/>
                <a:sym typeface="Calibri"/>
              </a:rPr>
              <a:t>Photo credit Heather Holbach</a:t>
            </a:r>
            <a:endParaRPr/>
          </a:p>
        </p:txBody>
      </p:sp>
      <p:sp>
        <p:nvSpPr>
          <p:cNvPr id="536" name="Google Shape;536;p33"/>
          <p:cNvSpPr txBox="1"/>
          <p:nvPr/>
        </p:nvSpPr>
        <p:spPr>
          <a:xfrm>
            <a:off x="6134538" y="3505258"/>
            <a:ext cx="142859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dk1"/>
                </a:solidFill>
                <a:latin typeface="Calibri"/>
                <a:ea typeface="Calibri"/>
                <a:cs typeface="Calibri"/>
                <a:sym typeface="Calibri"/>
              </a:rPr>
              <a:t>Photo credit Heather Holbach</a:t>
            </a:r>
            <a:endParaRPr/>
          </a:p>
        </p:txBody>
      </p:sp>
      <p:sp>
        <p:nvSpPr>
          <p:cNvPr id="537" name="Google Shape;537;p33"/>
          <p:cNvSpPr txBox="1"/>
          <p:nvPr/>
        </p:nvSpPr>
        <p:spPr>
          <a:xfrm>
            <a:off x="7851273" y="4746280"/>
            <a:ext cx="142859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dk1"/>
                </a:solidFill>
                <a:latin typeface="Calibri"/>
                <a:ea typeface="Calibri"/>
                <a:cs typeface="Calibri"/>
                <a:sym typeface="Calibri"/>
              </a:rPr>
              <a:t>Photo credit Heather Holbach</a:t>
            </a:r>
            <a:endParaRPr/>
          </a:p>
        </p:txBody>
      </p:sp>
      <p:sp>
        <p:nvSpPr>
          <p:cNvPr id="538" name="Google Shape;538;p33"/>
          <p:cNvSpPr txBox="1"/>
          <p:nvPr/>
        </p:nvSpPr>
        <p:spPr>
          <a:xfrm>
            <a:off x="3091471" y="4884764"/>
            <a:ext cx="1428597"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00">
                <a:solidFill>
                  <a:schemeClr val="lt1"/>
                </a:solidFill>
                <a:latin typeface="Calibri"/>
                <a:ea typeface="Calibri"/>
                <a:cs typeface="Calibri"/>
                <a:sym typeface="Calibri"/>
              </a:rPr>
              <a:t>Photo credit Heather Holbach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4"/>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28" name="Google Shape;128;p4"/>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29" name="Google Shape;129;p4"/>
          <p:cNvSpPr txBox="1"/>
          <p:nvPr/>
        </p:nvSpPr>
        <p:spPr>
          <a:xfrm>
            <a:off x="137160" y="1280160"/>
            <a:ext cx="12054840" cy="51860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Missions &amp; Crewing</a:t>
            </a:r>
            <a:endParaRPr sz="2400">
              <a:solidFill>
                <a:schemeClr val="dk1"/>
              </a:solidFill>
              <a:latin typeface="Calibri"/>
              <a:ea typeface="Calibri"/>
              <a:cs typeface="Calibri"/>
              <a:sym typeface="Calibri"/>
            </a:endParaRPr>
          </a:p>
          <a:p>
            <a:pPr indent="-338138" lvl="1" marL="574675" marR="0" rtl="0" algn="l">
              <a:spcBef>
                <a:spcPts val="6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20220828N1 (HRD): AOC FD (Aspen), </a:t>
            </a:r>
            <a:r>
              <a:rPr b="1" i="0" lang="en-US" sz="1800" u="none" cap="none" strike="noStrike">
                <a:solidFill>
                  <a:schemeClr val="dk1"/>
                </a:solidFill>
                <a:latin typeface="Calibri"/>
                <a:ea typeface="Calibri"/>
                <a:cs typeface="Calibri"/>
                <a:sym typeface="Calibri"/>
              </a:rPr>
              <a:t>Dunion</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 </a:t>
            </a:r>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20220829I1 (HRD): </a:t>
            </a:r>
            <a:r>
              <a:rPr b="1" i="0" lang="en-US" sz="1800" u="none" cap="none" strike="noStrike">
                <a:solidFill>
                  <a:schemeClr val="dk1"/>
                </a:solidFill>
                <a:latin typeface="Calibri"/>
                <a:ea typeface="Calibri"/>
                <a:cs typeface="Calibri"/>
                <a:sym typeface="Calibri"/>
              </a:rPr>
              <a:t>Marks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Aberson</a:t>
            </a:r>
            <a:r>
              <a:rPr b="0" i="0" lang="en-US" sz="1800" u="none" cap="none" strike="noStrike">
                <a:solidFill>
                  <a:schemeClr val="dk1"/>
                </a:solidFill>
                <a:latin typeface="Calibri"/>
                <a:ea typeface="Calibri"/>
                <a:cs typeface="Calibri"/>
                <a:sym typeface="Calibri"/>
              </a:rPr>
              <a:t> (Aspen), </a:t>
            </a:r>
            <a:r>
              <a:rPr b="1" i="0" lang="en-US" sz="1800" u="none" cap="none" strike="noStrike">
                <a:solidFill>
                  <a:schemeClr val="dk1"/>
                </a:solidFill>
                <a:latin typeface="Calibri"/>
                <a:ea typeface="Calibri"/>
                <a:cs typeface="Calibri"/>
                <a:sym typeface="Calibri"/>
              </a:rPr>
              <a:t>Reasor</a:t>
            </a:r>
            <a:r>
              <a:rPr b="0" i="0" lang="en-US" sz="1800" u="none" cap="none" strike="noStrike">
                <a:solidFill>
                  <a:schemeClr val="dk1"/>
                </a:solidFill>
                <a:latin typeface="Calibri"/>
                <a:ea typeface="Calibri"/>
                <a:cs typeface="Calibri"/>
                <a:sym typeface="Calibri"/>
              </a:rPr>
              <a:t> (Radar), </a:t>
            </a:r>
            <a:r>
              <a:rPr b="1" i="0" lang="en-US" sz="1800" u="none" cap="none" strike="noStrike">
                <a:solidFill>
                  <a:schemeClr val="dk1"/>
                </a:solidFill>
                <a:latin typeface="Calibri"/>
                <a:ea typeface="Calibri"/>
                <a:cs typeface="Calibri"/>
                <a:sym typeface="Calibri"/>
              </a:rPr>
              <a:t>Alaka</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Alvey</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rgbClr val="FF0000"/>
              </a:buClr>
              <a:buSzPts val="1800"/>
              <a:buFont typeface="Calibri"/>
              <a:buAutoNum type="arabicParenR"/>
            </a:pPr>
            <a:r>
              <a:rPr b="0" i="0" lang="en-US" sz="1800" u="none" cap="none" strike="noStrike">
                <a:solidFill>
                  <a:srgbClr val="FF0000"/>
                </a:solidFill>
                <a:latin typeface="Calibri"/>
                <a:ea typeface="Calibri"/>
                <a:cs typeface="Calibri"/>
                <a:sym typeface="Calibri"/>
              </a:rPr>
              <a:t>20220829N1 (HRD): Cancelled (maintenance issue - nitrogen pressurization for emergency landing gear)</a:t>
            </a:r>
            <a:endParaRPr b="0" i="0" sz="1800" u="none" cap="none" strike="noStrike">
              <a:solidFill>
                <a:schemeClr val="dk1"/>
              </a:solidFill>
              <a:latin typeface="Calibri"/>
              <a:ea typeface="Calibri"/>
              <a:cs typeface="Calibri"/>
              <a:sym typeface="Calibri"/>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20220830H1 (HRD):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Englert</a:t>
            </a:r>
            <a:r>
              <a:rPr b="0" i="0" lang="en-US" sz="1800" u="none" cap="none" strike="noStrike">
                <a:solidFill>
                  <a:schemeClr val="dk1"/>
                </a:solidFill>
                <a:latin typeface="Calibri"/>
                <a:ea typeface="Calibri"/>
                <a:cs typeface="Calibri"/>
                <a:sym typeface="Calibri"/>
              </a:rPr>
              <a:t> (Radar),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Fischer</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20220830I1 (HRD): </a:t>
            </a:r>
            <a:r>
              <a:rPr b="1" i="0" lang="en-US" sz="1800" u="none" cap="none" strike="noStrike">
                <a:solidFill>
                  <a:schemeClr val="dk1"/>
                </a:solidFill>
                <a:latin typeface="Calibri"/>
                <a:ea typeface="Calibri"/>
                <a:cs typeface="Calibri"/>
                <a:sym typeface="Calibri"/>
              </a:rPr>
              <a:t>Marks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Aberson</a:t>
            </a:r>
            <a:r>
              <a:rPr b="0" i="0" lang="en-US" sz="1800" u="none" cap="none" strike="noStrike">
                <a:solidFill>
                  <a:schemeClr val="dk1"/>
                </a:solidFill>
                <a:latin typeface="Calibri"/>
                <a:ea typeface="Calibri"/>
                <a:cs typeface="Calibri"/>
                <a:sym typeface="Calibri"/>
              </a:rPr>
              <a:t> (Aspen), </a:t>
            </a:r>
            <a:r>
              <a:rPr b="1" i="0" lang="en-US" sz="1800" u="none" cap="none" strike="noStrike">
                <a:solidFill>
                  <a:schemeClr val="dk1"/>
                </a:solidFill>
                <a:latin typeface="Calibri"/>
                <a:ea typeface="Calibri"/>
                <a:cs typeface="Calibri"/>
                <a:sym typeface="Calibri"/>
              </a:rPr>
              <a:t>Reasor</a:t>
            </a:r>
            <a:r>
              <a:rPr b="0" i="0" lang="en-US" sz="1800" u="none" cap="none" strike="noStrike">
                <a:solidFill>
                  <a:schemeClr val="dk1"/>
                </a:solidFill>
                <a:latin typeface="Calibri"/>
                <a:ea typeface="Calibri"/>
                <a:cs typeface="Calibri"/>
                <a:sym typeface="Calibri"/>
              </a:rPr>
              <a:t> (Radar), </a:t>
            </a:r>
            <a:r>
              <a:rPr b="1" i="0" lang="en-US" sz="1800" u="none" cap="none" strike="noStrike">
                <a:solidFill>
                  <a:schemeClr val="dk1"/>
                </a:solidFill>
                <a:latin typeface="Calibri"/>
                <a:ea typeface="Calibri"/>
                <a:cs typeface="Calibri"/>
                <a:sym typeface="Calibri"/>
              </a:rPr>
              <a:t>Hazelton</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Alvey</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20220831H1 (HRD):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Englert</a:t>
            </a:r>
            <a:r>
              <a:rPr b="0" i="0" lang="en-US" sz="1800" u="none" cap="none" strike="noStrike">
                <a:solidFill>
                  <a:schemeClr val="dk1"/>
                </a:solidFill>
                <a:latin typeface="Calibri"/>
                <a:ea typeface="Calibri"/>
                <a:cs typeface="Calibri"/>
                <a:sym typeface="Calibri"/>
              </a:rPr>
              <a:t> (Radar),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Fischer</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20220831N1 (HRD): AOC FD (Aspen), </a:t>
            </a:r>
            <a:r>
              <a:rPr b="1" i="0" lang="en-US" sz="1800" u="none" cap="none" strike="noStrike">
                <a:solidFill>
                  <a:schemeClr val="dk1"/>
                </a:solidFill>
                <a:latin typeface="Calibri"/>
                <a:ea typeface="Calibri"/>
                <a:cs typeface="Calibri"/>
                <a:sym typeface="Calibri"/>
              </a:rPr>
              <a:t>Kaplan</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20220901H1 (HRD):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Englert</a:t>
            </a:r>
            <a:r>
              <a:rPr b="0" i="0" lang="en-US" sz="1800" u="none" cap="none" strike="noStrike">
                <a:solidFill>
                  <a:schemeClr val="dk1"/>
                </a:solidFill>
                <a:latin typeface="Calibri"/>
                <a:ea typeface="Calibri"/>
                <a:cs typeface="Calibri"/>
                <a:sym typeface="Calibri"/>
              </a:rPr>
              <a:t> (Radar),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Fischer</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20220901N1 (HRD): AOC FD (Aspen), </a:t>
            </a:r>
            <a:r>
              <a:rPr b="1" i="0" lang="en-US" sz="1800" u="none" cap="none" strike="noStrike">
                <a:solidFill>
                  <a:schemeClr val="dk1"/>
                </a:solidFill>
                <a:latin typeface="Calibri"/>
                <a:ea typeface="Calibri"/>
                <a:cs typeface="Calibri"/>
                <a:sym typeface="Calibri"/>
              </a:rPr>
              <a:t>Kaplan</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20220901I1 (EMC): </a:t>
            </a:r>
            <a:r>
              <a:rPr b="1" i="0" lang="en-US" sz="1800" u="none" cap="none" strike="noStrike">
                <a:solidFill>
                  <a:schemeClr val="dk1"/>
                </a:solidFill>
                <a:latin typeface="Calibri"/>
                <a:ea typeface="Calibri"/>
                <a:cs typeface="Calibri"/>
                <a:sym typeface="Calibri"/>
              </a:rPr>
              <a:t>Marks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Aberson</a:t>
            </a:r>
            <a:r>
              <a:rPr b="0" i="0" lang="en-US" sz="1800" u="none" cap="none" strike="noStrike">
                <a:solidFill>
                  <a:schemeClr val="dk1"/>
                </a:solidFill>
                <a:latin typeface="Calibri"/>
                <a:ea typeface="Calibri"/>
                <a:cs typeface="Calibri"/>
                <a:sym typeface="Calibri"/>
              </a:rPr>
              <a:t> (Aspen), </a:t>
            </a:r>
            <a:r>
              <a:rPr b="1" i="0" lang="en-US" sz="1800" u="none" cap="none" strike="noStrike">
                <a:solidFill>
                  <a:schemeClr val="dk1"/>
                </a:solidFill>
                <a:latin typeface="Calibri"/>
                <a:ea typeface="Calibri"/>
                <a:cs typeface="Calibri"/>
                <a:sym typeface="Calibri"/>
              </a:rPr>
              <a:t>Reasor</a:t>
            </a:r>
            <a:r>
              <a:rPr b="0" i="0" lang="en-US" sz="1800" u="none" cap="none" strike="noStrike">
                <a:solidFill>
                  <a:schemeClr val="dk1"/>
                </a:solidFill>
                <a:latin typeface="Calibri"/>
                <a:ea typeface="Calibri"/>
                <a:cs typeface="Calibri"/>
                <a:sym typeface="Calibri"/>
              </a:rPr>
              <a:t> (Radar), </a:t>
            </a:r>
            <a:r>
              <a:rPr b="1" i="0" lang="en-US" sz="1800" u="none" cap="none" strike="noStrike">
                <a:solidFill>
                  <a:schemeClr val="dk1"/>
                </a:solidFill>
                <a:latin typeface="Calibri"/>
                <a:ea typeface="Calibri"/>
                <a:cs typeface="Calibri"/>
                <a:sym typeface="Calibri"/>
              </a:rPr>
              <a:t>Holbach</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a:pPr>
            <a:r>
              <a:rPr b="0" i="0" lang="en-US" sz="1800" u="none" cap="none" strike="noStrike">
                <a:solidFill>
                  <a:schemeClr val="dk1"/>
                </a:solidFill>
                <a:latin typeface="Calibri"/>
                <a:ea typeface="Calibri"/>
                <a:cs typeface="Calibri"/>
                <a:sym typeface="Calibri"/>
              </a:rPr>
              <a:t>20220902I1 (EMC): </a:t>
            </a:r>
            <a:r>
              <a:rPr b="1" i="0" lang="en-US" sz="1800" u="none" cap="none" strike="noStrike">
                <a:solidFill>
                  <a:schemeClr val="dk1"/>
                </a:solidFill>
                <a:latin typeface="Calibri"/>
                <a:ea typeface="Calibri"/>
                <a:cs typeface="Calibri"/>
                <a:sym typeface="Calibri"/>
              </a:rPr>
              <a:t>Marks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Aberson</a:t>
            </a:r>
            <a:r>
              <a:rPr b="0" i="0" lang="en-US" sz="1800" u="none" cap="none" strike="noStrike">
                <a:solidFill>
                  <a:schemeClr val="dk1"/>
                </a:solidFill>
                <a:latin typeface="Calibri"/>
                <a:ea typeface="Calibri"/>
                <a:cs typeface="Calibri"/>
                <a:sym typeface="Calibri"/>
              </a:rPr>
              <a:t> (Aspen), </a:t>
            </a:r>
            <a:r>
              <a:rPr b="1" i="0" lang="en-US" sz="1800" u="none" cap="none" strike="noStrike">
                <a:solidFill>
                  <a:schemeClr val="dk1"/>
                </a:solidFill>
                <a:latin typeface="Calibri"/>
                <a:ea typeface="Calibri"/>
                <a:cs typeface="Calibri"/>
                <a:sym typeface="Calibri"/>
              </a:rPr>
              <a:t>Reasor</a:t>
            </a:r>
            <a:r>
              <a:rPr b="0" i="0" lang="en-US" sz="1800" u="none" cap="none" strike="noStrike">
                <a:solidFill>
                  <a:schemeClr val="dk1"/>
                </a:solidFill>
                <a:latin typeface="Calibri"/>
                <a:ea typeface="Calibri"/>
                <a:cs typeface="Calibri"/>
                <a:sym typeface="Calibri"/>
              </a:rPr>
              <a:t> (Radar), </a:t>
            </a:r>
            <a:r>
              <a:rPr b="1" i="0" lang="en-US" sz="1800" u="none" cap="none" strike="noStrike">
                <a:solidFill>
                  <a:schemeClr val="dk1"/>
                </a:solidFill>
                <a:latin typeface="Calibri"/>
                <a:ea typeface="Calibri"/>
                <a:cs typeface="Calibri"/>
                <a:sym typeface="Calibri"/>
              </a:rPr>
              <a:t>Hazelton</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p:txBody>
      </p:sp>
      <p:sp>
        <p:nvSpPr>
          <p:cNvPr id="130" name="Google Shape;130;p4"/>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Summary of Missions (28 August – 8 September 2022)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5"/>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36" name="Google Shape;136;p5"/>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37" name="Google Shape;137;p5"/>
          <p:cNvSpPr txBox="1"/>
          <p:nvPr/>
        </p:nvSpPr>
        <p:spPr>
          <a:xfrm>
            <a:off x="137160" y="1280160"/>
            <a:ext cx="12054840" cy="56169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Missions &amp; Crewing</a:t>
            </a:r>
            <a:endParaRPr sz="2400">
              <a:solidFill>
                <a:schemeClr val="dk1"/>
              </a:solidFill>
              <a:latin typeface="Calibri"/>
              <a:ea typeface="Calibri"/>
              <a:cs typeface="Calibri"/>
              <a:sym typeface="Calibri"/>
            </a:endParaRPr>
          </a:p>
          <a:p>
            <a:pPr indent="-342900" lvl="1" marL="579437" marR="0" rtl="0" algn="l">
              <a:spcBef>
                <a:spcPts val="6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20220903H1 (EMC):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Englert</a:t>
            </a:r>
            <a:r>
              <a:rPr b="0" i="0" lang="en-US" sz="1800" u="none" cap="none" strike="noStrike">
                <a:solidFill>
                  <a:schemeClr val="dk1"/>
                </a:solidFill>
                <a:latin typeface="Calibri"/>
                <a:ea typeface="Calibri"/>
                <a:cs typeface="Calibri"/>
                <a:sym typeface="Calibri"/>
              </a:rPr>
              <a:t> (Radar),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Fischer</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a:p>
            <a:pPr indent="-342900" lvl="1" marL="579437" marR="0" rtl="0" algn="l">
              <a:spcBef>
                <a:spcPts val="1200"/>
              </a:spcBef>
              <a:spcAft>
                <a:spcPts val="0"/>
              </a:spcAft>
              <a:buClr>
                <a:srgbClr val="FF0000"/>
              </a:buClr>
              <a:buSzPts val="1800"/>
              <a:buFont typeface="Calibri"/>
              <a:buAutoNum type="arabicParenR" startAt="12"/>
            </a:pPr>
            <a:r>
              <a:rPr b="0" i="0" lang="en-US" sz="1800" u="none" cap="none" strike="noStrike">
                <a:solidFill>
                  <a:srgbClr val="FF0000"/>
                </a:solidFill>
                <a:latin typeface="Calibri"/>
                <a:ea typeface="Calibri"/>
                <a:cs typeface="Calibri"/>
                <a:sym typeface="Calibri"/>
              </a:rPr>
              <a:t>20220903I1 (EMC): Cancelled (maintenance issue - cooling system) &gt;&gt; ferry BGI - KLAL</a:t>
            </a:r>
            <a:endParaRPr b="0" i="0" sz="1800" u="none" cap="none" strike="noStrike">
              <a:solidFill>
                <a:schemeClr val="dk1"/>
              </a:solidFill>
              <a:latin typeface="Calibri"/>
              <a:ea typeface="Calibri"/>
              <a:cs typeface="Calibri"/>
              <a:sym typeface="Calibri"/>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20220904H1 (EMC):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Alvey</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Englert</a:t>
            </a:r>
            <a:r>
              <a:rPr b="0" i="0" lang="en-US" sz="1800" u="none" cap="none" strike="noStrike">
                <a:solidFill>
                  <a:schemeClr val="dk1"/>
                </a:solidFill>
                <a:latin typeface="Calibri"/>
                <a:ea typeface="Calibri"/>
                <a:cs typeface="Calibri"/>
                <a:sym typeface="Calibri"/>
              </a:rPr>
              <a:t> (Radar), </a:t>
            </a:r>
            <a:r>
              <a:rPr b="1" i="0" lang="en-US" sz="1800" u="none" cap="none" strike="noStrike">
                <a:solidFill>
                  <a:schemeClr val="dk1"/>
                </a:solidFill>
                <a:latin typeface="Calibri"/>
                <a:ea typeface="Calibri"/>
                <a:cs typeface="Calibri"/>
                <a:sym typeface="Calibri"/>
              </a:rPr>
              <a:t>Stern </a:t>
            </a:r>
            <a:r>
              <a:rPr b="0" i="0" lang="en-US" sz="1800" u="none" cap="none" strike="noStrike">
                <a:solidFill>
                  <a:schemeClr val="dk1"/>
                </a:solidFill>
                <a:latin typeface="Calibri"/>
                <a:ea typeface="Calibri"/>
                <a:cs typeface="Calibri"/>
                <a:sym typeface="Calibri"/>
              </a:rPr>
              <a:t>(Obs),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Fischer</a:t>
            </a:r>
            <a:r>
              <a:rPr b="0" i="0" lang="en-US" sz="1800" u="none" cap="none" strike="noStrike">
                <a:solidFill>
                  <a:schemeClr val="dk1"/>
                </a:solidFill>
                <a:latin typeface="Calibri"/>
                <a:ea typeface="Calibri"/>
                <a:cs typeface="Calibri"/>
                <a:sym typeface="Calibri"/>
              </a:rPr>
              <a:t> (GB Rad)</a:t>
            </a:r>
            <a:endParaRPr/>
          </a:p>
          <a:p>
            <a:pPr indent="-338138" lvl="1" marL="574675" marR="0" rtl="0" algn="l">
              <a:spcBef>
                <a:spcPts val="1200"/>
              </a:spcBef>
              <a:spcAft>
                <a:spcPts val="0"/>
              </a:spcAft>
              <a:buClr>
                <a:srgbClr val="FF0000"/>
              </a:buClr>
              <a:buSzPts val="1800"/>
              <a:buFont typeface="Calibri"/>
              <a:buAutoNum type="arabicParenR" startAt="12"/>
            </a:pPr>
            <a:r>
              <a:rPr b="0" i="0" lang="en-US" sz="1800" u="none" cap="none" strike="noStrike">
                <a:solidFill>
                  <a:srgbClr val="FF0000"/>
                </a:solidFill>
                <a:latin typeface="Calibri"/>
                <a:ea typeface="Calibri"/>
                <a:cs typeface="Calibri"/>
                <a:sym typeface="Calibri"/>
              </a:rPr>
              <a:t>20220904I1 (EMC): Cancelled (maintenance issue - cooling system) &gt;&gt; repairs in KLAL</a:t>
            </a:r>
            <a:endParaRPr b="0" i="0" sz="1800" u="none" cap="none" strike="noStrike">
              <a:solidFill>
                <a:schemeClr val="dk1"/>
              </a:solidFill>
              <a:latin typeface="Calibri"/>
              <a:ea typeface="Calibri"/>
              <a:cs typeface="Calibri"/>
              <a:sym typeface="Calibri"/>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20220905H1 (EMC):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Englert</a:t>
            </a:r>
            <a:r>
              <a:rPr b="0" i="0" lang="en-US" sz="1800" u="none" cap="none" strike="noStrike">
                <a:solidFill>
                  <a:schemeClr val="dk1"/>
                </a:solidFill>
                <a:latin typeface="Calibri"/>
                <a:ea typeface="Calibri"/>
                <a:cs typeface="Calibri"/>
                <a:sym typeface="Calibri"/>
              </a:rPr>
              <a:t> (Radar), </a:t>
            </a:r>
            <a:r>
              <a:rPr b="1" i="0" lang="en-US" sz="1800" u="none" cap="none" strike="noStrike">
                <a:solidFill>
                  <a:schemeClr val="dk1"/>
                </a:solidFill>
                <a:latin typeface="Calibri"/>
                <a:ea typeface="Calibri"/>
                <a:cs typeface="Calibri"/>
                <a:sym typeface="Calibri"/>
              </a:rPr>
              <a:t>Stern</a:t>
            </a:r>
            <a:r>
              <a:rPr b="0" i="0" lang="en-US" sz="1800" u="none" cap="none" strike="noStrike">
                <a:solidFill>
                  <a:schemeClr val="dk1"/>
                </a:solidFill>
                <a:latin typeface="Calibri"/>
                <a:ea typeface="Calibri"/>
                <a:cs typeface="Calibri"/>
                <a:sym typeface="Calibri"/>
              </a:rPr>
              <a:t> (Obs),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Reasor</a:t>
            </a:r>
            <a:r>
              <a:rPr b="0" i="0" lang="en-US" sz="1800" u="none" cap="none" strike="noStrike">
                <a:solidFill>
                  <a:schemeClr val="dk1"/>
                </a:solidFill>
                <a:latin typeface="Calibri"/>
                <a:ea typeface="Calibri"/>
                <a:cs typeface="Calibri"/>
                <a:sym typeface="Calibri"/>
              </a:rPr>
              <a:t> (GB Rad)</a:t>
            </a:r>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20220905I1 (EMC): </a:t>
            </a:r>
            <a:r>
              <a:rPr b="1" i="0" lang="en-US" sz="1800" u="none" cap="none" strike="noStrike">
                <a:solidFill>
                  <a:schemeClr val="dk1"/>
                </a:solidFill>
                <a:latin typeface="Calibri"/>
                <a:ea typeface="Calibri"/>
                <a:cs typeface="Calibri"/>
                <a:sym typeface="Calibri"/>
              </a:rPr>
              <a:t>Aberson</a:t>
            </a:r>
            <a:r>
              <a:rPr b="0" i="0" lang="en-US" sz="1800" u="none" cap="none" strike="noStrike">
                <a:solidFill>
                  <a:schemeClr val="dk1"/>
                </a:solidFill>
                <a:latin typeface="Calibri"/>
                <a:ea typeface="Calibri"/>
                <a:cs typeface="Calibri"/>
                <a:sym typeface="Calibri"/>
              </a:rPr>
              <a:t> (LPS/Aspen/Radar), </a:t>
            </a:r>
            <a:r>
              <a:rPr b="1" i="0" lang="en-US" sz="1800" u="none" cap="none" strike="noStrike">
                <a:solidFill>
                  <a:schemeClr val="dk1"/>
                </a:solidFill>
                <a:latin typeface="Calibri"/>
                <a:ea typeface="Calibri"/>
                <a:cs typeface="Calibri"/>
                <a:sym typeface="Calibri"/>
              </a:rPr>
              <a:t>Holbach/Marks</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20220906H1 (EMC):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a:t>
            </a:r>
            <a:r>
              <a:rPr b="1" i="0" lang="en-US" sz="1800" u="none" cap="none" strike="noStrike">
                <a:solidFill>
                  <a:schemeClr val="dk1"/>
                </a:solidFill>
                <a:latin typeface="Calibri"/>
                <a:ea typeface="Calibri"/>
                <a:cs typeface="Calibri"/>
                <a:sym typeface="Calibri"/>
              </a:rPr>
              <a:t>Englert</a:t>
            </a:r>
            <a:r>
              <a:rPr b="0" i="0" lang="en-US" sz="1800" u="none" cap="none" strike="noStrike">
                <a:solidFill>
                  <a:schemeClr val="dk1"/>
                </a:solidFill>
                <a:latin typeface="Calibri"/>
                <a:ea typeface="Calibri"/>
                <a:cs typeface="Calibri"/>
                <a:sym typeface="Calibri"/>
              </a:rPr>
              <a:t> (Radar), </a:t>
            </a:r>
            <a:r>
              <a:rPr b="1" i="0" lang="en-US" sz="1800" u="none" cap="none" strike="noStrike">
                <a:solidFill>
                  <a:schemeClr val="dk1"/>
                </a:solidFill>
                <a:latin typeface="Calibri"/>
                <a:ea typeface="Calibri"/>
                <a:cs typeface="Calibri"/>
                <a:sym typeface="Calibri"/>
              </a:rPr>
              <a:t>Stern</a:t>
            </a:r>
            <a:r>
              <a:rPr b="0" i="0" lang="en-US" sz="1800" u="none" cap="none" strike="noStrike">
                <a:solidFill>
                  <a:schemeClr val="dk1"/>
                </a:solidFill>
                <a:latin typeface="Calibri"/>
                <a:ea typeface="Calibri"/>
                <a:cs typeface="Calibri"/>
                <a:sym typeface="Calibri"/>
              </a:rPr>
              <a:t> (Obs),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Fischer</a:t>
            </a:r>
            <a:r>
              <a:rPr b="0" i="0" lang="en-US" sz="1800" u="none" cap="none" strike="noStrike">
                <a:solidFill>
                  <a:schemeClr val="dk1"/>
                </a:solidFill>
                <a:latin typeface="Calibri"/>
                <a:ea typeface="Calibri"/>
                <a:cs typeface="Calibri"/>
                <a:sym typeface="Calibri"/>
              </a:rPr>
              <a:t> (GB Rad)</a:t>
            </a:r>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20220906I1 (EMC): </a:t>
            </a:r>
            <a:r>
              <a:rPr b="1" i="0" lang="en-US" sz="1800" u="none" cap="none" strike="noStrike">
                <a:solidFill>
                  <a:schemeClr val="dk1"/>
                </a:solidFill>
                <a:latin typeface="Calibri"/>
                <a:ea typeface="Calibri"/>
                <a:cs typeface="Calibri"/>
                <a:sym typeface="Calibri"/>
              </a:rPr>
              <a:t>Holbach</a:t>
            </a:r>
            <a:r>
              <a:rPr b="0" i="0" lang="en-US" sz="1800" u="none" cap="none" strike="noStrike">
                <a:solidFill>
                  <a:schemeClr val="dk1"/>
                </a:solidFill>
                <a:latin typeface="Calibri"/>
                <a:ea typeface="Calibri"/>
                <a:cs typeface="Calibri"/>
                <a:sym typeface="Calibri"/>
              </a:rPr>
              <a:t> (LPS/Radar),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Hazelton </a:t>
            </a:r>
            <a:r>
              <a:rPr b="0" i="0" lang="en-US" sz="1800" u="none" cap="none" strike="noStrike">
                <a:solidFill>
                  <a:schemeClr val="dk1"/>
                </a:solidFill>
                <a:latin typeface="Calibri"/>
                <a:ea typeface="Calibri"/>
                <a:cs typeface="Calibri"/>
                <a:sym typeface="Calibri"/>
              </a:rPr>
              <a:t>(GB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20220907H1 (EMC): </a:t>
            </a:r>
            <a:r>
              <a:rPr b="1" i="0" lang="en-US" sz="1800" u="none" cap="none" strike="noStrike">
                <a:solidFill>
                  <a:schemeClr val="dk1"/>
                </a:solidFill>
                <a:latin typeface="Calibri"/>
                <a:ea typeface="Calibri"/>
                <a:cs typeface="Calibri"/>
                <a:sym typeface="Calibri"/>
              </a:rPr>
              <a:t>Alvey</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Rogers</a:t>
            </a:r>
            <a:r>
              <a:rPr b="0" i="0" lang="en-US" sz="1800" u="none" cap="none" strike="noStrike">
                <a:solidFill>
                  <a:schemeClr val="dk1"/>
                </a:solidFill>
                <a:latin typeface="Calibri"/>
                <a:ea typeface="Calibri"/>
                <a:cs typeface="Calibri"/>
                <a:sym typeface="Calibri"/>
              </a:rPr>
              <a:t> (Radar),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Reasor</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20220907I1 (EMC): </a:t>
            </a:r>
            <a:r>
              <a:rPr b="1" i="0" lang="en-US" sz="1800" u="none" cap="none" strike="noStrike">
                <a:solidFill>
                  <a:schemeClr val="dk1"/>
                </a:solidFill>
                <a:latin typeface="Calibri"/>
                <a:ea typeface="Calibri"/>
                <a:cs typeface="Calibri"/>
                <a:sym typeface="Calibri"/>
              </a:rPr>
              <a:t>Holbach</a:t>
            </a:r>
            <a:r>
              <a:rPr b="0" i="0" lang="en-US" sz="1800" u="none" cap="none" strike="noStrike">
                <a:solidFill>
                  <a:schemeClr val="dk1"/>
                </a:solidFill>
                <a:latin typeface="Calibri"/>
                <a:ea typeface="Calibri"/>
                <a:cs typeface="Calibri"/>
                <a:sym typeface="Calibri"/>
              </a:rPr>
              <a:t> (LPS/Radar),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Hazelton </a:t>
            </a:r>
            <a:r>
              <a:rPr b="0" i="0" lang="en-US" sz="1800" u="none" cap="none" strike="noStrike">
                <a:solidFill>
                  <a:schemeClr val="dk1"/>
                </a:solidFill>
                <a:latin typeface="Calibri"/>
                <a:ea typeface="Calibri"/>
                <a:cs typeface="Calibri"/>
                <a:sym typeface="Calibri"/>
              </a:rPr>
              <a:t>(GB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20220908H1 (EMC): </a:t>
            </a:r>
            <a:r>
              <a:rPr b="1" i="0" lang="en-US" sz="1800" u="none" cap="none" strike="noStrike">
                <a:solidFill>
                  <a:schemeClr val="dk1"/>
                </a:solidFill>
                <a:latin typeface="Calibri"/>
                <a:ea typeface="Calibri"/>
                <a:cs typeface="Calibri"/>
                <a:sym typeface="Calibri"/>
              </a:rPr>
              <a:t>Alvey/Rogers</a:t>
            </a:r>
            <a:r>
              <a:rPr b="0" i="0" lang="en-US" sz="1800" u="none" cap="none" strike="noStrike">
                <a:solidFill>
                  <a:schemeClr val="dk1"/>
                </a:solidFill>
                <a:latin typeface="Calibri"/>
                <a:ea typeface="Calibri"/>
                <a:cs typeface="Calibri"/>
                <a:sym typeface="Calibri"/>
              </a:rPr>
              <a:t> (LPS), </a:t>
            </a:r>
            <a:r>
              <a:rPr b="1" i="0" lang="en-US" sz="1800" u="none" cap="none" strike="noStrike">
                <a:solidFill>
                  <a:schemeClr val="dk1"/>
                </a:solidFill>
                <a:latin typeface="Calibri"/>
                <a:ea typeface="Calibri"/>
                <a:cs typeface="Calibri"/>
                <a:sym typeface="Calibri"/>
              </a:rPr>
              <a:t>J. Zhang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Rogers/Alvey </a:t>
            </a:r>
            <a:r>
              <a:rPr b="0" i="0" lang="en-US" sz="1800" u="none" cap="none" strike="noStrike">
                <a:solidFill>
                  <a:schemeClr val="dk1"/>
                </a:solidFill>
                <a:latin typeface="Calibri"/>
                <a:ea typeface="Calibri"/>
                <a:cs typeface="Calibri"/>
                <a:sym typeface="Calibri"/>
              </a:rPr>
              <a:t>(Radar), </a:t>
            </a:r>
            <a:r>
              <a:rPr b="0" i="0" lang="en-US" sz="1800" u="none" cap="none" strike="noStrike">
                <a:solidFill>
                  <a:srgbClr val="FF0000"/>
                </a:solidFill>
                <a:latin typeface="Calibri"/>
                <a:ea typeface="Calibri"/>
                <a:cs typeface="Calibri"/>
                <a:sym typeface="Calibri"/>
              </a:rPr>
              <a:t>None</a:t>
            </a:r>
            <a:r>
              <a:rPr b="0" i="0" lang="en-US" sz="1800" u="none" cap="none" strike="noStrike">
                <a:solidFill>
                  <a:schemeClr val="dk1"/>
                </a:solidFill>
                <a:latin typeface="Calibri"/>
                <a:ea typeface="Calibri"/>
                <a:cs typeface="Calibri"/>
                <a:sym typeface="Calibri"/>
              </a:rPr>
              <a:t> (GB LPS), </a:t>
            </a:r>
            <a:r>
              <a:rPr b="1" i="0" lang="en-US" sz="1800" u="none" cap="none" strike="noStrike">
                <a:solidFill>
                  <a:schemeClr val="dk1"/>
                </a:solidFill>
                <a:latin typeface="Calibri"/>
                <a:ea typeface="Calibri"/>
                <a:cs typeface="Calibri"/>
                <a:sym typeface="Calibri"/>
              </a:rPr>
              <a:t>Reasor</a:t>
            </a:r>
            <a:r>
              <a:rPr b="0" i="0" lang="en-US" sz="1800" u="none" cap="none" strike="noStrike">
                <a:solidFill>
                  <a:schemeClr val="dk1"/>
                </a:solidFill>
                <a:latin typeface="Calibri"/>
                <a:ea typeface="Calibri"/>
                <a:cs typeface="Calibri"/>
                <a:sym typeface="Calibri"/>
              </a:rPr>
              <a:t> (GB Radar)</a:t>
            </a:r>
            <a:endParaRPr/>
          </a:p>
          <a:p>
            <a:pPr indent="-338138" lvl="1" marL="574675" marR="0" rtl="0" algn="l">
              <a:spcBef>
                <a:spcPts val="1200"/>
              </a:spcBef>
              <a:spcAft>
                <a:spcPts val="0"/>
              </a:spcAft>
              <a:buClr>
                <a:schemeClr val="dk1"/>
              </a:buClr>
              <a:buSzPts val="1800"/>
              <a:buFont typeface="Calibri"/>
              <a:buAutoNum type="arabicParenR" startAt="12"/>
            </a:pPr>
            <a:r>
              <a:rPr b="0" i="0" lang="en-US" sz="1800" u="none" cap="none" strike="noStrike">
                <a:solidFill>
                  <a:schemeClr val="dk1"/>
                </a:solidFill>
                <a:latin typeface="Calibri"/>
                <a:ea typeface="Calibri"/>
                <a:cs typeface="Calibri"/>
                <a:sym typeface="Calibri"/>
              </a:rPr>
              <a:t>20220908I1 (EMC): </a:t>
            </a:r>
            <a:r>
              <a:rPr b="1" i="0" lang="en-US" sz="1800" u="none" cap="none" strike="noStrike">
                <a:solidFill>
                  <a:schemeClr val="dk1"/>
                </a:solidFill>
                <a:latin typeface="Calibri"/>
                <a:ea typeface="Calibri"/>
                <a:cs typeface="Calibri"/>
                <a:sym typeface="Calibri"/>
              </a:rPr>
              <a:t>Holbach</a:t>
            </a:r>
            <a:r>
              <a:rPr b="0" i="0" lang="en-US" sz="1800" u="none" cap="none" strike="noStrike">
                <a:solidFill>
                  <a:schemeClr val="dk1"/>
                </a:solidFill>
                <a:latin typeface="Calibri"/>
                <a:ea typeface="Calibri"/>
                <a:cs typeface="Calibri"/>
                <a:sym typeface="Calibri"/>
              </a:rPr>
              <a:t> (LPS/Radar),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Alaka </a:t>
            </a:r>
            <a:r>
              <a:rPr b="0" i="0" lang="en-US" sz="1800" u="none" cap="none" strike="noStrike">
                <a:solidFill>
                  <a:schemeClr val="dk1"/>
                </a:solidFill>
                <a:latin typeface="Calibri"/>
                <a:ea typeface="Calibri"/>
                <a:cs typeface="Calibri"/>
                <a:sym typeface="Calibri"/>
              </a:rPr>
              <a:t>(GB LPS), </a:t>
            </a:r>
            <a:r>
              <a:rPr b="1" i="0" lang="en-US" sz="1800" u="none" cap="none" strike="noStrike">
                <a:solidFill>
                  <a:schemeClr val="dk1"/>
                </a:solidFill>
                <a:latin typeface="Calibri"/>
                <a:ea typeface="Calibri"/>
                <a:cs typeface="Calibri"/>
                <a:sym typeface="Calibri"/>
              </a:rPr>
              <a:t>Gamache</a:t>
            </a:r>
            <a:r>
              <a:rPr b="0" i="0" lang="en-US" sz="1800" u="none" cap="none" strike="noStrike">
                <a:solidFill>
                  <a:schemeClr val="dk1"/>
                </a:solidFill>
                <a:latin typeface="Calibri"/>
                <a:ea typeface="Calibri"/>
                <a:cs typeface="Calibri"/>
                <a:sym typeface="Calibri"/>
              </a:rPr>
              <a:t> (GB Radar)</a:t>
            </a:r>
            <a:endParaRPr/>
          </a:p>
        </p:txBody>
      </p:sp>
      <p:sp>
        <p:nvSpPr>
          <p:cNvPr id="138" name="Google Shape;138;p5"/>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Summary of Missions (28 August – 8 September 2022)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6"/>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44" name="Google Shape;144;p6"/>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45" name="Google Shape;145;p6"/>
          <p:cNvSpPr txBox="1"/>
          <p:nvPr/>
        </p:nvSpPr>
        <p:spPr>
          <a:xfrm>
            <a:off x="137160" y="1280160"/>
            <a:ext cx="12054840" cy="5524589"/>
          </a:xfrm>
          <a:prstGeom prst="rect">
            <a:avLst/>
          </a:prstGeom>
          <a:noFill/>
          <a:ln>
            <a:noFill/>
          </a:ln>
        </p:spPr>
        <p:txBody>
          <a:bodyPr anchorCtr="0" anchor="t" bIns="45700" lIns="91425" spcFirstLastPara="1" rIns="91425" wrap="square" tIns="45700">
            <a:spAutoFit/>
          </a:bodyPr>
          <a:lstStyle/>
          <a:p>
            <a:pPr indent="0" lvl="0" marL="230186" marR="0" rtl="0" algn="l">
              <a:spcBef>
                <a:spcPts val="0"/>
              </a:spcBef>
              <a:spcAft>
                <a:spcPts val="0"/>
              </a:spcAft>
              <a:buNone/>
            </a:pPr>
            <a:r>
              <a:rPr b="1" lang="en-US" sz="2000">
                <a:solidFill>
                  <a:srgbClr val="000000"/>
                </a:solidFill>
                <a:latin typeface="Calibri"/>
                <a:ea typeface="Calibri"/>
                <a:cs typeface="Calibri"/>
                <a:sym typeface="Calibri"/>
              </a:rPr>
              <a:t>Expendables</a:t>
            </a:r>
            <a:endParaRPr/>
          </a:p>
          <a:p>
            <a:pPr indent="-223837" lvl="0" marL="685800" marR="0" rtl="0" algn="l">
              <a:spcBef>
                <a:spcPts val="60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Expendable counts weren’t always reliable…especially challenging on a long mission series like Earl</a:t>
            </a:r>
            <a:endParaRPr/>
          </a:p>
          <a:p>
            <a:pPr indent="-285750" lvl="1" marL="1204912" marR="0" rtl="0" algn="l">
              <a:spcBef>
                <a:spcPts val="0"/>
              </a:spcBef>
              <a:spcAft>
                <a:spcPts val="0"/>
              </a:spcAft>
              <a:buClr>
                <a:srgbClr val="000000"/>
              </a:buClr>
              <a:buSzPts val="1600"/>
              <a:buFont typeface="Courier New"/>
              <a:buChar char="o"/>
            </a:pPr>
            <a:r>
              <a:rPr b="0" i="1" lang="en-US" sz="1600" u="none" cap="none" strike="noStrike">
                <a:solidFill>
                  <a:srgbClr val="000000"/>
                </a:solidFill>
                <a:latin typeface="Calibri"/>
                <a:ea typeface="Calibri"/>
                <a:cs typeface="Calibri"/>
                <a:sym typeface="Calibri"/>
              </a:rPr>
              <a:t>working with AOC to streamline the process.</a:t>
            </a:r>
            <a:endParaRPr b="0" i="0" sz="300" u="none" cap="none" strike="noStrike">
              <a:solidFill>
                <a:srgbClr val="000000"/>
              </a:solidFill>
              <a:latin typeface="Calibri"/>
              <a:ea typeface="Calibri"/>
              <a:cs typeface="Calibri"/>
              <a:sym typeface="Calibri"/>
            </a:endParaRPr>
          </a:p>
          <a:p>
            <a:pPr indent="0" lvl="0" marL="230186" marR="0" rtl="0" algn="l">
              <a:spcBef>
                <a:spcPts val="0"/>
              </a:spcBef>
              <a:spcAft>
                <a:spcPts val="0"/>
              </a:spcAft>
              <a:buNone/>
            </a:pPr>
            <a:r>
              <a:rPr b="1" lang="en-US" sz="2000">
                <a:solidFill>
                  <a:srgbClr val="000000"/>
                </a:solidFill>
                <a:latin typeface="Calibri"/>
                <a:ea typeface="Calibri"/>
                <a:cs typeface="Calibri"/>
                <a:sym typeface="Calibri"/>
              </a:rPr>
              <a:t>Aspen</a:t>
            </a:r>
            <a:endParaRPr/>
          </a:p>
          <a:p>
            <a:pPr indent="-223837" lvl="0" marL="685800"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ASPEN crashed multiple times when trying to save synoptic plots - had to force quit and start again</a:t>
            </a:r>
            <a:endParaRPr/>
          </a:p>
          <a:p>
            <a:pPr indent="-223837" lvl="0" marL="685800" marR="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ASPEN quit unexpectedly due to poor onboard keyboards/mouses</a:t>
            </a:r>
            <a:endParaRPr/>
          </a:p>
          <a:p>
            <a:pPr indent="-223837" lvl="0" marL="68580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Several sondes had mismatched 31313 times vs RELEASE times and had to be CCAed (likely to early launch detect and using Dfiles without “_P”)</a:t>
            </a:r>
            <a:endParaRPr/>
          </a:p>
          <a:p>
            <a:pPr indent="-285750" lvl="1" marL="1204912" marR="0" rtl="0" algn="l">
              <a:spcBef>
                <a:spcPts val="0"/>
              </a:spcBef>
              <a:spcAft>
                <a:spcPts val="0"/>
              </a:spcAft>
              <a:buClr>
                <a:srgbClr val="000000"/>
              </a:buClr>
              <a:buSzPts val="1600"/>
              <a:buFont typeface="Courier New"/>
              <a:buChar char="o"/>
            </a:pPr>
            <a:r>
              <a:rPr b="0" i="0" lang="en-US" sz="1600" u="sng" cap="none" strike="noStrike">
                <a:solidFill>
                  <a:srgbClr val="000000"/>
                </a:solidFill>
                <a:latin typeface="Calibri"/>
                <a:ea typeface="Calibri"/>
                <a:cs typeface="Calibri"/>
                <a:sym typeface="Calibri"/>
              </a:rPr>
              <a:t>Rich Henning</a:t>
            </a:r>
            <a:r>
              <a:rPr b="0" i="0" lang="en-US" sz="1600" u="none" cap="none" strike="noStrike">
                <a:solidFill>
                  <a:srgbClr val="000000"/>
                </a:solidFill>
                <a:latin typeface="Calibri"/>
                <a:ea typeface="Calibri"/>
                <a:cs typeface="Calibri"/>
                <a:sym typeface="Calibri"/>
              </a:rPr>
              <a:t>: </a:t>
            </a:r>
            <a:r>
              <a:rPr b="0" i="1" lang="en-US" sz="1600" u="none" cap="none" strike="noStrike">
                <a:solidFill>
                  <a:srgbClr val="000000"/>
                </a:solidFill>
                <a:latin typeface="Calibri"/>
                <a:ea typeface="Calibri"/>
                <a:cs typeface="Calibri"/>
                <a:sym typeface="Calibri"/>
              </a:rPr>
              <a:t>the full size D files are definitely messier to deal with and ASPEN has more QC "decisions" to make as it processes them...often leading to some squirrelly results. If the launch detect is more than several seconds late...it is the only way to get a full sounding however. Personally. </a:t>
            </a:r>
            <a:r>
              <a:rPr b="1" i="1" lang="en-US" sz="1600" u="none" cap="none" strike="noStrike">
                <a:solidFill>
                  <a:srgbClr val="000000"/>
                </a:solidFill>
                <a:latin typeface="Calibri"/>
                <a:ea typeface="Calibri"/>
                <a:cs typeface="Calibri"/>
                <a:sym typeface="Calibri"/>
              </a:rPr>
              <a:t>I much prefer using the _P files </a:t>
            </a:r>
            <a:r>
              <a:rPr b="0" i="1" lang="en-US" sz="1600" u="none" cap="none" strike="noStrike">
                <a:solidFill>
                  <a:srgbClr val="000000"/>
                </a:solidFill>
                <a:latin typeface="Calibri"/>
                <a:ea typeface="Calibri"/>
                <a:cs typeface="Calibri"/>
                <a:sym typeface="Calibri"/>
              </a:rPr>
              <a:t>since they are cleaner and only use the full size D files in the air if the launch detect is something like 20 or 30 seconds or more late.</a:t>
            </a:r>
            <a:endParaRPr/>
          </a:p>
          <a:p>
            <a:pPr indent="-254000" lvl="1" marL="1204912" marR="0" rtl="0" algn="l">
              <a:spcBef>
                <a:spcPts val="0"/>
              </a:spcBef>
              <a:spcAft>
                <a:spcPts val="0"/>
              </a:spcAft>
              <a:buClr>
                <a:srgbClr val="000000"/>
              </a:buClr>
              <a:buSzPts val="500"/>
              <a:buFont typeface="Courier New"/>
              <a:buNone/>
            </a:pPr>
            <a:r>
              <a:t/>
            </a:r>
            <a:endParaRPr b="0" i="1" sz="500" u="none" cap="none" strike="noStrike">
              <a:solidFill>
                <a:srgbClr val="000000"/>
              </a:solidFill>
              <a:latin typeface="Calibri"/>
              <a:ea typeface="Calibri"/>
              <a:cs typeface="Calibri"/>
              <a:sym typeface="Calibri"/>
            </a:endParaRPr>
          </a:p>
          <a:p>
            <a:pPr indent="-285750" lvl="1" marL="1204912" marR="0" rtl="0" algn="l">
              <a:spcBef>
                <a:spcPts val="0"/>
              </a:spcBef>
              <a:spcAft>
                <a:spcPts val="0"/>
              </a:spcAft>
              <a:buClr>
                <a:srgbClr val="000000"/>
              </a:buClr>
              <a:buSzPts val="1600"/>
              <a:buFont typeface="Courier New"/>
              <a:buChar char="o"/>
            </a:pPr>
            <a:r>
              <a:rPr b="0" i="1" lang="en-US" sz="1600" u="sng" cap="none" strike="noStrike">
                <a:solidFill>
                  <a:srgbClr val="000000"/>
                </a:solidFill>
                <a:latin typeface="Calibri"/>
                <a:ea typeface="Calibri"/>
                <a:cs typeface="Calibri"/>
                <a:sym typeface="Calibri"/>
              </a:rPr>
              <a:t>Holger Vomel</a:t>
            </a:r>
            <a:r>
              <a:rPr b="0" i="1" lang="en-US" sz="1600" u="none" cap="none" strike="noStrike">
                <a:solidFill>
                  <a:srgbClr val="000000"/>
                </a:solidFill>
                <a:latin typeface="Calibri"/>
                <a:ea typeface="Calibri"/>
                <a:cs typeface="Calibri"/>
                <a:sym typeface="Calibri"/>
              </a:rPr>
              <a:t>: So far the guidance is to use the _P files. These files are limited in size by cutting off all data earlier than 30 s before launch-detect and cutting every off past the last received data line. Otherwise the two files are identical. Therefore, if a sonde is running in the aircraft for a long while, the regular D file can be quite a bit larger than the _P file and the initial guidance was to save costs of transmitting the larger files. </a:t>
            </a:r>
            <a:endParaRPr/>
          </a:p>
          <a:p>
            <a:pPr indent="-285749" lvl="2" marL="1662111" marR="0" rtl="0" algn="l">
              <a:spcBef>
                <a:spcPts val="0"/>
              </a:spcBef>
              <a:spcAft>
                <a:spcPts val="0"/>
              </a:spcAft>
              <a:buClr>
                <a:srgbClr val="000000"/>
              </a:buClr>
              <a:buSzPts val="1600"/>
              <a:buFont typeface="Courier New"/>
              <a:buChar char="o"/>
            </a:pPr>
            <a:r>
              <a:rPr b="0" i="1" lang="en-US" sz="1600" u="none" cap="none" strike="noStrike">
                <a:solidFill>
                  <a:srgbClr val="000000"/>
                </a:solidFill>
                <a:latin typeface="Calibri"/>
                <a:ea typeface="Calibri"/>
                <a:cs typeface="Calibri"/>
                <a:sym typeface="Calibri"/>
              </a:rPr>
              <a:t>You are correct that if the launch detect is </a:t>
            </a:r>
            <a:r>
              <a:rPr b="1" i="1" lang="en-US" sz="1600" u="none" cap="none" strike="noStrike">
                <a:solidFill>
                  <a:srgbClr val="000000"/>
                </a:solidFill>
                <a:latin typeface="Calibri"/>
                <a:ea typeface="Calibri"/>
                <a:cs typeface="Calibri"/>
                <a:sym typeface="Calibri"/>
              </a:rPr>
              <a:t>more than 30 s late, then data are skipped in the _P file</a:t>
            </a:r>
            <a:r>
              <a:rPr b="0" i="1" lang="en-US" sz="1600" u="none" cap="none" strike="noStrike">
                <a:solidFill>
                  <a:srgbClr val="000000"/>
                </a:solidFill>
                <a:latin typeface="Calibri"/>
                <a:ea typeface="Calibri"/>
                <a:cs typeface="Calibri"/>
                <a:sym typeface="Calibri"/>
              </a:rPr>
              <a:t>, which are stored in the regular D file. For the small NRD41 missed launch-detects basically don't happen. On the other hand, with a lot of in-cabin data in the regular D file, ASPEN can sometimes misidentify a correct launch-detect and adjust it when no adjustment was needed. Therefore, the </a:t>
            </a:r>
            <a:r>
              <a:rPr b="1" i="1" lang="en-US" sz="1600" u="none" cap="none" strike="noStrike">
                <a:solidFill>
                  <a:srgbClr val="000000"/>
                </a:solidFill>
                <a:latin typeface="Calibri"/>
                <a:ea typeface="Calibri"/>
                <a:cs typeface="Calibri"/>
                <a:sym typeface="Calibri"/>
              </a:rPr>
              <a:t>guidance in CPEX is to use the _P file</a:t>
            </a:r>
            <a:r>
              <a:rPr b="0" i="1" lang="en-US" sz="1600" u="none" cap="none" strike="noStrike">
                <a:solidFill>
                  <a:srgbClr val="000000"/>
                </a:solidFill>
                <a:latin typeface="Calibri"/>
                <a:ea typeface="Calibri"/>
                <a:cs typeface="Calibri"/>
                <a:sym typeface="Calibri"/>
              </a:rPr>
              <a:t>.</a:t>
            </a:r>
            <a:endParaRPr/>
          </a:p>
        </p:txBody>
      </p:sp>
      <p:sp>
        <p:nvSpPr>
          <p:cNvPr id="146" name="Google Shape;146;p6"/>
          <p:cNvSpPr txBox="1"/>
          <p:nvPr/>
        </p:nvSpPr>
        <p:spPr>
          <a:xfrm>
            <a:off x="0" y="-25658"/>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Logistics Highlights</a:t>
            </a:r>
            <a:endParaRPr/>
          </a:p>
        </p:txBody>
      </p:sp>
      <p:sp>
        <p:nvSpPr>
          <p:cNvPr id="147" name="Google Shape;147;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7"/>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53" name="Google Shape;153;p7"/>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54" name="Google Shape;154;p7"/>
          <p:cNvSpPr txBox="1"/>
          <p:nvPr/>
        </p:nvSpPr>
        <p:spPr>
          <a:xfrm>
            <a:off x="137160" y="1254281"/>
            <a:ext cx="12054840" cy="5724644"/>
          </a:xfrm>
          <a:prstGeom prst="rect">
            <a:avLst/>
          </a:prstGeom>
          <a:noFill/>
          <a:ln>
            <a:noFill/>
          </a:ln>
        </p:spPr>
        <p:txBody>
          <a:bodyPr anchorCtr="0" anchor="t" bIns="45700" lIns="91425" spcFirstLastPara="1" rIns="91425" wrap="square" tIns="45700">
            <a:spAutoFit/>
          </a:bodyPr>
          <a:lstStyle/>
          <a:p>
            <a:pPr indent="0" lvl="0" marL="230186" marR="0" rtl="0" algn="l">
              <a:spcBef>
                <a:spcPts val="0"/>
              </a:spcBef>
              <a:spcAft>
                <a:spcPts val="0"/>
              </a:spcAft>
              <a:buNone/>
            </a:pPr>
            <a:r>
              <a:rPr b="1" lang="en-US" sz="2400">
                <a:solidFill>
                  <a:srgbClr val="000000"/>
                </a:solidFill>
                <a:latin typeface="Calibri"/>
                <a:ea typeface="Calibri"/>
                <a:cs typeface="Calibri"/>
                <a:sym typeface="Calibri"/>
              </a:rPr>
              <a:t>Aspen (Cont’d)</a:t>
            </a:r>
            <a:endParaRPr/>
          </a:p>
          <a:p>
            <a:pPr indent="-223837" lvl="0" marL="685800" marR="0" rtl="0" algn="l">
              <a:spcBef>
                <a:spcPts val="600"/>
              </a:spcBef>
              <a:spcAft>
                <a:spcPts val="0"/>
              </a:spcAft>
              <a:buClr>
                <a:srgbClr val="000000"/>
              </a:buClr>
              <a:buSzPts val="2000"/>
              <a:buFont typeface="Arial"/>
              <a:buChar char="•"/>
            </a:pPr>
            <a:r>
              <a:rPr b="0" i="0" lang="en-US" sz="2000" u="none" strike="noStrike">
                <a:solidFill>
                  <a:srgbClr val="000000"/>
                </a:solidFill>
                <a:latin typeface="Calibri"/>
                <a:ea typeface="Calibri"/>
                <a:cs typeface="Calibri"/>
                <a:sym typeface="Calibri"/>
              </a:rPr>
              <a:t>HRD Aspen operators: use the “_P” dfiles routinely unless </a:t>
            </a:r>
            <a:r>
              <a:rPr lang="en-US" sz="2000">
                <a:solidFill>
                  <a:srgbClr val="000000"/>
                </a:solidFill>
                <a:latin typeface="Calibri"/>
                <a:ea typeface="Calibri"/>
                <a:cs typeface="Calibri"/>
                <a:sym typeface="Calibri"/>
              </a:rPr>
              <a:t>launch detect is more than 30s late</a:t>
            </a:r>
            <a:r>
              <a:rPr b="0" i="0" lang="en-US" sz="2000" u="none" strike="noStrike">
                <a:solidFill>
                  <a:srgbClr val="000000"/>
                </a:solidFill>
                <a:latin typeface="Calibri"/>
                <a:ea typeface="Calibri"/>
                <a:cs typeface="Calibri"/>
                <a:sym typeface="Calibri"/>
              </a:rPr>
              <a:t> </a:t>
            </a:r>
            <a:endParaRPr/>
          </a:p>
          <a:p>
            <a:pPr indent="0" lvl="0" marL="230186" marR="0" rtl="0" algn="l">
              <a:spcBef>
                <a:spcPts val="0"/>
              </a:spcBef>
              <a:spcAft>
                <a:spcPts val="0"/>
              </a:spcAft>
              <a:buNone/>
            </a:pPr>
            <a:r>
              <a:t/>
            </a:r>
            <a:endParaRPr b="1" sz="300">
              <a:solidFill>
                <a:srgbClr val="000000"/>
              </a:solidFill>
              <a:latin typeface="Calibri"/>
              <a:ea typeface="Calibri"/>
              <a:cs typeface="Calibri"/>
              <a:sym typeface="Calibri"/>
            </a:endParaRPr>
          </a:p>
          <a:p>
            <a:pPr indent="0" lvl="0" marL="230186" marR="0" rtl="0" algn="l">
              <a:spcBef>
                <a:spcPts val="600"/>
              </a:spcBef>
              <a:spcAft>
                <a:spcPts val="0"/>
              </a:spcAft>
              <a:buNone/>
            </a:pPr>
            <a:r>
              <a:rPr b="1" lang="en-US" sz="2000">
                <a:solidFill>
                  <a:srgbClr val="000000"/>
                </a:solidFill>
                <a:latin typeface="Calibri"/>
                <a:ea typeface="Calibri"/>
                <a:cs typeface="Calibri"/>
                <a:sym typeface="Calibri"/>
              </a:rPr>
              <a:t>Equipment, Log Sheets, &amp; Resources</a:t>
            </a:r>
            <a:endParaRPr/>
          </a:p>
          <a:p>
            <a:pPr indent="-223837" lvl="0" marL="685800" marR="0" rtl="0" algn="l">
              <a:spcBef>
                <a:spcPts val="60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At least one keyboard was broken - no / or ? keys</a:t>
            </a:r>
            <a:endParaRPr/>
          </a:p>
          <a:p>
            <a:pPr indent="-223837" lvl="0" marL="685800" marR="0" rtl="0" algn="l">
              <a:spcBef>
                <a:spcPts val="60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Large-screen MMR and small nose-radar displays both broken on 43 </a:t>
            </a:r>
            <a:r>
              <a:rPr b="0" i="0" lang="en-US" sz="1800" u="none" strike="noStrike">
                <a:solidFill>
                  <a:srgbClr val="000000"/>
                </a:solidFill>
                <a:latin typeface="Calibri"/>
                <a:ea typeface="Calibri"/>
                <a:cs typeface="Calibri"/>
                <a:sym typeface="Calibri"/>
              </a:rPr>
              <a:t>(MMR display worked better in Fiona/Ian)</a:t>
            </a:r>
            <a:endParaRPr sz="1800">
              <a:solidFill>
                <a:srgbClr val="000000"/>
              </a:solidFill>
              <a:latin typeface="Calibri"/>
              <a:ea typeface="Calibri"/>
              <a:cs typeface="Calibri"/>
              <a:sym typeface="Calibri"/>
            </a:endParaRPr>
          </a:p>
          <a:p>
            <a:pPr indent="-223837" lvl="0" marL="685800"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Google drive is too unreliable for using as primary method to fill out logs (ground-based LPS is super helpful for filling out the log and copying over notes that onboard LPS puts in Xchat.</a:t>
            </a:r>
            <a:endParaRPr/>
          </a:p>
          <a:p>
            <a:pPr indent="-233362" lvl="1" marL="1150938" marR="0" rtl="0" algn="l">
              <a:spcBef>
                <a:spcPts val="600"/>
              </a:spcBef>
              <a:spcAft>
                <a:spcPts val="0"/>
              </a:spcAft>
              <a:buClr>
                <a:srgbClr val="000000"/>
              </a:buClr>
              <a:buSzPts val="1600"/>
              <a:buFont typeface="Courier New"/>
              <a:buChar char="o"/>
            </a:pPr>
            <a:r>
              <a:rPr b="0" i="0" lang="en-US" sz="1600" u="none" cap="none" strike="noStrike">
                <a:solidFill>
                  <a:srgbClr val="000000"/>
                </a:solidFill>
                <a:latin typeface="Calibri"/>
                <a:ea typeface="Calibri"/>
                <a:cs typeface="Calibri"/>
                <a:sym typeface="Calibri"/>
              </a:rPr>
              <a:t>Often easier to download drop log and fill in, periodically copying it to the GD, than to fill in log on the drive itself</a:t>
            </a:r>
            <a:endParaRPr/>
          </a:p>
          <a:p>
            <a:pPr indent="-223837" lvl="0" marL="685800"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Similar workaround for LPS/Flight log – Internet connectivity, and access to GD, would routinely fail. Workaround &gt;&gt; open a document utility on the workstation and type in entries. Once connectivity was restored, could just copy/paste.</a:t>
            </a:r>
            <a:endParaRPr/>
          </a:p>
          <a:p>
            <a:pPr indent="-223837" lvl="0" marL="685800"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Download a copy of the dropsonde processing directions onto the computers onboard for reference when needed.</a:t>
            </a:r>
            <a:endParaRPr sz="1800">
              <a:solidFill>
                <a:srgbClr val="000000"/>
              </a:solidFill>
              <a:latin typeface="Calibri"/>
              <a:ea typeface="Calibri"/>
              <a:cs typeface="Calibri"/>
              <a:sym typeface="Calibri"/>
            </a:endParaRPr>
          </a:p>
          <a:p>
            <a:pPr indent="-223837" lvl="0" marL="685800" marR="0" rtl="0" algn="l">
              <a:spcBef>
                <a:spcPts val="60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Having a searchable (pdf) copy of the HFP plan will make it a lot easier on the aircraft to find information on experiments and modules.</a:t>
            </a:r>
            <a:endParaRPr sz="800">
              <a:solidFill>
                <a:srgbClr val="000000"/>
              </a:solidFill>
              <a:latin typeface="Calibri"/>
              <a:ea typeface="Calibri"/>
              <a:cs typeface="Calibri"/>
              <a:sym typeface="Calibri"/>
            </a:endParaRPr>
          </a:p>
          <a:p>
            <a:pPr indent="0" lvl="0" marL="230186" marR="0" rtl="0" algn="l">
              <a:spcBef>
                <a:spcPts val="600"/>
              </a:spcBef>
              <a:spcAft>
                <a:spcPts val="0"/>
              </a:spcAft>
              <a:buNone/>
            </a:pPr>
            <a:r>
              <a:t/>
            </a:r>
            <a:endParaRPr b="1" sz="300">
              <a:solidFill>
                <a:srgbClr val="000000"/>
              </a:solidFill>
              <a:latin typeface="Calibri"/>
              <a:ea typeface="Calibri"/>
              <a:cs typeface="Calibri"/>
              <a:sym typeface="Calibri"/>
            </a:endParaRPr>
          </a:p>
          <a:p>
            <a:pPr indent="0" lvl="0" marL="230186" marR="0" rtl="0" algn="l">
              <a:spcBef>
                <a:spcPts val="600"/>
              </a:spcBef>
              <a:spcAft>
                <a:spcPts val="0"/>
              </a:spcAft>
              <a:buNone/>
            </a:pPr>
            <a:r>
              <a:rPr b="1" lang="en-US" sz="2000">
                <a:solidFill>
                  <a:srgbClr val="000000"/>
                </a:solidFill>
                <a:latin typeface="Calibri"/>
                <a:ea typeface="Calibri"/>
                <a:cs typeface="Calibri"/>
                <a:sym typeface="Calibri"/>
              </a:rPr>
              <a:t>Ensemble Sensitivity Guidance</a:t>
            </a:r>
            <a:endParaRPr/>
          </a:p>
          <a:p>
            <a:pPr indent="-223837" lvl="0" marL="685800"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Coordinated with Ryan Torn from Univ. at Albany SUNY for model sensitivity guidance (G-IV missions)</a:t>
            </a:r>
            <a:endParaRPr/>
          </a:p>
          <a:p>
            <a:pPr indent="-223837" lvl="0" marL="685800" marR="0" rtl="0" algn="l">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Also received COAMPS-TC Adjoint Sensitivity analyses from NRL-Monterey</a:t>
            </a:r>
            <a:endParaRPr b="0" i="0" sz="1800" u="none" strike="noStrike">
              <a:solidFill>
                <a:srgbClr val="000000"/>
              </a:solidFill>
              <a:latin typeface="Calibri"/>
              <a:ea typeface="Calibri"/>
              <a:cs typeface="Calibri"/>
              <a:sym typeface="Calibri"/>
            </a:endParaRPr>
          </a:p>
        </p:txBody>
      </p:sp>
      <p:sp>
        <p:nvSpPr>
          <p:cNvPr id="155" name="Google Shape;155;p7"/>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Logistics Highlights</a:t>
            </a:r>
            <a:endParaRPr/>
          </a:p>
        </p:txBody>
      </p:sp>
      <p:sp>
        <p:nvSpPr>
          <p:cNvPr id="156" name="Google Shape;15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8"/>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20220828N1 (HRD)</a:t>
            </a:r>
            <a:endParaRPr/>
          </a:p>
        </p:txBody>
      </p:sp>
      <p:pic>
        <p:nvPicPr>
          <p:cNvPr id="163" name="Google Shape;163;p8"/>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64" name="Google Shape;164;p8"/>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65" name="Google Shape;165;p8"/>
          <p:cNvSpPr txBox="1"/>
          <p:nvPr/>
        </p:nvSpPr>
        <p:spPr>
          <a:xfrm>
            <a:off x="137158" y="1371600"/>
            <a:ext cx="5504072" cy="4462760"/>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GB LPS: </a:t>
            </a:r>
            <a:r>
              <a:rPr b="1" i="0" lang="en-US" sz="1800" u="none" cap="none" strike="noStrike">
                <a:solidFill>
                  <a:schemeClr val="dk1"/>
                </a:solidFill>
                <a:latin typeface="Calibri"/>
                <a:ea typeface="Calibri"/>
                <a:cs typeface="Calibri"/>
                <a:sym typeface="Calibri"/>
              </a:rPr>
              <a:t>Dunion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Aspen: AOC FD</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GB Radar: </a:t>
            </a:r>
            <a:r>
              <a:rPr b="1" i="0" lang="en-US" sz="1800" u="none" cap="none" strike="noStrike">
                <a:solidFill>
                  <a:schemeClr val="dk1"/>
                </a:solidFill>
                <a:latin typeface="Calibri"/>
                <a:ea typeface="Calibri"/>
                <a:cs typeface="Calibri"/>
                <a:sym typeface="Calibri"/>
              </a:rPr>
              <a:t>Gamache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(Genesis), ITOFS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Survey/Lawn Mower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1518z, Land (BGI): 2250z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41-45 kft</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30 drops, 30 to GTS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4 TDR analyses to EMC &amp; NHC</a:t>
            </a:r>
            <a:endParaRPr/>
          </a:p>
          <a:p>
            <a:pPr indent="0" lvl="0" marL="236536" marR="0" rtl="0" algn="l">
              <a:spcBef>
                <a:spcPts val="0"/>
              </a:spcBef>
              <a:spcAft>
                <a:spcPts val="0"/>
              </a:spcAft>
              <a:buNone/>
            </a:pPr>
            <a:r>
              <a:t/>
            </a:r>
            <a:endParaRPr sz="500">
              <a:solidFill>
                <a:schemeClr val="dk1"/>
              </a:solidFill>
              <a:latin typeface="Calibri"/>
              <a:ea typeface="Calibri"/>
              <a:cs typeface="Calibri"/>
              <a:sym typeface="Calibri"/>
            </a:endParaRPr>
          </a:p>
          <a:p>
            <a:pPr indent="-228600" lvl="0" marL="236538"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N49’s comms dropped out from ~1747-1801z. The MTS flight track appears to have missed WP 11, but that was just because of the comms outage. </a:t>
            </a:r>
            <a:endParaRPr sz="500">
              <a:solidFill>
                <a:srgbClr val="000000"/>
              </a:solidFill>
              <a:latin typeface="Calibri"/>
              <a:ea typeface="Calibri"/>
              <a:cs typeface="Calibri"/>
              <a:sym typeface="Calibri"/>
            </a:endParaRPr>
          </a:p>
          <a:p>
            <a:pPr indent="-228600" lvl="0" marL="236538" marR="0" rtl="0" algn="l">
              <a:spcBef>
                <a:spcPts val="6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Actual pattern flown was WP 7-8-11-12 (time)</a:t>
            </a:r>
            <a:endParaRPr sz="1800">
              <a:solidFill>
                <a:srgbClr val="000000"/>
              </a:solidFill>
              <a:latin typeface="Calibri"/>
              <a:ea typeface="Calibri"/>
              <a:cs typeface="Calibri"/>
              <a:sym typeface="Calibri"/>
            </a:endParaRPr>
          </a:p>
        </p:txBody>
      </p:sp>
      <p:sp>
        <p:nvSpPr>
          <p:cNvPr id="166" name="Google Shape;166;p8"/>
          <p:cNvSpPr txBox="1"/>
          <p:nvPr/>
        </p:nvSpPr>
        <p:spPr>
          <a:xfrm>
            <a:off x="6096000" y="5785708"/>
            <a:ext cx="5181262"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ECMWF Model Ensemble Track Sensitivity based on (left) environmental flow and (right ) 500-850 mb moisture). Green curves indicate the planned G-IV track.</a:t>
            </a:r>
            <a:endParaRPr/>
          </a:p>
        </p:txBody>
      </p:sp>
      <p:pic>
        <p:nvPicPr>
          <p:cNvPr id="167" name="Google Shape;167;p8"/>
          <p:cNvPicPr preferRelativeResize="0"/>
          <p:nvPr/>
        </p:nvPicPr>
        <p:blipFill rotWithShape="1">
          <a:blip r:embed="rId5">
            <a:alphaModFix/>
          </a:blip>
          <a:srcRect b="0" l="0" r="0" t="0"/>
          <a:stretch/>
        </p:blipFill>
        <p:spPr>
          <a:xfrm>
            <a:off x="9311640" y="1444860"/>
            <a:ext cx="2798007" cy="1828800"/>
          </a:xfrm>
          <a:prstGeom prst="rect">
            <a:avLst/>
          </a:prstGeom>
          <a:noFill/>
          <a:ln>
            <a:noFill/>
          </a:ln>
        </p:spPr>
      </p:pic>
      <p:pic>
        <p:nvPicPr>
          <p:cNvPr descr="Diagram, surface chart&#10;&#10;Description automatically generated" id="168" name="Google Shape;168;p8"/>
          <p:cNvPicPr preferRelativeResize="0"/>
          <p:nvPr/>
        </p:nvPicPr>
        <p:blipFill rotWithShape="1">
          <a:blip r:embed="rId6">
            <a:alphaModFix/>
          </a:blip>
          <a:srcRect b="0" l="12473" r="10481" t="0"/>
          <a:stretch/>
        </p:blipFill>
        <p:spPr>
          <a:xfrm>
            <a:off x="6096000" y="3970059"/>
            <a:ext cx="2560320" cy="1869250"/>
          </a:xfrm>
          <a:prstGeom prst="rect">
            <a:avLst/>
          </a:prstGeom>
          <a:noFill/>
          <a:ln>
            <a:noFill/>
          </a:ln>
        </p:spPr>
      </p:pic>
      <p:pic>
        <p:nvPicPr>
          <p:cNvPr descr="Diagram&#10;&#10;Description automatically generated" id="169" name="Google Shape;169;p8"/>
          <p:cNvPicPr preferRelativeResize="0"/>
          <p:nvPr/>
        </p:nvPicPr>
        <p:blipFill rotWithShape="1">
          <a:blip r:embed="rId7">
            <a:alphaModFix/>
          </a:blip>
          <a:srcRect b="0" l="12535" r="10329" t="0"/>
          <a:stretch/>
        </p:blipFill>
        <p:spPr>
          <a:xfrm>
            <a:off x="8716942" y="3970059"/>
            <a:ext cx="2560320" cy="1865376"/>
          </a:xfrm>
          <a:prstGeom prst="rect">
            <a:avLst/>
          </a:prstGeom>
          <a:noFill/>
          <a:ln>
            <a:noFill/>
          </a:ln>
        </p:spPr>
      </p:pic>
      <p:pic>
        <p:nvPicPr>
          <p:cNvPr id="170" name="Google Shape;170;p8"/>
          <p:cNvPicPr preferRelativeResize="0"/>
          <p:nvPr/>
        </p:nvPicPr>
        <p:blipFill rotWithShape="1">
          <a:blip r:embed="rId8">
            <a:alphaModFix/>
          </a:blip>
          <a:srcRect b="6568" l="0" r="0" t="8115"/>
          <a:stretch/>
        </p:blipFill>
        <p:spPr>
          <a:xfrm>
            <a:off x="6550771" y="1443777"/>
            <a:ext cx="2775688" cy="1828800"/>
          </a:xfrm>
          <a:prstGeom prst="rect">
            <a:avLst/>
          </a:prstGeom>
          <a:noFill/>
          <a:ln>
            <a:noFill/>
          </a:ln>
        </p:spPr>
      </p:pic>
      <p:sp>
        <p:nvSpPr>
          <p:cNvPr id="171" name="Google Shape;171;p8"/>
          <p:cNvSpPr txBox="1"/>
          <p:nvPr/>
        </p:nvSpPr>
        <p:spPr>
          <a:xfrm>
            <a:off x="6550771" y="3272577"/>
            <a:ext cx="55588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(Left) Planned and (right) flown N49 flight track</a:t>
            </a:r>
            <a:endParaRPr/>
          </a:p>
        </p:txBody>
      </p:sp>
      <p:pic>
        <p:nvPicPr>
          <p:cNvPr id="172" name="Google Shape;172;p8"/>
          <p:cNvPicPr preferRelativeResize="0"/>
          <p:nvPr/>
        </p:nvPicPr>
        <p:blipFill rotWithShape="1">
          <a:blip r:embed="rId9">
            <a:alphaModFix/>
          </a:blip>
          <a:srcRect b="0" l="11438" r="12221" t="0"/>
          <a:stretch/>
        </p:blipFill>
        <p:spPr>
          <a:xfrm>
            <a:off x="3776847" y="1095185"/>
            <a:ext cx="2500913" cy="1841502"/>
          </a:xfrm>
          <a:prstGeom prst="rect">
            <a:avLst/>
          </a:prstGeom>
          <a:noFill/>
          <a:ln>
            <a:noFill/>
          </a:ln>
        </p:spPr>
      </p:pic>
      <p:sp>
        <p:nvSpPr>
          <p:cNvPr id="173" name="Google Shape;173;p8"/>
          <p:cNvSpPr txBox="1"/>
          <p:nvPr/>
        </p:nvSpPr>
        <p:spPr>
          <a:xfrm>
            <a:off x="3856473" y="1314455"/>
            <a:ext cx="201214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ECMWF TPW forecast valid for the G-IV mission window</a:t>
            </a:r>
            <a:endParaRPr/>
          </a:p>
        </p:txBody>
      </p:sp>
      <p:sp>
        <p:nvSpPr>
          <p:cNvPr id="174" name="Google Shape;174;p8"/>
          <p:cNvSpPr txBox="1"/>
          <p:nvPr/>
        </p:nvSpPr>
        <p:spPr>
          <a:xfrm>
            <a:off x="4430825" y="1963988"/>
            <a:ext cx="1192955"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100">
                <a:solidFill>
                  <a:schemeClr val="dk1"/>
                </a:solidFill>
                <a:latin typeface="Calibri"/>
                <a:ea typeface="Calibri"/>
                <a:cs typeface="Calibri"/>
                <a:sym typeface="Calibri"/>
              </a:rPr>
              <a:t>Saharan Air Layer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9"/>
          <p:cNvSpPr txBox="1"/>
          <p:nvPr/>
        </p:nvSpPr>
        <p:spPr>
          <a:xfrm>
            <a:off x="0" y="0"/>
            <a:ext cx="12192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libri"/>
                <a:ea typeface="Calibri"/>
                <a:cs typeface="Calibri"/>
                <a:sym typeface="Calibri"/>
              </a:rPr>
              <a:t>2022 Hurricane Field Program-APHEX</a:t>
            </a:r>
            <a:endParaRPr/>
          </a:p>
          <a:p>
            <a:pPr indent="0" lvl="0" marL="0" marR="0" rtl="0" algn="ctr">
              <a:spcBef>
                <a:spcPts val="0"/>
              </a:spcBef>
              <a:spcAft>
                <a:spcPts val="0"/>
              </a:spcAft>
              <a:buNone/>
            </a:pPr>
            <a:r>
              <a:rPr i="1" lang="en-US" sz="2800">
                <a:solidFill>
                  <a:srgbClr val="2F5496"/>
                </a:solidFill>
                <a:latin typeface="Calibri"/>
                <a:ea typeface="Calibri"/>
                <a:cs typeface="Calibri"/>
                <a:sym typeface="Calibri"/>
              </a:rPr>
              <a:t>AL06/Earl: 20220829I1 (HRD)</a:t>
            </a:r>
            <a:endParaRPr/>
          </a:p>
        </p:txBody>
      </p:sp>
      <p:pic>
        <p:nvPicPr>
          <p:cNvPr id="181" name="Google Shape;181;p9"/>
          <p:cNvPicPr preferRelativeResize="0"/>
          <p:nvPr/>
        </p:nvPicPr>
        <p:blipFill rotWithShape="1">
          <a:blip r:embed="rId3">
            <a:alphaModFix/>
          </a:blip>
          <a:srcRect b="0" l="0" r="0" t="0"/>
          <a:stretch/>
        </p:blipFill>
        <p:spPr>
          <a:xfrm>
            <a:off x="137160" y="137160"/>
            <a:ext cx="914400" cy="914400"/>
          </a:xfrm>
          <a:prstGeom prst="rect">
            <a:avLst/>
          </a:prstGeom>
          <a:noFill/>
          <a:ln>
            <a:noFill/>
          </a:ln>
        </p:spPr>
      </p:pic>
      <p:pic>
        <p:nvPicPr>
          <p:cNvPr id="182" name="Google Shape;182;p9"/>
          <p:cNvPicPr preferRelativeResize="0"/>
          <p:nvPr/>
        </p:nvPicPr>
        <p:blipFill rotWithShape="1">
          <a:blip r:embed="rId4">
            <a:alphaModFix/>
          </a:blip>
          <a:srcRect b="0" l="0" r="0" t="0"/>
          <a:stretch/>
        </p:blipFill>
        <p:spPr>
          <a:xfrm>
            <a:off x="11140440" y="137160"/>
            <a:ext cx="914400" cy="914400"/>
          </a:xfrm>
          <a:prstGeom prst="rect">
            <a:avLst/>
          </a:prstGeom>
          <a:noFill/>
          <a:ln>
            <a:noFill/>
          </a:ln>
        </p:spPr>
      </p:pic>
      <p:sp>
        <p:nvSpPr>
          <p:cNvPr id="183" name="Google Shape;183;p9"/>
          <p:cNvSpPr txBox="1"/>
          <p:nvPr/>
        </p:nvSpPr>
        <p:spPr>
          <a:xfrm>
            <a:off x="137158" y="1371600"/>
            <a:ext cx="5958842" cy="4385816"/>
          </a:xfrm>
          <a:prstGeom prst="rect">
            <a:avLst/>
          </a:prstGeom>
          <a:noFill/>
          <a:ln>
            <a:noFill/>
          </a:ln>
        </p:spPr>
        <p:txBody>
          <a:bodyPr anchorCtr="0" anchor="t" bIns="45700" lIns="91425" spcFirstLastPara="1" rIns="91425" wrap="square" tIns="45700">
            <a:spAutoFit/>
          </a:bodyPr>
          <a:lstStyle/>
          <a:p>
            <a:pPr indent="-228600" lvl="0" marL="236538"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Mission</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Onboard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Marks, </a:t>
            </a:r>
            <a:r>
              <a:rPr b="0" i="0" lang="en-US" sz="1800" u="none" cap="none" strike="noStrike">
                <a:solidFill>
                  <a:schemeClr val="dk1"/>
                </a:solidFill>
                <a:latin typeface="Calibri"/>
                <a:ea typeface="Calibri"/>
                <a:cs typeface="Calibri"/>
                <a:sym typeface="Calibri"/>
              </a:rPr>
              <a:t>Aspen: </a:t>
            </a:r>
            <a:r>
              <a:rPr b="1" i="0" lang="en-US" sz="1800" u="none" cap="none" strike="noStrike">
                <a:solidFill>
                  <a:schemeClr val="dk1"/>
                </a:solidFill>
                <a:latin typeface="Calibri"/>
                <a:ea typeface="Calibri"/>
                <a:cs typeface="Calibri"/>
                <a:sym typeface="Calibri"/>
              </a:rPr>
              <a:t>Aberson,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Reasor</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Ground-Based</a:t>
            </a:r>
            <a:endParaRPr/>
          </a:p>
          <a:p>
            <a:pPr indent="-285750" lvl="2" marL="108902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LPS: </a:t>
            </a:r>
            <a:r>
              <a:rPr b="1" i="0" lang="en-US" sz="1800" u="none" cap="none" strike="noStrike">
                <a:solidFill>
                  <a:schemeClr val="dk1"/>
                </a:solidFill>
                <a:latin typeface="Calibri"/>
                <a:ea typeface="Calibri"/>
                <a:cs typeface="Calibri"/>
                <a:sym typeface="Calibri"/>
              </a:rPr>
              <a:t>Alaka, </a:t>
            </a:r>
            <a:r>
              <a:rPr b="0" i="0" lang="en-US" sz="1800" u="none" cap="none" strike="noStrike">
                <a:solidFill>
                  <a:schemeClr val="dk1"/>
                </a:solidFill>
                <a:latin typeface="Calibri"/>
                <a:ea typeface="Calibri"/>
                <a:cs typeface="Calibri"/>
                <a:sym typeface="Calibri"/>
              </a:rPr>
              <a:t>Radar: </a:t>
            </a:r>
            <a:r>
              <a:rPr b="1" i="0" lang="en-US" sz="1800" u="none" cap="none" strike="noStrike">
                <a:solidFill>
                  <a:schemeClr val="dk1"/>
                </a:solidFill>
                <a:latin typeface="Calibri"/>
                <a:ea typeface="Calibri"/>
                <a:cs typeface="Calibri"/>
                <a:sym typeface="Calibri"/>
              </a:rPr>
              <a:t>Alvey</a:t>
            </a:r>
            <a:endParaRPr b="1"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APHEX relevance:</a:t>
            </a:r>
            <a:endParaRPr/>
          </a:p>
          <a:p>
            <a:pPr indent="-285750" lvl="2" marL="1089025" marR="0" rtl="0" algn="l">
              <a:spcBef>
                <a:spcPts val="0"/>
              </a:spcBef>
              <a:spcAft>
                <a:spcPts val="0"/>
              </a:spcAft>
              <a:buClr>
                <a:schemeClr val="dk1"/>
              </a:buClr>
              <a:buSzPts val="1600"/>
              <a:buFont typeface="Noto Sans Symbols"/>
              <a:buChar char="⮚"/>
            </a:pPr>
            <a:r>
              <a:rPr b="0" i="0" lang="en-US" sz="1600" u="none" cap="none" strike="noStrike">
                <a:solidFill>
                  <a:schemeClr val="dk1"/>
                </a:solidFill>
                <a:latin typeface="Calibri"/>
                <a:ea typeface="Calibri"/>
                <a:cs typeface="Calibri"/>
                <a:sym typeface="Calibri"/>
              </a:rPr>
              <a:t>FAM (Genesis), ITOFS</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Planned pattern: Lawn Mower</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T/O off (BGI): 1905z, Land (BGI): 0309z</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FL 21 kft (pressure)</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Dropsondes: 25 drops, 23 to GTS (one did not transfer to AVAPS computer (</a:t>
            </a:r>
            <a:r>
              <a:rPr b="0" i="0" lang="en-US" sz="1800" u="none" cap="none" strike="noStrike">
                <a:solidFill>
                  <a:srgbClr val="000000"/>
                </a:solidFill>
                <a:latin typeface="Calibri"/>
                <a:ea typeface="Calibri"/>
                <a:cs typeface="Calibri"/>
                <a:sym typeface="Calibri"/>
              </a:rPr>
              <a:t>AOC needs to see if it is recoverable), one fast fall</a:t>
            </a:r>
            <a:endParaRPr b="0" i="0" sz="1800" u="none" cap="none" strike="noStrike">
              <a:solidFill>
                <a:schemeClr val="dk1"/>
              </a:solidFill>
              <a:latin typeface="Calibri"/>
              <a:ea typeface="Calibri"/>
              <a:cs typeface="Calibri"/>
              <a:sym typeface="Calibri"/>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AXBTs (NRL/ONR): N/A</a:t>
            </a:r>
            <a:endParaRPr/>
          </a:p>
          <a:p>
            <a:pPr indent="-228600" lvl="1" marL="574675" marR="0" rtl="0" algn="l">
              <a:spcBef>
                <a:spcPts val="0"/>
              </a:spcBef>
              <a:spcAft>
                <a:spcPts val="0"/>
              </a:spcAft>
              <a:buClr>
                <a:schemeClr val="dk1"/>
              </a:buClr>
              <a:buSzPts val="1800"/>
              <a:buFont typeface="Noto Sans Symbols"/>
              <a:buChar char="▪"/>
            </a:pPr>
            <a:r>
              <a:rPr b="0" i="0" lang="en-US" sz="1800" u="none" cap="none" strike="noStrike">
                <a:solidFill>
                  <a:schemeClr val="dk1"/>
                </a:solidFill>
                <a:latin typeface="Calibri"/>
                <a:ea typeface="Calibri"/>
                <a:cs typeface="Calibri"/>
                <a:sym typeface="Calibri"/>
              </a:rPr>
              <a:t>1 TDR analyses to EMC &amp; NHC</a:t>
            </a:r>
            <a:endParaRPr/>
          </a:p>
        </p:txBody>
      </p:sp>
      <p:sp>
        <p:nvSpPr>
          <p:cNvPr id="184" name="Google Shape;184;p9"/>
          <p:cNvSpPr txBox="1"/>
          <p:nvPr/>
        </p:nvSpPr>
        <p:spPr>
          <a:xfrm>
            <a:off x="7153317" y="3291840"/>
            <a:ext cx="32004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N43 final flight track</a:t>
            </a:r>
            <a:endParaRPr/>
          </a:p>
        </p:txBody>
      </p:sp>
      <p:pic>
        <p:nvPicPr>
          <p:cNvPr id="185" name="Google Shape;185;p9"/>
          <p:cNvPicPr preferRelativeResize="0"/>
          <p:nvPr/>
        </p:nvPicPr>
        <p:blipFill rotWithShape="1">
          <a:blip r:embed="rId5">
            <a:alphaModFix/>
          </a:blip>
          <a:srcRect b="0" l="0" r="0" t="0"/>
          <a:stretch/>
        </p:blipFill>
        <p:spPr>
          <a:xfrm>
            <a:off x="6988159" y="1371600"/>
            <a:ext cx="3756326" cy="1920240"/>
          </a:xfrm>
          <a:prstGeom prst="rect">
            <a:avLst/>
          </a:prstGeom>
          <a:noFill/>
          <a:ln>
            <a:noFill/>
          </a:ln>
        </p:spPr>
      </p:pic>
      <p:pic>
        <p:nvPicPr>
          <p:cNvPr id="186" name="Google Shape;186;p9"/>
          <p:cNvPicPr preferRelativeResize="0"/>
          <p:nvPr/>
        </p:nvPicPr>
        <p:blipFill rotWithShape="1">
          <a:blip r:embed="rId6">
            <a:alphaModFix/>
          </a:blip>
          <a:srcRect b="0" l="0" r="0" t="0"/>
          <a:stretch/>
        </p:blipFill>
        <p:spPr>
          <a:xfrm>
            <a:off x="6481519" y="3791091"/>
            <a:ext cx="4262966" cy="28419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2021-05-21T18:23:05Z</dcterms:created>
  <dc:creator>Jason Dunion</dc:creator>
</cp:coreProperties>
</file>