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95" r:id="rId3"/>
    <p:sldId id="310" r:id="rId4"/>
    <p:sldId id="309" r:id="rId5"/>
    <p:sldId id="316" r:id="rId6"/>
    <p:sldId id="322" r:id="rId7"/>
    <p:sldId id="311" r:id="rId8"/>
    <p:sldId id="319" r:id="rId9"/>
    <p:sldId id="320" r:id="rId10"/>
    <p:sldId id="321" r:id="rId11"/>
    <p:sldId id="303" r:id="rId12"/>
    <p:sldId id="304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9EFF7"/>
    <a:srgbClr val="D0DEE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765"/>
    <p:restoredTop sz="97843"/>
  </p:normalViewPr>
  <p:slideViewPr>
    <p:cSldViewPr snapToGrid="0" snapToObjects="1" showGuides="1">
      <p:cViewPr>
        <p:scale>
          <a:sx n="150" d="100"/>
          <a:sy n="150" d="100"/>
        </p:scale>
        <p:origin x="1720" y="6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9406-F749-7C4F-9DC0-884DB9309C46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2335F-17B4-2C40-ABC1-3ED65A0FA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4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5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7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90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9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45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A2335F-17B4-2C40-ABC1-3ED65A0FA5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BEC8-A886-394F-B1F1-4277AA875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95016-549C-2C43-B0BE-BA0533D9C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AFE2-DCB2-A845-853F-8FE5DB8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4DF-B3C7-0345-A006-E866C756B533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06BDE-B01E-1A41-A8BD-933DFE37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EF4B6-889A-1B4A-8284-7FCF7585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AE90-1E4F-6745-8C79-AED83C7E0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BDE1-2193-8148-A4C2-6E23C350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7B96-9747-CA40-BE06-63CF92CB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49139-2E82-A642-906B-69E4AA1859B8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6B28-5E3C-C348-8CE7-D9429A89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6944-AAFC-6441-8E53-E7A88BF0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39A6F3-0CC6-7345-BC47-54622E0C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527221-A61E-6C43-BE62-E57230EF7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EF8-2614-BB4E-97E7-1AFF43A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1DB0-4871-E240-BE95-171D922E70FD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E94A5-E1CC-9347-8B8F-505B6BA9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0FF8-816E-0D43-A83A-64AC9256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761D-2234-1441-9CB8-D3AD29FF3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79D96-1D6B-4E40-B563-85FE86406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89006-9EB0-1147-A9BB-4F4E0707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B82D6-F315-1247-B9CF-77E3166CFBB8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62CCC-33EA-8F41-990B-6CF8F2629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537E3-239D-BD45-A868-5F43273F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EC801-AA5F-564D-821E-A42D6488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094A2-A6FB-1444-853A-A555D6B12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2511-C033-A540-80F8-0E544B8A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851-D93A-EB4D-A5FF-619794B2060F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A0C3C-0EED-0140-8DCB-70BBCB93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CB6B-73E6-6747-B6CD-80D892F9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4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023-C051-7040-A1DD-E2C8CDFD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67A2A-804B-B84D-8B5A-90E153AC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C69B2-1FC4-D047-BFA1-0BB030BB9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4823-60BD-DC4C-85B2-C2D9741DE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1BCD-EB37-3A46-84B3-3B054798893A}" type="datetime1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EBA59-79CF-DF48-9AE5-15B53C12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CB728-5EE2-5B45-B4EA-8E6C15F8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34CD-C86C-7443-A42F-40D11667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205AE-F79D-E049-B01E-0E3F65CF7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ED375-CBBB-474F-B75A-AF7C3B15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5B163-A114-CB4C-9285-323F2D252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6A0B9-F170-0D46-9972-109A31D52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15C51-74C6-1447-BFD7-E3D06035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6EB60-1547-CA47-8CA8-E46E925AAC24}" type="datetime1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9896FA-BA15-0B44-A322-1EB69E70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1BA05-1D82-C746-A924-898F0D4F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2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523B-A104-B744-9B19-DCE6652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833FB8-A2FE-8C42-AD95-621D8738A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3478A-5752-174A-AE08-48FC815AD946}" type="datetime1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7A14-89E9-E74F-8E8E-3CFA8275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22C0D-5F51-AC4A-BD7C-F6727AA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5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BC9BB-E19B-4C44-BF24-C9DD3482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5956-4662-6945-865E-7671E101BCEF}" type="datetime1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8F4207-340B-3748-83F8-1DC0A07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F5F64-9E5B-4842-BD82-30BFFF0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5048-61D2-BF44-BE42-FC4EE9A1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574B-176C-9041-9F21-D6DF7C1B9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7B683-273D-BE4D-8EA4-334AC113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19760-95E4-BD46-B3A0-A2AD4FDA8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D0B6-F482-4D42-AF29-84CB4F7B4669}" type="datetime1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D97D0-EAD1-DE44-B35D-8E239AA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E188F-F5A7-7647-AECE-D83C6127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1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89F8-F44F-7D4C-8E8A-3CAE7029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3A154-156C-844B-ABDA-074AF0242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A8E2B-95D6-AD4F-BF47-F0E6F652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C3AE6-F37C-2A4A-A19B-6FDC4633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A652D-D36B-D24A-BA97-92360FEA398B}" type="datetime1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41E12-27E1-9E44-B25D-EBA3BDCC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80A8-57FC-614F-B5F4-646DBA22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2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99000">
              <a:srgbClr val="BBD6E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97565F-4951-E949-9705-8EF9C83E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45BE-F108-8243-B164-97FD07FD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97B92-D2A8-0E42-860D-74E7E1D97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5DF2-1229-034B-B412-419AF55BCEE3}" type="datetime1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22A65-59B0-F644-B94C-4E9C6777E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E3A3-6404-9B43-9E92-92351843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841-7D05-1241-AA0C-577E12035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3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nn.com/2021/09/19/weather/weather-hurricane-hunter-flights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NOAA_HurrHunter/status/1435251755349168135?s=20" TargetMode="External"/><Relationship Id="rId5" Type="http://schemas.openxmlformats.org/officeDocument/2006/relationships/hyperlink" Target="https://twitter.com/HRD_AOML_NOAA/status/1435337476059578371?s=2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1.jpg"/><Relationship Id="rId5" Type="http://schemas.openxmlformats.org/officeDocument/2006/relationships/image" Target="../media/image35.jpg"/><Relationship Id="rId10" Type="http://schemas.openxmlformats.org/officeDocument/2006/relationships/image" Target="../media/image38.jpg"/><Relationship Id="rId4" Type="http://schemas.openxmlformats.org/officeDocument/2006/relationships/image" Target="../media/image34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light, night sky&#10;&#10;Description automatically generated">
            <a:extLst>
              <a:ext uri="{FF2B5EF4-FFF2-40B4-BE49-F238E27FC236}">
                <a16:creationId xmlns:a16="http://schemas.microsoft.com/office/drawing/2014/main" id="{260DA94A-9CE2-F242-83C7-71456B0CB5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4" y="-1"/>
            <a:ext cx="12192004" cy="6858001"/>
          </a:xfrm>
          <a:prstGeom prst="rect">
            <a:avLst/>
          </a:prstGeom>
        </p:spPr>
      </p:pic>
      <p:cxnSp>
        <p:nvCxnSpPr>
          <p:cNvPr id="5" name="Google Shape;94;p1">
            <a:extLst>
              <a:ext uri="{FF2B5EF4-FFF2-40B4-BE49-F238E27FC236}">
                <a16:creationId xmlns:a16="http://schemas.microsoft.com/office/drawing/2014/main" id="{D23B8CD1-4E39-0748-9160-3493071B830D}"/>
              </a:ext>
            </a:extLst>
          </p:cNvPr>
          <p:cNvCxnSpPr/>
          <p:nvPr/>
        </p:nvCxnSpPr>
        <p:spPr>
          <a:xfrm rot="10800000" flipH="1">
            <a:off x="1523998" y="118122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rgbClr val="5B9BD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56DF33F2-D7A5-7545-8518-22F420D34BC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EFD5130D-740F-AB46-BDDE-DC0A939C58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AE12C-7089-674F-B803-41B416029D7B}"/>
              </a:ext>
            </a:extLst>
          </p:cNvPr>
          <p:cNvSpPr txBox="1"/>
          <p:nvPr/>
        </p:nvSpPr>
        <p:spPr>
          <a:xfrm>
            <a:off x="0" y="0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2021 Hurricane Field Program</a:t>
            </a:r>
          </a:p>
          <a:p>
            <a:pPr algn="ctr"/>
            <a:r>
              <a:rPr lang="en-US" sz="2800" dirty="0"/>
              <a:t>Advancing the Prediction of Hurricanes Experiment (APHEX)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D479F-3D8C-CB49-8000-1450A4ED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ED563-2F76-A542-B27D-3E59E13BA63E}"/>
              </a:ext>
            </a:extLst>
          </p:cNvPr>
          <p:cNvSpPr txBox="1"/>
          <p:nvPr/>
        </p:nvSpPr>
        <p:spPr>
          <a:xfrm>
            <a:off x="0" y="1544182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Larry (AL12) Debrief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2400" dirty="0"/>
              <a:t>Jason </a:t>
            </a:r>
            <a:r>
              <a:rPr lang="en-US" sz="2400" dirty="0" err="1"/>
              <a:t>Dunion</a:t>
            </a:r>
            <a:r>
              <a:rPr lang="en-US" sz="2400" dirty="0"/>
              <a:t> – HFP Director</a:t>
            </a:r>
          </a:p>
          <a:p>
            <a:pPr algn="ctr"/>
            <a:endParaRPr lang="en-US" sz="800" dirty="0"/>
          </a:p>
          <a:p>
            <a:pPr algn="ctr"/>
            <a:r>
              <a:rPr lang="en-US" sz="2400" dirty="0"/>
              <a:t>Jon Zawislak - HFP Deputy Director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29363B-7AC0-F644-901D-2AFE00267230}"/>
              </a:ext>
            </a:extLst>
          </p:cNvPr>
          <p:cNvSpPr txBox="1"/>
          <p:nvPr/>
        </p:nvSpPr>
        <p:spPr>
          <a:xfrm>
            <a:off x="11090419" y="6642554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Photo by  Jack Parrish</a:t>
            </a:r>
          </a:p>
        </p:txBody>
      </p:sp>
    </p:spTree>
    <p:extLst>
      <p:ext uri="{BB962C8B-B14F-4D97-AF65-F5344CB8AC3E}">
        <p14:creationId xmlns:p14="http://schemas.microsoft.com/office/powerpoint/2010/main" val="37339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10919070058-mobapp-hurricane-huinter-plane-2" descr="210919070058-mobapp-hurricane-huinter-plane-2">
            <a:hlinkClick r:id="" action="ppaction://media"/>
            <a:extLst>
              <a:ext uri="{FF2B5EF4-FFF2-40B4-BE49-F238E27FC236}">
                <a16:creationId xmlns:a16="http://schemas.microsoft.com/office/drawing/2014/main" id="{1E46D00F-C672-5549-98F7-E9BAD790D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7370" y="1278902"/>
            <a:ext cx="2074749" cy="162962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E18EF2-2BA5-274D-B2B8-ED546D2E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59" y="3804494"/>
            <a:ext cx="4023360" cy="19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20210907N1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53783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b="1" dirty="0" err="1"/>
              <a:t>Dunion</a:t>
            </a:r>
            <a:r>
              <a:rPr lang="en-US" sz="2000" dirty="0"/>
              <a:t>, GB Radar: </a:t>
            </a:r>
            <a:r>
              <a:rPr lang="en-US" sz="2000" b="1" dirty="0" err="1"/>
              <a:t>Reasor</a:t>
            </a:r>
            <a:endParaRPr lang="en-US" sz="2000" b="1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Evaluation of TC Environment using Satellite Soundings Experiment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star + circumnavigation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(STX) – Landing (STX): 1442 – 2155z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35 dropsondes (33 to GTS), 35 SAT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EMC &amp; NHC</a:t>
            </a:r>
          </a:p>
          <a:p>
            <a:pPr marL="236537"/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Mission goals: collect dropsonde </a:t>
            </a:r>
            <a:r>
              <a:rPr lang="en-US" sz="1600" dirty="0" err="1"/>
              <a:t>obs</a:t>
            </a:r>
            <a:r>
              <a:rPr lang="en-US" sz="1600" dirty="0"/>
              <a:t> in the environment/near environment of Hurricane Larry (star pattern) to validate against NOAA NUCAPS temperature and moisture soundings from the Aqua satellite and TDR data (R~90 n mi </a:t>
            </a:r>
            <a:r>
              <a:rPr lang="en-US" sz="1600" dirty="0" err="1"/>
              <a:t>circumnav</a:t>
            </a:r>
            <a:r>
              <a:rPr lang="en-US" sz="1600" dirty="0"/>
              <a:t>)</a:t>
            </a: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600" dirty="0"/>
              <a:t>From Chris Barnett, JPSS collaboration Co-lead: </a:t>
            </a:r>
            <a:r>
              <a:rPr lang="en-US" sz="1600" i="1" dirty="0"/>
              <a:t>“All-in-all this was a great investment and I already sent these summaries to the JPSS management so they know we got something valuable happened here.”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8086725" y="5661457"/>
            <a:ext cx="3988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showing Larry’s large wind field.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10047370" y="1240966"/>
            <a:ext cx="167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N49 final flight track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777CFAF9-89EB-3E48-B06D-96C669D16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2929" y="1141699"/>
            <a:ext cx="1903885" cy="19038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2B187A-E4C9-6D43-8F0C-30D7342FB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23" y="1174960"/>
            <a:ext cx="2601977" cy="181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43BB20-7C96-284E-8768-B519AAA14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4118" y="3114379"/>
            <a:ext cx="2544743" cy="181767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C62BA323-1920-6B4F-94EF-42DFACA0BE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4118" y="4996824"/>
            <a:ext cx="2544742" cy="181530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3281B2-2939-754C-91CC-78572EEDA559}"/>
              </a:ext>
            </a:extLst>
          </p:cNvPr>
          <p:cNvSpPr txBox="1"/>
          <p:nvPr/>
        </p:nvSpPr>
        <p:spPr>
          <a:xfrm>
            <a:off x="7315053" y="2530287"/>
            <a:ext cx="28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N49 track (blue) adjusted to better center R~90 n mi </a:t>
            </a:r>
            <a:r>
              <a:rPr lang="en-US" sz="1400" dirty="0" err="1"/>
              <a:t>circumnav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C271F6-2A76-1A4C-925E-674DDD056FFB}"/>
              </a:ext>
            </a:extLst>
          </p:cNvPr>
          <p:cNvSpPr txBox="1"/>
          <p:nvPr/>
        </p:nvSpPr>
        <p:spPr>
          <a:xfrm>
            <a:off x="5473051" y="5000848"/>
            <a:ext cx="254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Aqua NUCAPS, dropsonde, GFS soundings (1851 UTC) </a:t>
            </a:r>
          </a:p>
        </p:txBody>
      </p:sp>
    </p:spTree>
    <p:extLst>
      <p:ext uri="{BB962C8B-B14F-4D97-AF65-F5344CB8AC3E}">
        <p14:creationId xmlns:p14="http://schemas.microsoft.com/office/powerpoint/2010/main" val="4087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5-7 September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5;g6f46e3a3ab_1_0">
            <a:extLst>
              <a:ext uri="{FF2B5EF4-FFF2-40B4-BE49-F238E27FC236}">
                <a16:creationId xmlns:a16="http://schemas.microsoft.com/office/drawing/2014/main" id="{B1F34459-B65D-9A44-B504-740529A3DC10}"/>
              </a:ext>
            </a:extLst>
          </p:cNvPr>
          <p:cNvSpPr txBox="1"/>
          <p:nvPr/>
        </p:nvSpPr>
        <p:spPr>
          <a:xfrm>
            <a:off x="137160" y="1188720"/>
            <a:ext cx="12054840" cy="566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800" dirty="0">
                <a:ea typeface="Calibri"/>
                <a:cs typeface="Calibri"/>
                <a:sym typeface="Calibri"/>
              </a:rPr>
              <a:t>Social Media</a:t>
            </a: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HRD Twitter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7 Sep (Larry flights, eye-eyewall mixing): </a:t>
            </a:r>
            <a:r>
              <a:rPr lang="en-US" sz="1600" dirty="0">
                <a:hlinkClick r:id="rId5"/>
              </a:rPr>
              <a:t>https://twitter.com/HRD_AOML_NOAA/status/1435337476059578371?s=20</a:t>
            </a:r>
            <a:endParaRPr lang="en-US" sz="1600" dirty="0"/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1600" dirty="0"/>
              <a:t>7 Sep (Larry’s eye, AOC retweet): </a:t>
            </a:r>
            <a:r>
              <a:rPr lang="en-US" sz="1600" dirty="0">
                <a:hlinkClick r:id="rId6"/>
              </a:rPr>
              <a:t>https://twitter.com/NOAA_HurrHunter/status/1435251755349168135?s=20</a:t>
            </a:r>
            <a:endParaRPr lang="en-US" sz="1600" dirty="0"/>
          </a:p>
          <a:p>
            <a:pPr marL="347663" lvl="0">
              <a:buClr>
                <a:srgbClr val="000000"/>
              </a:buClr>
              <a:buSzPts val="2400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Media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Here's why hurricane hunters fly their planes in weird patterns into storms (CNN): 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7"/>
              </a:rPr>
              <a:t>https://www.cnn.com/2021/09/19/weather/weather-hurricane-hunter-flights/index.html</a:t>
            </a: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347663" lvl="0">
              <a:buClr>
                <a:srgbClr val="000000"/>
              </a:buClr>
              <a:buSzPts val="2400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lvl="0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Daily Plan of the Day 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Sent to research partners, AOML Comms, OAR Communications Office</a:t>
            </a:r>
          </a:p>
          <a:p>
            <a:pPr marL="574675" lvl="1" indent="-2286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endParaRPr lang="en-US" sz="14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688975" lvl="1" indent="-34290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Emily Ashe, Michael F., Jason D., and Jon Z.</a:t>
            </a:r>
          </a:p>
          <a:p>
            <a:pPr marL="1146175" lvl="2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Post-map discussion tag-ups to discuss social media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89988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504A8-05E4-7D4E-A6E6-332CC32CA07B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5-7 September 2021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5;g6f46e3a3ab_1_0">
            <a:extLst>
              <a:ext uri="{FF2B5EF4-FFF2-40B4-BE49-F238E27FC236}">
                <a16:creationId xmlns:a16="http://schemas.microsoft.com/office/drawing/2014/main" id="{761794EB-0BFB-5C4F-B4B0-1B8C04F20828}"/>
              </a:ext>
            </a:extLst>
          </p:cNvPr>
          <p:cNvSpPr txBox="1"/>
          <p:nvPr/>
        </p:nvSpPr>
        <p:spPr>
          <a:xfrm>
            <a:off x="137160" y="1214378"/>
            <a:ext cx="12054840" cy="5111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Aft>
                <a:spcPts val="1200"/>
              </a:spcAft>
              <a:buClr>
                <a:srgbClr val="000000"/>
              </a:buClr>
              <a:buSzPts val="2400"/>
            </a:pPr>
            <a:r>
              <a:rPr lang="en-US" sz="2000" dirty="0">
                <a:ea typeface="Calibri"/>
                <a:cs typeface="Calibri"/>
                <a:sym typeface="Calibri"/>
              </a:rPr>
              <a:t>Other Issues – what went well?...what can we do better?</a:t>
            </a: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Kudos from AOC – Heather captured several MMR/nose radar side-by-side examples at Station 3 during the mission.  The issue is still ongoing, “</a:t>
            </a:r>
            <a:r>
              <a:rPr lang="en-US" sz="2000" i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but what is clear is that Heathers' actions single-handedly expedited any future solution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.”</a:t>
            </a:r>
          </a:p>
          <a:p>
            <a:pPr marL="347663">
              <a:buClr>
                <a:srgbClr val="000000"/>
              </a:buClr>
              <a:buSzPts val="2400"/>
            </a:pPr>
            <a:endParaRPr lang="en-US" sz="12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Ground based LPS coverage was too sparse</a:t>
            </a: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573088" indent="-225425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Clarify a few details of the Eye-eyewall Mixing module for future missions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Specify if dropsonde expendables are required during the eye orbit and what potential dropsonde targets would be</a:t>
            </a:r>
          </a:p>
          <a:p>
            <a:pPr marL="1147763" lvl="1" indent="-342900">
              <a:buClr>
                <a:srgbClr val="000000"/>
              </a:buClr>
              <a:buSzPts val="24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Specify approach to flying the eye orbit (e.g., a more constant steady bank vs more polygonal straight legs with turn points)</a:t>
            </a:r>
          </a:p>
        </p:txBody>
      </p:sp>
    </p:spTree>
    <p:extLst>
      <p:ext uri="{BB962C8B-B14F-4D97-AF65-F5344CB8AC3E}">
        <p14:creationId xmlns:p14="http://schemas.microsoft.com/office/powerpoint/2010/main" val="869110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id="{96FFB6F1-9F96-B741-B39E-F764B3053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982" y="1088015"/>
            <a:ext cx="2432050" cy="3242733"/>
          </a:xfrm>
          <a:prstGeom prst="rect">
            <a:avLst/>
          </a:prstGeom>
        </p:spPr>
      </p:pic>
      <p:pic>
        <p:nvPicPr>
          <p:cNvPr id="12" name="Picture 11" descr="A picture containing person, person, blue&#10;&#10;Description automatically generated">
            <a:extLst>
              <a:ext uri="{FF2B5EF4-FFF2-40B4-BE49-F238E27FC236}">
                <a16:creationId xmlns:a16="http://schemas.microsoft.com/office/drawing/2014/main" id="{E9EB256E-930B-2E40-9FA2-6D8BBB218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850" y="4214461"/>
            <a:ext cx="2538202" cy="1903652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E68F444E-62E8-724F-A09E-B4D86D308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88" y="3533998"/>
            <a:ext cx="3036312" cy="2277234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2AB6929-D0AD-D34B-A561-528A96E3B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816" y="1228229"/>
            <a:ext cx="2760455" cy="2070342"/>
          </a:xfrm>
          <a:prstGeom prst="rect">
            <a:avLst/>
          </a:prstGeom>
        </p:spPr>
      </p:pic>
      <p:pic>
        <p:nvPicPr>
          <p:cNvPr id="8" name="Picture 7" descr="A picture containing person, indoor, posing, work-clothing&#10;&#10;Description automatically generated">
            <a:extLst>
              <a:ext uri="{FF2B5EF4-FFF2-40B4-BE49-F238E27FC236}">
                <a16:creationId xmlns:a16="http://schemas.microsoft.com/office/drawing/2014/main" id="{AAFB2111-85E4-DD47-B225-17D23FEBB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98" y="1110235"/>
            <a:ext cx="3485426" cy="2614070"/>
          </a:xfrm>
          <a:prstGeom prst="rect">
            <a:avLst/>
          </a:prstGeom>
        </p:spPr>
      </p:pic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62D73C93-E522-6846-BE43-B0283084E2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DCED3D03-39E5-3E4A-801D-B62EA83AF37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EB61-A7F0-1245-B4D7-4923F66AF4F3}"/>
              </a:ext>
            </a:extLst>
          </p:cNvPr>
          <p:cNvSpPr txBox="1"/>
          <p:nvPr/>
        </p:nvSpPr>
        <p:spPr>
          <a:xfrm>
            <a:off x="0" y="6158248"/>
            <a:ext cx="12192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Copies of the 2021 AL12/Larry debrief can be found in the HRD Google Drive folder</a:t>
            </a:r>
          </a:p>
          <a:p>
            <a:pPr algn="ctr"/>
            <a:endParaRPr lang="en-US" sz="500" dirty="0"/>
          </a:p>
          <a:p>
            <a:pPr algn="ctr"/>
            <a:r>
              <a:rPr lang="en-US" sz="1600" i="1" dirty="0"/>
              <a:t>HRD &gt;&gt; Hurricane Field Program &gt;&gt; 2021 &gt;&gt; Debriefs &gt;&gt; AL12/Larry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A20D6A-8398-554B-A5B4-5A605A35E217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5-7 September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AE011C-3461-6043-BEAC-FD08F340937B}"/>
              </a:ext>
            </a:extLst>
          </p:cNvPr>
          <p:cNvSpPr txBox="1"/>
          <p:nvPr/>
        </p:nvSpPr>
        <p:spPr>
          <a:xfrm>
            <a:off x="6503354" y="828757"/>
            <a:ext cx="10999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Jon Zawislak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6EBF84-C203-EC40-A4E6-732799599320}"/>
              </a:ext>
            </a:extLst>
          </p:cNvPr>
          <p:cNvSpPr txBox="1"/>
          <p:nvPr/>
        </p:nvSpPr>
        <p:spPr>
          <a:xfrm>
            <a:off x="2117305" y="3270059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Heather Holbach</a:t>
            </a:r>
          </a:p>
        </p:txBody>
      </p:sp>
      <p:pic>
        <p:nvPicPr>
          <p:cNvPr id="14" name="Picture 13" descr="A picture containing person, indoor, ceiling, hospital room&#10;&#10;Description automatically generated">
            <a:extLst>
              <a:ext uri="{FF2B5EF4-FFF2-40B4-BE49-F238E27FC236}">
                <a16:creationId xmlns:a16="http://schemas.microsoft.com/office/drawing/2014/main" id="{9574A54C-8732-0745-B9C5-0E51FC2945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90579" y="1102120"/>
            <a:ext cx="2432050" cy="32427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851EDB-AA22-594C-87FB-76DAF5F78F71}"/>
              </a:ext>
            </a:extLst>
          </p:cNvPr>
          <p:cNvSpPr txBox="1"/>
          <p:nvPr/>
        </p:nvSpPr>
        <p:spPr>
          <a:xfrm>
            <a:off x="7255649" y="4129409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Heather Holbach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DF7320-AC78-8740-B010-EF1D29767F02}"/>
              </a:ext>
            </a:extLst>
          </p:cNvPr>
          <p:cNvSpPr txBox="1"/>
          <p:nvPr/>
        </p:nvSpPr>
        <p:spPr>
          <a:xfrm>
            <a:off x="10310108" y="3743191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Photo by Heather Holbach</a:t>
            </a:r>
          </a:p>
        </p:txBody>
      </p:sp>
      <p:pic>
        <p:nvPicPr>
          <p:cNvPr id="31" name="Picture 30" descr="A picture containing outdoor, light, night sky&#10;&#10;Description automatically generated">
            <a:extLst>
              <a:ext uri="{FF2B5EF4-FFF2-40B4-BE49-F238E27FC236}">
                <a16:creationId xmlns:a16="http://schemas.microsoft.com/office/drawing/2014/main" id="{718722CA-7FCF-E44E-BB9A-7E56DB4C1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084" y="4011874"/>
            <a:ext cx="2607733" cy="19558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37F794B-204E-0141-AA3F-6E2F745DB2B8}"/>
              </a:ext>
            </a:extLst>
          </p:cNvPr>
          <p:cNvSpPr txBox="1"/>
          <p:nvPr/>
        </p:nvSpPr>
        <p:spPr>
          <a:xfrm>
            <a:off x="1720057" y="5752230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 Jack Parrish</a:t>
            </a:r>
          </a:p>
        </p:txBody>
      </p:sp>
      <p:pic>
        <p:nvPicPr>
          <p:cNvPr id="5" name="Picture 4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31A09836-7376-D046-A344-E026678309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9761" y="4440140"/>
            <a:ext cx="1955244" cy="15275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AB3FEF-3144-944D-A2F6-1D609B12943A}"/>
              </a:ext>
            </a:extLst>
          </p:cNvPr>
          <p:cNvSpPr txBox="1"/>
          <p:nvPr/>
        </p:nvSpPr>
        <p:spPr>
          <a:xfrm>
            <a:off x="4885928" y="5595788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Heather Holbach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077A47-9BB7-CE45-A736-3B52ED37E0C1}"/>
              </a:ext>
            </a:extLst>
          </p:cNvPr>
          <p:cNvSpPr txBox="1"/>
          <p:nvPr/>
        </p:nvSpPr>
        <p:spPr>
          <a:xfrm>
            <a:off x="5417783" y="2832575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Heather Holbach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3690FC-3C4F-1E49-87DE-49AEA47427E5}"/>
              </a:ext>
            </a:extLst>
          </p:cNvPr>
          <p:cNvSpPr txBox="1"/>
          <p:nvPr/>
        </p:nvSpPr>
        <p:spPr>
          <a:xfrm>
            <a:off x="10098951" y="5902669"/>
            <a:ext cx="12875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Photo by Heather Holbach</a:t>
            </a:r>
          </a:p>
        </p:txBody>
      </p:sp>
    </p:spTree>
    <p:extLst>
      <p:ext uri="{BB962C8B-B14F-4D97-AF65-F5344CB8AC3E}">
        <p14:creationId xmlns:p14="http://schemas.microsoft.com/office/powerpoint/2010/main" val="303077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(5-7 September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Summary of Missions</a:t>
            </a:r>
          </a:p>
          <a:p>
            <a:endParaRPr lang="en-US" sz="800" dirty="0"/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400" dirty="0"/>
              <a:t>2 P-3 missions (1 HRD, 1 NESDIS), 3 G-IV missions (HRD)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134 GPS dropsondes / 128 transmitted to the GTS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8 NRL AXBTS (7 good)</a:t>
            </a:r>
          </a:p>
          <a:p>
            <a:pPr marL="917575" lvl="1" indent="-225425">
              <a:buFont typeface="Wingdings" pitchFamily="2" charset="2"/>
              <a:buChar char="§"/>
            </a:pPr>
            <a:r>
              <a:rPr lang="en-US" sz="2000" dirty="0"/>
              <a:t>16 TDR analyses transmitted to EMC &amp; NHC</a:t>
            </a:r>
          </a:p>
          <a:p>
            <a:pPr marL="917575" lvl="1" indent="-225425">
              <a:buFont typeface="Wingdings" pitchFamily="2" charset="2"/>
              <a:buChar char="§"/>
            </a:pPr>
            <a:endParaRPr lang="en-US" sz="2000" dirty="0"/>
          </a:p>
          <a:p>
            <a:pPr marL="576262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Potential collaboration with NASA CPEX-AW, which didn’t transpire after DC-8 was downed for a maintenance issue </a:t>
            </a:r>
          </a:p>
          <a:p>
            <a:pPr marL="920750" lvl="2" indent="-231775">
              <a:buFont typeface="Wingdings" pitchFamily="2" charset="2"/>
              <a:buChar char="§"/>
            </a:pPr>
            <a:r>
              <a:rPr lang="en-US" sz="2000" dirty="0"/>
              <a:t>1 DC-8 mission, flown on 4 September, 1 day before NOAA </a:t>
            </a:r>
          </a:p>
        </p:txBody>
      </p:sp>
    </p:spTree>
    <p:extLst>
      <p:ext uri="{BB962C8B-B14F-4D97-AF65-F5344CB8AC3E}">
        <p14:creationId xmlns:p14="http://schemas.microsoft.com/office/powerpoint/2010/main" val="39703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Summary of Missions (5-7 September 2021)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61" y="1388454"/>
            <a:ext cx="120548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Summary of Missions</a:t>
            </a:r>
            <a:endParaRPr lang="en-US" sz="2400" dirty="0"/>
          </a:p>
          <a:p>
            <a:pPr marL="457200" indent="-2206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HRD Crewing</a:t>
            </a:r>
          </a:p>
          <a:p>
            <a:pPr marL="971550" lvl="1" indent="-279400">
              <a:buFont typeface="+mj-lt"/>
              <a:buAutoNum type="arabicParenR"/>
            </a:pPr>
            <a:r>
              <a:rPr lang="en-US" sz="2000" dirty="0"/>
              <a:t>20210905N1: HRD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None</a:t>
            </a:r>
            <a:r>
              <a:rPr lang="en-US" i="1" dirty="0"/>
              <a:t> (LPS), </a:t>
            </a:r>
            <a:r>
              <a:rPr lang="en-US" b="1" i="1" dirty="0"/>
              <a:t>AOC FD #2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/Gamache </a:t>
            </a:r>
            <a:r>
              <a:rPr lang="en-US" i="1" dirty="0"/>
              <a:t>(GB radar), </a:t>
            </a:r>
            <a:r>
              <a:rPr lang="en-US" b="1" i="1" dirty="0" err="1"/>
              <a:t>Dunion</a:t>
            </a:r>
            <a:r>
              <a:rPr lang="en-US" b="1" i="1" dirty="0"/>
              <a:t>/O’Neill/Wing </a:t>
            </a:r>
            <a:r>
              <a:rPr lang="en-US" i="1" dirty="0"/>
              <a:t>(GB LPS)</a:t>
            </a:r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20210906I1: HRD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Holbach</a:t>
            </a:r>
            <a:r>
              <a:rPr lang="en-US" i="1" dirty="0"/>
              <a:t> (LPS, radar), </a:t>
            </a:r>
            <a:r>
              <a:rPr lang="en-US" b="1" i="1" dirty="0"/>
              <a:t>Hazelton </a:t>
            </a:r>
            <a:r>
              <a:rPr lang="en-US" i="1" dirty="0"/>
              <a:t>(Aspen), </a:t>
            </a:r>
            <a:r>
              <a:rPr lang="en-US" b="1" i="1" dirty="0"/>
              <a:t>Gamache</a:t>
            </a:r>
            <a:r>
              <a:rPr lang="en-US" i="1" dirty="0"/>
              <a:t> (GB radar), </a:t>
            </a:r>
            <a:r>
              <a:rPr lang="en-US" b="1" i="1" dirty="0" err="1"/>
              <a:t>Wadler</a:t>
            </a:r>
            <a:r>
              <a:rPr lang="en-US" b="1" i="1" dirty="0"/>
              <a:t> </a:t>
            </a:r>
            <a:r>
              <a:rPr lang="en-US" i="1" dirty="0"/>
              <a:t>(GB LPS)</a:t>
            </a:r>
            <a:endParaRPr lang="en-US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20210906N1: HRD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None</a:t>
            </a:r>
            <a:r>
              <a:rPr lang="en-US" i="1" dirty="0"/>
              <a:t> (LPS), </a:t>
            </a:r>
            <a:r>
              <a:rPr lang="en-US" b="1" i="1" dirty="0"/>
              <a:t>AOC FD #2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/Gamache </a:t>
            </a:r>
            <a:r>
              <a:rPr lang="en-US" i="1" dirty="0"/>
              <a:t>(GB radar), </a:t>
            </a:r>
            <a:r>
              <a:rPr lang="en-US" b="1" i="1" dirty="0" err="1"/>
              <a:t>Dunion</a:t>
            </a:r>
            <a:r>
              <a:rPr lang="en-US" b="1" i="1" dirty="0"/>
              <a:t>/O’Neill/Wing </a:t>
            </a:r>
            <a:r>
              <a:rPr lang="en-US" i="1" dirty="0"/>
              <a:t>(GB LPS)</a:t>
            </a:r>
            <a:endParaRPr lang="en-US" sz="2400" dirty="0"/>
          </a:p>
          <a:p>
            <a:pPr marL="973138" lvl="1" indent="-280988">
              <a:spcBef>
                <a:spcPts val="1200"/>
              </a:spcBef>
              <a:buFont typeface="+mj-lt"/>
              <a:buAutoNum type="arabicParenR" startAt="4"/>
            </a:pPr>
            <a:r>
              <a:rPr lang="en-US" sz="2000" dirty="0"/>
              <a:t>20210907I1: NESDIS</a:t>
            </a:r>
          </a:p>
          <a:p>
            <a:pPr marL="1435100" lvl="2" indent="-285750">
              <a:buFont typeface="Wingdings" pitchFamily="2" charset="2"/>
              <a:buChar char="Ø"/>
            </a:pPr>
            <a:r>
              <a:rPr lang="en-US" b="1" i="1" dirty="0"/>
              <a:t>Holbach</a:t>
            </a:r>
            <a:r>
              <a:rPr lang="en-US" i="1" dirty="0"/>
              <a:t> (LPS, radar), </a:t>
            </a:r>
            <a:r>
              <a:rPr lang="en-US" b="1" i="1" dirty="0"/>
              <a:t>Hazelton </a:t>
            </a:r>
            <a:r>
              <a:rPr lang="en-US" i="1" dirty="0"/>
              <a:t>(Aspen), </a:t>
            </a:r>
            <a:r>
              <a:rPr lang="en-US" b="1" i="1" dirty="0" err="1"/>
              <a:t>Alvey</a:t>
            </a:r>
            <a:r>
              <a:rPr lang="en-US" b="1" i="1" dirty="0"/>
              <a:t>/Gamache </a:t>
            </a:r>
            <a:r>
              <a:rPr lang="en-US" i="1" dirty="0"/>
              <a:t>(GB radar), </a:t>
            </a:r>
            <a:r>
              <a:rPr lang="en-US" b="1" i="1" dirty="0"/>
              <a:t>Zawislak </a:t>
            </a:r>
            <a:r>
              <a:rPr lang="en-US" i="1" dirty="0"/>
              <a:t>(GB LPS)</a:t>
            </a:r>
            <a:endParaRPr lang="en-US" dirty="0"/>
          </a:p>
          <a:p>
            <a:pPr marL="971550" lvl="1" indent="-279400">
              <a:spcBef>
                <a:spcPts val="1200"/>
              </a:spcBef>
              <a:buFont typeface="+mj-lt"/>
              <a:buAutoNum type="arabicParenR" startAt="4"/>
            </a:pPr>
            <a:r>
              <a:rPr lang="en-US" sz="2000" dirty="0"/>
              <a:t>20210907N1: HRD</a:t>
            </a:r>
          </a:p>
          <a:p>
            <a:pPr marL="1433513" lvl="2" indent="-284163">
              <a:buFont typeface="Wingdings" pitchFamily="2" charset="2"/>
              <a:buChar char="Ø"/>
            </a:pPr>
            <a:r>
              <a:rPr lang="en-US" b="1" i="1" dirty="0"/>
              <a:t>None</a:t>
            </a:r>
            <a:r>
              <a:rPr lang="en-US" i="1" dirty="0"/>
              <a:t> (LPS), </a:t>
            </a:r>
            <a:r>
              <a:rPr lang="en-US" b="1" i="1" dirty="0"/>
              <a:t>AOC FD #2</a:t>
            </a:r>
            <a:r>
              <a:rPr lang="en-US" i="1" dirty="0"/>
              <a:t> (Aspen), </a:t>
            </a:r>
            <a:r>
              <a:rPr lang="en-US" b="1" i="1" dirty="0" err="1"/>
              <a:t>Reasor</a:t>
            </a:r>
            <a:r>
              <a:rPr lang="en-US" b="1" i="1" dirty="0"/>
              <a:t> </a:t>
            </a:r>
            <a:r>
              <a:rPr lang="en-US" i="1" dirty="0"/>
              <a:t>(GB radar), </a:t>
            </a:r>
            <a:r>
              <a:rPr lang="en-US" b="1" i="1" dirty="0" err="1"/>
              <a:t>Dunion</a:t>
            </a:r>
            <a:r>
              <a:rPr lang="en-US" b="1" i="1" dirty="0"/>
              <a:t> </a:t>
            </a:r>
            <a:r>
              <a:rPr lang="en-US" i="1" dirty="0"/>
              <a:t>(GB LPS)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102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BED83-E64A-584B-BEF1-581B1DBE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F9874-0FE2-FC49-A133-0FA4D854C23F}"/>
              </a:ext>
            </a:extLst>
          </p:cNvPr>
          <p:cNvSpPr txBox="1"/>
          <p:nvPr/>
        </p:nvSpPr>
        <p:spPr>
          <a:xfrm>
            <a:off x="137160" y="3562006"/>
            <a:ext cx="120548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20210908N1 mission (NESDIS JPSS collaboration)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N49’s satcom not functioning and there were issues with the onboard data system (a mission “no go”)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Satcom outage would have meant to drops to the GTS, no </a:t>
            </a:r>
            <a:r>
              <a:rPr lang="en-US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Xchat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with ground LPS, and no internet for FD situational awareness (drops could still be collected for research though)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Data system back up around 55 min after scheduled take-off &gt;&gt; this was enough of a delay to make the NOAA-20 overpass timing not less than optimal for the planned G-IV pattern &gt;&gt; mission scrubbed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54801-BD6C-5041-B335-AB0932375AEB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Logistics Highlights</a:t>
            </a:r>
          </a:p>
        </p:txBody>
      </p:sp>
      <p:pic>
        <p:nvPicPr>
          <p:cNvPr id="10" name="Google Shape;228;g88653923ee_0_70">
            <a:extLst>
              <a:ext uri="{FF2B5EF4-FFF2-40B4-BE49-F238E27FC236}">
                <a16:creationId xmlns:a16="http://schemas.microsoft.com/office/drawing/2014/main" id="{B2251D8F-2B2A-7E42-89DA-34254534AF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9;g88653923ee_0_70">
            <a:extLst>
              <a:ext uri="{FF2B5EF4-FFF2-40B4-BE49-F238E27FC236}">
                <a16:creationId xmlns:a16="http://schemas.microsoft.com/office/drawing/2014/main" id="{D1EE7FE7-C4CD-734C-A288-5959045579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EF58BA-BB4B-8641-866B-65B77AB31E25}"/>
              </a:ext>
            </a:extLst>
          </p:cNvPr>
          <p:cNvSpPr txBox="1"/>
          <p:nvPr/>
        </p:nvSpPr>
        <p:spPr>
          <a:xfrm>
            <a:off x="137160" y="5643622"/>
            <a:ext cx="12054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Daily coordination calls between NHC-CARCAH-EMC-HRD were helpful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Pre-deployment discussions: we agreed that NHC would not task for P-3 invests missions.  HRD and NESDIS would task for research and would provide NHC with fix information if requested.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BF191-6C81-E344-982A-B1C37DF2F13E}"/>
              </a:ext>
            </a:extLst>
          </p:cNvPr>
          <p:cNvSpPr txBox="1"/>
          <p:nvPr/>
        </p:nvSpPr>
        <p:spPr>
          <a:xfrm>
            <a:off x="137160" y="1228372"/>
            <a:ext cx="12054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NOAA-42 had a significant oil leak in one of its engines during the Lakeland to St. Croix ferry</a:t>
            </a:r>
          </a:p>
          <a:p>
            <a:pPr marL="1147763" lvl="1" indent="-342900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N42 unavailable for missions for the entire Larry deployment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EC9A41-3E07-7D4A-AEB8-9A5D7F579773}"/>
              </a:ext>
            </a:extLst>
          </p:cNvPr>
          <p:cNvSpPr txBox="1"/>
          <p:nvPr/>
        </p:nvSpPr>
        <p:spPr>
          <a:xfrm>
            <a:off x="137160" y="2087412"/>
            <a:ext cx="1205484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0" indent="-2301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Planned aircraft coordination between NOAA &amp; NASA was not possible</a:t>
            </a:r>
          </a:p>
          <a:p>
            <a:pPr marL="1147763" lvl="0" indent="-347663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NASA DC-8 was down for maintenance issues for the first few days of our deployment </a:t>
            </a:r>
          </a:p>
          <a:p>
            <a:pPr marL="1147763" lvl="0" indent="-347663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Gail </a:t>
            </a:r>
            <a:r>
              <a:rPr lang="en-US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Skofronick</a:t>
            </a: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-Jackson (NASA CPEX-AW prog manager) passed away on 7 Sep during a hiking accident</a:t>
            </a:r>
          </a:p>
          <a:p>
            <a:pPr marL="1147763" lvl="0" indent="-347663"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NASA made the decision to cancel the remainder of the 2021 CPEX-AW campaign</a:t>
            </a:r>
          </a:p>
        </p:txBody>
      </p:sp>
    </p:spTree>
    <p:extLst>
      <p:ext uri="{BB962C8B-B14F-4D97-AF65-F5344CB8AC3E}">
        <p14:creationId xmlns:p14="http://schemas.microsoft.com/office/powerpoint/2010/main" val="5621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CPEX-AW Larry: 4 September (RF07)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3;p17">
            <a:extLst>
              <a:ext uri="{FF2B5EF4-FFF2-40B4-BE49-F238E27FC236}">
                <a16:creationId xmlns:a16="http://schemas.microsoft.com/office/drawing/2014/main" id="{960F3A53-5178-1241-BFA3-CB8DE978E78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51" y="1210410"/>
            <a:ext cx="3640775" cy="287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34;p17">
            <a:extLst>
              <a:ext uri="{FF2B5EF4-FFF2-40B4-BE49-F238E27FC236}">
                <a16:creationId xmlns:a16="http://schemas.microsoft.com/office/drawing/2014/main" id="{DA10271C-6912-6D4D-B474-1FCBB564DC4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50" y="3752075"/>
            <a:ext cx="3640775" cy="301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35;p17">
            <a:extLst>
              <a:ext uri="{FF2B5EF4-FFF2-40B4-BE49-F238E27FC236}">
                <a16:creationId xmlns:a16="http://schemas.microsoft.com/office/drawing/2014/main" id="{43011BEF-AE83-7045-92AF-350DBD34E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672"/>
          <a:stretch/>
        </p:blipFill>
        <p:spPr>
          <a:xfrm>
            <a:off x="3941350" y="1136450"/>
            <a:ext cx="4269901" cy="18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36;p17">
            <a:extLst>
              <a:ext uri="{FF2B5EF4-FFF2-40B4-BE49-F238E27FC236}">
                <a16:creationId xmlns:a16="http://schemas.microsoft.com/office/drawing/2014/main" id="{A961423E-A06D-654B-96C1-84E84A51D0D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7140"/>
          <a:stretch/>
        </p:blipFill>
        <p:spPr>
          <a:xfrm>
            <a:off x="3929013" y="2939325"/>
            <a:ext cx="4269901" cy="180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37;p17">
            <a:extLst>
              <a:ext uri="{FF2B5EF4-FFF2-40B4-BE49-F238E27FC236}">
                <a16:creationId xmlns:a16="http://schemas.microsoft.com/office/drawing/2014/main" id="{7991B3E0-3A65-4E4D-BCEC-35F4FF6FA52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8399"/>
          <a:stretch/>
        </p:blipFill>
        <p:spPr>
          <a:xfrm>
            <a:off x="3929025" y="4884100"/>
            <a:ext cx="4269901" cy="18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38;p17">
            <a:extLst>
              <a:ext uri="{FF2B5EF4-FFF2-40B4-BE49-F238E27FC236}">
                <a16:creationId xmlns:a16="http://schemas.microsoft.com/office/drawing/2014/main" id="{DE62D4E6-B7AA-7A40-9E26-927F8AFD5EB9}"/>
              </a:ext>
            </a:extLst>
          </p:cNvPr>
          <p:cNvSpPr txBox="1"/>
          <p:nvPr/>
        </p:nvSpPr>
        <p:spPr>
          <a:xfrm>
            <a:off x="8198925" y="3434625"/>
            <a:ext cx="1134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Example curtains from DAWN (Doppler Aerosol Wind Lidar) inbound to Larry; windspeed (top), wind direction (bottom)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39;p17">
            <a:extLst>
              <a:ext uri="{FF2B5EF4-FFF2-40B4-BE49-F238E27FC236}">
                <a16:creationId xmlns:a16="http://schemas.microsoft.com/office/drawing/2014/main" id="{844FFA2A-5834-CB4D-82F9-28DAB244A954}"/>
              </a:ext>
            </a:extLst>
          </p:cNvPr>
          <p:cNvSpPr txBox="1"/>
          <p:nvPr/>
        </p:nvSpPr>
        <p:spPr>
          <a:xfrm>
            <a:off x="8211250" y="5638250"/>
            <a:ext cx="1179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windspeed on ferry home from Larry when DC-8 at lower altitude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140;p17">
            <a:extLst>
              <a:ext uri="{FF2B5EF4-FFF2-40B4-BE49-F238E27FC236}">
                <a16:creationId xmlns:a16="http://schemas.microsoft.com/office/drawing/2014/main" id="{FDDB5228-2C5D-B046-9F94-7C2E2177A5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23106"/>
          <a:stretch/>
        </p:blipFill>
        <p:spPr>
          <a:xfrm>
            <a:off x="8393425" y="1286600"/>
            <a:ext cx="3601925" cy="19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41;p17">
            <a:extLst>
              <a:ext uri="{FF2B5EF4-FFF2-40B4-BE49-F238E27FC236}">
                <a16:creationId xmlns:a16="http://schemas.microsoft.com/office/drawing/2014/main" id="{88D3A458-1D4F-FE43-B8FC-ECCA50EE55DC}"/>
              </a:ext>
            </a:extLst>
          </p:cNvPr>
          <p:cNvSpPr txBox="1"/>
          <p:nvPr/>
        </p:nvSpPr>
        <p:spPr>
          <a:xfrm>
            <a:off x="8751538" y="3149125"/>
            <a:ext cx="288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Dropsonde at 1901Z; closest to the center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42;p17">
            <a:extLst>
              <a:ext uri="{FF2B5EF4-FFF2-40B4-BE49-F238E27FC236}">
                <a16:creationId xmlns:a16="http://schemas.microsoft.com/office/drawing/2014/main" id="{D25A4894-2E30-3E4C-832D-462F1D5EFF7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16738" y="3608825"/>
            <a:ext cx="2721924" cy="204221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43;p17">
            <a:extLst>
              <a:ext uri="{FF2B5EF4-FFF2-40B4-BE49-F238E27FC236}">
                <a16:creationId xmlns:a16="http://schemas.microsoft.com/office/drawing/2014/main" id="{55DB44CA-111D-5E49-BAF1-383A7990085C}"/>
              </a:ext>
            </a:extLst>
          </p:cNvPr>
          <p:cNvSpPr txBox="1"/>
          <p:nvPr/>
        </p:nvSpPr>
        <p:spPr>
          <a:xfrm>
            <a:off x="9703250" y="5590250"/>
            <a:ext cx="2148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latin typeface="Calibri"/>
                <a:ea typeface="Calibri"/>
                <a:cs typeface="Calibri"/>
                <a:sym typeface="Calibri"/>
              </a:rPr>
              <a:t>RH curtain from HAMSR on approach into Larry showing potential dry intrusion (?) at 700-900 mb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31;p17">
            <a:extLst>
              <a:ext uri="{FF2B5EF4-FFF2-40B4-BE49-F238E27FC236}">
                <a16:creationId xmlns:a16="http://schemas.microsoft.com/office/drawing/2014/main" id="{3EC45572-9A84-5F4B-9ADD-40A0CD35849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03250" y="59321"/>
            <a:ext cx="1276774" cy="95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32;p17">
            <a:extLst>
              <a:ext uri="{FF2B5EF4-FFF2-40B4-BE49-F238E27FC236}">
                <a16:creationId xmlns:a16="http://schemas.microsoft.com/office/drawing/2014/main" id="{7F39EC1A-0856-6548-9BB5-8384C9DC5B2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85099" y="137161"/>
            <a:ext cx="1093222" cy="91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71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3F5E166-7922-A94A-B362-C000B08A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182" y="1760146"/>
            <a:ext cx="2487507" cy="17811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20210905N1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68683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b="1" dirty="0" err="1"/>
              <a:t>Dunion</a:t>
            </a:r>
            <a:r>
              <a:rPr lang="en-US" sz="2000" b="1" dirty="0"/>
              <a:t>/O’Neill/Wing</a:t>
            </a:r>
            <a:r>
              <a:rPr lang="en-US" sz="2000" dirty="0"/>
              <a:t>, GB Radar: </a:t>
            </a:r>
            <a:r>
              <a:rPr lang="en-US" sz="2000" b="1" dirty="0" err="1"/>
              <a:t>Reasor</a:t>
            </a:r>
            <a:r>
              <a:rPr lang="en-US" sz="2000" b="1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TC Diurnal Cycle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survey + circumnavigation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(STX) – Landing (STX): 0851 – 1604z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38 dropsondes (36 to GTS): 25 STAN, 13 HRD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EMC &amp; NHC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000" dirty="0"/>
              <a:t>Excellent mission that targeted the early stage of the TC diurnal cycle evolution (~0500 – 1200 LT when diurnal pulse radius is at R~200-400 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7221173" y="6310554"/>
            <a:ext cx="43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10441132" y="3247710"/>
            <a:ext cx="167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N49 final flight track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9978732-67EE-4949-9E75-06937364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56" y="1272000"/>
            <a:ext cx="1943119" cy="27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9AAD2ACB-4C84-3F4A-87D9-CC1F4E531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641" y="4355075"/>
            <a:ext cx="4114800" cy="1955479"/>
          </a:xfrm>
          <a:prstGeom prst="rect">
            <a:avLst/>
          </a:prstGeom>
        </p:spPr>
      </p:pic>
      <p:pic>
        <p:nvPicPr>
          <p:cNvPr id="22" name="Picture 21" descr="A picture containing cat, domestic cat&#10;&#10;Description automatically generated">
            <a:extLst>
              <a:ext uri="{FF2B5EF4-FFF2-40B4-BE49-F238E27FC236}">
                <a16:creationId xmlns:a16="http://schemas.microsoft.com/office/drawing/2014/main" id="{04FC0A00-35BF-1F41-9B99-53695F9C1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9361" y="1234567"/>
            <a:ext cx="2011680" cy="1521333"/>
          </a:xfrm>
          <a:prstGeom prst="rect">
            <a:avLst/>
          </a:prstGeom>
        </p:spPr>
      </p:pic>
      <p:pic>
        <p:nvPicPr>
          <p:cNvPr id="25" name="Picture 24" descr="A picture containing outdoor, light, night sky&#10;&#10;Description automatically generated">
            <a:extLst>
              <a:ext uri="{FF2B5EF4-FFF2-40B4-BE49-F238E27FC236}">
                <a16:creationId xmlns:a16="http://schemas.microsoft.com/office/drawing/2014/main" id="{625B40AE-1FF1-3B44-86AD-05F6D24D2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9361" y="2777633"/>
            <a:ext cx="2011680" cy="15087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0767378-84C0-4C45-8D6B-F2CAD9808F6A}"/>
              </a:ext>
            </a:extLst>
          </p:cNvPr>
          <p:cNvSpPr txBox="1"/>
          <p:nvPr/>
        </p:nvSpPr>
        <p:spPr>
          <a:xfrm>
            <a:off x="8200575" y="2335802"/>
            <a:ext cx="879257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shelf cloud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3FFF44-96ED-F241-831B-2DC6D42E26B1}"/>
              </a:ext>
            </a:extLst>
          </p:cNvPr>
          <p:cNvSpPr>
            <a:spLocks noChangeAspect="1"/>
          </p:cNvSpPr>
          <p:nvPr/>
        </p:nvSpPr>
        <p:spPr>
          <a:xfrm>
            <a:off x="7799494" y="1633738"/>
            <a:ext cx="182880" cy="182880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E34BAA9-AE6A-644C-B608-F648A20FF789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116436" y="1995234"/>
            <a:ext cx="523768" cy="340568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7BF733-786B-7B4D-8C17-B28A89CA9AF8}"/>
              </a:ext>
            </a:extLst>
          </p:cNvPr>
          <p:cNvSpPr txBox="1"/>
          <p:nvPr/>
        </p:nvSpPr>
        <p:spPr>
          <a:xfrm>
            <a:off x="7582295" y="1312233"/>
            <a:ext cx="78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G-IV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C0E7E0-22F1-9F4D-B099-785BDBE8027E}"/>
              </a:ext>
            </a:extLst>
          </p:cNvPr>
          <p:cNvSpPr txBox="1"/>
          <p:nvPr/>
        </p:nvSpPr>
        <p:spPr>
          <a:xfrm>
            <a:off x="8088436" y="4011832"/>
            <a:ext cx="879257" cy="2154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shelf cloud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421439A-0747-3F41-97B9-F515BE7214F5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8528065" y="3565947"/>
            <a:ext cx="820431" cy="445885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EDAF2E7-562D-844F-8459-0F5F0129B0D4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816012" y="3587680"/>
            <a:ext cx="712053" cy="424152"/>
          </a:xfrm>
          <a:prstGeom prst="straightConnector1">
            <a:avLst/>
          </a:prstGeom>
          <a:ln w="127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75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B09922C-1AD7-8B4E-834D-C07F4EA4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710" y="1110121"/>
            <a:ext cx="2713097" cy="271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20210906I1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214378"/>
            <a:ext cx="7452361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b="1" dirty="0"/>
              <a:t>Holbach</a:t>
            </a:r>
            <a:r>
              <a:rPr lang="en-US" sz="2000" dirty="0"/>
              <a:t>, Aspen: </a:t>
            </a:r>
            <a:r>
              <a:rPr lang="en-US" sz="2000" b="1" dirty="0"/>
              <a:t>Hazelton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b="1" dirty="0" err="1"/>
              <a:t>Wadler</a:t>
            </a:r>
            <a:r>
              <a:rPr lang="en-US" sz="2000" dirty="0"/>
              <a:t>, GB Radar: </a:t>
            </a:r>
            <a:r>
              <a:rPr lang="en-US" sz="2000" b="1" dirty="0"/>
              <a:t>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AIPEX, Eye-eyewall Mixing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Ocean Observing (Sustained and Targeted Ocean </a:t>
            </a:r>
            <a:r>
              <a:rPr lang="en-US" dirty="0" err="1"/>
              <a:t>Obs</a:t>
            </a:r>
            <a:r>
              <a:rPr lang="en-US" dirty="0"/>
              <a:t>)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Collaboration with ONR TCRI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butterfly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(STX) – Landing (STX): 1447 – 2330z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10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21 dropsondes (20 to GTS): 13 EMC, 2 NHC, 5 HRD, 1 ONR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8 NRL AXBTs (7 good)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2 AOML/</a:t>
            </a:r>
            <a:r>
              <a:rPr lang="en-US" sz="2000" dirty="0" err="1"/>
              <a:t>PhOD</a:t>
            </a:r>
            <a:r>
              <a:rPr lang="en-US" sz="2000" dirty="0"/>
              <a:t> ALAMO floats (both failed)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NHC and 2 to EMC</a:t>
            </a:r>
          </a:p>
          <a:p>
            <a:pPr marL="236537"/>
            <a:endParaRPr lang="en-US" sz="3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2 AOML/</a:t>
            </a:r>
            <a:r>
              <a:rPr lang="en-US" sz="1400" dirty="0" err="1"/>
              <a:t>PhOD</a:t>
            </a:r>
            <a:r>
              <a:rPr lang="en-US" sz="1400" dirty="0"/>
              <a:t> ALAMO floats were deployed at WPs 3 &amp; 4.  It appears that the floats may not have been deployed correctly and that the parachutes were inadvertently cut.  Both ALAMOs were lost (no signals acquired).</a:t>
            </a:r>
            <a:endParaRPr lang="en-US" sz="3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An issue with the N43 MMR. FD said that N43’s MMR is worse than N42’s. Surface roughness field is ok, but HWX and NAW are bad -- lower than expected reflectivity on the MMR.</a:t>
            </a:r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1400" dirty="0"/>
              <a:t>Which direction to circle in the eye (upwind vs downwind)?  Benefit of adding sondes?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9384711" y="3764269"/>
            <a:ext cx="2713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flight track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B4E74DE-05C3-3143-9381-EAD524760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20" y="4206240"/>
            <a:ext cx="4389120" cy="20858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9DCB00-899C-D845-8817-238F3C72908D}"/>
              </a:ext>
            </a:extLst>
          </p:cNvPr>
          <p:cNvSpPr txBox="1"/>
          <p:nvPr/>
        </p:nvSpPr>
        <p:spPr>
          <a:xfrm>
            <a:off x="7594599" y="6291989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294799-DE6C-DD42-B5A1-73EC5C085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086" y="1423510"/>
            <a:ext cx="2713098" cy="2713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8EECC2-409D-D444-A1EC-5EBBE80C01DF}"/>
              </a:ext>
            </a:extLst>
          </p:cNvPr>
          <p:cNvSpPr txBox="1"/>
          <p:nvPr/>
        </p:nvSpPr>
        <p:spPr>
          <a:xfrm>
            <a:off x="11140440" y="3301353"/>
            <a:ext cx="322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4DB97-8DE2-1946-B0EC-40FCBBB47E8C}"/>
              </a:ext>
            </a:extLst>
          </p:cNvPr>
          <p:cNvSpPr txBox="1"/>
          <p:nvPr/>
        </p:nvSpPr>
        <p:spPr>
          <a:xfrm>
            <a:off x="10812250" y="1560584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WP2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1D494-9689-E944-B5B8-32E146656EEB}"/>
              </a:ext>
            </a:extLst>
          </p:cNvPr>
          <p:cNvSpPr txBox="1"/>
          <p:nvPr/>
        </p:nvSpPr>
        <p:spPr>
          <a:xfrm>
            <a:off x="9838967" y="1196919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WP3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0174C-DE30-9347-B3F8-2F05774D3F24}"/>
              </a:ext>
            </a:extLst>
          </p:cNvPr>
          <p:cNvSpPr txBox="1"/>
          <p:nvPr/>
        </p:nvSpPr>
        <p:spPr>
          <a:xfrm>
            <a:off x="9490123" y="1582853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WP4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C0158E-0A6B-2549-8C69-BBAA5998AB5A}"/>
              </a:ext>
            </a:extLst>
          </p:cNvPr>
          <p:cNvSpPr txBox="1"/>
          <p:nvPr/>
        </p:nvSpPr>
        <p:spPr>
          <a:xfrm>
            <a:off x="9649243" y="2094954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WP5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E62AA-52EC-4E4B-B119-B13009F3C26C}"/>
              </a:ext>
            </a:extLst>
          </p:cNvPr>
          <p:cNvSpPr txBox="1"/>
          <p:nvPr/>
        </p:nvSpPr>
        <p:spPr>
          <a:xfrm>
            <a:off x="11485068" y="2999445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WP6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4541A1-E048-2F46-A155-B19865EA0DBA}"/>
              </a:ext>
            </a:extLst>
          </p:cNvPr>
          <p:cNvSpPr txBox="1"/>
          <p:nvPr/>
        </p:nvSpPr>
        <p:spPr>
          <a:xfrm>
            <a:off x="11377545" y="1913079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WP7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1FB984-CAC8-AB4E-AB3A-E8103E2A6023}"/>
              </a:ext>
            </a:extLst>
          </p:cNvPr>
          <p:cNvSpPr txBox="1"/>
          <p:nvPr/>
        </p:nvSpPr>
        <p:spPr>
          <a:xfrm>
            <a:off x="9913899" y="2759808"/>
            <a:ext cx="359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CFDA36-664E-4248-B49C-747D39DE402F}"/>
              </a:ext>
            </a:extLst>
          </p:cNvPr>
          <p:cNvSpPr/>
          <p:nvPr/>
        </p:nvSpPr>
        <p:spPr>
          <a:xfrm>
            <a:off x="11080098" y="3448885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CEF777-E7E1-5043-A4FA-A871F7E63C9C}"/>
              </a:ext>
            </a:extLst>
          </p:cNvPr>
          <p:cNvSpPr/>
          <p:nvPr/>
        </p:nvSpPr>
        <p:spPr>
          <a:xfrm>
            <a:off x="10974902" y="1806531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F3DBBA-474A-6748-A420-3118E4302F7D}"/>
              </a:ext>
            </a:extLst>
          </p:cNvPr>
          <p:cNvSpPr/>
          <p:nvPr/>
        </p:nvSpPr>
        <p:spPr>
          <a:xfrm>
            <a:off x="10035955" y="1423509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2D5AD8-9760-7C4A-A62D-C36C2035A4FB}"/>
              </a:ext>
            </a:extLst>
          </p:cNvPr>
          <p:cNvSpPr/>
          <p:nvPr/>
        </p:nvSpPr>
        <p:spPr>
          <a:xfrm>
            <a:off x="9847972" y="1559126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CC28D1-5968-4B43-B577-CB3461D85736}"/>
              </a:ext>
            </a:extLst>
          </p:cNvPr>
          <p:cNvSpPr/>
          <p:nvPr/>
        </p:nvSpPr>
        <p:spPr>
          <a:xfrm>
            <a:off x="10093596" y="2200291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B1186D-28B0-564B-929D-FC1B24EDAA36}"/>
              </a:ext>
            </a:extLst>
          </p:cNvPr>
          <p:cNvSpPr/>
          <p:nvPr/>
        </p:nvSpPr>
        <p:spPr>
          <a:xfrm>
            <a:off x="11676276" y="2981169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B5B1C21-1C26-3947-BF9F-29C26630540C}"/>
              </a:ext>
            </a:extLst>
          </p:cNvPr>
          <p:cNvSpPr/>
          <p:nvPr/>
        </p:nvSpPr>
        <p:spPr>
          <a:xfrm>
            <a:off x="11579172" y="2135555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02E5C6-4AA7-4A4E-8687-AF5E79B69741}"/>
              </a:ext>
            </a:extLst>
          </p:cNvPr>
          <p:cNvSpPr/>
          <p:nvPr/>
        </p:nvSpPr>
        <p:spPr>
          <a:xfrm>
            <a:off x="10139356" y="2956894"/>
            <a:ext cx="97104" cy="971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8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20210906N1 (HRD)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188720"/>
            <a:ext cx="56362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LPS: None, Aspen: AOC FD #2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b="1" dirty="0" err="1"/>
              <a:t>Dunion</a:t>
            </a:r>
            <a:r>
              <a:rPr lang="en-US" sz="2000" b="1" dirty="0"/>
              <a:t>/O’Neill/Wing</a:t>
            </a:r>
            <a:r>
              <a:rPr lang="en-US" sz="2000" dirty="0"/>
              <a:t>, GB Radar: </a:t>
            </a:r>
            <a:r>
              <a:rPr lang="en-US" sz="2000" b="1" dirty="0" err="1"/>
              <a:t>Reasor</a:t>
            </a:r>
            <a:r>
              <a:rPr lang="en-US" sz="2000" b="1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TC Diurnal Cycle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survey + circumnavigation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(STX) – Landing (STX): 1545 – 2253z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41-45 k ft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35 dropsondes (35 to GTS), 25 STAN, 10 HRD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3 TDR analyses to EMC &amp; NHC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Excellent mission that targeted the later stage of the TC diurnal cycle evolution (~1200 – 1800 LT when diurnal pulse radius is at R~400-500 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2C6D1-13B4-804E-A33F-632486E0028C}"/>
              </a:ext>
            </a:extLst>
          </p:cNvPr>
          <p:cNvSpPr txBox="1"/>
          <p:nvPr/>
        </p:nvSpPr>
        <p:spPr>
          <a:xfrm>
            <a:off x="8167522" y="5710851"/>
            <a:ext cx="3988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96C95BA-BB43-6F4C-8AA1-F053BB3A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27" y="1131365"/>
            <a:ext cx="2419541" cy="278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2F46922-E4BF-BE4A-B364-B3205AD8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35" y="1290011"/>
            <a:ext cx="3359038" cy="21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10003976" y="3168169"/>
            <a:ext cx="167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N49 final flight track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7842FCEA-1647-6049-B4AC-2D9807C3D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4084563"/>
            <a:ext cx="2298034" cy="21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atter chart&#10;&#10;Description automatically generated">
            <a:extLst>
              <a:ext uri="{FF2B5EF4-FFF2-40B4-BE49-F238E27FC236}">
                <a16:creationId xmlns:a16="http://schemas.microsoft.com/office/drawing/2014/main" id="{B664DDBA-9BB9-AB46-A0CE-9CFDA4564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7522" y="3847496"/>
            <a:ext cx="3993234" cy="18977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9B32EC-1A3B-0246-AF7D-E4F483CF078F}"/>
              </a:ext>
            </a:extLst>
          </p:cNvPr>
          <p:cNvSpPr txBox="1"/>
          <p:nvPr/>
        </p:nvSpPr>
        <p:spPr>
          <a:xfrm>
            <a:off x="5689600" y="6169580"/>
            <a:ext cx="2298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CIMSS Meso Winds with N43 (red curve) and N49 (blue curve) planned flight tracks.</a:t>
            </a:r>
          </a:p>
        </p:txBody>
      </p:sp>
    </p:spTree>
    <p:extLst>
      <p:ext uri="{BB962C8B-B14F-4D97-AF65-F5344CB8AC3E}">
        <p14:creationId xmlns:p14="http://schemas.microsoft.com/office/powerpoint/2010/main" val="216034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E4BBFDA-9211-4240-8C92-48938478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19" y="1298786"/>
            <a:ext cx="3291550" cy="25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41FD-9DB7-2D42-8A49-EEA28ADA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841-7D05-1241-AA0C-577E1203504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80BF-B939-9640-AA9E-7DA582097814}"/>
              </a:ext>
            </a:extLst>
          </p:cNvPr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2021 Hurricane Field Program-APHEX</a:t>
            </a:r>
          </a:p>
          <a:p>
            <a:pPr algn="ctr"/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Hurricane Larry: 20210907I1 (NESDIS) </a:t>
            </a:r>
          </a:p>
        </p:txBody>
      </p:sp>
      <p:pic>
        <p:nvPicPr>
          <p:cNvPr id="6" name="Google Shape;228;g88653923ee_0_70">
            <a:extLst>
              <a:ext uri="{FF2B5EF4-FFF2-40B4-BE49-F238E27FC236}">
                <a16:creationId xmlns:a16="http://schemas.microsoft.com/office/drawing/2014/main" id="{9EFC6FDA-162A-1945-8256-BFF03F9EAD4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9;g88653923ee_0_70">
            <a:extLst>
              <a:ext uri="{FF2B5EF4-FFF2-40B4-BE49-F238E27FC236}">
                <a16:creationId xmlns:a16="http://schemas.microsoft.com/office/drawing/2014/main" id="{981B3CC5-E1CD-B246-BD28-93154FF79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0440" y="13716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7D4B0-4B22-9B45-8542-C00F9CF02288}"/>
              </a:ext>
            </a:extLst>
          </p:cNvPr>
          <p:cNvSpPr txBox="1"/>
          <p:nvPr/>
        </p:nvSpPr>
        <p:spPr>
          <a:xfrm>
            <a:off x="137159" y="1214378"/>
            <a:ext cx="661924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sz="2400" dirty="0"/>
              <a:t>Mission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LPS/Radar: </a:t>
            </a:r>
            <a:r>
              <a:rPr lang="en-US" sz="2000" b="1" dirty="0"/>
              <a:t>Holbach</a:t>
            </a:r>
            <a:r>
              <a:rPr lang="en-US" sz="2000" dirty="0"/>
              <a:t>, Aspen: </a:t>
            </a:r>
            <a:r>
              <a:rPr lang="en-US" sz="2000" b="1" dirty="0"/>
              <a:t>Hazelton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GB LPS: </a:t>
            </a:r>
            <a:r>
              <a:rPr lang="en-US" sz="2000" b="1" dirty="0"/>
              <a:t>Zawislak</a:t>
            </a:r>
            <a:r>
              <a:rPr lang="en-US" sz="2000" dirty="0"/>
              <a:t>, GB Radar: </a:t>
            </a:r>
            <a:r>
              <a:rPr lang="en-US" sz="2000" b="1" dirty="0" err="1"/>
              <a:t>Alvey</a:t>
            </a:r>
            <a:r>
              <a:rPr lang="en-US" sz="2000" b="1" dirty="0"/>
              <a:t>/Gamache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APHEX relevance:</a:t>
            </a:r>
          </a:p>
          <a:p>
            <a:pPr marL="1260475" lvl="2" indent="-342900">
              <a:buFont typeface="Wingdings" pitchFamily="2" charset="2"/>
              <a:buChar char="Ø"/>
            </a:pPr>
            <a:r>
              <a:rPr lang="en-US" dirty="0"/>
              <a:t>NESDIS Ocean Winds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Planned pattern: Alpha + modules + Sentinel 1 </a:t>
            </a:r>
            <a:r>
              <a:rPr lang="en-US" sz="2000" dirty="0" err="1"/>
              <a:t>underflight</a:t>
            </a:r>
            <a:endParaRPr lang="en-US" sz="2000" dirty="0"/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T/O off (STX) – Landing (STX): 1709 – 0108z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FL 8 k ft (radar)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5 dropsondes (4 to GTS), 2 NHC, 3 NESDIS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AXBTs: None</a:t>
            </a:r>
          </a:p>
          <a:p>
            <a:pPr marL="692150" lvl="1" indent="-231775">
              <a:buFont typeface="Wingdings" pitchFamily="2" charset="2"/>
              <a:buChar char="§"/>
            </a:pPr>
            <a:r>
              <a:rPr lang="en-US" sz="2000" dirty="0"/>
              <a:t>4 TDR analyses to EMC &amp; NHC</a:t>
            </a:r>
          </a:p>
          <a:p>
            <a:pPr marL="236537"/>
            <a:endParaRPr lang="en-US" sz="8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MMR was still showing very low </a:t>
            </a:r>
            <a:r>
              <a:rPr lang="en-US" dirty="0" err="1"/>
              <a:t>reflectivities</a:t>
            </a:r>
            <a:r>
              <a:rPr lang="en-US" dirty="0"/>
              <a:t> compared to the nose radar.  It appeared to perform a little better on cellular </a:t>
            </a:r>
            <a:r>
              <a:rPr lang="en-US" dirty="0" err="1"/>
              <a:t>precip</a:t>
            </a:r>
            <a:r>
              <a:rPr lang="en-US" dirty="0"/>
              <a:t> that wasn’t embedded.  Surface roughness mode was showing more details than NAW (HWX was even worse).</a:t>
            </a:r>
            <a:br>
              <a:rPr lang="en-US" sz="1600" dirty="0"/>
            </a:br>
            <a:endParaRPr lang="en-US" sz="500" dirty="0"/>
          </a:p>
          <a:p>
            <a:pPr marL="346075" indent="-231775">
              <a:buFont typeface="Arial" panose="020B0604020202020204" pitchFamily="34" charset="0"/>
              <a:buChar char="•"/>
            </a:pPr>
            <a:r>
              <a:rPr lang="en-US" dirty="0"/>
              <a:t>Because of MMR issues, 43 was restricted to daylight hours for in-storm, which led to our slightly early takeoff.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E7806F-9A3B-AF4F-8E1F-058D3B36DCF1}"/>
              </a:ext>
            </a:extLst>
          </p:cNvPr>
          <p:cNvSpPr txBox="1"/>
          <p:nvPr/>
        </p:nvSpPr>
        <p:spPr>
          <a:xfrm>
            <a:off x="10174494" y="3580321"/>
            <a:ext cx="1686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N43 final flight track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FA74BA2-5E47-5B4B-B4EA-F81C9D74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680" y="4206240"/>
            <a:ext cx="4389120" cy="20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424174-0C7A-1748-BD00-70994C5E8121}"/>
              </a:ext>
            </a:extLst>
          </p:cNvPr>
          <p:cNvSpPr txBox="1"/>
          <p:nvPr/>
        </p:nvSpPr>
        <p:spPr>
          <a:xfrm>
            <a:off x="6969759" y="6291989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2.0 km reflectivity and winds (left image) and 2.0 and 5.0 km streamlines with 2.0 km winds shaded (right image).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CB5440-F9B5-5944-B4DA-67F438C8A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228" y="1511041"/>
            <a:ext cx="2578947" cy="25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6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21042</TotalTime>
  <Words>1866</Words>
  <Application>Microsoft Macintosh PowerPoint</Application>
  <PresentationFormat>Widescreen</PresentationFormat>
  <Paragraphs>215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Dunion</dc:creator>
  <cp:lastModifiedBy>Jason Dunion</cp:lastModifiedBy>
  <cp:revision>390</cp:revision>
  <cp:lastPrinted>2021-05-25T19:52:11Z</cp:lastPrinted>
  <dcterms:created xsi:type="dcterms:W3CDTF">2021-05-21T18:23:05Z</dcterms:created>
  <dcterms:modified xsi:type="dcterms:W3CDTF">2021-09-20T19:03:41Z</dcterms:modified>
</cp:coreProperties>
</file>