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5" r:id="rId3"/>
    <p:sldId id="310" r:id="rId4"/>
    <p:sldId id="309" r:id="rId5"/>
    <p:sldId id="287" r:id="rId6"/>
    <p:sldId id="317" r:id="rId7"/>
    <p:sldId id="316" r:id="rId8"/>
    <p:sldId id="311" r:id="rId9"/>
    <p:sldId id="312" r:id="rId10"/>
    <p:sldId id="313" r:id="rId11"/>
    <p:sldId id="314" r:id="rId12"/>
    <p:sldId id="315" r:id="rId13"/>
    <p:sldId id="303" r:id="rId14"/>
    <p:sldId id="304" r:id="rId15"/>
    <p:sldId id="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FF7"/>
    <a:srgbClr val="D0DEE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38"/>
    <p:restoredTop sz="97843"/>
  </p:normalViewPr>
  <p:slideViewPr>
    <p:cSldViewPr snapToGrid="0" snapToObjects="1" showGuides="1">
      <p:cViewPr varScale="1">
        <p:scale>
          <a:sx n="147" d="100"/>
          <a:sy n="147" d="100"/>
        </p:scale>
        <p:origin x="232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5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1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2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0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4DF-B3C7-0345-A006-E866C756B533}" type="datetime1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9139-2E82-A642-906B-69E4AA1859B8}" type="datetime1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1DB0-4871-E240-BE95-171D922E70FD}" type="datetime1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82D6-F315-1247-B9CF-77E3166CFBB8}" type="datetime1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851-D93A-EB4D-A5FF-619794B2060F}" type="datetime1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1BCD-EB37-3A46-84B3-3B054798893A}" type="datetime1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B60-1547-CA47-8CA8-E46E925AAC24}" type="datetime1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478A-5752-174A-AE08-48FC815AD946}" type="datetime1">
              <a:rPr lang="en-US" smtClean="0"/>
              <a:t>9/15/21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5956-4662-6945-865E-7671E101BCEF}" type="datetime1">
              <a:rPr lang="en-US" smtClean="0"/>
              <a:t>9/15/21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D0B6-F482-4D42-AF29-84CB4F7B4669}" type="datetime1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A652D-D36B-D24A-BA97-92360FEA398B}" type="datetime1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5DF2-1229-034B-B412-419AF55BCEE3}" type="datetime1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NOAA_AOML/status/1432433389026557952?s=2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witter.com/HRD_AOML_NOAA/status/1432435632635326469?s=2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HRD_AOML_NOAA/status/1432036188802662400?s=20" TargetMode="External"/><Relationship Id="rId5" Type="http://schemas.openxmlformats.org/officeDocument/2006/relationships/hyperlink" Target="https://twitter.com/HRD_AOML_NOAA/status/1431728286372089860?s=20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witter.com/HRD_AOML_NOAA/status/1432807309441478659?s=2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3.jpg"/><Relationship Id="rId5" Type="http://schemas.openxmlformats.org/officeDocument/2006/relationships/image" Target="../media/image38.jpg"/><Relationship Id="rId10" Type="http://schemas.openxmlformats.org/officeDocument/2006/relationships/image" Target="../media/image42.jpg"/><Relationship Id="rId4" Type="http://schemas.openxmlformats.org/officeDocument/2006/relationships/image" Target="../media/image3.png"/><Relationship Id="rId9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luttered, several&#10;&#10;Description automatically generated">
            <a:extLst>
              <a:ext uri="{FF2B5EF4-FFF2-40B4-BE49-F238E27FC236}">
                <a16:creationId xmlns:a16="http://schemas.microsoft.com/office/drawing/2014/main" id="{AE95466C-311B-964A-BE34-E19D343C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" y="-1"/>
            <a:ext cx="12192004" cy="6858001"/>
          </a:xfrm>
          <a:prstGeom prst="rect">
            <a:avLst/>
          </a:prstGeom>
        </p:spPr>
      </p:pic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3998" y="118122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56DF33F2-D7A5-7545-8518-22F420D34B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EFD5130D-740F-AB46-BDDE-DC0A939C58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2021 Hurricane Field Program</a:t>
            </a:r>
          </a:p>
          <a:p>
            <a:pPr algn="ctr"/>
            <a:r>
              <a:rPr lang="en-US" sz="28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D479F-3D8C-CB49-8000-1450A4ED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1544182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Ida (AL09) Debrief</a:t>
            </a:r>
          </a:p>
          <a:p>
            <a:pPr algn="ctr"/>
            <a:endParaRPr lang="en-US" sz="3600" dirty="0"/>
          </a:p>
          <a:p>
            <a:pPr algn="ctr"/>
            <a:r>
              <a:rPr lang="en-US" sz="2400" dirty="0"/>
              <a:t>Jason </a:t>
            </a:r>
            <a:r>
              <a:rPr lang="en-US" sz="2400" dirty="0" err="1"/>
              <a:t>Dunion</a:t>
            </a:r>
            <a:r>
              <a:rPr lang="en-US" sz="2400" dirty="0"/>
              <a:t> – HFP Director</a:t>
            </a:r>
          </a:p>
          <a:p>
            <a:pPr algn="ctr"/>
            <a:endParaRPr lang="en-US" sz="800" dirty="0"/>
          </a:p>
          <a:p>
            <a:pPr algn="ctr"/>
            <a:r>
              <a:rPr lang="en-US" sz="2400" dirty="0"/>
              <a:t>Jon Zawislak - HFP Deputy Director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9363B-7AC0-F644-901D-2AFE00267230}"/>
              </a:ext>
            </a:extLst>
          </p:cNvPr>
          <p:cNvSpPr txBox="1"/>
          <p:nvPr/>
        </p:nvSpPr>
        <p:spPr>
          <a:xfrm>
            <a:off x="11096828" y="6642554"/>
            <a:ext cx="1075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by  Rob Rogers</a:t>
            </a:r>
          </a:p>
        </p:txBody>
      </p:sp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20210828H1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214378"/>
            <a:ext cx="665730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Rogers, Aspen: J. Zhang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Marks, GB Radar: </a:t>
            </a:r>
            <a:r>
              <a:rPr lang="en-US" sz="2000" dirty="0" err="1"/>
              <a:t>Alvey</a:t>
            </a:r>
            <a:r>
              <a:rPr lang="en-US" sz="2000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Stratiform Spiral Module, Eye-eyewall Mixing Mod (7 rapid fire drops across eyewall)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Sustained &amp; Targeted Ocean Observations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1955 – 0156z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30 dropsondes (27 to GTS), 20 NWS, 10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16 NRL AXBTs (13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NHC and EMC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We did not exit to the east of the storm as planned due to the AF C-130 having to abort their mission and NHC requesting more coverage to the NE of the center.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This was a very successful EMC TDR mission in a rapidly intensifying (1.8 </a:t>
            </a:r>
            <a:r>
              <a:rPr lang="en-US" sz="1400" dirty="0" err="1"/>
              <a:t>hPa</a:t>
            </a:r>
            <a:r>
              <a:rPr lang="en-US" sz="1400" dirty="0"/>
              <a:t>/h) TC.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CRL failed multiple times during the flight- don't know why. CRL shut off for safety &gt;&gt; issue resolved (see slide 4 - </a:t>
            </a:r>
            <a:r>
              <a:rPr lang="en-US" sz="1400" i="1" dirty="0"/>
              <a:t>Logistics Highlights</a:t>
            </a:r>
            <a:r>
              <a:rPr lang="en-US" sz="1400" dirty="0"/>
              <a:t>)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Slow transmission rates influenced analysis decision making.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AD13E510-0D28-874C-872E-BC506CC9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38" y="1273582"/>
            <a:ext cx="2755900" cy="207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88817D-04EB-EA4F-960C-73CC635C2FA2}"/>
              </a:ext>
            </a:extLst>
          </p:cNvPr>
          <p:cNvSpPr txBox="1"/>
          <p:nvPr/>
        </p:nvSpPr>
        <p:spPr>
          <a:xfrm>
            <a:off x="9082138" y="3060239"/>
            <a:ext cx="169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N42 final flight track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54BE5AC7-47FA-9549-A8EC-BB51DC0F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08" y="1278529"/>
            <a:ext cx="2385078" cy="178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397CD0-C361-B34C-B7A8-D9568DBB8AB8}"/>
              </a:ext>
            </a:extLst>
          </p:cNvPr>
          <p:cNvSpPr txBox="1"/>
          <p:nvPr/>
        </p:nvSpPr>
        <p:spPr>
          <a:xfrm>
            <a:off x="6581208" y="3024603"/>
            <a:ext cx="2385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Top of microphysics spiral at 7.14 km, dropsonde; -9.5°C in solid stratiform rain.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87329-F385-1B40-97CC-9E9AD1EE6EDE}"/>
              </a:ext>
            </a:extLst>
          </p:cNvPr>
          <p:cNvSpPr txBox="1"/>
          <p:nvPr/>
        </p:nvSpPr>
        <p:spPr>
          <a:xfrm>
            <a:off x="6794467" y="6326896"/>
            <a:ext cx="5260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A08416F5-F029-254C-8C8F-9C11035B0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67" y="3811234"/>
            <a:ext cx="5260373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69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AD8B7D0A-DB7F-BE45-91BE-A25734E4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52" y="3817268"/>
            <a:ext cx="5276088" cy="2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66F4D704-B31A-6746-9B1F-256571E5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66" y="1257509"/>
            <a:ext cx="2635045" cy="24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11</a:t>
            </a:fld>
            <a:endParaRPr lang="en-US"/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214378"/>
            <a:ext cx="595884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dirty="0" err="1"/>
              <a:t>Alaka</a:t>
            </a:r>
            <a:r>
              <a:rPr lang="en-US" sz="2000" dirty="0"/>
              <a:t>, Aspen: Hazelton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dirty="0" err="1"/>
              <a:t>Dunion</a:t>
            </a:r>
            <a:r>
              <a:rPr lang="en-US" sz="2000" dirty="0"/>
              <a:t>/Holbach, GB Radar: </a:t>
            </a:r>
            <a:r>
              <a:rPr lang="en-US" sz="2000" dirty="0" err="1"/>
              <a:t>Reasor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NESDIS Ocean Winds; Surface Wind and Wave Validation; Tropical Cyclones at Landfall (Coastal Survey Module)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alpha + modules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0738 – 1604z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8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35 dropsondes (32 to GTS), 2 NWS, 19 HRD, 14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11 UM AXBTs (9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9 TDR analyses to NHC and EMC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Multiple TDR </a:t>
            </a:r>
            <a:r>
              <a:rPr lang="en-US" sz="1600" dirty="0" err="1"/>
              <a:t>radarsync</a:t>
            </a:r>
            <a:r>
              <a:rPr lang="en-US" sz="1600" dirty="0"/>
              <a:t> failures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center drop (SW IP to center) &gt;&gt; N43 </a:t>
            </a:r>
            <a:r>
              <a:rPr lang="en-US" sz="1600" dirty="0" err="1"/>
              <a:t>extrap</a:t>
            </a:r>
            <a:r>
              <a:rPr lang="en-US" sz="1600" dirty="0"/>
              <a:t> surface pressure of mid to high 950s…dropsonde had 932 mb.  Large pressure discrepancy caused delay in reporting (confirmed with a 2</a:t>
            </a:r>
            <a:r>
              <a:rPr lang="en-US" sz="1600" baseline="30000" dirty="0"/>
              <a:t>nd</a:t>
            </a:r>
            <a:r>
              <a:rPr lang="en-US" sz="1600" dirty="0"/>
              <a:t> center drop after a quick outbound/inbound to the NE).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50AF29-0A04-7D4A-89B3-752B68E39E8C}"/>
              </a:ext>
            </a:extLst>
          </p:cNvPr>
          <p:cNvSpPr txBox="1"/>
          <p:nvPr/>
        </p:nvSpPr>
        <p:spPr>
          <a:xfrm>
            <a:off x="10200089" y="1253190"/>
            <a:ext cx="169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flight track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031620-2A99-284F-9966-712CE2A60E1A}"/>
              </a:ext>
            </a:extLst>
          </p:cNvPr>
          <p:cNvSpPr txBox="1"/>
          <p:nvPr/>
        </p:nvSpPr>
        <p:spPr>
          <a:xfrm>
            <a:off x="6321553" y="6332778"/>
            <a:ext cx="5276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52C379-F5D7-9A48-A833-1D5EE511CD30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20210829I1 (NESDIS Ocean Winds) 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D4F08AF-94A9-B942-98D0-4A5FB69B4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2891"/>
            <a:ext cx="2922833" cy="20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0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8B51A713-9CB0-A64C-B017-FB05148B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60" y="1156603"/>
            <a:ext cx="2377440" cy="237744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C40271C-D876-BA4C-BB26-EC2C8E1C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01" y="1244845"/>
            <a:ext cx="3451299" cy="22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20210829H1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214378"/>
            <a:ext cx="6246542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Rogers, Aspen: J. Zhang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Holbach, GB Radar: </a:t>
            </a:r>
            <a:r>
              <a:rPr lang="en-US" sz="2000" dirty="0" err="1"/>
              <a:t>Alvey</a:t>
            </a:r>
            <a:r>
              <a:rPr lang="en-US" sz="2000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TCs at Landfall (Coastal Survey, SFMR Coastal); Surface Wind and Wave Validation; Stratiform Spiral; ONR TCRI Gravity Wave Module; Ocean Observing: Ocean Survey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modified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1955 – 0156z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18 dropsondes (18 to GTS), 9 HRD, 9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7 UM AXBTs (TBD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NHC and EMC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Slow/inconsistent transmission rates persisted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Great measurements of PBL structure variation in on- vs. off-shore flow at landfall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Successful coordination with land-based partners. Great overlap with OU smart radars and UF towers (among others).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88817D-04EB-EA4F-960C-73CC635C2FA2}"/>
              </a:ext>
            </a:extLst>
          </p:cNvPr>
          <p:cNvSpPr txBox="1"/>
          <p:nvPr/>
        </p:nvSpPr>
        <p:spPr>
          <a:xfrm>
            <a:off x="9617939" y="3037602"/>
            <a:ext cx="169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N42 final flight track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87329-F385-1B40-97CC-9E9AD1EE6EDE}"/>
              </a:ext>
            </a:extLst>
          </p:cNvPr>
          <p:cNvSpPr txBox="1"/>
          <p:nvPr/>
        </p:nvSpPr>
        <p:spPr>
          <a:xfrm>
            <a:off x="6718358" y="6106406"/>
            <a:ext cx="530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TDR radial wind profile for a W to E pass with deeper, stronger inflow on the west (offshore) side compared to the onshore side with a better defined corner flow region too.  ~20-25 m/s inflow on the offshore side.  (note: image flipped)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CF56F5A-2D72-1D4C-A278-AA909A44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8358" y="3632869"/>
            <a:ext cx="5303520" cy="24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3717A16-FD71-0F42-BE22-E25DB7001BA0}"/>
              </a:ext>
            </a:extLst>
          </p:cNvPr>
          <p:cNvSpPr/>
          <p:nvPr/>
        </p:nvSpPr>
        <p:spPr>
          <a:xfrm>
            <a:off x="9132613" y="3837510"/>
            <a:ext cx="432239" cy="432239"/>
          </a:xfrm>
          <a:prstGeom prst="ellipse">
            <a:avLst/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41552C-E2D7-FF49-B805-D55ED5DD5A4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361716" y="3837510"/>
            <a:ext cx="1" cy="429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81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27-29 August 2021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5;g6f46e3a3ab_1_0">
            <a:extLst>
              <a:ext uri="{FF2B5EF4-FFF2-40B4-BE49-F238E27FC236}">
                <a16:creationId xmlns:a16="http://schemas.microsoft.com/office/drawing/2014/main" id="{B1F34459-B65D-9A44-B504-740529A3DC10}"/>
              </a:ext>
            </a:extLst>
          </p:cNvPr>
          <p:cNvSpPr txBox="1"/>
          <p:nvPr/>
        </p:nvSpPr>
        <p:spPr>
          <a:xfrm>
            <a:off x="137160" y="1188720"/>
            <a:ext cx="12054840" cy="566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800" dirty="0">
                <a:ea typeface="Calibri"/>
                <a:cs typeface="Calibri"/>
                <a:sym typeface="Calibri"/>
              </a:rPr>
              <a:t>Social Media</a:t>
            </a: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HRD Twitter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Flights continue into IDA: </a:t>
            </a:r>
            <a:r>
              <a:rPr lang="en-US" dirty="0">
                <a:hlinkClick r:id="rId5"/>
              </a:rPr>
              <a:t>https://twitter.com/HRD_AOML_NOAA/status/1431728286372089860?s=20</a:t>
            </a:r>
            <a:endParaRPr lang="en-US" dirty="0"/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/>
              <a:t>Ida’s RI: </a:t>
            </a:r>
            <a:r>
              <a:rPr lang="en-US" dirty="0">
                <a:hlinkClick r:id="rId6"/>
              </a:rPr>
              <a:t>https://twitter.com/HRD_AOML_NOAA/status/1432036188802662400?s=20</a:t>
            </a:r>
            <a:endParaRPr lang="en-US" dirty="0"/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/>
              <a:t>NOAA researchers fly Ida: </a:t>
            </a:r>
            <a:r>
              <a:rPr lang="en-US" dirty="0">
                <a:hlinkClick r:id="rId7"/>
              </a:rPr>
              <a:t>https://twitter.com/HRD_AOML_NOAA/status/1432435632635326469?s=20</a:t>
            </a:r>
            <a:endParaRPr lang="en-US" dirty="0"/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/>
              <a:t>IDA AXBTs retweet from NOAA AOC: </a:t>
            </a:r>
            <a:r>
              <a:rPr lang="en-US" dirty="0">
                <a:hlinkClick r:id="rId8"/>
              </a:rPr>
              <a:t>https://twitter.com/NOAA_AOML/status/1432433389026557952?s=20</a:t>
            </a:r>
            <a:endParaRPr lang="en-US" dirty="0"/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/>
              <a:t>NOAA scientists collect radar and microphysics data in Ida:  </a:t>
            </a:r>
            <a:r>
              <a:rPr lang="en-US" dirty="0">
                <a:hlinkClick r:id="rId9"/>
              </a:rPr>
              <a:t>https://twitter.com/HRD_AOML_NOAA/status/1432807309441478659?s=20</a:t>
            </a:r>
            <a:endParaRPr lang="en-US" dirty="0"/>
          </a:p>
          <a:p>
            <a:pPr marL="347663" lvl="0">
              <a:buClr>
                <a:srgbClr val="000000"/>
              </a:buClr>
              <a:buSzPts val="2400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Daily Plan of the Day 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Sent to research partners, AOML Comms, OAR Communications Office</a:t>
            </a:r>
          </a:p>
          <a:p>
            <a:pPr marL="574675" lvl="1" indent="-2286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88975" lvl="1" indent="-34290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Emily Ashe, Michael F., Jason D., and Jon Z.</a:t>
            </a:r>
          </a:p>
          <a:p>
            <a:pPr marL="1146175" lvl="2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Post-map discussion tag-ups to discuss social media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8998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27-29 August 2021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5;g6f46e3a3ab_1_0">
            <a:extLst>
              <a:ext uri="{FF2B5EF4-FFF2-40B4-BE49-F238E27FC236}">
                <a16:creationId xmlns:a16="http://schemas.microsoft.com/office/drawing/2014/main" id="{761794EB-0BFB-5C4F-B4B0-1B8C04F20828}"/>
              </a:ext>
            </a:extLst>
          </p:cNvPr>
          <p:cNvSpPr txBox="1"/>
          <p:nvPr/>
        </p:nvSpPr>
        <p:spPr>
          <a:xfrm>
            <a:off x="137160" y="1214378"/>
            <a:ext cx="12054840" cy="511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000" dirty="0">
                <a:ea typeface="Calibri"/>
                <a:cs typeface="Calibri"/>
                <a:sym typeface="Calibri"/>
              </a:rPr>
              <a:t>Other Issues – what went well?...what can we do better?</a:t>
            </a: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Calibration and shakedown still needed</a:t>
            </a:r>
          </a:p>
          <a:p>
            <a:pPr marL="1090613" lvl="1" indent="-28575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NOAA-42 SFMR still running ~5-10 kt too high (no time for a </a:t>
            </a:r>
            <a:r>
              <a:rPr lang="en-US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cal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mission over the Atlantic after Henri series) </a:t>
            </a:r>
          </a:p>
          <a:p>
            <a:pPr marL="1090613" lvl="1" indent="-28575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NOAA-43 surface pressure extrapolation needs calibrating (running 10+ mb too high)</a:t>
            </a:r>
          </a:p>
          <a:p>
            <a:pPr marL="1090613" lvl="1" indent="-28575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WSRA coding issue preventing real-time retrievals of SWH and 2-D ocean wave spectra</a:t>
            </a: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HRD/CIMAS crewing SIP and COVID testing schedule continues to work well for us</a:t>
            </a: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Pre-landfall discussions with various landfall ground team leads were fruitful</a:t>
            </a: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11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15824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Copies of the 2021 AL08/Henri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sz="1600" i="1" dirty="0"/>
              <a:t>HRD &gt;&gt; Hurricane Field Program &gt;&gt; 2021 &gt;&gt; Debriefs &gt;&gt; AL09/Ida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20D6A-8398-554B-A5B4-5A605A35E217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27-29 August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AE011C-3461-6043-BEAC-FD08F340937B}"/>
              </a:ext>
            </a:extLst>
          </p:cNvPr>
          <p:cNvSpPr txBox="1"/>
          <p:nvPr/>
        </p:nvSpPr>
        <p:spPr>
          <a:xfrm>
            <a:off x="6503354" y="828757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Jon Zawislak</a:t>
            </a:r>
          </a:p>
        </p:txBody>
      </p:sp>
      <p:pic>
        <p:nvPicPr>
          <p:cNvPr id="5" name="Picture 4" descr="A picture containing sunset, outdoor, sun, clouds&#10;&#10;Description automatically generated">
            <a:extLst>
              <a:ext uri="{FF2B5EF4-FFF2-40B4-BE49-F238E27FC236}">
                <a16:creationId xmlns:a16="http://schemas.microsoft.com/office/drawing/2014/main" id="{C393F92E-CE77-D54E-9CB8-1348D49E1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79" y="1139056"/>
            <a:ext cx="2482901" cy="186217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F6EBF84-C203-EC40-A4E6-732799599320}"/>
              </a:ext>
            </a:extLst>
          </p:cNvPr>
          <p:cNvSpPr txBox="1"/>
          <p:nvPr/>
        </p:nvSpPr>
        <p:spPr>
          <a:xfrm>
            <a:off x="1639445" y="2813103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Rob Rogers</a:t>
            </a:r>
          </a:p>
        </p:txBody>
      </p:sp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586FD07F-FF60-114A-9F8F-35C9E40B4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281" y="1131696"/>
            <a:ext cx="3013246" cy="22599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59E064-84B4-FC4C-AAE6-36C9ABC4D8AE}"/>
              </a:ext>
            </a:extLst>
          </p:cNvPr>
          <p:cNvSpPr txBox="1"/>
          <p:nvPr/>
        </p:nvSpPr>
        <p:spPr>
          <a:xfrm>
            <a:off x="10220787" y="1357797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Rob Rogers</a:t>
            </a:r>
          </a:p>
        </p:txBody>
      </p:sp>
      <p:pic>
        <p:nvPicPr>
          <p:cNvPr id="12" name="Picture 11" descr="A picture containing indoor, cluttered, several&#10;&#10;Description automatically generated">
            <a:extLst>
              <a:ext uri="{FF2B5EF4-FFF2-40B4-BE49-F238E27FC236}">
                <a16:creationId xmlns:a16="http://schemas.microsoft.com/office/drawing/2014/main" id="{433D431F-43DC-E74C-80B7-12EAED7D1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64" y="3645983"/>
            <a:ext cx="2865574" cy="21491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BE2A0AD-6E2F-AD48-BA66-9F9C87BD734C}"/>
              </a:ext>
            </a:extLst>
          </p:cNvPr>
          <p:cNvSpPr txBox="1"/>
          <p:nvPr/>
        </p:nvSpPr>
        <p:spPr>
          <a:xfrm>
            <a:off x="191864" y="5611222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Rob Rogers</a:t>
            </a:r>
          </a:p>
        </p:txBody>
      </p:sp>
      <p:pic>
        <p:nvPicPr>
          <p:cNvPr id="15" name="Picture 14" descr="A picture containing plane, airport, airplane, ceiling&#10;&#10;Description automatically generated">
            <a:extLst>
              <a:ext uri="{FF2B5EF4-FFF2-40B4-BE49-F238E27FC236}">
                <a16:creationId xmlns:a16="http://schemas.microsoft.com/office/drawing/2014/main" id="{9399F2D6-E247-554E-B477-1FFCE859C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4162" y="3672209"/>
            <a:ext cx="3013248" cy="22599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9F7B78-9785-444B-9568-A9111A2AD0B9}"/>
              </a:ext>
            </a:extLst>
          </p:cNvPr>
          <p:cNvSpPr txBox="1"/>
          <p:nvPr/>
        </p:nvSpPr>
        <p:spPr>
          <a:xfrm>
            <a:off x="10610301" y="5719995"/>
            <a:ext cx="1189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Andy Hazelton</a:t>
            </a:r>
          </a:p>
        </p:txBody>
      </p:sp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C835DA47-9D01-5F40-BE57-48B3B97C5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221" y="1501824"/>
            <a:ext cx="2482901" cy="1862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69A7F3-AC4D-AE43-86F6-F2E4417234E7}"/>
              </a:ext>
            </a:extLst>
          </p:cNvPr>
          <p:cNvSpPr txBox="1"/>
          <p:nvPr/>
        </p:nvSpPr>
        <p:spPr>
          <a:xfrm>
            <a:off x="4266086" y="3175811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Gus </a:t>
            </a:r>
            <a:r>
              <a:rPr lang="en-US" sz="800" dirty="0" err="1">
                <a:solidFill>
                  <a:schemeClr val="bg1"/>
                </a:solidFill>
              </a:rPr>
              <a:t>Alaka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B7B0180F-689C-C04E-9A1B-40408A8CA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063" y="1119656"/>
            <a:ext cx="1943812" cy="25863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99BA6C-56DB-C945-986C-731A213E7B1E}"/>
              </a:ext>
            </a:extLst>
          </p:cNvPr>
          <p:cNvSpPr txBox="1"/>
          <p:nvPr/>
        </p:nvSpPr>
        <p:spPr>
          <a:xfrm>
            <a:off x="5237992" y="3500445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Gus </a:t>
            </a:r>
            <a:r>
              <a:rPr lang="en-US" sz="800" dirty="0" err="1">
                <a:solidFill>
                  <a:schemeClr val="bg1"/>
                </a:solidFill>
              </a:rPr>
              <a:t>Alaka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7CB04506-825B-1E4D-A0CD-471471DF08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4137" y="4121365"/>
            <a:ext cx="2551688" cy="1913766"/>
          </a:xfrm>
          <a:prstGeom prst="rect">
            <a:avLst/>
          </a:prstGeom>
        </p:spPr>
      </p:pic>
      <p:pic>
        <p:nvPicPr>
          <p:cNvPr id="16" name="Picture 15" descr="A picture containing indoor, ceiling, person, person&#10;&#10;Description automatically generated">
            <a:extLst>
              <a:ext uri="{FF2B5EF4-FFF2-40B4-BE49-F238E27FC236}">
                <a16:creationId xmlns:a16="http://schemas.microsoft.com/office/drawing/2014/main" id="{4D60FDC7-1129-A846-B2B6-F014B977A6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6804" y="1233982"/>
            <a:ext cx="1694953" cy="22599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CEA3F76-5F8B-2142-884E-28437F1990DC}"/>
              </a:ext>
            </a:extLst>
          </p:cNvPr>
          <p:cNvSpPr txBox="1"/>
          <p:nvPr/>
        </p:nvSpPr>
        <p:spPr>
          <a:xfrm>
            <a:off x="10932008" y="3318096"/>
            <a:ext cx="1189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Andy Hazelton</a:t>
            </a:r>
          </a:p>
        </p:txBody>
      </p:sp>
      <p:pic>
        <p:nvPicPr>
          <p:cNvPr id="24" name="Picture 23" descr="A group of men in front of an airplane&#10;&#10;Description automatically generated with low confidence">
            <a:extLst>
              <a:ext uri="{FF2B5EF4-FFF2-40B4-BE49-F238E27FC236}">
                <a16:creationId xmlns:a16="http://schemas.microsoft.com/office/drawing/2014/main" id="{9AC8A79A-388B-634D-8B8E-BA3B0082F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5811" y="3850065"/>
            <a:ext cx="2629989" cy="19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7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(27-29 August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388454"/>
            <a:ext cx="12054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Summary of Missions</a:t>
            </a:r>
          </a:p>
          <a:p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6 P-3 missions (EMC)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169 GPS dropsondes / 160 transmitted to the GTS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42 NRL AXBTS (TBD good)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30 UM AXBTS (26 good)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27 TDR analyses transmitted to EMC &amp; NHC</a:t>
            </a:r>
          </a:p>
          <a:p>
            <a:pPr marL="460375" lvl="1"/>
            <a:endParaRPr lang="en-US" sz="2000" dirty="0"/>
          </a:p>
          <a:p>
            <a:pPr marL="457200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HRD Crewing</a:t>
            </a:r>
          </a:p>
          <a:p>
            <a:pPr marL="971550" lvl="1" indent="-279400">
              <a:buFont typeface="+mj-lt"/>
              <a:buAutoNum type="arabicParenR"/>
            </a:pPr>
            <a:r>
              <a:rPr lang="en-US" sz="2000" dirty="0"/>
              <a:t>20210827I1: EMC TDR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 err="1"/>
              <a:t>Alaka</a:t>
            </a:r>
            <a:r>
              <a:rPr lang="en-US" i="1" dirty="0"/>
              <a:t> (LPS, radar), </a:t>
            </a:r>
            <a:r>
              <a:rPr lang="en-US" b="1" i="1" dirty="0"/>
              <a:t>Hazelton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b="1" i="1" dirty="0"/>
              <a:t> </a:t>
            </a:r>
            <a:r>
              <a:rPr lang="en-US" i="1" dirty="0"/>
              <a:t>(GB radar), </a:t>
            </a:r>
            <a:r>
              <a:rPr lang="en-US" b="1" i="1" dirty="0"/>
              <a:t>Bucci </a:t>
            </a:r>
            <a:r>
              <a:rPr lang="en-US" i="1" dirty="0"/>
              <a:t>(GB LPS)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20210827H1: HRD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b="1" i="1" dirty="0"/>
              <a:t>Rogers</a:t>
            </a:r>
            <a:r>
              <a:rPr lang="en-US" i="1" dirty="0"/>
              <a:t> (LPS, radar), </a:t>
            </a:r>
            <a:r>
              <a:rPr lang="en-US" b="1" i="1" dirty="0"/>
              <a:t>J. Zhang </a:t>
            </a:r>
            <a:r>
              <a:rPr lang="en-US" i="1" dirty="0"/>
              <a:t>(Aspen), </a:t>
            </a:r>
            <a:r>
              <a:rPr lang="en-US" b="1" i="1" dirty="0"/>
              <a:t>Gamache/</a:t>
            </a:r>
            <a:r>
              <a:rPr lang="en-US" b="1" i="1" dirty="0" err="1"/>
              <a:t>Alvey</a:t>
            </a:r>
            <a:r>
              <a:rPr lang="en-US" i="1" dirty="0"/>
              <a:t> (GB radar), </a:t>
            </a:r>
            <a:r>
              <a:rPr lang="en-US" b="1" i="1" dirty="0"/>
              <a:t>Holbach </a:t>
            </a:r>
            <a:r>
              <a:rPr lang="en-US" i="1" dirty="0"/>
              <a:t>(GB LPS)</a:t>
            </a:r>
            <a:endParaRPr lang="en-US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20210828I1: EMC TDR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 err="1"/>
              <a:t>Alaka</a:t>
            </a:r>
            <a:r>
              <a:rPr lang="en-US" i="1" dirty="0"/>
              <a:t> (LPS, radar), </a:t>
            </a:r>
            <a:r>
              <a:rPr lang="en-US" b="1" i="1" dirty="0"/>
              <a:t>Hazelton</a:t>
            </a:r>
            <a:r>
              <a:rPr lang="en-US" i="1" dirty="0"/>
              <a:t> (Aspen), </a:t>
            </a:r>
            <a:r>
              <a:rPr lang="en-US" b="1" i="1" dirty="0"/>
              <a:t>Fischer </a:t>
            </a:r>
            <a:r>
              <a:rPr lang="en-US" i="1" dirty="0"/>
              <a:t>(GB radar), </a:t>
            </a:r>
            <a:r>
              <a:rPr lang="en-US" b="1" i="1" dirty="0"/>
              <a:t>Bucci </a:t>
            </a:r>
            <a:r>
              <a:rPr lang="en-US" i="1" dirty="0"/>
              <a:t>(GB LPS)</a:t>
            </a:r>
          </a:p>
        </p:txBody>
      </p:sp>
    </p:spTree>
    <p:extLst>
      <p:ext uri="{BB962C8B-B14F-4D97-AF65-F5344CB8AC3E}">
        <p14:creationId xmlns:p14="http://schemas.microsoft.com/office/powerpoint/2010/main" val="39703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(27-29 August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388454"/>
            <a:ext cx="120548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Summary of Missions</a:t>
            </a:r>
            <a:endParaRPr lang="en-US" sz="2000" dirty="0"/>
          </a:p>
          <a:p>
            <a:pPr marL="457200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HRD Crewing (cont’d)</a:t>
            </a:r>
          </a:p>
          <a:p>
            <a:pPr marL="1149350" lvl="1" indent="-457200">
              <a:buFont typeface="+mj-lt"/>
              <a:buAutoNum type="arabicParenR" startAt="4"/>
            </a:pPr>
            <a:r>
              <a:rPr lang="en-US" sz="2000" dirty="0"/>
              <a:t>20210828H1: EMC TDR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b="1" i="1" dirty="0"/>
              <a:t>Rogers</a:t>
            </a:r>
            <a:r>
              <a:rPr lang="en-US" i="1" dirty="0"/>
              <a:t> (LPS, radar), </a:t>
            </a:r>
            <a:r>
              <a:rPr lang="en-US" b="1" i="1" dirty="0"/>
              <a:t>J. Zhang </a:t>
            </a:r>
            <a:r>
              <a:rPr lang="en-US" i="1" dirty="0"/>
              <a:t>(Aspen), </a:t>
            </a:r>
            <a:r>
              <a:rPr lang="en-US" b="1" i="1" dirty="0" err="1"/>
              <a:t>Alvey</a:t>
            </a:r>
            <a:r>
              <a:rPr lang="en-US" b="1" i="1" dirty="0"/>
              <a:t>/Gamache</a:t>
            </a:r>
            <a:r>
              <a:rPr lang="en-US" i="1" dirty="0"/>
              <a:t> (GB radar), </a:t>
            </a:r>
            <a:r>
              <a:rPr lang="en-US" b="1" i="1" dirty="0"/>
              <a:t>Marks </a:t>
            </a:r>
            <a:r>
              <a:rPr lang="en-US" i="1" dirty="0"/>
              <a:t>(GB LPS)</a:t>
            </a:r>
            <a:endParaRPr lang="en-US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4"/>
            </a:pPr>
            <a:r>
              <a:rPr lang="en-US" sz="2000" dirty="0"/>
              <a:t>20210829I1: NESDIS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 err="1"/>
              <a:t>Alaka</a:t>
            </a:r>
            <a:r>
              <a:rPr lang="en-US" i="1" dirty="0"/>
              <a:t> (LPS, radar), </a:t>
            </a:r>
            <a:r>
              <a:rPr lang="en-US" b="1" i="1" dirty="0"/>
              <a:t>Hazelton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b="1" i="1" dirty="0"/>
              <a:t> </a:t>
            </a:r>
            <a:r>
              <a:rPr lang="en-US" i="1" dirty="0"/>
              <a:t>(GB radar), </a:t>
            </a:r>
            <a:r>
              <a:rPr lang="en-US" b="1" i="1" dirty="0" err="1"/>
              <a:t>Dunion</a:t>
            </a:r>
            <a:r>
              <a:rPr lang="en-US" b="1" i="1" dirty="0"/>
              <a:t>/Holbach </a:t>
            </a:r>
            <a:r>
              <a:rPr lang="en-US" i="1" dirty="0"/>
              <a:t>(GB LPS)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4"/>
            </a:pPr>
            <a:r>
              <a:rPr lang="en-US" sz="2000" dirty="0"/>
              <a:t>20210829H1: HRD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b="1" i="1" dirty="0"/>
              <a:t>Rogers</a:t>
            </a:r>
            <a:r>
              <a:rPr lang="en-US" i="1" dirty="0"/>
              <a:t> (LPS, radar), </a:t>
            </a:r>
            <a:r>
              <a:rPr lang="en-US" b="1" i="1" dirty="0"/>
              <a:t>J. Zhang </a:t>
            </a:r>
            <a:r>
              <a:rPr lang="en-US" i="1" dirty="0"/>
              <a:t>(Aspen), </a:t>
            </a:r>
            <a:r>
              <a:rPr lang="en-US" b="1" i="1" dirty="0"/>
              <a:t>Gamache</a:t>
            </a:r>
            <a:r>
              <a:rPr lang="en-US" i="1" dirty="0"/>
              <a:t> (GB radar), </a:t>
            </a:r>
            <a:r>
              <a:rPr lang="en-US" b="1" i="1" dirty="0"/>
              <a:t>Holbach </a:t>
            </a:r>
            <a:r>
              <a:rPr lang="en-US" i="1" dirty="0"/>
              <a:t>(GB LPS)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2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BED83-E64A-584B-BEF1-581B1DBE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F9874-0FE2-FC49-A133-0FA4D854C23F}"/>
              </a:ext>
            </a:extLst>
          </p:cNvPr>
          <p:cNvSpPr txBox="1"/>
          <p:nvPr/>
        </p:nvSpPr>
        <p:spPr>
          <a:xfrm>
            <a:off x="137160" y="1138773"/>
            <a:ext cx="12054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NWS P-3 hours were depleted by the end of the Henri mission sequence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Some OAR research hours used to support NWS missions into 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54801-BD6C-5041-B335-AB0932375AEB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pic>
        <p:nvPicPr>
          <p:cNvPr id="10" name="Google Shape;228;g88653923ee_0_70">
            <a:extLst>
              <a:ext uri="{FF2B5EF4-FFF2-40B4-BE49-F238E27FC236}">
                <a16:creationId xmlns:a16="http://schemas.microsoft.com/office/drawing/2014/main" id="{B2251D8F-2B2A-7E42-89DA-34254534AF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9;g88653923ee_0_70">
            <a:extLst>
              <a:ext uri="{FF2B5EF4-FFF2-40B4-BE49-F238E27FC236}">
                <a16:creationId xmlns:a16="http://schemas.microsoft.com/office/drawing/2014/main" id="{D1EE7FE7-C4CD-734C-A288-5959045579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A24815-C71C-0546-B39C-A4D55947AB1D}"/>
              </a:ext>
            </a:extLst>
          </p:cNvPr>
          <p:cNvSpPr txBox="1"/>
          <p:nvPr/>
        </p:nvSpPr>
        <p:spPr>
          <a:xfrm>
            <a:off x="137160" y="2852081"/>
            <a:ext cx="120548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NOAA-43 surface pressure extrapolation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43’s extrapolation appears to be running 10+ mb too high (noted by NHC and HRD)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20210829I1 mission: 43’s </a:t>
            </a:r>
            <a:r>
              <a:rPr lang="en-US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extrap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pressure was 20-25 mb too high compared to a dropsonde center drop during the initial pass into Ida - AOC is looking into the issue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DD8F9-309B-BD48-9A5D-8207BF6AAFFE}"/>
              </a:ext>
            </a:extLst>
          </p:cNvPr>
          <p:cNvSpPr txBox="1"/>
          <p:nvPr/>
        </p:nvSpPr>
        <p:spPr>
          <a:xfrm>
            <a:off x="137160" y="4169030"/>
            <a:ext cx="1205484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WSRA shakedown still a work in progress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WSRA coding issue prevented WSRA from producing SWH and 2d ocean wave spectra on all three flights in Ida. Issue has hopefully been resolved for future missions. 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ProSensing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is working to recover SWH data from Ida flights.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WSRA Level 1 data looks much cleaner after recent instrument upgrade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24E17-7764-8048-B805-C6E1A46AA22D}"/>
              </a:ext>
            </a:extLst>
          </p:cNvPr>
          <p:cNvSpPr txBox="1"/>
          <p:nvPr/>
        </p:nvSpPr>
        <p:spPr>
          <a:xfrm>
            <a:off x="137160" y="1995427"/>
            <a:ext cx="12054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NOAA-42 SFMR still running ~5-10 kt too high</a:t>
            </a:r>
          </a:p>
          <a:p>
            <a:pPr marL="1150938" lvl="1" indent="-347663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 time for an 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cal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mission over the Atlantic after Henri series </a:t>
            </a:r>
            <a:endParaRPr lang="en-US" sz="2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EADFC0-CD82-9B41-9E76-412CF37C0AA9}"/>
              </a:ext>
            </a:extLst>
          </p:cNvPr>
          <p:cNvSpPr txBox="1"/>
          <p:nvPr/>
        </p:nvSpPr>
        <p:spPr>
          <a:xfrm>
            <a:off x="68580" y="5863766"/>
            <a:ext cx="12054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CRL failed multiple times 20210828H1 mission (reason unknown) - CRL shut off for safety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From instrument PI </a:t>
            </a:r>
            <a:r>
              <a:rPr lang="en-US" dirty="0" err="1"/>
              <a:t>Zhien</a:t>
            </a:r>
            <a:r>
              <a:rPr lang="en-US" dirty="0"/>
              <a:t> Wang: The CRL is fine. The laser turn off was due to strong turbulence triggered water levels indicator (too low). We figured this out, and just need to restart the laser.</a:t>
            </a: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5623FC9-6206-3441-A87E-C5E151B48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" y="1410856"/>
            <a:ext cx="4610100" cy="4152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CPEX-AW Ida: 24 September (RF03)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3;p13">
            <a:extLst>
              <a:ext uri="{FF2B5EF4-FFF2-40B4-BE49-F238E27FC236}">
                <a16:creationId xmlns:a16="http://schemas.microsoft.com/office/drawing/2014/main" id="{9D7C7551-4CD5-FD40-BF66-2FE26EFEEB4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0425" y="1416025"/>
            <a:ext cx="2828049" cy="207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5;p13">
            <a:extLst>
              <a:ext uri="{FF2B5EF4-FFF2-40B4-BE49-F238E27FC236}">
                <a16:creationId xmlns:a16="http://schemas.microsoft.com/office/drawing/2014/main" id="{05FB3DD7-18B7-6A4B-9419-653E4DB70FA5}"/>
              </a:ext>
            </a:extLst>
          </p:cNvPr>
          <p:cNvSpPr txBox="1"/>
          <p:nvPr/>
        </p:nvSpPr>
        <p:spPr>
          <a:xfrm>
            <a:off x="0" y="5565550"/>
            <a:ext cx="3529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Lawnmower sampled convection in the southern Caribbean associated with AL99, which became Ida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96;p13">
            <a:extLst>
              <a:ext uri="{FF2B5EF4-FFF2-40B4-BE49-F238E27FC236}">
                <a16:creationId xmlns:a16="http://schemas.microsoft.com/office/drawing/2014/main" id="{4F47EE0E-985E-B644-B969-C2AE594C5F8A}"/>
              </a:ext>
            </a:extLst>
          </p:cNvPr>
          <p:cNvSpPr txBox="1"/>
          <p:nvPr/>
        </p:nvSpPr>
        <p:spPr>
          <a:xfrm>
            <a:off x="3529488" y="5618825"/>
            <a:ext cx="328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Sampled across moisture gradients in vicinity of convection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97;p13">
            <a:extLst>
              <a:ext uri="{FF2B5EF4-FFF2-40B4-BE49-F238E27FC236}">
                <a16:creationId xmlns:a16="http://schemas.microsoft.com/office/drawing/2014/main" id="{B9CD2B8D-754B-4943-B035-00B552C63A36}"/>
              </a:ext>
            </a:extLst>
          </p:cNvPr>
          <p:cNvSpPr txBox="1"/>
          <p:nvPr/>
        </p:nvSpPr>
        <p:spPr>
          <a:xfrm>
            <a:off x="6585763" y="5757275"/>
            <a:ext cx="328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Completed ADM-Aeolus underflight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98;p13">
            <a:extLst>
              <a:ext uri="{FF2B5EF4-FFF2-40B4-BE49-F238E27FC236}">
                <a16:creationId xmlns:a16="http://schemas.microsoft.com/office/drawing/2014/main" id="{0683FED8-E9A8-6F4F-B697-2AE13EFDA44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758" b="48440"/>
          <a:stretch/>
        </p:blipFill>
        <p:spPr>
          <a:xfrm>
            <a:off x="6971425" y="1416025"/>
            <a:ext cx="5220575" cy="20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9;p13">
            <a:extLst>
              <a:ext uri="{FF2B5EF4-FFF2-40B4-BE49-F238E27FC236}">
                <a16:creationId xmlns:a16="http://schemas.microsoft.com/office/drawing/2014/main" id="{27E3E15A-EBAC-544A-8874-3517C92FF1B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2288" y="3493225"/>
            <a:ext cx="2967425" cy="207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00;p13">
            <a:extLst>
              <a:ext uri="{FF2B5EF4-FFF2-40B4-BE49-F238E27FC236}">
                <a16:creationId xmlns:a16="http://schemas.microsoft.com/office/drawing/2014/main" id="{8B743AF8-F91F-AB4D-AA15-8EE879775979}"/>
              </a:ext>
            </a:extLst>
          </p:cNvPr>
          <p:cNvSpPr txBox="1"/>
          <p:nvPr/>
        </p:nvSpPr>
        <p:spPr>
          <a:xfrm>
            <a:off x="7705450" y="4049141"/>
            <a:ext cx="4172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Dropsondes prior to RF06 had significant dropouts below 850 mb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2;p13">
            <a:extLst>
              <a:ext uri="{FF2B5EF4-FFF2-40B4-BE49-F238E27FC236}">
                <a16:creationId xmlns:a16="http://schemas.microsoft.com/office/drawing/2014/main" id="{09728840-1D7A-B64C-9004-36AD598E79FD}"/>
              </a:ext>
            </a:extLst>
          </p:cNvPr>
          <p:cNvSpPr txBox="1"/>
          <p:nvPr/>
        </p:nvSpPr>
        <p:spPr>
          <a:xfrm>
            <a:off x="7705450" y="3409180"/>
            <a:ext cx="4023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latin typeface="Calibri"/>
                <a:ea typeface="Calibri"/>
                <a:cs typeface="Calibri"/>
                <a:sym typeface="Calibri"/>
              </a:rPr>
              <a:t>W- (left, top right) and Ka-band (bottom right) reflectivity curtains from APR-3 in AL99</a:t>
            </a:r>
            <a:endParaRPr sz="14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1;p13">
            <a:extLst>
              <a:ext uri="{FF2B5EF4-FFF2-40B4-BE49-F238E27FC236}">
                <a16:creationId xmlns:a16="http://schemas.microsoft.com/office/drawing/2014/main" id="{A13310CF-3B5D-FE4E-AD00-F3BBA3824B6E}"/>
              </a:ext>
            </a:extLst>
          </p:cNvPr>
          <p:cNvSpPr txBox="1"/>
          <p:nvPr/>
        </p:nvSpPr>
        <p:spPr>
          <a:xfrm>
            <a:off x="7705450" y="4796341"/>
            <a:ext cx="4172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Data is useable, but becomes less helpful in the boundary layer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91;p13">
            <a:extLst>
              <a:ext uri="{FF2B5EF4-FFF2-40B4-BE49-F238E27FC236}">
                <a16:creationId xmlns:a16="http://schemas.microsoft.com/office/drawing/2014/main" id="{8D410DD6-BE6C-424B-8253-50C118C1D53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10425" y="115062"/>
            <a:ext cx="1276774" cy="9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3">
            <a:extLst>
              <a:ext uri="{FF2B5EF4-FFF2-40B4-BE49-F238E27FC236}">
                <a16:creationId xmlns:a16="http://schemas.microsoft.com/office/drawing/2014/main" id="{12C2F0DF-441F-B849-B4E7-A4B0BAACDE7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85099" y="157650"/>
            <a:ext cx="1093222" cy="914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0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dark&#10;&#10;Description automatically generated">
            <a:extLst>
              <a:ext uri="{FF2B5EF4-FFF2-40B4-BE49-F238E27FC236}">
                <a16:creationId xmlns:a16="http://schemas.microsoft.com/office/drawing/2014/main" id="{80ED7DCA-2271-D64F-BF7F-390048305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0" y="1804393"/>
            <a:ext cx="5664200" cy="3733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CPEX-AW Ida: 26 September (RF04)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1;p13">
            <a:extLst>
              <a:ext uri="{FF2B5EF4-FFF2-40B4-BE49-F238E27FC236}">
                <a16:creationId xmlns:a16="http://schemas.microsoft.com/office/drawing/2014/main" id="{8D410DD6-BE6C-424B-8253-50C118C1D53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10425" y="115062"/>
            <a:ext cx="1276774" cy="9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3">
            <a:extLst>
              <a:ext uri="{FF2B5EF4-FFF2-40B4-BE49-F238E27FC236}">
                <a16:creationId xmlns:a16="http://schemas.microsoft.com/office/drawing/2014/main" id="{12C2F0DF-441F-B849-B4E7-A4B0BAACDE7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5099" y="157650"/>
            <a:ext cx="1093222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12;p14">
            <a:extLst>
              <a:ext uri="{FF2B5EF4-FFF2-40B4-BE49-F238E27FC236}">
                <a16:creationId xmlns:a16="http://schemas.microsoft.com/office/drawing/2014/main" id="{DE2826B8-6A2D-FB47-8118-E9A0F082A6D0}"/>
              </a:ext>
            </a:extLst>
          </p:cNvPr>
          <p:cNvSpPr txBox="1"/>
          <p:nvPr/>
        </p:nvSpPr>
        <p:spPr>
          <a:xfrm>
            <a:off x="0" y="5539775"/>
            <a:ext cx="3529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Lawnmower surveyed Tropical Storm Ida, focusing mainly on dropsonde and APR-3 measurements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13;p14">
            <a:extLst>
              <a:ext uri="{FF2B5EF4-FFF2-40B4-BE49-F238E27FC236}">
                <a16:creationId xmlns:a16="http://schemas.microsoft.com/office/drawing/2014/main" id="{34F25D24-1FB7-7344-9773-58691FEAF9F7}"/>
              </a:ext>
            </a:extLst>
          </p:cNvPr>
          <p:cNvSpPr txBox="1"/>
          <p:nvPr/>
        </p:nvSpPr>
        <p:spPr>
          <a:xfrm>
            <a:off x="8194975" y="5469225"/>
            <a:ext cx="3756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Flew another ADM-Aeolus transect --- images show data from HALO (High Altitude Lidar Observatory) and HAMSR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115;p14">
            <a:extLst>
              <a:ext uri="{FF2B5EF4-FFF2-40B4-BE49-F238E27FC236}">
                <a16:creationId xmlns:a16="http://schemas.microsoft.com/office/drawing/2014/main" id="{2086A2F9-FF9A-6A4C-82DC-D7DCD0B436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096" r="3805"/>
          <a:stretch/>
        </p:blipFill>
        <p:spPr>
          <a:xfrm>
            <a:off x="7929850" y="1281675"/>
            <a:ext cx="4111824" cy="18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6;p14">
            <a:extLst>
              <a:ext uri="{FF2B5EF4-FFF2-40B4-BE49-F238E27FC236}">
                <a16:creationId xmlns:a16="http://schemas.microsoft.com/office/drawing/2014/main" id="{3C7B0487-BB26-9B42-BCBF-8D5C1D611D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089"/>
          <a:stretch/>
        </p:blipFill>
        <p:spPr>
          <a:xfrm>
            <a:off x="2996388" y="1281675"/>
            <a:ext cx="4857270" cy="18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8;p14">
            <a:extLst>
              <a:ext uri="{FF2B5EF4-FFF2-40B4-BE49-F238E27FC236}">
                <a16:creationId xmlns:a16="http://schemas.microsoft.com/office/drawing/2014/main" id="{896D876D-ABE1-4146-A9A3-0A9E0DF3932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7952"/>
          <a:stretch/>
        </p:blipFill>
        <p:spPr>
          <a:xfrm>
            <a:off x="7929850" y="3319950"/>
            <a:ext cx="4111824" cy="1754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19;p14">
            <a:extLst>
              <a:ext uri="{FF2B5EF4-FFF2-40B4-BE49-F238E27FC236}">
                <a16:creationId xmlns:a16="http://schemas.microsoft.com/office/drawing/2014/main" id="{221D1282-97DE-6441-9624-291AAE7F5C8B}"/>
              </a:ext>
            </a:extLst>
          </p:cNvPr>
          <p:cNvSpPr txBox="1"/>
          <p:nvPr/>
        </p:nvSpPr>
        <p:spPr>
          <a:xfrm>
            <a:off x="8107750" y="4998750"/>
            <a:ext cx="37560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latin typeface="Calibri"/>
                <a:ea typeface="Calibri"/>
                <a:cs typeface="Calibri"/>
                <a:sym typeface="Calibri"/>
              </a:rPr>
              <a:t>HALO 532 nm aerosol backscatter</a:t>
            </a:r>
            <a:endParaRPr sz="1200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120;p14">
            <a:extLst>
              <a:ext uri="{FF2B5EF4-FFF2-40B4-BE49-F238E27FC236}">
                <a16:creationId xmlns:a16="http://schemas.microsoft.com/office/drawing/2014/main" id="{5E67B325-E6EE-3D46-804C-496F1B86664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38345" y="3254725"/>
            <a:ext cx="3815302" cy="28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21;p14">
            <a:extLst>
              <a:ext uri="{FF2B5EF4-FFF2-40B4-BE49-F238E27FC236}">
                <a16:creationId xmlns:a16="http://schemas.microsoft.com/office/drawing/2014/main" id="{81C4B941-6C4C-E04B-8B7E-B91DD7236F27}"/>
              </a:ext>
            </a:extLst>
          </p:cNvPr>
          <p:cNvSpPr txBox="1"/>
          <p:nvPr/>
        </p:nvSpPr>
        <p:spPr>
          <a:xfrm>
            <a:off x="1646900" y="1212150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latin typeface="Calibri"/>
                <a:ea typeface="Calibri"/>
                <a:cs typeface="Calibri"/>
                <a:sym typeface="Calibri"/>
              </a:rPr>
              <a:t>Data from APR-3</a:t>
            </a:r>
            <a:endParaRPr sz="14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22;p14">
            <a:extLst>
              <a:ext uri="{FF2B5EF4-FFF2-40B4-BE49-F238E27FC236}">
                <a16:creationId xmlns:a16="http://schemas.microsoft.com/office/drawing/2014/main" id="{A7E49302-8B53-B144-B24B-43916BA6CD80}"/>
              </a:ext>
            </a:extLst>
          </p:cNvPr>
          <p:cNvSpPr txBox="1"/>
          <p:nvPr/>
        </p:nvSpPr>
        <p:spPr>
          <a:xfrm>
            <a:off x="4068000" y="6041100"/>
            <a:ext cx="375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latin typeface="Calibri"/>
                <a:ea typeface="Calibri"/>
                <a:cs typeface="Calibri"/>
                <a:sym typeface="Calibri"/>
              </a:rPr>
              <a:t>RH curtain from HAMSR (High-altitude MMIC Sounding Radiometer) -- around Aeolus transect</a:t>
            </a:r>
            <a:endParaRPr sz="1400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78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BCCF9C70-8EAD-2842-AB13-87B4592D9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49" y="3937191"/>
            <a:ext cx="4303902" cy="20453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BF26B4-A70C-694D-B044-926A1206B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14308"/>
          <a:stretch/>
        </p:blipFill>
        <p:spPr bwMode="auto">
          <a:xfrm>
            <a:off x="10319173" y="1393412"/>
            <a:ext cx="1735667" cy="17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20210827I1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6868387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dirty="0" err="1"/>
              <a:t>Alaka</a:t>
            </a:r>
            <a:r>
              <a:rPr lang="en-US" sz="2000" dirty="0"/>
              <a:t>, Aspen: Hazelton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Bucci, GB Radar: </a:t>
            </a:r>
            <a:r>
              <a:rPr lang="en-US" sz="2000" dirty="0" err="1"/>
              <a:t>Reasor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Collaboration with ONR TCRI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rotated figure-4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0747 – 1549z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28 dropsondes (28 to GTS), 20 NWS, 8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5 NRL AXBTs (5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 TDR analyses to NHC and zero sent to EMC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Technical issues in Boulder, CO (fiber optic cut disrupted the operations of the mission and the delivery of tail Doppler radar data to EMC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TDR data was still available to the NHC forecasters who used it for situational awareness.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The flight level winds in the north and east quadrants were stronger than expected and Ida was upgraded to a hurricane near the end of the mission in the 11AM EDT NHC advisory.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2C6D1-13B4-804E-A33F-632486E0028C}"/>
              </a:ext>
            </a:extLst>
          </p:cNvPr>
          <p:cNvSpPr txBox="1"/>
          <p:nvPr/>
        </p:nvSpPr>
        <p:spPr>
          <a:xfrm>
            <a:off x="7830249" y="5982176"/>
            <a:ext cx="4361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 Low- and mid-level centers appear to be well-aligned.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10462594" y="1347123"/>
            <a:ext cx="167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N43 final flight track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1549AC-2054-744F-AA13-F13845814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97" y="1334329"/>
            <a:ext cx="1611631" cy="18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838B8E-7BD1-CB40-AC6E-AC883FCFB66D}"/>
              </a:ext>
            </a:extLst>
          </p:cNvPr>
          <p:cNvSpPr txBox="1"/>
          <p:nvPr/>
        </p:nvSpPr>
        <p:spPr>
          <a:xfrm>
            <a:off x="8409217" y="3139642"/>
            <a:ext cx="183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ASCAT </a:t>
            </a:r>
            <a:r>
              <a:rPr lang="en-US" sz="1200" dirty="0" err="1"/>
              <a:t>Scatterometer</a:t>
            </a:r>
            <a:r>
              <a:rPr lang="en-US" sz="1200" dirty="0"/>
              <a:t> pass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4038E57A-1339-6047-88AE-354F3DCC89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35" t="15499" r="11198" b="3912"/>
          <a:stretch/>
        </p:blipFill>
        <p:spPr>
          <a:xfrm>
            <a:off x="5865046" y="3073603"/>
            <a:ext cx="1836057" cy="1789903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1102A2B-BE12-4E46-8FED-B24433424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321" y="1089393"/>
            <a:ext cx="2803325" cy="1962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CC349F-92A7-F640-B9F2-C44F60924060}"/>
              </a:ext>
            </a:extLst>
          </p:cNvPr>
          <p:cNvSpPr txBox="1"/>
          <p:nvPr/>
        </p:nvSpPr>
        <p:spPr>
          <a:xfrm>
            <a:off x="5391224" y="1287505"/>
            <a:ext cx="280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1400z center drop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08EFC-119D-A74F-9F0B-DFE61106ED05}"/>
              </a:ext>
            </a:extLst>
          </p:cNvPr>
          <p:cNvSpPr txBox="1"/>
          <p:nvPr/>
        </p:nvSpPr>
        <p:spPr>
          <a:xfrm>
            <a:off x="5975326" y="3509370"/>
            <a:ext cx="10489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11 m/s </a:t>
            </a:r>
          </a:p>
          <a:p>
            <a:pPr algn="ctr"/>
            <a:r>
              <a:rPr lang="en-US" sz="1100" dirty="0"/>
              <a:t>downdraft</a:t>
            </a:r>
          </a:p>
          <a:p>
            <a:pPr algn="ctr"/>
            <a:r>
              <a:rPr lang="en-US" sz="1100" dirty="0"/>
              <a:t>(~600 m)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15FE65-C82E-5048-9021-B63DA777A74D}"/>
              </a:ext>
            </a:extLst>
          </p:cNvPr>
          <p:cNvSpPr/>
          <p:nvPr/>
        </p:nvSpPr>
        <p:spPr>
          <a:xfrm>
            <a:off x="6425245" y="4233042"/>
            <a:ext cx="262467" cy="26246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24D300-5120-094D-A7E6-D54B220D0A82}"/>
              </a:ext>
            </a:extLst>
          </p:cNvPr>
          <p:cNvSpPr txBox="1"/>
          <p:nvPr/>
        </p:nvSpPr>
        <p:spPr>
          <a:xfrm>
            <a:off x="6556478" y="3139642"/>
            <a:ext cx="1182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1400z center drop</a:t>
            </a:r>
          </a:p>
        </p:txBody>
      </p:sp>
    </p:spTree>
    <p:extLst>
      <p:ext uri="{BB962C8B-B14F-4D97-AF65-F5344CB8AC3E}">
        <p14:creationId xmlns:p14="http://schemas.microsoft.com/office/powerpoint/2010/main" val="253671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B77964D8-BE71-4D44-8B53-BA07F861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42" y="1172592"/>
            <a:ext cx="351661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142CB66-F2CF-524B-980D-861C0EF16DCD}"/>
              </a:ext>
            </a:extLst>
          </p:cNvPr>
          <p:cNvSpPr/>
          <p:nvPr/>
        </p:nvSpPr>
        <p:spPr>
          <a:xfrm>
            <a:off x="10078702" y="1291365"/>
            <a:ext cx="432239" cy="432239"/>
          </a:xfrm>
          <a:prstGeom prst="ellipse">
            <a:avLst/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20210827H1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214378"/>
            <a:ext cx="595884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Rogers, Aspen: J. Zhang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Holbach, GB Radar: Gamache/</a:t>
            </a:r>
            <a:r>
              <a:rPr lang="en-US" sz="2000" dirty="0" err="1"/>
              <a:t>Alvey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Convective Burst Structure and Evolution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Stratiform Spiral Module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Collaboration with ONR TCRI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rotated figure-4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1955 – 0413z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25 dropsondes (25 to GTS), 10 HRD, 15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5 NRL AXBTs (TBD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 TDR analyses to NHC &amp; only 1.5 to EMC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Several issues with data transmission, especially during the second half of the flight.  We also had problems with the TDR </a:t>
            </a:r>
            <a:r>
              <a:rPr lang="en-US" sz="1600" dirty="0" err="1"/>
              <a:t>radarsync</a:t>
            </a:r>
            <a:r>
              <a:rPr lang="en-US" sz="1600" dirty="0"/>
              <a:t> throughout the flight.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We sampled a newly forming region of thunderstorms on the north side of Cuba as Ida was coming offshore to see how this new region would impact the eyewall development.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2C6D1-13B4-804E-A33F-632486E0028C}"/>
              </a:ext>
            </a:extLst>
          </p:cNvPr>
          <p:cNvSpPr txBox="1"/>
          <p:nvPr/>
        </p:nvSpPr>
        <p:spPr>
          <a:xfrm>
            <a:off x="8532341" y="6133382"/>
            <a:ext cx="3516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Strongest inflow was depicted on the N side of the circulation.  Real or an artifact of land in the TDR data?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C995CB38-7234-B74F-AF80-C9109424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67" y="4980229"/>
            <a:ext cx="2598474" cy="17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70E1DDC9-9073-E142-BEC5-BC7B38A86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42" y="2850614"/>
            <a:ext cx="351661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D585FC1B-6AF1-2343-B75B-1F180966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43" y="4517182"/>
            <a:ext cx="3516613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6538007" y="5257036"/>
            <a:ext cx="192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N42 final flight track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8A1FB9-60D1-574F-AF7F-9D445280344C}"/>
              </a:ext>
            </a:extLst>
          </p:cNvPr>
          <p:cNvCxnSpPr>
            <a:cxnSpLocks/>
          </p:cNvCxnSpPr>
          <p:nvPr/>
        </p:nvCxnSpPr>
        <p:spPr>
          <a:xfrm rot="7500000" flipH="1" flipV="1">
            <a:off x="10307805" y="1291365"/>
            <a:ext cx="1" cy="429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724A3F75-07CA-EE49-BF86-D548F3DA1095}"/>
              </a:ext>
            </a:extLst>
          </p:cNvPr>
          <p:cNvSpPr/>
          <p:nvPr/>
        </p:nvSpPr>
        <p:spPr>
          <a:xfrm>
            <a:off x="10078702" y="2970659"/>
            <a:ext cx="432239" cy="432239"/>
          </a:xfrm>
          <a:prstGeom prst="ellipse">
            <a:avLst/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8AE648-41B7-5E47-BF4F-9256F52230A6}"/>
              </a:ext>
            </a:extLst>
          </p:cNvPr>
          <p:cNvSpPr/>
          <p:nvPr/>
        </p:nvSpPr>
        <p:spPr>
          <a:xfrm>
            <a:off x="10078702" y="4634641"/>
            <a:ext cx="432239" cy="432239"/>
          </a:xfrm>
          <a:prstGeom prst="ellipse">
            <a:avLst/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AF2DEE-C452-0741-A348-5372BC2C08D3}"/>
              </a:ext>
            </a:extLst>
          </p:cNvPr>
          <p:cNvCxnSpPr>
            <a:cxnSpLocks/>
          </p:cNvCxnSpPr>
          <p:nvPr/>
        </p:nvCxnSpPr>
        <p:spPr>
          <a:xfrm rot="13740000" flipH="1" flipV="1">
            <a:off x="10294820" y="2967772"/>
            <a:ext cx="1" cy="429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B9B24C-042D-E141-AF58-E14C55A2B8DD}"/>
              </a:ext>
            </a:extLst>
          </p:cNvPr>
          <p:cNvCxnSpPr>
            <a:cxnSpLocks/>
          </p:cNvCxnSpPr>
          <p:nvPr/>
        </p:nvCxnSpPr>
        <p:spPr>
          <a:xfrm rot="-900000" flipH="1" flipV="1">
            <a:off x="10304664" y="4635876"/>
            <a:ext cx="1" cy="429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24C5BE7D-EB11-B942-88A8-2FFA23FD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68" y="3214787"/>
            <a:ext cx="2108472" cy="16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F058D26A-FEDC-C049-BE1B-61A1B0AEC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1051560"/>
            <a:ext cx="2078992" cy="2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CCA039C9-AF22-C24F-9B30-7831DD98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897" y="1299859"/>
            <a:ext cx="2971800" cy="2082800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2CAB2CE-277A-7842-B974-2AF92286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83" y="1058856"/>
            <a:ext cx="2291327" cy="25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Ida: 20210828I1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214378"/>
            <a:ext cx="595884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dirty="0" err="1"/>
              <a:t>Alaka</a:t>
            </a:r>
            <a:r>
              <a:rPr lang="en-US" sz="2000" dirty="0"/>
              <a:t>, Aspen: Hazelton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Bucci, GB Radar: Fischer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Ocean Observing Experiment: Ocean Survey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Gravity Wave Module (ONR TCRI)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rotated figure-4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0757 – 1543Z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33 dropsondes (30 to GTS), 23 NWS, 10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19 UM AXBTs (17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 TDR analyses to NHC and EMC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Data was transmitted to both EMC and NHC (with some comms issues occasionally interrupting the process).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Due to limitations in the number of externally launched AXBTs, only 19 of the 25 planned UM AXBT combo drops were executed. 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For single channel BTs: UM shallow BTs (400 m): can drop every ~8 min; NRL deep BTs (800 m): can drop every ~13 min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50AF29-0A04-7D4A-89B3-752B68E39E8C}"/>
              </a:ext>
            </a:extLst>
          </p:cNvPr>
          <p:cNvSpPr txBox="1"/>
          <p:nvPr/>
        </p:nvSpPr>
        <p:spPr>
          <a:xfrm>
            <a:off x="9268922" y="2901858"/>
            <a:ext cx="169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N43 final flight track</a:t>
            </a:r>
          </a:p>
        </p:txBody>
      </p:sp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EF9521-C1D8-B845-819A-35559FDB5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129" y="3828268"/>
            <a:ext cx="5270090" cy="250451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A031620-2A99-284F-9966-712CE2A60E1A}"/>
              </a:ext>
            </a:extLst>
          </p:cNvPr>
          <p:cNvSpPr txBox="1"/>
          <p:nvPr/>
        </p:nvSpPr>
        <p:spPr>
          <a:xfrm>
            <a:off x="6440129" y="6332778"/>
            <a:ext cx="5270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</p:spTree>
    <p:extLst>
      <p:ext uri="{BB962C8B-B14F-4D97-AF65-F5344CB8AC3E}">
        <p14:creationId xmlns:p14="http://schemas.microsoft.com/office/powerpoint/2010/main" val="2825966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18914</TotalTime>
  <Words>2253</Words>
  <Application>Microsoft Macintosh PowerPoint</Application>
  <PresentationFormat>Widescreen</PresentationFormat>
  <Paragraphs>263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331</cp:revision>
  <cp:lastPrinted>2021-05-25T19:52:11Z</cp:lastPrinted>
  <dcterms:created xsi:type="dcterms:W3CDTF">2021-05-21T18:23:05Z</dcterms:created>
  <dcterms:modified xsi:type="dcterms:W3CDTF">2021-09-15T11:29:37Z</dcterms:modified>
</cp:coreProperties>
</file>