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95" r:id="rId3"/>
    <p:sldId id="309" r:id="rId4"/>
    <p:sldId id="287" r:id="rId5"/>
    <p:sldId id="307" r:id="rId6"/>
    <p:sldId id="308" r:id="rId7"/>
    <p:sldId id="303" r:id="rId8"/>
    <p:sldId id="304" r:id="rId9"/>
    <p:sldId id="3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FF7"/>
    <a:srgbClr val="D0DEE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93"/>
    <p:restoredTop sz="97843"/>
  </p:normalViewPr>
  <p:slideViewPr>
    <p:cSldViewPr snapToGrid="0" snapToObjects="1" showGuides="1">
      <p:cViewPr>
        <p:scale>
          <a:sx n="150" d="100"/>
          <a:sy n="150" d="100"/>
        </p:scale>
        <p:origin x="3664" y="164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406-F749-7C4F-9DC0-884DB9309C46}" type="datetimeFigureOut">
              <a:rPr lang="en-US" smtClean="0"/>
              <a:t>9/13/21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2335F-17B4-2C40-ABC1-3ED65A0FA524}" type="slidenum">
              <a:rPr lang="en-US" smtClean="0"/>
              <a:t>‹#›</a:t>
            </a:fld>
            <a:endParaRPr lang="en-US"/>
          </a:p>
        </p:txBody>
      </p:sp>
    </p:spTree>
    <p:extLst>
      <p:ext uri="{BB962C8B-B14F-4D97-AF65-F5344CB8AC3E}">
        <p14:creationId xmlns:p14="http://schemas.microsoft.com/office/powerpoint/2010/main" val="323954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a:t>
            </a:fld>
            <a:endParaRPr lang="en-US"/>
          </a:p>
        </p:txBody>
      </p:sp>
    </p:spTree>
    <p:extLst>
      <p:ext uri="{BB962C8B-B14F-4D97-AF65-F5344CB8AC3E}">
        <p14:creationId xmlns:p14="http://schemas.microsoft.com/office/powerpoint/2010/main" val="180134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4</a:t>
            </a:fld>
            <a:endParaRPr lang="en-US"/>
          </a:p>
        </p:txBody>
      </p:sp>
    </p:spTree>
    <p:extLst>
      <p:ext uri="{BB962C8B-B14F-4D97-AF65-F5344CB8AC3E}">
        <p14:creationId xmlns:p14="http://schemas.microsoft.com/office/powerpoint/2010/main" val="208491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5</a:t>
            </a:fld>
            <a:endParaRPr lang="en-US"/>
          </a:p>
        </p:txBody>
      </p:sp>
    </p:spTree>
    <p:extLst>
      <p:ext uri="{BB962C8B-B14F-4D97-AF65-F5344CB8AC3E}">
        <p14:creationId xmlns:p14="http://schemas.microsoft.com/office/powerpoint/2010/main" val="98332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6</a:t>
            </a:fld>
            <a:endParaRPr lang="en-US"/>
          </a:p>
        </p:txBody>
      </p:sp>
    </p:spTree>
    <p:extLst>
      <p:ext uri="{BB962C8B-B14F-4D97-AF65-F5344CB8AC3E}">
        <p14:creationId xmlns:p14="http://schemas.microsoft.com/office/powerpoint/2010/main" val="81999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7</a:t>
            </a:fld>
            <a:endParaRPr lang="en-US"/>
          </a:p>
        </p:txBody>
      </p:sp>
    </p:spTree>
    <p:extLst>
      <p:ext uri="{BB962C8B-B14F-4D97-AF65-F5344CB8AC3E}">
        <p14:creationId xmlns:p14="http://schemas.microsoft.com/office/powerpoint/2010/main" val="1523745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9</a:t>
            </a:fld>
            <a:endParaRPr lang="en-US"/>
          </a:p>
        </p:txBody>
      </p:sp>
    </p:spTree>
    <p:extLst>
      <p:ext uri="{BB962C8B-B14F-4D97-AF65-F5344CB8AC3E}">
        <p14:creationId xmlns:p14="http://schemas.microsoft.com/office/powerpoint/2010/main" val="291571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BEC8-A886-394F-B1F1-4277AA875B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D95016-549C-2C43-B0BE-BA0533D9C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9AFE2-DCB2-A845-853F-8FE5DB883F10}"/>
              </a:ext>
            </a:extLst>
          </p:cNvPr>
          <p:cNvSpPr>
            <a:spLocks noGrp="1"/>
          </p:cNvSpPr>
          <p:nvPr>
            <p:ph type="dt" sz="half" idx="10"/>
          </p:nvPr>
        </p:nvSpPr>
        <p:spPr/>
        <p:txBody>
          <a:bodyPr/>
          <a:lstStyle/>
          <a:p>
            <a:fld id="{29B8B4DF-B3C7-0345-A006-E866C756B533}" type="datetime1">
              <a:rPr lang="en-US" smtClean="0"/>
              <a:t>9/13/21</a:t>
            </a:fld>
            <a:endParaRPr lang="en-US"/>
          </a:p>
        </p:txBody>
      </p:sp>
      <p:sp>
        <p:nvSpPr>
          <p:cNvPr id="5" name="Footer Placeholder 4">
            <a:extLst>
              <a:ext uri="{FF2B5EF4-FFF2-40B4-BE49-F238E27FC236}">
                <a16:creationId xmlns:a16="http://schemas.microsoft.com/office/drawing/2014/main" id="{0AA06BDE-B01E-1A41-A8BD-933DFE373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EF4B6-889A-1B4A-8284-7FCF75855CBB}"/>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394604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AE90-1E4F-6745-8C79-AED83C7E0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37BDE1-2193-8148-A4C2-6E23C350CF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D7B96-9747-CA40-BE06-63CF92CB59F5}"/>
              </a:ext>
            </a:extLst>
          </p:cNvPr>
          <p:cNvSpPr>
            <a:spLocks noGrp="1"/>
          </p:cNvSpPr>
          <p:nvPr>
            <p:ph type="dt" sz="half" idx="10"/>
          </p:nvPr>
        </p:nvSpPr>
        <p:spPr/>
        <p:txBody>
          <a:bodyPr/>
          <a:lstStyle/>
          <a:p>
            <a:fld id="{59B49139-2E82-A642-906B-69E4AA1859B8}" type="datetime1">
              <a:rPr lang="en-US" smtClean="0"/>
              <a:t>9/13/21</a:t>
            </a:fld>
            <a:endParaRPr lang="en-US"/>
          </a:p>
        </p:txBody>
      </p:sp>
      <p:sp>
        <p:nvSpPr>
          <p:cNvPr id="5" name="Footer Placeholder 4">
            <a:extLst>
              <a:ext uri="{FF2B5EF4-FFF2-40B4-BE49-F238E27FC236}">
                <a16:creationId xmlns:a16="http://schemas.microsoft.com/office/drawing/2014/main" id="{B80B6B28-5E3C-C348-8CE7-D9429A897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76944-AAFC-6441-8E53-E7A88BF025F6}"/>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97392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9A6F3-0CC6-7345-BC47-54622E0C01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527221-A61E-6C43-BE62-E57230EF7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D4EF8-2614-BB4E-97E7-1AFF43A4E261}"/>
              </a:ext>
            </a:extLst>
          </p:cNvPr>
          <p:cNvSpPr>
            <a:spLocks noGrp="1"/>
          </p:cNvSpPr>
          <p:nvPr>
            <p:ph type="dt" sz="half" idx="10"/>
          </p:nvPr>
        </p:nvSpPr>
        <p:spPr/>
        <p:txBody>
          <a:bodyPr/>
          <a:lstStyle/>
          <a:p>
            <a:fld id="{EC1E1DB0-4871-E240-BE95-171D922E70FD}" type="datetime1">
              <a:rPr lang="en-US" smtClean="0"/>
              <a:t>9/13/21</a:t>
            </a:fld>
            <a:endParaRPr lang="en-US"/>
          </a:p>
        </p:txBody>
      </p:sp>
      <p:sp>
        <p:nvSpPr>
          <p:cNvPr id="5" name="Footer Placeholder 4">
            <a:extLst>
              <a:ext uri="{FF2B5EF4-FFF2-40B4-BE49-F238E27FC236}">
                <a16:creationId xmlns:a16="http://schemas.microsoft.com/office/drawing/2014/main" id="{4A5E94A5-E1CC-9347-8B8F-505B6BA94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C0FF8-816E-0D43-A83A-64AC92563DFC}"/>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202590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761D-2234-1441-9CB8-D3AD29FF34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79D96-1D6B-4E40-B563-85FE86406C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89006-9EB0-1147-A9BB-4F4E07070B9F}"/>
              </a:ext>
            </a:extLst>
          </p:cNvPr>
          <p:cNvSpPr>
            <a:spLocks noGrp="1"/>
          </p:cNvSpPr>
          <p:nvPr>
            <p:ph type="dt" sz="half" idx="10"/>
          </p:nvPr>
        </p:nvSpPr>
        <p:spPr/>
        <p:txBody>
          <a:bodyPr/>
          <a:lstStyle/>
          <a:p>
            <a:fld id="{7FCB82D6-F315-1247-B9CF-77E3166CFBB8}" type="datetime1">
              <a:rPr lang="en-US" smtClean="0"/>
              <a:t>9/13/21</a:t>
            </a:fld>
            <a:endParaRPr lang="en-US"/>
          </a:p>
        </p:txBody>
      </p:sp>
      <p:sp>
        <p:nvSpPr>
          <p:cNvPr id="5" name="Footer Placeholder 4">
            <a:extLst>
              <a:ext uri="{FF2B5EF4-FFF2-40B4-BE49-F238E27FC236}">
                <a16:creationId xmlns:a16="http://schemas.microsoft.com/office/drawing/2014/main" id="{6AD62CCC-33EA-8F41-990B-6CF8F2629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537E3-239D-BD45-A868-5F43273F980F}"/>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321962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C801-AA5F-564D-821E-A42D64884A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094A2-A6FB-1444-853A-A555D6B122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62511-C033-A540-80F8-0E544B8AF93C}"/>
              </a:ext>
            </a:extLst>
          </p:cNvPr>
          <p:cNvSpPr>
            <a:spLocks noGrp="1"/>
          </p:cNvSpPr>
          <p:nvPr>
            <p:ph type="dt" sz="half" idx="10"/>
          </p:nvPr>
        </p:nvSpPr>
        <p:spPr/>
        <p:txBody>
          <a:bodyPr/>
          <a:lstStyle/>
          <a:p>
            <a:fld id="{ACDB2851-D93A-EB4D-A5FF-619794B2060F}" type="datetime1">
              <a:rPr lang="en-US" smtClean="0"/>
              <a:t>9/13/21</a:t>
            </a:fld>
            <a:endParaRPr lang="en-US"/>
          </a:p>
        </p:txBody>
      </p:sp>
      <p:sp>
        <p:nvSpPr>
          <p:cNvPr id="5" name="Footer Placeholder 4">
            <a:extLst>
              <a:ext uri="{FF2B5EF4-FFF2-40B4-BE49-F238E27FC236}">
                <a16:creationId xmlns:a16="http://schemas.microsoft.com/office/drawing/2014/main" id="{E9CA0C3C-0EED-0140-8DCB-70BBCB933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CB6B-73E6-6747-B6CD-80D892F9B99D}"/>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74434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6023-C051-7040-A1DD-E2C8CDFD7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E67A2A-804B-B84D-8B5A-90E153AC3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EC69B2-1FC4-D047-BFA1-0BB030BB9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24823-60BD-DC4C-85B2-C2D9741DEF59}"/>
              </a:ext>
            </a:extLst>
          </p:cNvPr>
          <p:cNvSpPr>
            <a:spLocks noGrp="1"/>
          </p:cNvSpPr>
          <p:nvPr>
            <p:ph type="dt" sz="half" idx="10"/>
          </p:nvPr>
        </p:nvSpPr>
        <p:spPr/>
        <p:txBody>
          <a:bodyPr/>
          <a:lstStyle/>
          <a:p>
            <a:fld id="{827E1BCD-EB37-3A46-84B3-3B054798893A}" type="datetime1">
              <a:rPr lang="en-US" smtClean="0"/>
              <a:t>9/13/21</a:t>
            </a:fld>
            <a:endParaRPr lang="en-US"/>
          </a:p>
        </p:txBody>
      </p:sp>
      <p:sp>
        <p:nvSpPr>
          <p:cNvPr id="6" name="Footer Placeholder 5">
            <a:extLst>
              <a:ext uri="{FF2B5EF4-FFF2-40B4-BE49-F238E27FC236}">
                <a16:creationId xmlns:a16="http://schemas.microsoft.com/office/drawing/2014/main" id="{C0FEBA59-79CF-DF48-9AE5-15B53C127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CB728-5EE2-5B45-B4EA-8E6C15F83B0F}"/>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8737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34CD-C86C-7443-A42F-40D116672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A205AE-F79D-E049-B01E-0E3F65CF7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3ED375-CBBB-474F-B75A-AF7C3B151E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5B163-A114-CB4C-9285-323F2D252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06A0B9-F170-0D46-9972-109A31D526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615C51-74C6-1447-BFD7-E3D06035914B}"/>
              </a:ext>
            </a:extLst>
          </p:cNvPr>
          <p:cNvSpPr>
            <a:spLocks noGrp="1"/>
          </p:cNvSpPr>
          <p:nvPr>
            <p:ph type="dt" sz="half" idx="10"/>
          </p:nvPr>
        </p:nvSpPr>
        <p:spPr/>
        <p:txBody>
          <a:bodyPr/>
          <a:lstStyle/>
          <a:p>
            <a:fld id="{7506EB60-1547-CA47-8CA8-E46E925AAC24}" type="datetime1">
              <a:rPr lang="en-US" smtClean="0"/>
              <a:t>9/13/21</a:t>
            </a:fld>
            <a:endParaRPr lang="en-US"/>
          </a:p>
        </p:txBody>
      </p:sp>
      <p:sp>
        <p:nvSpPr>
          <p:cNvPr id="8" name="Footer Placeholder 7">
            <a:extLst>
              <a:ext uri="{FF2B5EF4-FFF2-40B4-BE49-F238E27FC236}">
                <a16:creationId xmlns:a16="http://schemas.microsoft.com/office/drawing/2014/main" id="{259896FA-BA15-0B44-A322-1EB69E7065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1BA05-1D82-C746-A924-898F0D4FFCF1}"/>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423752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523B-A104-B744-9B19-DCE6652A42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833FB8-A2FE-8C42-AD95-621D8738AA85}"/>
              </a:ext>
            </a:extLst>
          </p:cNvPr>
          <p:cNvSpPr>
            <a:spLocks noGrp="1"/>
          </p:cNvSpPr>
          <p:nvPr>
            <p:ph type="dt" sz="half" idx="10"/>
          </p:nvPr>
        </p:nvSpPr>
        <p:spPr/>
        <p:txBody>
          <a:bodyPr/>
          <a:lstStyle/>
          <a:p>
            <a:fld id="{3943478A-5752-174A-AE08-48FC815AD946}" type="datetime1">
              <a:rPr lang="en-US" smtClean="0"/>
              <a:t>9/13/21</a:t>
            </a:fld>
            <a:endParaRPr lang="en-US"/>
          </a:p>
        </p:txBody>
      </p:sp>
      <p:sp>
        <p:nvSpPr>
          <p:cNvPr id="4" name="Footer Placeholder 3">
            <a:extLst>
              <a:ext uri="{FF2B5EF4-FFF2-40B4-BE49-F238E27FC236}">
                <a16:creationId xmlns:a16="http://schemas.microsoft.com/office/drawing/2014/main" id="{B6E47A14-89E9-E74F-8E8E-3CFA82751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C22C0D-5F51-AC4A-BD7C-F6727AA36313}"/>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96062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BC9BB-E19B-4C44-BF24-C9DD3482B305}"/>
              </a:ext>
            </a:extLst>
          </p:cNvPr>
          <p:cNvSpPr>
            <a:spLocks noGrp="1"/>
          </p:cNvSpPr>
          <p:nvPr>
            <p:ph type="dt" sz="half" idx="10"/>
          </p:nvPr>
        </p:nvSpPr>
        <p:spPr/>
        <p:txBody>
          <a:bodyPr/>
          <a:lstStyle/>
          <a:p>
            <a:fld id="{7F195956-4662-6945-865E-7671E101BCEF}" type="datetime1">
              <a:rPr lang="en-US" smtClean="0"/>
              <a:t>9/13/21</a:t>
            </a:fld>
            <a:endParaRPr lang="en-US"/>
          </a:p>
        </p:txBody>
      </p:sp>
      <p:sp>
        <p:nvSpPr>
          <p:cNvPr id="3" name="Footer Placeholder 2">
            <a:extLst>
              <a:ext uri="{FF2B5EF4-FFF2-40B4-BE49-F238E27FC236}">
                <a16:creationId xmlns:a16="http://schemas.microsoft.com/office/drawing/2014/main" id="{738F4207-340B-3748-83F8-1DC0A07BE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0F5F64-9E5B-4842-BD82-30BFFF0E396C}"/>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7476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5048-61D2-BF44-BE42-FC4EE9A12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574B-176C-9041-9F21-D6DF7C1B9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7B683-273D-BE4D-8EA4-334AC1131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19760-95E4-BD46-B3A0-A2AD4FDA8DFB}"/>
              </a:ext>
            </a:extLst>
          </p:cNvPr>
          <p:cNvSpPr>
            <a:spLocks noGrp="1"/>
          </p:cNvSpPr>
          <p:nvPr>
            <p:ph type="dt" sz="half" idx="10"/>
          </p:nvPr>
        </p:nvSpPr>
        <p:spPr/>
        <p:txBody>
          <a:bodyPr/>
          <a:lstStyle/>
          <a:p>
            <a:fld id="{F44CD0B6-F482-4D42-AF29-84CB4F7B4669}" type="datetime1">
              <a:rPr lang="en-US" smtClean="0"/>
              <a:t>9/13/21</a:t>
            </a:fld>
            <a:endParaRPr lang="en-US"/>
          </a:p>
        </p:txBody>
      </p:sp>
      <p:sp>
        <p:nvSpPr>
          <p:cNvPr id="6" name="Footer Placeholder 5">
            <a:extLst>
              <a:ext uri="{FF2B5EF4-FFF2-40B4-BE49-F238E27FC236}">
                <a16:creationId xmlns:a16="http://schemas.microsoft.com/office/drawing/2014/main" id="{FBBD97D0-EAD1-DE44-B35D-8E239AA7A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E188F-F5A7-7647-AECE-D83C6127A672}"/>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56151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89F8-F44F-7D4C-8E8A-3CAE70290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B3A154-156C-844B-ABDA-074AF0242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2A8E2B-95D6-AD4F-BF47-F0E6F652F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C3AE6-F37C-2A4A-A19B-6FDC4633E30D}"/>
              </a:ext>
            </a:extLst>
          </p:cNvPr>
          <p:cNvSpPr>
            <a:spLocks noGrp="1"/>
          </p:cNvSpPr>
          <p:nvPr>
            <p:ph type="dt" sz="half" idx="10"/>
          </p:nvPr>
        </p:nvSpPr>
        <p:spPr/>
        <p:txBody>
          <a:bodyPr/>
          <a:lstStyle/>
          <a:p>
            <a:fld id="{151A652D-D36B-D24A-BA97-92360FEA398B}" type="datetime1">
              <a:rPr lang="en-US" smtClean="0"/>
              <a:t>9/13/21</a:t>
            </a:fld>
            <a:endParaRPr lang="en-US"/>
          </a:p>
        </p:txBody>
      </p:sp>
      <p:sp>
        <p:nvSpPr>
          <p:cNvPr id="6" name="Footer Placeholder 5">
            <a:extLst>
              <a:ext uri="{FF2B5EF4-FFF2-40B4-BE49-F238E27FC236}">
                <a16:creationId xmlns:a16="http://schemas.microsoft.com/office/drawing/2014/main" id="{87C41E12-27E1-9E44-B25D-EBA3BDCC4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D80A8-57FC-614F-B5F4-646DBA225169}"/>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229412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lt1"/>
            </a:gs>
            <a:gs pos="99000">
              <a:srgbClr val="BBD6EE"/>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7565F-4951-E949-9705-8EF9C83EF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6B45BE-F108-8243-B164-97FD07FDD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97B92-D2A8-0E42-860D-74E7E1D979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5DF2-1229-034B-B412-419AF55BCEE3}" type="datetime1">
              <a:rPr lang="en-US" smtClean="0"/>
              <a:t>9/13/21</a:t>
            </a:fld>
            <a:endParaRPr lang="en-US"/>
          </a:p>
        </p:txBody>
      </p:sp>
      <p:sp>
        <p:nvSpPr>
          <p:cNvPr id="5" name="Footer Placeholder 4">
            <a:extLst>
              <a:ext uri="{FF2B5EF4-FFF2-40B4-BE49-F238E27FC236}">
                <a16:creationId xmlns:a16="http://schemas.microsoft.com/office/drawing/2014/main" id="{1B122A65-59B0-F644-B94C-4E9C6777E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53E3A3-6404-9B43-9E92-92351843F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98841-7D05-1241-AA0C-577E12035048}" type="slidenum">
              <a:rPr lang="en-US" smtClean="0"/>
              <a:t>‹#›</a:t>
            </a:fld>
            <a:endParaRPr lang="en-US"/>
          </a:p>
        </p:txBody>
      </p:sp>
    </p:spTree>
    <p:extLst>
      <p:ext uri="{BB962C8B-B14F-4D97-AF65-F5344CB8AC3E}">
        <p14:creationId xmlns:p14="http://schemas.microsoft.com/office/powerpoint/2010/main" val="205078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noaahrd.wordpress.com/2021/08/26/noaa-hurricane-hunters-fly-into-and-around-fred-grace-and-henri-and-gear-up-for-the-next-system/" TargetMode="External"/><Relationship Id="rId5" Type="http://schemas.openxmlformats.org/officeDocument/2006/relationships/hyperlink" Target="https://twitter.com/HRD_AOML_NOAA/status/1430948086155816967?s=20"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aerial view of a city&#10;&#10;Description automatically generated with medium confidence">
            <a:extLst>
              <a:ext uri="{FF2B5EF4-FFF2-40B4-BE49-F238E27FC236}">
                <a16:creationId xmlns:a16="http://schemas.microsoft.com/office/drawing/2014/main" id="{90B82759-C9AE-7B40-A39F-3C8E0E879BF8}"/>
              </a:ext>
            </a:extLst>
          </p:cNvPr>
          <p:cNvPicPr>
            <a:picLocks noChangeAspect="1"/>
          </p:cNvPicPr>
          <p:nvPr/>
        </p:nvPicPr>
        <p:blipFill>
          <a:blip r:embed="rId3">
            <a:alphaModFix amt="70000"/>
          </a:blip>
          <a:stretch>
            <a:fillRect/>
          </a:stretch>
        </p:blipFill>
        <p:spPr>
          <a:xfrm>
            <a:off x="-4" y="0"/>
            <a:ext cx="12192000" cy="6858001"/>
          </a:xfrm>
          <a:prstGeom prst="rect">
            <a:avLst/>
          </a:prstGeom>
        </p:spPr>
      </p:pic>
      <p:cxnSp>
        <p:nvCxnSpPr>
          <p:cNvPr id="5" name="Google Shape;94;p1">
            <a:extLst>
              <a:ext uri="{FF2B5EF4-FFF2-40B4-BE49-F238E27FC236}">
                <a16:creationId xmlns:a16="http://schemas.microsoft.com/office/drawing/2014/main" id="{D23B8CD1-4E39-0748-9160-3493071B830D}"/>
              </a:ext>
            </a:extLst>
          </p:cNvPr>
          <p:cNvCxnSpPr/>
          <p:nvPr/>
        </p:nvCxnSpPr>
        <p:spPr>
          <a:xfrm rot="10800000" flipH="1">
            <a:off x="1523998" y="1181220"/>
            <a:ext cx="9144000" cy="7500"/>
          </a:xfrm>
          <a:prstGeom prst="straightConnector1">
            <a:avLst/>
          </a:prstGeom>
          <a:noFill/>
          <a:ln w="25400" cap="flat" cmpd="sng">
            <a:solidFill>
              <a:srgbClr val="5B9BD5"/>
            </a:solidFill>
            <a:prstDash val="solid"/>
            <a:miter lim="800000"/>
            <a:headEnd type="none" w="sm" len="sm"/>
            <a:tailEnd type="none" w="sm" len="sm"/>
          </a:ln>
        </p:spPr>
      </p:cxnSp>
      <p:pic>
        <p:nvPicPr>
          <p:cNvPr id="6" name="Google Shape;228;g88653923ee_0_70">
            <a:extLst>
              <a:ext uri="{FF2B5EF4-FFF2-40B4-BE49-F238E27FC236}">
                <a16:creationId xmlns:a16="http://schemas.microsoft.com/office/drawing/2014/main" id="{56DF33F2-D7A5-7545-8518-22F420D34BC0}"/>
              </a:ext>
            </a:extLst>
          </p:cNvPr>
          <p:cNvPicPr preferRelativeResize="0">
            <a:picLocks noChangeAspect="1"/>
          </p:cNvPicPr>
          <p:nvPr/>
        </p:nvPicPr>
        <p:blipFill rotWithShape="1">
          <a:blip r:embed="rId4">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EFD5130D-740F-AB46-BDDE-DC0A939C58D5}"/>
              </a:ext>
            </a:extLst>
          </p:cNvPr>
          <p:cNvPicPr preferRelativeResize="0"/>
          <p:nvPr/>
        </p:nvPicPr>
        <p:blipFill rotWithShape="1">
          <a:blip r:embed="rId5">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0F5AE12C-7089-674F-B803-41B416029D7B}"/>
              </a:ext>
            </a:extLst>
          </p:cNvPr>
          <p:cNvSpPr txBox="1"/>
          <p:nvPr/>
        </p:nvSpPr>
        <p:spPr>
          <a:xfrm>
            <a:off x="0" y="0"/>
            <a:ext cx="12192000" cy="2062103"/>
          </a:xfrm>
          <a:prstGeom prst="rect">
            <a:avLst/>
          </a:prstGeom>
          <a:noFill/>
        </p:spPr>
        <p:txBody>
          <a:bodyPr wrap="square" rtlCol="0">
            <a:spAutoFit/>
          </a:bodyPr>
          <a:lstStyle/>
          <a:p>
            <a:pPr algn="ctr"/>
            <a:r>
              <a:rPr lang="en-US" sz="3200" dirty="0"/>
              <a:t>2021 Hurricane Field Program</a:t>
            </a:r>
          </a:p>
          <a:p>
            <a:pPr algn="ctr"/>
            <a:r>
              <a:rPr lang="en-US" sz="2800" dirty="0"/>
              <a:t>Advancing the Prediction of Hurricanes Experiment (APHEX)</a:t>
            </a:r>
          </a:p>
          <a:p>
            <a:pPr algn="ctr"/>
            <a:endParaRPr lang="en-US" sz="3200" dirty="0"/>
          </a:p>
          <a:p>
            <a:pPr algn="ctr"/>
            <a:endParaRPr lang="en-US" sz="3200" dirty="0"/>
          </a:p>
        </p:txBody>
      </p:sp>
      <p:sp>
        <p:nvSpPr>
          <p:cNvPr id="9" name="Slide Number Placeholder 8">
            <a:extLst>
              <a:ext uri="{FF2B5EF4-FFF2-40B4-BE49-F238E27FC236}">
                <a16:creationId xmlns:a16="http://schemas.microsoft.com/office/drawing/2014/main" id="{B67D479F-3D8C-CB49-8000-1450A4EDB66E}"/>
              </a:ext>
            </a:extLst>
          </p:cNvPr>
          <p:cNvSpPr>
            <a:spLocks noGrp="1"/>
          </p:cNvSpPr>
          <p:nvPr>
            <p:ph type="sldNum" sz="quarter" idx="12"/>
          </p:nvPr>
        </p:nvSpPr>
        <p:spPr/>
        <p:txBody>
          <a:bodyPr/>
          <a:lstStyle/>
          <a:p>
            <a:fld id="{61998841-7D05-1241-AA0C-577E12035048}" type="slidenum">
              <a:rPr lang="en-US" smtClean="0"/>
              <a:t>1</a:t>
            </a:fld>
            <a:endParaRPr lang="en-US"/>
          </a:p>
        </p:txBody>
      </p:sp>
      <p:sp>
        <p:nvSpPr>
          <p:cNvPr id="10" name="TextBox 9">
            <a:extLst>
              <a:ext uri="{FF2B5EF4-FFF2-40B4-BE49-F238E27FC236}">
                <a16:creationId xmlns:a16="http://schemas.microsoft.com/office/drawing/2014/main" id="{907ED563-2F76-A542-B27D-3E59E13BA63E}"/>
              </a:ext>
            </a:extLst>
          </p:cNvPr>
          <p:cNvSpPr txBox="1"/>
          <p:nvPr/>
        </p:nvSpPr>
        <p:spPr>
          <a:xfrm>
            <a:off x="0" y="1544182"/>
            <a:ext cx="12192000" cy="2062103"/>
          </a:xfrm>
          <a:prstGeom prst="rect">
            <a:avLst/>
          </a:prstGeom>
          <a:noFill/>
        </p:spPr>
        <p:txBody>
          <a:bodyPr wrap="square" rtlCol="0">
            <a:spAutoFit/>
          </a:bodyPr>
          <a:lstStyle/>
          <a:p>
            <a:pPr algn="ctr"/>
            <a:r>
              <a:rPr lang="en-US" sz="3600" b="1" dirty="0">
                <a:solidFill>
                  <a:schemeClr val="accent1">
                    <a:lumMod val="75000"/>
                  </a:schemeClr>
                </a:solidFill>
              </a:rPr>
              <a:t>Henri (AL08) Debrief</a:t>
            </a:r>
          </a:p>
          <a:p>
            <a:pPr algn="ctr"/>
            <a:endParaRPr lang="en-US" sz="3600" dirty="0"/>
          </a:p>
          <a:p>
            <a:pPr algn="ctr"/>
            <a:r>
              <a:rPr lang="en-US" sz="2400" dirty="0"/>
              <a:t>Jason </a:t>
            </a:r>
            <a:r>
              <a:rPr lang="en-US" sz="2400" dirty="0" err="1"/>
              <a:t>Dunion</a:t>
            </a:r>
            <a:r>
              <a:rPr lang="en-US" sz="2400" dirty="0"/>
              <a:t> – HFP Director</a:t>
            </a:r>
          </a:p>
          <a:p>
            <a:pPr algn="ctr"/>
            <a:endParaRPr lang="en-US" sz="800" dirty="0"/>
          </a:p>
          <a:p>
            <a:pPr algn="ctr"/>
            <a:r>
              <a:rPr lang="en-US" sz="2400" dirty="0"/>
              <a:t>Jon Zawislak - HFP Deputy Director</a:t>
            </a:r>
          </a:p>
        </p:txBody>
      </p:sp>
      <p:sp>
        <p:nvSpPr>
          <p:cNvPr id="11" name="TextBox 10">
            <a:extLst>
              <a:ext uri="{FF2B5EF4-FFF2-40B4-BE49-F238E27FC236}">
                <a16:creationId xmlns:a16="http://schemas.microsoft.com/office/drawing/2014/main" id="{C629363B-7AC0-F644-901D-2AFE00267230}"/>
              </a:ext>
            </a:extLst>
          </p:cNvPr>
          <p:cNvSpPr txBox="1"/>
          <p:nvPr/>
        </p:nvSpPr>
        <p:spPr>
          <a:xfrm>
            <a:off x="11096828" y="6642554"/>
            <a:ext cx="1127232" cy="215444"/>
          </a:xfrm>
          <a:prstGeom prst="rect">
            <a:avLst/>
          </a:prstGeom>
          <a:noFill/>
        </p:spPr>
        <p:txBody>
          <a:bodyPr wrap="none" rtlCol="0">
            <a:spAutoFit/>
          </a:bodyPr>
          <a:lstStyle/>
          <a:p>
            <a:r>
              <a:rPr lang="en-US" sz="800" dirty="0">
                <a:solidFill>
                  <a:schemeClr val="bg1"/>
                </a:solidFill>
              </a:rPr>
              <a:t>Photo by  Sim </a:t>
            </a:r>
            <a:r>
              <a:rPr lang="en-US" sz="800" dirty="0" err="1">
                <a:solidFill>
                  <a:schemeClr val="bg1"/>
                </a:solidFill>
              </a:rPr>
              <a:t>Aberson</a:t>
            </a:r>
            <a:endParaRPr lang="en-US" sz="800" dirty="0">
              <a:solidFill>
                <a:schemeClr val="bg1"/>
              </a:solidFill>
            </a:endParaRPr>
          </a:p>
        </p:txBody>
      </p:sp>
    </p:spTree>
    <p:extLst>
      <p:ext uri="{BB962C8B-B14F-4D97-AF65-F5344CB8AC3E}">
        <p14:creationId xmlns:p14="http://schemas.microsoft.com/office/powerpoint/2010/main" val="37339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2</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138773"/>
          </a:xfrm>
          <a:prstGeom prst="rect">
            <a:avLst/>
          </a:prstGeom>
          <a:noFill/>
        </p:spPr>
        <p:txBody>
          <a:bodyPr wrap="square" rtlCol="0">
            <a:spAutoFit/>
          </a:bodyPr>
          <a:lstStyle/>
          <a:p>
            <a:pPr algn="ctr"/>
            <a:r>
              <a:rPr lang="en-US" sz="3600" dirty="0"/>
              <a:t>2021 Hurricane Field Program-APHEX</a:t>
            </a:r>
          </a:p>
          <a:p>
            <a:pPr algn="ctr"/>
            <a:r>
              <a:rPr lang="en-US" sz="3200" i="1" dirty="0">
                <a:solidFill>
                  <a:schemeClr val="accent1">
                    <a:lumMod val="75000"/>
                  </a:schemeClr>
                </a:solidFill>
              </a:rPr>
              <a:t>Summary of Missions (20-21 August 2021)</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2">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3">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1" y="1388454"/>
            <a:ext cx="12054840" cy="5109091"/>
          </a:xfrm>
          <a:prstGeom prst="rect">
            <a:avLst/>
          </a:prstGeom>
          <a:noFill/>
        </p:spPr>
        <p:txBody>
          <a:bodyPr wrap="square" rtlCol="0">
            <a:spAutoFit/>
          </a:bodyPr>
          <a:lstStyle/>
          <a:p>
            <a:r>
              <a:rPr lang="en-US" sz="2800" b="1" dirty="0"/>
              <a:t>Summary of Missions</a:t>
            </a:r>
          </a:p>
          <a:p>
            <a:endParaRPr lang="en-US" sz="800" dirty="0"/>
          </a:p>
          <a:p>
            <a:pPr marL="457200" indent="-220663">
              <a:spcAft>
                <a:spcPts val="600"/>
              </a:spcAft>
              <a:buFont typeface="Arial" panose="020B0604020202020204" pitchFamily="34" charset="0"/>
              <a:buChar char="•"/>
            </a:pPr>
            <a:r>
              <a:rPr lang="en-US" sz="2400" dirty="0"/>
              <a:t>3 P-3 missions (EMC)</a:t>
            </a:r>
          </a:p>
          <a:p>
            <a:pPr marL="917575" lvl="1" indent="-225425">
              <a:buFont typeface="Wingdings" pitchFamily="2" charset="2"/>
              <a:buChar char="§"/>
            </a:pPr>
            <a:r>
              <a:rPr lang="en-US" sz="2000" dirty="0"/>
              <a:t>62 GPS dropsondes / 60 transmitted to the GTS</a:t>
            </a:r>
          </a:p>
          <a:p>
            <a:pPr marL="917575" lvl="1" indent="-225425">
              <a:buFont typeface="Wingdings" pitchFamily="2" charset="2"/>
              <a:buChar char="§"/>
            </a:pPr>
            <a:r>
              <a:rPr lang="en-US" sz="2000" dirty="0"/>
              <a:t>20 NRL AXBTs (18 good)</a:t>
            </a:r>
          </a:p>
          <a:p>
            <a:pPr marL="917575" lvl="1" indent="-225425">
              <a:buFont typeface="Wingdings" pitchFamily="2" charset="2"/>
              <a:buChar char="§"/>
            </a:pPr>
            <a:r>
              <a:rPr lang="en-US" sz="2000" dirty="0"/>
              <a:t>9 TDR analyses transmitted to EMC &amp; NHC</a:t>
            </a:r>
          </a:p>
          <a:p>
            <a:pPr marL="460375" lvl="1"/>
            <a:endParaRPr lang="en-US" sz="2000" dirty="0"/>
          </a:p>
          <a:p>
            <a:pPr marL="457200" indent="-220663">
              <a:spcAft>
                <a:spcPts val="600"/>
              </a:spcAft>
              <a:buFont typeface="Arial" panose="020B0604020202020204" pitchFamily="34" charset="0"/>
              <a:buChar char="•"/>
            </a:pPr>
            <a:r>
              <a:rPr lang="en-US" sz="2400" dirty="0"/>
              <a:t>HRD Crewing</a:t>
            </a:r>
          </a:p>
          <a:p>
            <a:pPr marL="971550" lvl="1" indent="-279400">
              <a:buFont typeface="+mj-lt"/>
              <a:buAutoNum type="arabicParenR"/>
            </a:pPr>
            <a:r>
              <a:rPr lang="en-US" sz="2000" dirty="0"/>
              <a:t>20210820H1: EMC TDR</a:t>
            </a:r>
          </a:p>
          <a:p>
            <a:pPr marL="1433513" lvl="2" indent="-284163">
              <a:buFont typeface="Wingdings" pitchFamily="2" charset="2"/>
              <a:buChar char="Ø"/>
            </a:pPr>
            <a:r>
              <a:rPr lang="en-US" b="1" i="1" dirty="0"/>
              <a:t>None</a:t>
            </a:r>
            <a:r>
              <a:rPr lang="en-US" i="1" dirty="0"/>
              <a:t> (LPS, radar), </a:t>
            </a:r>
            <a:r>
              <a:rPr lang="en-US" b="1" i="1" dirty="0"/>
              <a:t>None</a:t>
            </a:r>
            <a:r>
              <a:rPr lang="en-US" i="1" dirty="0"/>
              <a:t> (Aspen), </a:t>
            </a:r>
            <a:r>
              <a:rPr lang="en-US" b="1" i="1" dirty="0" err="1"/>
              <a:t>Alvey</a:t>
            </a:r>
            <a:r>
              <a:rPr lang="en-US" b="1" i="1" dirty="0"/>
              <a:t>/Gamache </a:t>
            </a:r>
            <a:r>
              <a:rPr lang="en-US" i="1" dirty="0"/>
              <a:t>(GB radar), </a:t>
            </a:r>
            <a:r>
              <a:rPr lang="en-US" b="1" i="1" dirty="0"/>
              <a:t>Zawislak </a:t>
            </a:r>
            <a:r>
              <a:rPr lang="en-US" i="1" dirty="0"/>
              <a:t>(GB LPS), </a:t>
            </a:r>
            <a:r>
              <a:rPr lang="en-US" b="1" i="1" dirty="0" err="1"/>
              <a:t>Sellwood</a:t>
            </a:r>
            <a:r>
              <a:rPr lang="en-US" i="1" dirty="0"/>
              <a:t> (GB Aspen/TAG)</a:t>
            </a:r>
          </a:p>
          <a:p>
            <a:pPr marL="971550" lvl="1" indent="-279400">
              <a:spcBef>
                <a:spcPts val="1200"/>
              </a:spcBef>
              <a:buFont typeface="+mj-lt"/>
              <a:buAutoNum type="arabicParenR"/>
            </a:pPr>
            <a:r>
              <a:rPr lang="en-US" sz="2000" dirty="0"/>
              <a:t>2021021H1: EMC TDR</a:t>
            </a:r>
          </a:p>
          <a:p>
            <a:pPr marL="1435100" lvl="2" indent="-285750">
              <a:buFont typeface="Wingdings" pitchFamily="2" charset="2"/>
              <a:buChar char="Ø"/>
            </a:pPr>
            <a:r>
              <a:rPr lang="en-US" b="1" i="1" dirty="0" err="1"/>
              <a:t>Aberson</a:t>
            </a:r>
            <a:r>
              <a:rPr lang="en-US" i="1" dirty="0"/>
              <a:t> (LPS, radar), </a:t>
            </a:r>
            <a:r>
              <a:rPr lang="en-US" b="1" i="1" dirty="0"/>
              <a:t>None </a:t>
            </a:r>
            <a:r>
              <a:rPr lang="en-US" i="1" dirty="0"/>
              <a:t>(Aspen), </a:t>
            </a:r>
            <a:r>
              <a:rPr lang="en-US" b="1" i="1" dirty="0"/>
              <a:t>Fischer/</a:t>
            </a:r>
            <a:r>
              <a:rPr lang="en-US" b="1" i="1" dirty="0" err="1"/>
              <a:t>Reasor</a:t>
            </a:r>
            <a:r>
              <a:rPr lang="en-US" i="1" dirty="0"/>
              <a:t> (GB radar), </a:t>
            </a:r>
            <a:r>
              <a:rPr lang="en-US" b="1" i="1" dirty="0"/>
              <a:t>Holbach </a:t>
            </a:r>
            <a:r>
              <a:rPr lang="en-US" i="1" dirty="0"/>
              <a:t>(GB LPS), </a:t>
            </a:r>
            <a:r>
              <a:rPr lang="en-US" b="1" i="1" dirty="0" err="1"/>
              <a:t>Dunion</a:t>
            </a:r>
            <a:r>
              <a:rPr lang="en-US" b="1" i="1" dirty="0"/>
              <a:t>/J. Zhang</a:t>
            </a:r>
            <a:r>
              <a:rPr lang="en-US" i="1" dirty="0"/>
              <a:t> (GB Aspen/TAG)</a:t>
            </a:r>
            <a:endParaRPr lang="en-US" dirty="0"/>
          </a:p>
          <a:p>
            <a:pPr marL="971550" lvl="1" indent="-279400">
              <a:spcBef>
                <a:spcPts val="1200"/>
              </a:spcBef>
              <a:buFont typeface="+mj-lt"/>
              <a:buAutoNum type="arabicParenR"/>
            </a:pPr>
            <a:r>
              <a:rPr lang="en-US" sz="2000" dirty="0"/>
              <a:t>20210821H2: EMC TDR</a:t>
            </a:r>
          </a:p>
          <a:p>
            <a:pPr marL="1433513" lvl="2" indent="-284163">
              <a:buFont typeface="Wingdings" pitchFamily="2" charset="2"/>
              <a:buChar char="Ø"/>
            </a:pPr>
            <a:r>
              <a:rPr lang="en-US" b="1" i="1" dirty="0"/>
              <a:t>None</a:t>
            </a:r>
            <a:r>
              <a:rPr lang="en-US" i="1" dirty="0"/>
              <a:t> (LPS, radar), </a:t>
            </a:r>
            <a:r>
              <a:rPr lang="en-US" b="1" i="1" dirty="0"/>
              <a:t>None</a:t>
            </a:r>
            <a:r>
              <a:rPr lang="en-US" i="1" dirty="0"/>
              <a:t> (Aspen), </a:t>
            </a:r>
            <a:r>
              <a:rPr lang="en-US" b="1" i="1" dirty="0" err="1"/>
              <a:t>Alvey</a:t>
            </a:r>
            <a:r>
              <a:rPr lang="en-US" b="1" i="1" dirty="0"/>
              <a:t>/Gamache </a:t>
            </a:r>
            <a:r>
              <a:rPr lang="en-US" i="1" dirty="0"/>
              <a:t>(GB radar), </a:t>
            </a:r>
            <a:r>
              <a:rPr lang="en-US" b="1" i="1" dirty="0"/>
              <a:t>Zawislak </a:t>
            </a:r>
            <a:r>
              <a:rPr lang="en-US" i="1" dirty="0"/>
              <a:t>(GB LPS), </a:t>
            </a:r>
            <a:r>
              <a:rPr lang="en-US" b="1" i="1" dirty="0" err="1"/>
              <a:t>Sellwood</a:t>
            </a:r>
            <a:r>
              <a:rPr lang="en-US" i="1" dirty="0"/>
              <a:t> (GB Aspen/TAG)</a:t>
            </a:r>
          </a:p>
        </p:txBody>
      </p:sp>
    </p:spTree>
    <p:extLst>
      <p:ext uri="{BB962C8B-B14F-4D97-AF65-F5344CB8AC3E}">
        <p14:creationId xmlns:p14="http://schemas.microsoft.com/office/powerpoint/2010/main" val="397034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7BED83-E64A-584B-BEF1-581B1DBECAB4}"/>
              </a:ext>
            </a:extLst>
          </p:cNvPr>
          <p:cNvSpPr>
            <a:spLocks noGrp="1"/>
          </p:cNvSpPr>
          <p:nvPr>
            <p:ph type="sldNum" sz="quarter" idx="12"/>
          </p:nvPr>
        </p:nvSpPr>
        <p:spPr/>
        <p:txBody>
          <a:bodyPr/>
          <a:lstStyle/>
          <a:p>
            <a:fld id="{61998841-7D05-1241-AA0C-577E12035048}" type="slidenum">
              <a:rPr lang="en-US" smtClean="0"/>
              <a:t>3</a:t>
            </a:fld>
            <a:endParaRPr lang="en-US"/>
          </a:p>
        </p:txBody>
      </p:sp>
      <p:sp>
        <p:nvSpPr>
          <p:cNvPr id="8" name="TextBox 7">
            <a:extLst>
              <a:ext uri="{FF2B5EF4-FFF2-40B4-BE49-F238E27FC236}">
                <a16:creationId xmlns:a16="http://schemas.microsoft.com/office/drawing/2014/main" id="{CBFF9874-0FE2-FC49-A133-0FA4D854C23F}"/>
              </a:ext>
            </a:extLst>
          </p:cNvPr>
          <p:cNvSpPr txBox="1"/>
          <p:nvPr/>
        </p:nvSpPr>
        <p:spPr>
          <a:xfrm>
            <a:off x="137160" y="1280160"/>
            <a:ext cx="12054840" cy="769441"/>
          </a:xfrm>
          <a:prstGeom prst="rect">
            <a:avLst/>
          </a:prstGeom>
          <a:noFill/>
        </p:spPr>
        <p:txBody>
          <a:bodyPr wrap="square">
            <a:spAutoFit/>
          </a:bodyPr>
          <a:lstStyle/>
          <a:p>
            <a:pPr marL="460375" lvl="0" indent="-230188">
              <a:buClr>
                <a:srgbClr val="000000"/>
              </a:buClr>
              <a:buSzPct val="100000"/>
              <a:buFont typeface="Arial" panose="020B0604020202020204" pitchFamily="34" charset="0"/>
              <a:buChar char="•"/>
            </a:pPr>
            <a:r>
              <a:rPr lang="en-US" sz="2400" dirty="0">
                <a:solidFill>
                  <a:srgbClr val="000000"/>
                </a:solidFill>
                <a:ea typeface="Calibri"/>
                <a:cs typeface="Calibri"/>
                <a:sym typeface="Calibri"/>
              </a:rPr>
              <a:t>NWS P-3 hours were depleted by the end of the Henri mission sequence</a:t>
            </a:r>
          </a:p>
          <a:p>
            <a:pPr marL="1147763" lvl="1" indent="-342900">
              <a:buClr>
                <a:srgbClr val="000000"/>
              </a:buClr>
              <a:buSzPct val="100000"/>
              <a:buFont typeface="Courier New" panose="02070309020205020404" pitchFamily="49" charset="0"/>
              <a:buChar char="o"/>
            </a:pPr>
            <a:r>
              <a:rPr lang="en-US" sz="2000" dirty="0">
                <a:solidFill>
                  <a:srgbClr val="000000"/>
                </a:solidFill>
                <a:ea typeface="Calibri"/>
                <a:cs typeface="Calibri"/>
                <a:sym typeface="Calibri"/>
              </a:rPr>
              <a:t>In these scenarios, NWS uses OAR research hours to supplement flight hours</a:t>
            </a:r>
          </a:p>
        </p:txBody>
      </p:sp>
      <p:sp>
        <p:nvSpPr>
          <p:cNvPr id="9" name="TextBox 8">
            <a:extLst>
              <a:ext uri="{FF2B5EF4-FFF2-40B4-BE49-F238E27FC236}">
                <a16:creationId xmlns:a16="http://schemas.microsoft.com/office/drawing/2014/main" id="{DFC54801-BD6C-5041-B335-AB0932375AEB}"/>
              </a:ext>
            </a:extLst>
          </p:cNvPr>
          <p:cNvSpPr txBox="1"/>
          <p:nvPr/>
        </p:nvSpPr>
        <p:spPr>
          <a:xfrm>
            <a:off x="0" y="0"/>
            <a:ext cx="12192000" cy="1138773"/>
          </a:xfrm>
          <a:prstGeom prst="rect">
            <a:avLst/>
          </a:prstGeom>
          <a:noFill/>
        </p:spPr>
        <p:txBody>
          <a:bodyPr wrap="square" rtlCol="0">
            <a:spAutoFit/>
          </a:bodyPr>
          <a:lstStyle/>
          <a:p>
            <a:pPr algn="ctr"/>
            <a:r>
              <a:rPr lang="en-US" sz="3600" dirty="0"/>
              <a:t>2021 Hurricane Field Program-APHEX</a:t>
            </a:r>
          </a:p>
          <a:p>
            <a:pPr algn="ctr"/>
            <a:r>
              <a:rPr lang="en-US" sz="3200" i="1" dirty="0">
                <a:solidFill>
                  <a:schemeClr val="accent1">
                    <a:lumMod val="75000"/>
                  </a:schemeClr>
                </a:solidFill>
              </a:rPr>
              <a:t>Logistics Highlights</a:t>
            </a:r>
          </a:p>
        </p:txBody>
      </p:sp>
      <p:pic>
        <p:nvPicPr>
          <p:cNvPr id="10" name="Google Shape;228;g88653923ee_0_70">
            <a:extLst>
              <a:ext uri="{FF2B5EF4-FFF2-40B4-BE49-F238E27FC236}">
                <a16:creationId xmlns:a16="http://schemas.microsoft.com/office/drawing/2014/main" id="{B2251D8F-2B2A-7E42-89DA-34254534AF5D}"/>
              </a:ext>
            </a:extLst>
          </p:cNvPr>
          <p:cNvPicPr preferRelativeResize="0">
            <a:picLocks noChangeAspect="1"/>
          </p:cNvPicPr>
          <p:nvPr/>
        </p:nvPicPr>
        <p:blipFill rotWithShape="1">
          <a:blip r:embed="rId2">
            <a:alphaModFix/>
          </a:blip>
          <a:srcRect/>
          <a:stretch/>
        </p:blipFill>
        <p:spPr>
          <a:xfrm>
            <a:off x="137160" y="137160"/>
            <a:ext cx="914400" cy="914400"/>
          </a:xfrm>
          <a:prstGeom prst="rect">
            <a:avLst/>
          </a:prstGeom>
          <a:noFill/>
          <a:ln>
            <a:noFill/>
          </a:ln>
        </p:spPr>
      </p:pic>
      <p:pic>
        <p:nvPicPr>
          <p:cNvPr id="11" name="Google Shape;229;g88653923ee_0_70">
            <a:extLst>
              <a:ext uri="{FF2B5EF4-FFF2-40B4-BE49-F238E27FC236}">
                <a16:creationId xmlns:a16="http://schemas.microsoft.com/office/drawing/2014/main" id="{D1EE7FE7-C4CD-734C-A288-59590455792D}"/>
              </a:ext>
            </a:extLst>
          </p:cNvPr>
          <p:cNvPicPr preferRelativeResize="0"/>
          <p:nvPr/>
        </p:nvPicPr>
        <p:blipFill rotWithShape="1">
          <a:blip r:embed="rId3">
            <a:alphaModFix/>
          </a:blip>
          <a:srcRect/>
          <a:stretch/>
        </p:blipFill>
        <p:spPr>
          <a:xfrm>
            <a:off x="11140440" y="137160"/>
            <a:ext cx="914400" cy="914400"/>
          </a:xfrm>
          <a:prstGeom prst="rect">
            <a:avLst/>
          </a:prstGeom>
          <a:noFill/>
          <a:ln>
            <a:noFill/>
          </a:ln>
        </p:spPr>
      </p:pic>
      <p:sp>
        <p:nvSpPr>
          <p:cNvPr id="12" name="TextBox 11">
            <a:extLst>
              <a:ext uri="{FF2B5EF4-FFF2-40B4-BE49-F238E27FC236}">
                <a16:creationId xmlns:a16="http://schemas.microsoft.com/office/drawing/2014/main" id="{5EA24815-C71C-0546-B39C-A4D55947AB1D}"/>
              </a:ext>
            </a:extLst>
          </p:cNvPr>
          <p:cNvSpPr txBox="1"/>
          <p:nvPr/>
        </p:nvSpPr>
        <p:spPr>
          <a:xfrm>
            <a:off x="137160" y="2194455"/>
            <a:ext cx="12054840" cy="738664"/>
          </a:xfrm>
          <a:prstGeom prst="rect">
            <a:avLst/>
          </a:prstGeom>
          <a:noFill/>
        </p:spPr>
        <p:txBody>
          <a:bodyPr wrap="square">
            <a:spAutoFit/>
          </a:bodyPr>
          <a:lstStyle/>
          <a:p>
            <a:pPr marL="460375" lvl="0" indent="-230188">
              <a:buClr>
                <a:srgbClr val="000000"/>
              </a:buClr>
              <a:buSzPct val="100000"/>
              <a:buFont typeface="Arial" panose="020B0604020202020204" pitchFamily="34" charset="0"/>
              <a:buChar char="•"/>
            </a:pPr>
            <a:r>
              <a:rPr lang="en-US" sz="2400" dirty="0">
                <a:solidFill>
                  <a:srgbClr val="000000"/>
                </a:solidFill>
                <a:ea typeface="Calibri"/>
                <a:cs typeface="Calibri"/>
                <a:sym typeface="Calibri"/>
              </a:rPr>
              <a:t>NOAA-42 SFMR</a:t>
            </a:r>
          </a:p>
          <a:p>
            <a:pPr marL="1147763" lvl="1" indent="-342900">
              <a:buClr>
                <a:srgbClr val="000000"/>
              </a:buClr>
              <a:buSzPct val="100000"/>
              <a:buFont typeface="Courier New" panose="02070309020205020404" pitchFamily="49" charset="0"/>
              <a:buChar char="o"/>
            </a:pPr>
            <a:r>
              <a:rPr lang="en-US" dirty="0"/>
              <a:t>SFMR unit S/N 001 still appears to be ~5-10 kt higher than sondes</a:t>
            </a:r>
            <a:endParaRPr lang="en-US" dirty="0">
              <a:solidFill>
                <a:srgbClr val="000000"/>
              </a:solidFill>
              <a:cs typeface="Calibri"/>
              <a:sym typeface="Calibri"/>
            </a:endParaRPr>
          </a:p>
        </p:txBody>
      </p:sp>
      <p:sp>
        <p:nvSpPr>
          <p:cNvPr id="13" name="TextBox 12">
            <a:extLst>
              <a:ext uri="{FF2B5EF4-FFF2-40B4-BE49-F238E27FC236}">
                <a16:creationId xmlns:a16="http://schemas.microsoft.com/office/drawing/2014/main" id="{0D68C720-79D6-D74E-81CF-A50791AA9450}"/>
              </a:ext>
            </a:extLst>
          </p:cNvPr>
          <p:cNvSpPr txBox="1"/>
          <p:nvPr/>
        </p:nvSpPr>
        <p:spPr>
          <a:xfrm>
            <a:off x="137160" y="3077973"/>
            <a:ext cx="12054840" cy="738664"/>
          </a:xfrm>
          <a:prstGeom prst="rect">
            <a:avLst/>
          </a:prstGeom>
          <a:noFill/>
        </p:spPr>
        <p:txBody>
          <a:bodyPr wrap="square">
            <a:spAutoFit/>
          </a:bodyPr>
          <a:lstStyle/>
          <a:p>
            <a:pPr marL="460375" lvl="0" indent="-230188">
              <a:buClr>
                <a:srgbClr val="000000"/>
              </a:buClr>
              <a:buSzPct val="100000"/>
              <a:buFont typeface="Arial" panose="020B0604020202020204" pitchFamily="34" charset="0"/>
              <a:buChar char="•"/>
            </a:pPr>
            <a:r>
              <a:rPr lang="en-US" sz="2400" dirty="0">
                <a:solidFill>
                  <a:srgbClr val="000000"/>
                </a:solidFill>
                <a:ea typeface="Calibri"/>
                <a:cs typeface="Calibri"/>
                <a:sym typeface="Calibri"/>
              </a:rPr>
              <a:t>20210820I1 mission</a:t>
            </a:r>
          </a:p>
          <a:p>
            <a:pPr marL="1147763" lvl="1" indent="-342900">
              <a:buClr>
                <a:srgbClr val="000000"/>
              </a:buClr>
              <a:buSzPct val="100000"/>
              <a:buFont typeface="Courier New" panose="02070309020205020404" pitchFamily="49" charset="0"/>
              <a:buChar char="o"/>
            </a:pPr>
            <a:r>
              <a:rPr lang="en-US" dirty="0"/>
              <a:t>N43 had a component malfunction that overheated and delaminated the aircraft windshield &gt;&gt; scrubbed mission</a:t>
            </a:r>
            <a:endParaRPr lang="en-US" dirty="0">
              <a:solidFill>
                <a:srgbClr val="000000"/>
              </a:solidFill>
              <a:cs typeface="Calibri"/>
              <a:sym typeface="Calibri"/>
            </a:endParaRPr>
          </a:p>
        </p:txBody>
      </p:sp>
      <p:sp>
        <p:nvSpPr>
          <p:cNvPr id="14" name="TextBox 13">
            <a:extLst>
              <a:ext uri="{FF2B5EF4-FFF2-40B4-BE49-F238E27FC236}">
                <a16:creationId xmlns:a16="http://schemas.microsoft.com/office/drawing/2014/main" id="{E94841F9-8903-0349-8DB9-023A110B5E09}"/>
              </a:ext>
            </a:extLst>
          </p:cNvPr>
          <p:cNvSpPr txBox="1"/>
          <p:nvPr/>
        </p:nvSpPr>
        <p:spPr>
          <a:xfrm>
            <a:off x="137160" y="3961491"/>
            <a:ext cx="12054840" cy="738664"/>
          </a:xfrm>
          <a:prstGeom prst="rect">
            <a:avLst/>
          </a:prstGeom>
          <a:noFill/>
        </p:spPr>
        <p:txBody>
          <a:bodyPr wrap="square">
            <a:spAutoFit/>
          </a:bodyPr>
          <a:lstStyle/>
          <a:p>
            <a:pPr marL="460375" lvl="0" indent="-230188">
              <a:buClr>
                <a:srgbClr val="000000"/>
              </a:buClr>
              <a:buSzPct val="100000"/>
              <a:buFont typeface="Arial" panose="020B0604020202020204" pitchFamily="34" charset="0"/>
              <a:buChar char="•"/>
            </a:pPr>
            <a:r>
              <a:rPr lang="en-US" sz="2400" dirty="0">
                <a:solidFill>
                  <a:srgbClr val="000000"/>
                </a:solidFill>
                <a:ea typeface="Calibri"/>
                <a:cs typeface="Calibri"/>
                <a:sym typeface="Calibri"/>
              </a:rPr>
              <a:t>20210821H2 mission</a:t>
            </a:r>
          </a:p>
          <a:p>
            <a:pPr marL="1147763" lvl="1" indent="-342900">
              <a:buClr>
                <a:srgbClr val="000000"/>
              </a:buClr>
              <a:buSzPct val="100000"/>
              <a:buFont typeface="Courier New" panose="02070309020205020404" pitchFamily="49" charset="0"/>
              <a:buChar char="o"/>
            </a:pPr>
            <a:r>
              <a:rPr lang="en-US" dirty="0"/>
              <a:t>AF 53</a:t>
            </a:r>
            <a:r>
              <a:rPr lang="en-US" baseline="30000" dirty="0"/>
              <a:t>rd</a:t>
            </a:r>
            <a:r>
              <a:rPr lang="en-US" dirty="0"/>
              <a:t> fix mission had to RTB, N42 picked up missed fixes that day</a:t>
            </a:r>
            <a:endParaRPr lang="en-US" dirty="0">
              <a:solidFill>
                <a:srgbClr val="000000"/>
              </a:solidFill>
              <a:cs typeface="Calibri"/>
              <a:sym typeface="Calibri"/>
            </a:endParaRPr>
          </a:p>
        </p:txBody>
      </p:sp>
      <p:sp>
        <p:nvSpPr>
          <p:cNvPr id="15" name="TextBox 14">
            <a:extLst>
              <a:ext uri="{FF2B5EF4-FFF2-40B4-BE49-F238E27FC236}">
                <a16:creationId xmlns:a16="http://schemas.microsoft.com/office/drawing/2014/main" id="{44D1FC37-DF7F-7D4D-B274-3ED56E5EC911}"/>
              </a:ext>
            </a:extLst>
          </p:cNvPr>
          <p:cNvSpPr txBox="1"/>
          <p:nvPr/>
        </p:nvSpPr>
        <p:spPr>
          <a:xfrm>
            <a:off x="137160" y="4866533"/>
            <a:ext cx="12054840" cy="1661993"/>
          </a:xfrm>
          <a:prstGeom prst="rect">
            <a:avLst/>
          </a:prstGeom>
          <a:noFill/>
        </p:spPr>
        <p:txBody>
          <a:bodyPr wrap="square">
            <a:spAutoFit/>
          </a:bodyPr>
          <a:lstStyle/>
          <a:p>
            <a:pPr marL="460375" lvl="0" indent="-230188">
              <a:buClr>
                <a:srgbClr val="000000"/>
              </a:buClr>
              <a:buSzPct val="100000"/>
              <a:buFont typeface="Arial" panose="020B0604020202020204" pitchFamily="34" charset="0"/>
              <a:buChar char="•"/>
            </a:pPr>
            <a:r>
              <a:rPr lang="en-US" sz="2400" dirty="0">
                <a:solidFill>
                  <a:srgbClr val="000000"/>
                </a:solidFill>
                <a:ea typeface="Calibri"/>
                <a:cs typeface="Calibri"/>
                <a:sym typeface="Calibri"/>
              </a:rPr>
              <a:t>P-3 SFMRs (max altitude for reporting)</a:t>
            </a:r>
          </a:p>
          <a:p>
            <a:pPr marL="1146175" lvl="1" indent="-342900">
              <a:buClr>
                <a:srgbClr val="000000"/>
              </a:buClr>
              <a:buSzPct val="100000"/>
              <a:buFont typeface="Courier New" panose="02070309020205020404" pitchFamily="49" charset="0"/>
              <a:buChar char="o"/>
            </a:pPr>
            <a:r>
              <a:rPr lang="en-US" sz="2000" dirty="0">
                <a:solidFill>
                  <a:srgbClr val="000000"/>
                </a:solidFill>
                <a:ea typeface="Calibri"/>
                <a:cs typeface="Calibri"/>
                <a:sym typeface="Calibri"/>
              </a:rPr>
              <a:t>AOC set a max altitude for reporting P-3 SFMR data at 12.5 k ft</a:t>
            </a:r>
          </a:p>
          <a:p>
            <a:pPr marL="1146175" lvl="1" indent="-342900">
              <a:buClr>
                <a:srgbClr val="000000"/>
              </a:buClr>
              <a:buSzPct val="100000"/>
              <a:buFont typeface="Courier New" panose="02070309020205020404" pitchFamily="49" charset="0"/>
              <a:buChar char="o"/>
            </a:pPr>
            <a:r>
              <a:rPr lang="en-US" sz="2000" dirty="0">
                <a:solidFill>
                  <a:srgbClr val="000000"/>
                </a:solidFill>
                <a:ea typeface="Calibri"/>
                <a:cs typeface="Calibri"/>
                <a:sym typeface="Calibri"/>
              </a:rPr>
              <a:t>No current studies that have dug into how the SFMR retrieval is affected by aircraft altitude</a:t>
            </a:r>
          </a:p>
          <a:p>
            <a:pPr marL="1146175" lvl="1" indent="-342900">
              <a:buClr>
                <a:srgbClr val="000000"/>
              </a:buClr>
              <a:buSzPct val="100000"/>
              <a:buFont typeface="Courier New" panose="02070309020205020404" pitchFamily="49" charset="0"/>
              <a:buChar char="o"/>
            </a:pPr>
            <a:r>
              <a:rPr lang="en-US" sz="2000" dirty="0">
                <a:solidFill>
                  <a:srgbClr val="000000"/>
                </a:solidFill>
                <a:ea typeface="Calibri"/>
                <a:cs typeface="Calibri"/>
                <a:sym typeface="Calibri"/>
              </a:rPr>
              <a:t>Could use HDOB flags to allow all SFMR winds to get reported, but be flagged in a systematic way </a:t>
            </a:r>
          </a:p>
          <a:p>
            <a:pPr marL="1146175" lvl="1" indent="-342900">
              <a:buClr>
                <a:srgbClr val="000000"/>
              </a:buClr>
              <a:buSzPct val="100000"/>
              <a:buFont typeface="Courier New" panose="02070309020205020404" pitchFamily="49" charset="0"/>
              <a:buChar char="o"/>
            </a:pPr>
            <a:r>
              <a:rPr lang="en-US" dirty="0">
                <a:solidFill>
                  <a:srgbClr val="000000"/>
                </a:solidFill>
                <a:ea typeface="Calibri"/>
                <a:cs typeface="Calibri"/>
                <a:sym typeface="Calibri"/>
              </a:rPr>
              <a:t>AOC science is meeting on 14 Sep 2021 to decide max altitude values for SFMR reporting</a:t>
            </a:r>
          </a:p>
        </p:txBody>
      </p:sp>
    </p:spTree>
    <p:extLst>
      <p:ext uri="{BB962C8B-B14F-4D97-AF65-F5344CB8AC3E}">
        <p14:creationId xmlns:p14="http://schemas.microsoft.com/office/powerpoint/2010/main" val="562191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15F2A8E-4300-544F-A8C2-9DC5C5562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672" y="3791813"/>
            <a:ext cx="4624589" cy="21945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4</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Henri: 20210820H1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4">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5">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6800968" cy="5924699"/>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LPS/Radar: None, Aspen: None</a:t>
            </a:r>
          </a:p>
          <a:p>
            <a:pPr marL="692150" lvl="1" indent="-231775">
              <a:buFont typeface="Wingdings" pitchFamily="2" charset="2"/>
              <a:buChar char="§"/>
            </a:pPr>
            <a:r>
              <a:rPr lang="en-US" sz="2000" dirty="0"/>
              <a:t>GB LPS: Zawislak, GB Aspen-TAG: </a:t>
            </a:r>
            <a:r>
              <a:rPr lang="en-US" sz="2000" dirty="0" err="1"/>
              <a:t>Sellwood</a:t>
            </a:r>
            <a:r>
              <a:rPr lang="en-US" sz="2000" dirty="0"/>
              <a:t>,               GB Radar: </a:t>
            </a:r>
            <a:r>
              <a:rPr lang="en-US" sz="2000" dirty="0" err="1"/>
              <a:t>Alvey</a:t>
            </a:r>
            <a:r>
              <a:rPr lang="en-US" sz="2000" dirty="0"/>
              <a:t>/Gamache</a:t>
            </a:r>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(Early Stage); Ocean Observing Exp</a:t>
            </a:r>
          </a:p>
          <a:p>
            <a:pPr marL="1260475" lvl="2" indent="-342900">
              <a:buFont typeface="Wingdings" pitchFamily="2" charset="2"/>
              <a:buChar char="Ø"/>
            </a:pPr>
            <a:r>
              <a:rPr lang="en-US" dirty="0"/>
              <a:t>Sustained &amp; Targeted Observations (</a:t>
            </a:r>
            <a:r>
              <a:rPr lang="en-US" dirty="0" err="1"/>
              <a:t>Saildrone</a:t>
            </a:r>
            <a:r>
              <a:rPr lang="en-US" dirty="0"/>
              <a:t>)</a:t>
            </a:r>
          </a:p>
          <a:p>
            <a:pPr marL="692150" lvl="1" indent="-231775">
              <a:buFont typeface="Wingdings" pitchFamily="2" charset="2"/>
              <a:buChar char="§"/>
            </a:pPr>
            <a:r>
              <a:rPr lang="en-US" sz="2000" dirty="0"/>
              <a:t>Planned pattern: butterfly</a:t>
            </a:r>
          </a:p>
          <a:p>
            <a:pPr marL="692150" lvl="1" indent="-231775">
              <a:buFont typeface="Wingdings" pitchFamily="2" charset="2"/>
              <a:buChar char="§"/>
            </a:pPr>
            <a:r>
              <a:rPr lang="en-US" sz="2000" dirty="0"/>
              <a:t>T/O off (KLAL) – Landing (KLAL): 2003 – 0232z</a:t>
            </a:r>
          </a:p>
          <a:p>
            <a:pPr marL="692150" lvl="1" indent="-231775">
              <a:buFont typeface="Wingdings" pitchFamily="2" charset="2"/>
              <a:buChar char="§"/>
            </a:pPr>
            <a:r>
              <a:rPr lang="en-US" sz="2000" dirty="0"/>
              <a:t>FL 10 k ft</a:t>
            </a:r>
          </a:p>
          <a:p>
            <a:pPr marL="692150" lvl="1" indent="-231775">
              <a:buFont typeface="Wingdings" pitchFamily="2" charset="2"/>
              <a:buChar char="§"/>
            </a:pPr>
            <a:r>
              <a:rPr lang="en-US" sz="2000" dirty="0"/>
              <a:t>22 dropsondes (20 to GTS), 16 NWS, 6 ONR</a:t>
            </a:r>
          </a:p>
          <a:p>
            <a:pPr marL="692150" lvl="1" indent="-231775">
              <a:buFont typeface="Wingdings" pitchFamily="2" charset="2"/>
              <a:buChar char="§"/>
            </a:pPr>
            <a:r>
              <a:rPr lang="en-US" sz="2000" dirty="0"/>
              <a:t>7 NRL AXBTs (6 good)</a:t>
            </a:r>
          </a:p>
          <a:p>
            <a:pPr marL="692150" lvl="1" indent="-231775">
              <a:buFont typeface="Wingdings" pitchFamily="2" charset="2"/>
              <a:buChar char="§"/>
            </a:pPr>
            <a:r>
              <a:rPr lang="en-US" sz="2000" dirty="0"/>
              <a:t>3 TDR analyses to NHC and EMC</a:t>
            </a:r>
          </a:p>
          <a:p>
            <a:pPr marL="692150" lvl="1" indent="-231775">
              <a:buFont typeface="Wingdings" pitchFamily="2" charset="2"/>
              <a:buChar char="§"/>
            </a:pPr>
            <a:r>
              <a:rPr lang="en-US" sz="2000" dirty="0"/>
              <a:t>1 sonde-AXBT combo  ~10 nm from </a:t>
            </a:r>
            <a:r>
              <a:rPr lang="en-US" sz="2000" dirty="0" err="1"/>
              <a:t>Saildrone</a:t>
            </a:r>
            <a:r>
              <a:rPr lang="en-US" sz="2000" dirty="0"/>
              <a:t> </a:t>
            </a:r>
            <a:r>
              <a:rPr lang="en-US" dirty="0"/>
              <a:t>1801556</a:t>
            </a:r>
            <a:endParaRPr lang="en-US" sz="2000" dirty="0"/>
          </a:p>
          <a:p>
            <a:pPr marL="236537"/>
            <a:endParaRPr lang="en-US" sz="500" dirty="0"/>
          </a:p>
          <a:p>
            <a:pPr marL="346075" indent="-231775">
              <a:buFont typeface="Arial" panose="020B0604020202020204" pitchFamily="34" charset="0"/>
              <a:buChar char="•"/>
            </a:pPr>
            <a:r>
              <a:rPr lang="en-US" sz="1400" dirty="0"/>
              <a:t>The </a:t>
            </a:r>
            <a:r>
              <a:rPr lang="en-US" sz="1400" dirty="0" err="1"/>
              <a:t>Saildrone</a:t>
            </a:r>
            <a:r>
              <a:rPr lang="en-US" sz="1400" dirty="0"/>
              <a:t> was fortuitously on the last outbound track, but was missed (</a:t>
            </a:r>
            <a:r>
              <a:rPr lang="en-US" sz="1400" dirty="0" err="1"/>
              <a:t>miscomm</a:t>
            </a:r>
            <a:r>
              <a:rPr lang="en-US" sz="1400" dirty="0"/>
              <a:t> onboard?)... P-3 turned around in the middle of the outbound leg and dropped combo</a:t>
            </a:r>
          </a:p>
          <a:p>
            <a:pPr marL="346075" indent="-231775">
              <a:buFont typeface="Arial" panose="020B0604020202020204" pitchFamily="34" charset="0"/>
              <a:buChar char="•"/>
            </a:pPr>
            <a:r>
              <a:rPr lang="en-US" sz="1400" dirty="0"/>
              <a:t>2 drops did not reach the ground server (N42 data tech resent). Some sondes not linking up with the GPS signal (either delayed or no winds in the profile)</a:t>
            </a:r>
            <a:endParaRPr lang="en-US" sz="500" dirty="0"/>
          </a:p>
          <a:p>
            <a:pPr marL="346075" indent="-231775">
              <a:buFont typeface="Arial" panose="020B0604020202020204" pitchFamily="34" charset="0"/>
              <a:buChar char="•"/>
            </a:pPr>
            <a:r>
              <a:rPr lang="en-US" sz="1400" dirty="0"/>
              <a:t>Somewhat tilted structure, but this seemed to be an improvement over the previous days when the LLC was exposed</a:t>
            </a:r>
          </a:p>
        </p:txBody>
      </p:sp>
      <p:sp>
        <p:nvSpPr>
          <p:cNvPr id="9" name="TextBox 8">
            <a:extLst>
              <a:ext uri="{FF2B5EF4-FFF2-40B4-BE49-F238E27FC236}">
                <a16:creationId xmlns:a16="http://schemas.microsoft.com/office/drawing/2014/main" id="{21F2C6D1-13B4-804E-A33F-632486E0028C}"/>
              </a:ext>
            </a:extLst>
          </p:cNvPr>
          <p:cNvSpPr txBox="1"/>
          <p:nvPr/>
        </p:nvSpPr>
        <p:spPr>
          <a:xfrm>
            <a:off x="6861672" y="5958069"/>
            <a:ext cx="4624589" cy="954107"/>
          </a:xfrm>
          <a:prstGeom prst="rect">
            <a:avLst/>
          </a:prstGeom>
          <a:noFill/>
        </p:spPr>
        <p:txBody>
          <a:bodyPr wrap="square" rtlCol="0">
            <a:spAutoFit/>
          </a:bodyPr>
          <a:lstStyle/>
          <a:p>
            <a:r>
              <a:rPr lang="en-US" sz="1400" dirty="0"/>
              <a:t>2.0 km reflectivity and winds (left image) and 2.0 and 5.0 km streamlines with 2.0 km winds shaded (right image). The final TDR composites showing the still tilted (to the south with height) circulation structure in Henri.</a:t>
            </a:r>
          </a:p>
        </p:txBody>
      </p:sp>
      <p:sp>
        <p:nvSpPr>
          <p:cNvPr id="18" name="TextBox 17">
            <a:extLst>
              <a:ext uri="{FF2B5EF4-FFF2-40B4-BE49-F238E27FC236}">
                <a16:creationId xmlns:a16="http://schemas.microsoft.com/office/drawing/2014/main" id="{DABEAA41-4622-C546-A528-B123642B89F4}"/>
              </a:ext>
            </a:extLst>
          </p:cNvPr>
          <p:cNvSpPr txBox="1"/>
          <p:nvPr/>
        </p:nvSpPr>
        <p:spPr>
          <a:xfrm>
            <a:off x="10186575" y="4893766"/>
            <a:ext cx="380232" cy="276999"/>
          </a:xfrm>
          <a:prstGeom prst="rect">
            <a:avLst/>
          </a:prstGeom>
          <a:noFill/>
        </p:spPr>
        <p:txBody>
          <a:bodyPr wrap="none" rtlCol="0">
            <a:spAutoFit/>
          </a:bodyPr>
          <a:lstStyle/>
          <a:p>
            <a:r>
              <a:rPr lang="en-US" sz="1200" dirty="0">
                <a:solidFill>
                  <a:srgbClr val="FF0000"/>
                </a:solidFill>
              </a:rPr>
              <a:t>ML</a:t>
            </a:r>
          </a:p>
        </p:txBody>
      </p:sp>
      <p:pic>
        <p:nvPicPr>
          <p:cNvPr id="3074" name="Picture 2">
            <a:extLst>
              <a:ext uri="{FF2B5EF4-FFF2-40B4-BE49-F238E27FC236}">
                <a16:creationId xmlns:a16="http://schemas.microsoft.com/office/drawing/2014/main" id="{94FAFD02-A2A0-274B-845D-62B7F2091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201" y="1077219"/>
            <a:ext cx="3072739" cy="260390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7867F8C-2F94-F241-BE9D-6A8BE2E36C32}"/>
              </a:ext>
            </a:extLst>
          </p:cNvPr>
          <p:cNvGrpSpPr/>
          <p:nvPr/>
        </p:nvGrpSpPr>
        <p:grpSpPr>
          <a:xfrm>
            <a:off x="5971841" y="2949905"/>
            <a:ext cx="1221809" cy="707886"/>
            <a:chOff x="9952287" y="1361472"/>
            <a:chExt cx="1221809" cy="707886"/>
          </a:xfrm>
        </p:grpSpPr>
        <p:sp>
          <p:nvSpPr>
            <p:cNvPr id="2" name="TextBox 1">
              <a:extLst>
                <a:ext uri="{FF2B5EF4-FFF2-40B4-BE49-F238E27FC236}">
                  <a16:creationId xmlns:a16="http://schemas.microsoft.com/office/drawing/2014/main" id="{0C5AD1E3-9C52-4647-BB2A-70B7AD38A679}"/>
                </a:ext>
              </a:extLst>
            </p:cNvPr>
            <p:cNvSpPr txBox="1"/>
            <p:nvPr/>
          </p:nvSpPr>
          <p:spPr>
            <a:xfrm>
              <a:off x="9952287" y="1361472"/>
              <a:ext cx="1221809" cy="707886"/>
            </a:xfrm>
            <a:prstGeom prst="rect">
              <a:avLst/>
            </a:prstGeom>
            <a:solidFill>
              <a:schemeClr val="bg1">
                <a:alpha val="45000"/>
              </a:schemeClr>
            </a:solidFill>
            <a:ln>
              <a:solidFill>
                <a:schemeClr val="tx1"/>
              </a:solidFill>
            </a:ln>
          </p:spPr>
          <p:txBody>
            <a:bodyPr wrap="none" rtlCol="0">
              <a:spAutoFit/>
            </a:bodyPr>
            <a:lstStyle/>
            <a:p>
              <a:r>
                <a:rPr lang="en-US" sz="1000" dirty="0"/>
                <a:t>       NOAA P-3 (N42)</a:t>
              </a:r>
            </a:p>
            <a:p>
              <a:r>
                <a:rPr lang="en-US" sz="1000" dirty="0"/>
                <a:t>       NOAA G-IV</a:t>
              </a:r>
            </a:p>
            <a:p>
              <a:r>
                <a:rPr lang="en-US" sz="1000" dirty="0"/>
                <a:t>       NASA DC-8</a:t>
              </a:r>
            </a:p>
            <a:p>
              <a:r>
                <a:rPr lang="en-US" sz="1000" dirty="0"/>
                <a:t> </a:t>
              </a:r>
              <a:r>
                <a:rPr lang="en-US" sz="1000" dirty="0">
                  <a:solidFill>
                    <a:srgbClr val="FF0000"/>
                  </a:solidFill>
                </a:rPr>
                <a:t>+</a:t>
              </a:r>
              <a:r>
                <a:rPr lang="en-US" sz="1000" dirty="0"/>
                <a:t>    ADM-Aeolus</a:t>
              </a:r>
            </a:p>
          </p:txBody>
        </p:sp>
        <p:cxnSp>
          <p:nvCxnSpPr>
            <p:cNvPr id="11" name="Straight Connector 10">
              <a:extLst>
                <a:ext uri="{FF2B5EF4-FFF2-40B4-BE49-F238E27FC236}">
                  <a16:creationId xmlns:a16="http://schemas.microsoft.com/office/drawing/2014/main" id="{DAD2EBB5-8D1F-AF4B-87C1-EEA9EEE05EE4}"/>
                </a:ext>
              </a:extLst>
            </p:cNvPr>
            <p:cNvCxnSpPr/>
            <p:nvPr/>
          </p:nvCxnSpPr>
          <p:spPr>
            <a:xfrm>
              <a:off x="9984549" y="1485066"/>
              <a:ext cx="22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826A6B-9CBC-3840-BAB4-615346951276}"/>
                </a:ext>
              </a:extLst>
            </p:cNvPr>
            <p:cNvCxnSpPr/>
            <p:nvPr/>
          </p:nvCxnSpPr>
          <p:spPr>
            <a:xfrm>
              <a:off x="9984549" y="1637948"/>
              <a:ext cx="2286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DD5E96-51B1-CF4A-AFCD-41398EBF5902}"/>
                </a:ext>
              </a:extLst>
            </p:cNvPr>
            <p:cNvCxnSpPr/>
            <p:nvPr/>
          </p:nvCxnSpPr>
          <p:spPr>
            <a:xfrm>
              <a:off x="9984549" y="1787021"/>
              <a:ext cx="2286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3078" name="Picture 6">
            <a:extLst>
              <a:ext uri="{FF2B5EF4-FFF2-40B4-BE49-F238E27FC236}">
                <a16:creationId xmlns:a16="http://schemas.microsoft.com/office/drawing/2014/main" id="{5069E1B4-20AE-B348-BCCF-A4CA3C949B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0125" y="1327980"/>
            <a:ext cx="2631677" cy="21867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4E7806F-9A3B-AF4F-8E1F-058D3B36DCF1}"/>
              </a:ext>
            </a:extLst>
          </p:cNvPr>
          <p:cNvSpPr txBox="1"/>
          <p:nvPr/>
        </p:nvSpPr>
        <p:spPr>
          <a:xfrm>
            <a:off x="9423163" y="1274779"/>
            <a:ext cx="2631677" cy="307777"/>
          </a:xfrm>
          <a:prstGeom prst="rect">
            <a:avLst/>
          </a:prstGeom>
          <a:noFill/>
        </p:spPr>
        <p:txBody>
          <a:bodyPr wrap="square" rtlCol="0">
            <a:spAutoFit/>
          </a:bodyPr>
          <a:lstStyle/>
          <a:p>
            <a:r>
              <a:rPr lang="en-US" sz="1400" dirty="0"/>
              <a:t>N42 final flight track (black curve)</a:t>
            </a:r>
          </a:p>
        </p:txBody>
      </p:sp>
      <p:sp>
        <p:nvSpPr>
          <p:cNvPr id="24" name="TextBox 23">
            <a:extLst>
              <a:ext uri="{FF2B5EF4-FFF2-40B4-BE49-F238E27FC236}">
                <a16:creationId xmlns:a16="http://schemas.microsoft.com/office/drawing/2014/main" id="{6B6DC6DA-9E01-2546-8882-13592C74C98D}"/>
              </a:ext>
            </a:extLst>
          </p:cNvPr>
          <p:cNvSpPr txBox="1"/>
          <p:nvPr/>
        </p:nvSpPr>
        <p:spPr>
          <a:xfrm>
            <a:off x="10186575" y="4736442"/>
            <a:ext cx="312906" cy="276999"/>
          </a:xfrm>
          <a:prstGeom prst="rect">
            <a:avLst/>
          </a:prstGeom>
          <a:noFill/>
        </p:spPr>
        <p:txBody>
          <a:bodyPr wrap="none" rtlCol="0">
            <a:spAutoFit/>
          </a:bodyPr>
          <a:lstStyle/>
          <a:p>
            <a:r>
              <a:rPr lang="en-US" sz="1200" dirty="0"/>
              <a:t>LL</a:t>
            </a:r>
          </a:p>
        </p:txBody>
      </p:sp>
    </p:spTree>
    <p:extLst>
      <p:ext uri="{BB962C8B-B14F-4D97-AF65-F5344CB8AC3E}">
        <p14:creationId xmlns:p14="http://schemas.microsoft.com/office/powerpoint/2010/main" val="336108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5</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Hurricane Henri: 20210821H1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7080071" cy="5432256"/>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LPS/Radar: </a:t>
            </a:r>
            <a:r>
              <a:rPr lang="en-US" sz="2000" dirty="0" err="1"/>
              <a:t>Aberson</a:t>
            </a:r>
            <a:r>
              <a:rPr lang="en-US" sz="2000" dirty="0"/>
              <a:t>, Aspen: None</a:t>
            </a:r>
          </a:p>
          <a:p>
            <a:pPr marL="692150" lvl="1" indent="-231775">
              <a:buFont typeface="Wingdings" pitchFamily="2" charset="2"/>
              <a:buChar char="§"/>
            </a:pPr>
            <a:r>
              <a:rPr lang="en-US" sz="2000" dirty="0"/>
              <a:t>GB LPS: Holbach, GB Aspen-TAG: J. Zhang/</a:t>
            </a:r>
            <a:r>
              <a:rPr lang="en-US" sz="2000" dirty="0" err="1"/>
              <a:t>Dunion</a:t>
            </a:r>
            <a:r>
              <a:rPr lang="en-US" sz="2000" dirty="0"/>
              <a:t>, GB Radar: Fischer/</a:t>
            </a:r>
            <a:r>
              <a:rPr lang="en-US" sz="2000" dirty="0" err="1"/>
              <a:t>Reasor</a:t>
            </a:r>
            <a:endParaRPr lang="en-US" sz="2000" dirty="0"/>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(Early Stage), ONR TCRI collaboration</a:t>
            </a:r>
          </a:p>
          <a:p>
            <a:pPr marL="692150" lvl="1" indent="-231775">
              <a:buFont typeface="Wingdings" pitchFamily="2" charset="2"/>
              <a:buChar char="§"/>
            </a:pPr>
            <a:r>
              <a:rPr lang="en-US" sz="2000" dirty="0"/>
              <a:t>Planned pattern: butterfly</a:t>
            </a:r>
          </a:p>
          <a:p>
            <a:pPr marL="692150" lvl="1" indent="-231775">
              <a:buFont typeface="Wingdings" pitchFamily="2" charset="2"/>
              <a:buChar char="§"/>
            </a:pPr>
            <a:r>
              <a:rPr lang="en-US" sz="2000" dirty="0"/>
              <a:t>T/O off (KLAL) – Landing (KLAL): 0757 – 1540z</a:t>
            </a:r>
          </a:p>
          <a:p>
            <a:pPr marL="692150" lvl="1" indent="-231775">
              <a:buFont typeface="Wingdings" pitchFamily="2" charset="2"/>
              <a:buChar char="§"/>
            </a:pPr>
            <a:r>
              <a:rPr lang="en-US" sz="2000" dirty="0"/>
              <a:t>FL 8-10 k ft</a:t>
            </a:r>
          </a:p>
          <a:p>
            <a:pPr marL="692150" lvl="1" indent="-231775">
              <a:buFont typeface="Wingdings" pitchFamily="2" charset="2"/>
              <a:buChar char="§"/>
            </a:pPr>
            <a:r>
              <a:rPr lang="en-US" sz="2000" dirty="0"/>
              <a:t>19 dropsondes (19 to GTS), 14 NWS, 5 ONR</a:t>
            </a:r>
          </a:p>
          <a:p>
            <a:pPr marL="692150" lvl="1" indent="-231775">
              <a:buFont typeface="Wingdings" pitchFamily="2" charset="2"/>
              <a:buChar char="§"/>
            </a:pPr>
            <a:r>
              <a:rPr lang="en-US" sz="2000" dirty="0"/>
              <a:t>6 NRL AXBTs (4 good, 1 partial, 1 bad)</a:t>
            </a:r>
          </a:p>
          <a:p>
            <a:pPr marL="692150" lvl="1" indent="-231775">
              <a:buFont typeface="Wingdings" pitchFamily="2" charset="2"/>
              <a:buChar char="§"/>
            </a:pPr>
            <a:r>
              <a:rPr lang="en-US" sz="2000" dirty="0"/>
              <a:t>3 TDR analyses to NHC and EMC</a:t>
            </a:r>
          </a:p>
          <a:p>
            <a:pPr marL="692150" lvl="1" indent="-231775">
              <a:buFont typeface="Wingdings" pitchFamily="2" charset="2"/>
              <a:buChar char="§"/>
            </a:pPr>
            <a:r>
              <a:rPr lang="en-US" sz="2000" dirty="0"/>
              <a:t>ONR TCRI Gravity Wave Module (SW corner of pattern)</a:t>
            </a:r>
          </a:p>
          <a:p>
            <a:pPr marL="236537"/>
            <a:endParaRPr lang="en-US" sz="800" dirty="0"/>
          </a:p>
          <a:p>
            <a:pPr marL="346075" indent="-231775">
              <a:buFont typeface="Arial" panose="020B0604020202020204" pitchFamily="34" charset="0"/>
              <a:buChar char="•"/>
            </a:pPr>
            <a:r>
              <a:rPr lang="en-US" dirty="0"/>
              <a:t>SFMR unit S/N 001 still appears to be ~5-10 kt higher than sondes</a:t>
            </a:r>
          </a:p>
          <a:p>
            <a:pPr marL="346075" indent="-231775">
              <a:buFont typeface="Arial" panose="020B0604020202020204" pitchFamily="34" charset="0"/>
              <a:buChar char="•"/>
            </a:pPr>
            <a:endParaRPr lang="en-US" sz="500" dirty="0"/>
          </a:p>
          <a:p>
            <a:pPr marL="346075" indent="-231775">
              <a:buFont typeface="Arial" panose="020B0604020202020204" pitchFamily="34" charset="0"/>
              <a:buChar char="•"/>
            </a:pPr>
            <a:r>
              <a:rPr lang="en-US" dirty="0"/>
              <a:t>1500z NHC discussion: </a:t>
            </a:r>
            <a:r>
              <a:rPr lang="en-US" i="1" dirty="0"/>
              <a:t>“The NOAA tail Doppler radar data indicate that the storm is becoming more vertically aligned and that a more symmetric eyewall appears to be forming.”</a:t>
            </a:r>
          </a:p>
        </p:txBody>
      </p:sp>
      <p:sp>
        <p:nvSpPr>
          <p:cNvPr id="9" name="TextBox 8">
            <a:extLst>
              <a:ext uri="{FF2B5EF4-FFF2-40B4-BE49-F238E27FC236}">
                <a16:creationId xmlns:a16="http://schemas.microsoft.com/office/drawing/2014/main" id="{21F2C6D1-13B4-804E-A33F-632486E0028C}"/>
              </a:ext>
            </a:extLst>
          </p:cNvPr>
          <p:cNvSpPr txBox="1"/>
          <p:nvPr/>
        </p:nvSpPr>
        <p:spPr>
          <a:xfrm>
            <a:off x="7002170" y="5954136"/>
            <a:ext cx="4843948" cy="954107"/>
          </a:xfrm>
          <a:prstGeom prst="rect">
            <a:avLst/>
          </a:prstGeom>
          <a:noFill/>
        </p:spPr>
        <p:txBody>
          <a:bodyPr wrap="square" rtlCol="0">
            <a:spAutoFit/>
          </a:bodyPr>
          <a:lstStyle/>
          <a:p>
            <a:r>
              <a:rPr lang="en-US" sz="1400" dirty="0"/>
              <a:t>2.0 km reflectivity and winds (left image) and 2.0 and 5.0 km streamlines with 2.0 km winds shaded (right image). shows a fairly well aligned LLC between 2 &amp; 5 km.  Convective center is quite small ~10 n mi.  Strongest winds are in E half of the storm.</a:t>
            </a:r>
          </a:p>
        </p:txBody>
      </p:sp>
      <p:pic>
        <p:nvPicPr>
          <p:cNvPr id="4098" name="Picture 2">
            <a:extLst>
              <a:ext uri="{FF2B5EF4-FFF2-40B4-BE49-F238E27FC236}">
                <a16:creationId xmlns:a16="http://schemas.microsoft.com/office/drawing/2014/main" id="{E886AD40-C416-1D4A-9060-64ED3BC80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519" y="1102763"/>
            <a:ext cx="2437599" cy="25481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CFB50C9-4C8E-9940-B0C5-592D292FA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170" y="3734031"/>
            <a:ext cx="4624587" cy="21945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5E8A357-22B7-BB40-A0BC-E53927A01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6257" y="1142432"/>
            <a:ext cx="2437599" cy="24375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BA2A16A-69CB-7848-B306-74F2978096C3}"/>
              </a:ext>
            </a:extLst>
          </p:cNvPr>
          <p:cNvSpPr txBox="1"/>
          <p:nvPr/>
        </p:nvSpPr>
        <p:spPr>
          <a:xfrm>
            <a:off x="9727661" y="1214378"/>
            <a:ext cx="1819071" cy="307777"/>
          </a:xfrm>
          <a:prstGeom prst="rect">
            <a:avLst/>
          </a:prstGeom>
          <a:noFill/>
        </p:spPr>
        <p:txBody>
          <a:bodyPr wrap="square" rtlCol="0">
            <a:spAutoFit/>
          </a:bodyPr>
          <a:lstStyle/>
          <a:p>
            <a:pPr algn="ctr"/>
            <a:r>
              <a:rPr lang="en-US" sz="1400" dirty="0">
                <a:solidFill>
                  <a:schemeClr val="bg1"/>
                </a:solidFill>
              </a:rPr>
              <a:t>N42 final flight track</a:t>
            </a:r>
          </a:p>
        </p:txBody>
      </p:sp>
    </p:spTree>
    <p:extLst>
      <p:ext uri="{BB962C8B-B14F-4D97-AF65-F5344CB8AC3E}">
        <p14:creationId xmlns:p14="http://schemas.microsoft.com/office/powerpoint/2010/main" val="75163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6</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Hurricane Henri: 20210821H2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6640969" cy="5786199"/>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LPS/Radar: None, Aspen: None</a:t>
            </a:r>
          </a:p>
          <a:p>
            <a:pPr marL="692150" lvl="1" indent="-231775">
              <a:buFont typeface="Wingdings" pitchFamily="2" charset="2"/>
              <a:buChar char="§"/>
            </a:pPr>
            <a:r>
              <a:rPr lang="en-US" sz="2000" dirty="0"/>
              <a:t>GB LPS: Zawislak, GB Aspen-TAG: </a:t>
            </a:r>
            <a:r>
              <a:rPr lang="en-US" sz="2000" dirty="0" err="1"/>
              <a:t>Sellwood</a:t>
            </a:r>
            <a:r>
              <a:rPr lang="en-US" sz="2000" dirty="0"/>
              <a:t>, GB Radar: </a:t>
            </a:r>
            <a:r>
              <a:rPr lang="en-US" sz="2000" dirty="0" err="1"/>
              <a:t>Alvey</a:t>
            </a:r>
            <a:r>
              <a:rPr lang="en-US" sz="2000" dirty="0"/>
              <a:t>/Gamache</a:t>
            </a:r>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(Early Stage)</a:t>
            </a:r>
          </a:p>
          <a:p>
            <a:pPr marL="1260475" lvl="2" indent="-342900">
              <a:buFont typeface="Wingdings" pitchFamily="2" charset="2"/>
              <a:buChar char="Ø"/>
            </a:pPr>
            <a:r>
              <a:rPr lang="en-US" dirty="0"/>
              <a:t>ONR TCRI collaboration</a:t>
            </a:r>
          </a:p>
          <a:p>
            <a:pPr marL="692150" lvl="1" indent="-231775">
              <a:buFont typeface="Wingdings" pitchFamily="2" charset="2"/>
              <a:buChar char="§"/>
            </a:pPr>
            <a:r>
              <a:rPr lang="en-US" sz="2000" dirty="0"/>
              <a:t>Planned pattern: butterfly</a:t>
            </a:r>
          </a:p>
          <a:p>
            <a:pPr marL="692150" lvl="1" indent="-231775">
              <a:buFont typeface="Wingdings" pitchFamily="2" charset="2"/>
              <a:buChar char="§"/>
            </a:pPr>
            <a:r>
              <a:rPr lang="en-US" sz="2000" dirty="0"/>
              <a:t>T/O off (KLAL) – Landing (KLAL): 1942 – 0452z</a:t>
            </a:r>
          </a:p>
          <a:p>
            <a:pPr marL="692150" lvl="1" indent="-231775">
              <a:buFont typeface="Wingdings" pitchFamily="2" charset="2"/>
              <a:buChar char="§"/>
            </a:pPr>
            <a:r>
              <a:rPr lang="en-US" sz="2000" dirty="0"/>
              <a:t>FL 10 k ft</a:t>
            </a:r>
          </a:p>
          <a:p>
            <a:pPr marL="692150" lvl="1" indent="-231775">
              <a:buFont typeface="Wingdings" pitchFamily="2" charset="2"/>
              <a:buChar char="§"/>
            </a:pPr>
            <a:r>
              <a:rPr lang="en-US" sz="2000" dirty="0"/>
              <a:t>21 dropsondes (21 to GTS), 15 NWS, 6 ONR</a:t>
            </a:r>
          </a:p>
          <a:p>
            <a:pPr marL="692150" lvl="1" indent="-231775">
              <a:buFont typeface="Wingdings" pitchFamily="2" charset="2"/>
              <a:buChar char="§"/>
            </a:pPr>
            <a:r>
              <a:rPr lang="en-US" sz="2000" dirty="0"/>
              <a:t>7 NRL AXBTs (all good)</a:t>
            </a:r>
          </a:p>
          <a:p>
            <a:pPr marL="692150" lvl="1" indent="-231775">
              <a:buFont typeface="Wingdings" pitchFamily="2" charset="2"/>
              <a:buChar char="§"/>
            </a:pPr>
            <a:r>
              <a:rPr lang="en-US" sz="2000" dirty="0"/>
              <a:t>3 TDR analyses to NHC and EMC</a:t>
            </a:r>
          </a:p>
          <a:p>
            <a:pPr marL="692150" lvl="1" indent="-231775">
              <a:buFont typeface="Wingdings" pitchFamily="2" charset="2"/>
              <a:buChar char="§"/>
            </a:pPr>
            <a:r>
              <a:rPr lang="en-US" sz="2000" dirty="0"/>
              <a:t>ONR TCRI Gravity Wave Module (SE corner of pattern)</a:t>
            </a:r>
          </a:p>
          <a:p>
            <a:pPr marL="236537"/>
            <a:endParaRPr lang="en-US" sz="500" dirty="0"/>
          </a:p>
          <a:p>
            <a:pPr marL="346075" indent="-231775">
              <a:buFont typeface="Arial" panose="020B0604020202020204" pitchFamily="34" charset="0"/>
              <a:buChar char="•"/>
            </a:pPr>
            <a:r>
              <a:rPr lang="en-US" dirty="0"/>
              <a:t>Since AF had to RTB, N42 picked up the 2330z fix. With possibility of required 0230z fix too, we needed a delay and the GW Module allowed us to fulfill that delay</a:t>
            </a:r>
          </a:p>
          <a:p>
            <a:pPr marL="346075" indent="-231775">
              <a:buFont typeface="Arial" panose="020B0604020202020204" pitchFamily="34" charset="0"/>
              <a:buChar char="•"/>
            </a:pPr>
            <a:endParaRPr lang="en-US" sz="500" dirty="0"/>
          </a:p>
          <a:p>
            <a:pPr marL="346075" indent="-231775">
              <a:buFont typeface="Arial" panose="020B0604020202020204" pitchFamily="34" charset="0"/>
              <a:buChar char="•"/>
            </a:pPr>
            <a:r>
              <a:rPr lang="en-US" dirty="0"/>
              <a:t>Well aligned and near symmetric </a:t>
            </a:r>
            <a:r>
              <a:rPr lang="en-US" dirty="0" err="1"/>
              <a:t>precip</a:t>
            </a:r>
            <a:r>
              <a:rPr lang="en-US" dirty="0"/>
              <a:t> around center</a:t>
            </a:r>
          </a:p>
        </p:txBody>
      </p:sp>
      <p:sp>
        <p:nvSpPr>
          <p:cNvPr id="9" name="TextBox 8">
            <a:extLst>
              <a:ext uri="{FF2B5EF4-FFF2-40B4-BE49-F238E27FC236}">
                <a16:creationId xmlns:a16="http://schemas.microsoft.com/office/drawing/2014/main" id="{21F2C6D1-13B4-804E-A33F-632486E0028C}"/>
              </a:ext>
            </a:extLst>
          </p:cNvPr>
          <p:cNvSpPr txBox="1"/>
          <p:nvPr/>
        </p:nvSpPr>
        <p:spPr>
          <a:xfrm>
            <a:off x="6711152" y="6109137"/>
            <a:ext cx="4585231" cy="523220"/>
          </a:xfrm>
          <a:prstGeom prst="rect">
            <a:avLst/>
          </a:prstGeom>
          <a:noFill/>
        </p:spPr>
        <p:txBody>
          <a:bodyPr wrap="square" rtlCol="0">
            <a:spAutoFit/>
          </a:bodyPr>
          <a:lstStyle/>
          <a:p>
            <a:r>
              <a:rPr lang="en-US" sz="1400" dirty="0"/>
              <a:t>2.0 km reflectivity and winds (left image) and 2.0 and 5.0 km streamlines with 2.0 km winds shaded (right image).</a:t>
            </a:r>
          </a:p>
        </p:txBody>
      </p:sp>
      <p:sp>
        <p:nvSpPr>
          <p:cNvPr id="18" name="TextBox 17">
            <a:extLst>
              <a:ext uri="{FF2B5EF4-FFF2-40B4-BE49-F238E27FC236}">
                <a16:creationId xmlns:a16="http://schemas.microsoft.com/office/drawing/2014/main" id="{DABEAA41-4622-C546-A528-B123642B89F4}"/>
              </a:ext>
            </a:extLst>
          </p:cNvPr>
          <p:cNvSpPr txBox="1"/>
          <p:nvPr/>
        </p:nvSpPr>
        <p:spPr>
          <a:xfrm>
            <a:off x="10439404" y="5343309"/>
            <a:ext cx="380232" cy="276999"/>
          </a:xfrm>
          <a:prstGeom prst="rect">
            <a:avLst/>
          </a:prstGeom>
          <a:noFill/>
        </p:spPr>
        <p:txBody>
          <a:bodyPr wrap="none" rtlCol="0">
            <a:spAutoFit/>
          </a:bodyPr>
          <a:lstStyle/>
          <a:p>
            <a:r>
              <a:rPr lang="en-US" sz="1200" dirty="0">
                <a:solidFill>
                  <a:srgbClr val="FF0000"/>
                </a:solidFill>
              </a:rPr>
              <a:t>ML</a:t>
            </a:r>
          </a:p>
        </p:txBody>
      </p:sp>
      <p:sp>
        <p:nvSpPr>
          <p:cNvPr id="19" name="TextBox 18">
            <a:extLst>
              <a:ext uri="{FF2B5EF4-FFF2-40B4-BE49-F238E27FC236}">
                <a16:creationId xmlns:a16="http://schemas.microsoft.com/office/drawing/2014/main" id="{601222B6-FC4B-7E48-AC1F-6DEBB1BA1625}"/>
              </a:ext>
            </a:extLst>
          </p:cNvPr>
          <p:cNvSpPr txBox="1"/>
          <p:nvPr/>
        </p:nvSpPr>
        <p:spPr>
          <a:xfrm rot="18148734">
            <a:off x="9915617" y="5400141"/>
            <a:ext cx="906274" cy="276999"/>
          </a:xfrm>
          <a:prstGeom prst="rect">
            <a:avLst/>
          </a:prstGeom>
          <a:noFill/>
        </p:spPr>
        <p:txBody>
          <a:bodyPr wrap="none" rtlCol="0">
            <a:spAutoFit/>
          </a:bodyPr>
          <a:lstStyle/>
          <a:p>
            <a:r>
              <a:rPr lang="en-US" sz="1200" dirty="0"/>
              <a:t>Open Wave</a:t>
            </a:r>
          </a:p>
        </p:txBody>
      </p:sp>
      <p:sp>
        <p:nvSpPr>
          <p:cNvPr id="12" name="TextBox 11">
            <a:extLst>
              <a:ext uri="{FF2B5EF4-FFF2-40B4-BE49-F238E27FC236}">
                <a16:creationId xmlns:a16="http://schemas.microsoft.com/office/drawing/2014/main" id="{E8E782A3-F893-5B4B-BF3D-9159FCE99214}"/>
              </a:ext>
            </a:extLst>
          </p:cNvPr>
          <p:cNvSpPr txBox="1"/>
          <p:nvPr/>
        </p:nvSpPr>
        <p:spPr>
          <a:xfrm rot="18148734">
            <a:off x="7649473" y="5400138"/>
            <a:ext cx="906274" cy="276999"/>
          </a:xfrm>
          <a:prstGeom prst="rect">
            <a:avLst/>
          </a:prstGeom>
          <a:noFill/>
        </p:spPr>
        <p:txBody>
          <a:bodyPr wrap="none" rtlCol="0">
            <a:spAutoFit/>
          </a:bodyPr>
          <a:lstStyle/>
          <a:p>
            <a:r>
              <a:rPr lang="en-US" sz="1200" dirty="0"/>
              <a:t>Open Wave</a:t>
            </a:r>
          </a:p>
        </p:txBody>
      </p:sp>
      <p:pic>
        <p:nvPicPr>
          <p:cNvPr id="5122" name="Picture 2">
            <a:extLst>
              <a:ext uri="{FF2B5EF4-FFF2-40B4-BE49-F238E27FC236}">
                <a16:creationId xmlns:a16="http://schemas.microsoft.com/office/drawing/2014/main" id="{53DD87E1-E8DA-8048-8436-E81DE418D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817" y="1101462"/>
            <a:ext cx="2661435" cy="26614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1BA92BE-CB91-6640-8B50-4656C3F6F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153" y="3916861"/>
            <a:ext cx="4585231" cy="219456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D115A0A5-AACD-DB42-BC8E-20DD213EC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2774" y="1237692"/>
            <a:ext cx="2830162" cy="23042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CCFC0BA-369D-D54F-BAD9-E60147D165A8}"/>
              </a:ext>
            </a:extLst>
          </p:cNvPr>
          <p:cNvSpPr txBox="1"/>
          <p:nvPr/>
        </p:nvSpPr>
        <p:spPr>
          <a:xfrm>
            <a:off x="10450306" y="1205524"/>
            <a:ext cx="1819071" cy="307777"/>
          </a:xfrm>
          <a:prstGeom prst="rect">
            <a:avLst/>
          </a:prstGeom>
          <a:noFill/>
        </p:spPr>
        <p:txBody>
          <a:bodyPr wrap="square" rtlCol="0">
            <a:spAutoFit/>
          </a:bodyPr>
          <a:lstStyle/>
          <a:p>
            <a:pPr algn="ctr"/>
            <a:r>
              <a:rPr lang="en-US" sz="1400" dirty="0">
                <a:solidFill>
                  <a:schemeClr val="bg1"/>
                </a:solidFill>
              </a:rPr>
              <a:t>N42 final flight track</a:t>
            </a:r>
          </a:p>
        </p:txBody>
      </p:sp>
    </p:spTree>
    <p:extLst>
      <p:ext uri="{BB962C8B-B14F-4D97-AF65-F5344CB8AC3E}">
        <p14:creationId xmlns:p14="http://schemas.microsoft.com/office/powerpoint/2010/main" val="22645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Hurricane Henri: 20-21 August 2021</a:t>
            </a:r>
          </a:p>
        </p:txBody>
      </p:sp>
      <p:pic>
        <p:nvPicPr>
          <p:cNvPr id="6" name="Google Shape;228;g88653923ee_0_70">
            <a:extLst>
              <a:ext uri="{FF2B5EF4-FFF2-40B4-BE49-F238E27FC236}">
                <a16:creationId xmlns:a16="http://schemas.microsoft.com/office/drawing/2014/main" id="{62D73C93-E522-6846-BE43-B0283084E2FE}"/>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DCED3D03-39E5-3E4A-801D-B62EA83AF370}"/>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Google Shape;295;g6f46e3a3ab_1_0">
            <a:extLst>
              <a:ext uri="{FF2B5EF4-FFF2-40B4-BE49-F238E27FC236}">
                <a16:creationId xmlns:a16="http://schemas.microsoft.com/office/drawing/2014/main" id="{B1F34459-B65D-9A44-B504-740529A3DC10}"/>
              </a:ext>
            </a:extLst>
          </p:cNvPr>
          <p:cNvSpPr txBox="1"/>
          <p:nvPr/>
        </p:nvSpPr>
        <p:spPr>
          <a:xfrm>
            <a:off x="137160" y="1188720"/>
            <a:ext cx="12054840" cy="5669280"/>
          </a:xfrm>
          <a:prstGeom prst="rect">
            <a:avLst/>
          </a:prstGeom>
          <a:noFill/>
          <a:ln>
            <a:noFill/>
          </a:ln>
        </p:spPr>
        <p:txBody>
          <a:bodyPr spcFirstLastPara="1" wrap="square" lIns="91425" tIns="91425" rIns="91425" bIns="91425" anchor="t" anchorCtr="0">
            <a:noAutofit/>
          </a:bodyPr>
          <a:lstStyle/>
          <a:p>
            <a:pPr lvl="0">
              <a:spcAft>
                <a:spcPts val="1200"/>
              </a:spcAft>
              <a:buClr>
                <a:srgbClr val="000000"/>
              </a:buClr>
              <a:buSzPts val="2400"/>
            </a:pPr>
            <a:r>
              <a:rPr lang="en-US" sz="2800" dirty="0">
                <a:ea typeface="Calibri"/>
                <a:cs typeface="Calibri"/>
                <a:sym typeface="Calibri"/>
              </a:rPr>
              <a:t>Social Media</a:t>
            </a:r>
          </a:p>
          <a:p>
            <a:pPr marL="573088" lvl="0" indent="-225425">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HRD Twitter</a:t>
            </a:r>
          </a:p>
          <a:p>
            <a:pPr marL="1147763" lvl="1" indent="-342900">
              <a:buClr>
                <a:srgbClr val="000000"/>
              </a:buClr>
              <a:buSzPts val="2400"/>
              <a:buFont typeface="Courier New" panose="02070309020205020404" pitchFamily="49" charset="0"/>
              <a:buChar char="o"/>
            </a:pPr>
            <a:r>
              <a:rPr lang="en-US" sz="2000" dirty="0">
                <a:solidFill>
                  <a:srgbClr val="000000"/>
                </a:solidFill>
                <a:ea typeface="Calibri"/>
                <a:cs typeface="Calibri"/>
                <a:sym typeface="Calibri"/>
              </a:rPr>
              <a:t>NOAA Hurricane Hunters fly into and around Fred, Grace, and Henri, and gear up for the next system: </a:t>
            </a:r>
            <a:r>
              <a:rPr lang="en-US" dirty="0">
                <a:hlinkClick r:id="rId5"/>
              </a:rPr>
              <a:t>https://twitter.com/HRD_AOML_NOAA/status/1430948086155816967?s=20</a:t>
            </a:r>
            <a:r>
              <a:rPr lang="en-US" dirty="0"/>
              <a:t> </a:t>
            </a:r>
            <a:endParaRPr lang="en-US" dirty="0">
              <a:solidFill>
                <a:srgbClr val="000000"/>
              </a:solidFill>
              <a:ea typeface="Calibri"/>
              <a:cs typeface="Calibri"/>
              <a:sym typeface="Calibri"/>
            </a:endParaRPr>
          </a:p>
          <a:p>
            <a:pPr marL="804863" lvl="1">
              <a:buClr>
                <a:srgbClr val="000000"/>
              </a:buClr>
              <a:buSzPts val="2400"/>
            </a:pPr>
            <a:endParaRPr lang="en-US" sz="800"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HRD Blog</a:t>
            </a:r>
          </a:p>
          <a:p>
            <a:pPr marL="1147763" lvl="1" indent="-342900">
              <a:buClr>
                <a:srgbClr val="000000"/>
              </a:buClr>
              <a:buSzPts val="2400"/>
              <a:buFont typeface="Courier New" panose="02070309020205020404" pitchFamily="49" charset="0"/>
              <a:buChar char="o"/>
            </a:pPr>
            <a:r>
              <a:rPr lang="en-US" sz="2000" i="1" dirty="0">
                <a:solidFill>
                  <a:srgbClr val="000000"/>
                </a:solidFill>
                <a:ea typeface="Calibri"/>
                <a:cs typeface="Calibri"/>
                <a:sym typeface="Calibri"/>
              </a:rPr>
              <a:t>NOAA Hurricane Hunters fly into and around Fred, Grace, and Henri, and gear up for the next system</a:t>
            </a:r>
            <a:r>
              <a:rPr lang="en-US" sz="2000" dirty="0">
                <a:solidFill>
                  <a:srgbClr val="000000"/>
                </a:solidFill>
                <a:ea typeface="Calibri"/>
                <a:cs typeface="Calibri"/>
                <a:sym typeface="Calibri"/>
              </a:rPr>
              <a:t>: </a:t>
            </a:r>
            <a:r>
              <a:rPr lang="en-US" sz="2000" dirty="0">
                <a:solidFill>
                  <a:srgbClr val="000000"/>
                </a:solidFill>
                <a:ea typeface="Calibri"/>
                <a:cs typeface="Calibri"/>
                <a:sym typeface="Calibri"/>
                <a:hlinkClick r:id="rId6"/>
              </a:rPr>
              <a:t>https://noaahrd.wordpress.com/2021/08/26/noaa-hurricane-hunters-fly-into-and-around-fred-grace-and-henri-and-gear-up-for-the-next-system/</a:t>
            </a:r>
            <a:r>
              <a:rPr lang="en-US" sz="2000" dirty="0">
                <a:solidFill>
                  <a:srgbClr val="000000"/>
                </a:solidFill>
                <a:ea typeface="Calibri"/>
                <a:cs typeface="Calibri"/>
                <a:sym typeface="Calibri"/>
              </a:rPr>
              <a:t> </a:t>
            </a:r>
            <a:endParaRPr lang="en-US" sz="1400" dirty="0">
              <a:solidFill>
                <a:srgbClr val="000000"/>
              </a:solidFill>
              <a:ea typeface="Calibri"/>
              <a:cs typeface="Calibri"/>
              <a:sym typeface="Calibri"/>
            </a:endParaRPr>
          </a:p>
          <a:p>
            <a:pPr marL="804863" lvl="1">
              <a:buClr>
                <a:srgbClr val="000000"/>
              </a:buClr>
              <a:buSzPts val="2400"/>
            </a:pPr>
            <a:endParaRPr lang="en-US" sz="800" dirty="0">
              <a:solidFill>
                <a:srgbClr val="000000"/>
              </a:solidFill>
              <a:ea typeface="Calibri"/>
              <a:cs typeface="Calibri"/>
              <a:sym typeface="Calibri"/>
            </a:endParaRPr>
          </a:p>
          <a:p>
            <a:pPr marL="576263" lvl="1" indent="-230188">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AOML Instagram tagged by “</a:t>
            </a:r>
            <a:r>
              <a:rPr lang="en-US" sz="2400" dirty="0" err="1">
                <a:solidFill>
                  <a:srgbClr val="000000"/>
                </a:solidFill>
                <a:ea typeface="Calibri"/>
                <a:cs typeface="Calibri"/>
                <a:sym typeface="Calibri"/>
              </a:rPr>
              <a:t>flynoaa</a:t>
            </a:r>
            <a:r>
              <a:rPr lang="en-US" sz="2400" dirty="0">
                <a:solidFill>
                  <a:srgbClr val="000000"/>
                </a:solidFill>
                <a:ea typeface="Calibri"/>
                <a:cs typeface="Calibri"/>
                <a:sym typeface="Calibri"/>
              </a:rPr>
              <a:t>” (NOAA AOC)</a:t>
            </a:r>
          </a:p>
          <a:p>
            <a:pPr marL="1147763" lvl="1" indent="-342900">
              <a:buClr>
                <a:srgbClr val="000000"/>
              </a:buClr>
              <a:buSzPts val="2400"/>
              <a:buFont typeface="Courier New" panose="02070309020205020404" pitchFamily="49" charset="0"/>
              <a:buChar char="o"/>
            </a:pPr>
            <a:r>
              <a:rPr lang="en-US" sz="2000" dirty="0">
                <a:solidFill>
                  <a:srgbClr val="000000"/>
                </a:solidFill>
                <a:ea typeface="Calibri"/>
                <a:cs typeface="Calibri"/>
                <a:sym typeface="Calibri"/>
              </a:rPr>
              <a:t>https://</a:t>
            </a:r>
            <a:r>
              <a:rPr lang="en-US" sz="2000" dirty="0" err="1">
                <a:solidFill>
                  <a:srgbClr val="000000"/>
                </a:solidFill>
                <a:ea typeface="Calibri"/>
                <a:cs typeface="Calibri"/>
                <a:sym typeface="Calibri"/>
              </a:rPr>
              <a:t>www.instagram.com</a:t>
            </a:r>
            <a:r>
              <a:rPr lang="en-US" sz="2000" dirty="0">
                <a:solidFill>
                  <a:srgbClr val="000000"/>
                </a:solidFill>
                <a:ea typeface="Calibri"/>
                <a:cs typeface="Calibri"/>
                <a:sym typeface="Calibri"/>
              </a:rPr>
              <a:t>/p/CS121CdLE-d/</a:t>
            </a:r>
          </a:p>
          <a:p>
            <a:pPr marL="347663" lvl="0">
              <a:buClr>
                <a:srgbClr val="000000"/>
              </a:buClr>
              <a:buSzPts val="2400"/>
            </a:pPr>
            <a:endParaRPr lang="en-US" sz="800"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Daily Plan of the Day </a:t>
            </a:r>
          </a:p>
          <a:p>
            <a:pPr marL="1147763" lvl="1" indent="-342900">
              <a:buClr>
                <a:srgbClr val="000000"/>
              </a:buClr>
              <a:buSzPts val="2400"/>
              <a:buFont typeface="Courier New" panose="02070309020205020404" pitchFamily="49" charset="0"/>
              <a:buChar char="o"/>
            </a:pPr>
            <a:r>
              <a:rPr lang="en-US" sz="2000" dirty="0">
                <a:solidFill>
                  <a:srgbClr val="000000"/>
                </a:solidFill>
                <a:ea typeface="Calibri"/>
                <a:cs typeface="Calibri"/>
                <a:sym typeface="Calibri"/>
              </a:rPr>
              <a:t>Sent to research partners, AOML Comms, OAR Communications Office</a:t>
            </a:r>
          </a:p>
          <a:p>
            <a:pPr marL="574675" lvl="1" indent="-228600">
              <a:buClr>
                <a:srgbClr val="000000"/>
              </a:buClr>
              <a:buSzPts val="2400"/>
              <a:buFont typeface="Courier New" panose="02070309020205020404" pitchFamily="49" charset="0"/>
              <a:buChar char="o"/>
            </a:pPr>
            <a:endParaRPr lang="en-US" sz="800" dirty="0">
              <a:solidFill>
                <a:srgbClr val="000000"/>
              </a:solidFill>
              <a:ea typeface="Calibri"/>
              <a:cs typeface="Calibri"/>
              <a:sym typeface="Calibri"/>
            </a:endParaRPr>
          </a:p>
          <a:p>
            <a:pPr marL="688975" lvl="1" indent="-342900">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Emily Ashe, Michael F., Jason D., and Jon Z.</a:t>
            </a:r>
          </a:p>
          <a:p>
            <a:pPr marL="1146175" lvl="2" indent="-342900">
              <a:buClr>
                <a:srgbClr val="000000"/>
              </a:buClr>
              <a:buSzPts val="2400"/>
              <a:buFont typeface="Courier New" panose="02070309020205020404" pitchFamily="49" charset="0"/>
              <a:buChar char="o"/>
            </a:pPr>
            <a:r>
              <a:rPr lang="en-US" sz="2000" dirty="0">
                <a:solidFill>
                  <a:srgbClr val="000000"/>
                </a:solidFill>
                <a:ea typeface="Calibri"/>
                <a:cs typeface="Calibri"/>
                <a:sym typeface="Calibri"/>
              </a:rPr>
              <a:t>Post-map discussion tag-ups to discuss social media opportunities</a:t>
            </a:r>
          </a:p>
        </p:txBody>
      </p:sp>
    </p:spTree>
    <p:extLst>
      <p:ext uri="{BB962C8B-B14F-4D97-AF65-F5344CB8AC3E}">
        <p14:creationId xmlns:p14="http://schemas.microsoft.com/office/powerpoint/2010/main" val="189988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Hurricane Henri: 20-21 August 2021</a:t>
            </a:r>
          </a:p>
        </p:txBody>
      </p:sp>
      <p:pic>
        <p:nvPicPr>
          <p:cNvPr id="6" name="Google Shape;228;g88653923ee_0_70">
            <a:extLst>
              <a:ext uri="{FF2B5EF4-FFF2-40B4-BE49-F238E27FC236}">
                <a16:creationId xmlns:a16="http://schemas.microsoft.com/office/drawing/2014/main" id="{62D73C93-E522-6846-BE43-B0283084E2FE}"/>
              </a:ext>
            </a:extLst>
          </p:cNvPr>
          <p:cNvPicPr preferRelativeResize="0">
            <a:picLocks noChangeAspect="1"/>
          </p:cNvPicPr>
          <p:nvPr/>
        </p:nvPicPr>
        <p:blipFill rotWithShape="1">
          <a:blip r:embed="rId2">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DCED3D03-39E5-3E4A-801D-B62EA83AF370}"/>
              </a:ext>
            </a:extLst>
          </p:cNvPr>
          <p:cNvPicPr preferRelativeResize="0"/>
          <p:nvPr/>
        </p:nvPicPr>
        <p:blipFill rotWithShape="1">
          <a:blip r:embed="rId3">
            <a:alphaModFix/>
          </a:blip>
          <a:srcRect/>
          <a:stretch/>
        </p:blipFill>
        <p:spPr>
          <a:xfrm>
            <a:off x="11140440" y="137160"/>
            <a:ext cx="914400" cy="914400"/>
          </a:xfrm>
          <a:prstGeom prst="rect">
            <a:avLst/>
          </a:prstGeom>
          <a:noFill/>
          <a:ln>
            <a:noFill/>
          </a:ln>
        </p:spPr>
      </p:pic>
      <p:sp>
        <p:nvSpPr>
          <p:cNvPr id="9" name="Google Shape;295;g6f46e3a3ab_1_0">
            <a:extLst>
              <a:ext uri="{FF2B5EF4-FFF2-40B4-BE49-F238E27FC236}">
                <a16:creationId xmlns:a16="http://schemas.microsoft.com/office/drawing/2014/main" id="{761794EB-0BFB-5C4F-B4B0-1B8C04F20828}"/>
              </a:ext>
            </a:extLst>
          </p:cNvPr>
          <p:cNvSpPr txBox="1"/>
          <p:nvPr/>
        </p:nvSpPr>
        <p:spPr>
          <a:xfrm>
            <a:off x="137160" y="1214378"/>
            <a:ext cx="12054840" cy="5111471"/>
          </a:xfrm>
          <a:prstGeom prst="rect">
            <a:avLst/>
          </a:prstGeom>
          <a:noFill/>
          <a:ln>
            <a:noFill/>
          </a:ln>
        </p:spPr>
        <p:txBody>
          <a:bodyPr spcFirstLastPara="1" wrap="square" lIns="91425" tIns="91425" rIns="91425" bIns="91425" anchor="t" anchorCtr="0">
            <a:noAutofit/>
          </a:bodyPr>
          <a:lstStyle/>
          <a:p>
            <a:pPr lvl="0">
              <a:spcAft>
                <a:spcPts val="1200"/>
              </a:spcAft>
              <a:buClr>
                <a:srgbClr val="000000"/>
              </a:buClr>
              <a:buSzPts val="2400"/>
            </a:pPr>
            <a:r>
              <a:rPr lang="en-US" sz="2400" dirty="0">
                <a:ea typeface="Calibri"/>
                <a:cs typeface="Calibri"/>
                <a:sym typeface="Calibri"/>
              </a:rPr>
              <a:t>Other Issues – what can we do better?</a:t>
            </a:r>
          </a:p>
          <a:p>
            <a:pPr marL="574675" lvl="0" indent="-227013">
              <a:buClr>
                <a:srgbClr val="000000"/>
              </a:buClr>
              <a:buSzPts val="2400"/>
              <a:buFont typeface="Arial" panose="020B0604020202020204" pitchFamily="34" charset="0"/>
              <a:buChar char="•"/>
            </a:pPr>
            <a:r>
              <a:rPr lang="en-US" sz="2000" dirty="0">
                <a:solidFill>
                  <a:srgbClr val="000000"/>
                </a:solidFill>
                <a:ea typeface="Calibri"/>
                <a:cs typeface="Calibri"/>
                <a:sym typeface="Calibri"/>
              </a:rPr>
              <a:t>N42 SFMR needs proper calibration ASAP </a:t>
            </a:r>
          </a:p>
          <a:p>
            <a:pPr marL="1260475" lvl="2" indent="-228600">
              <a:buClr>
                <a:srgbClr val="000000"/>
              </a:buClr>
              <a:buSzPts val="2400"/>
              <a:buFont typeface="Courier New" panose="02070309020205020404" pitchFamily="49" charset="0"/>
              <a:buChar char="o"/>
            </a:pPr>
            <a:r>
              <a:rPr lang="en-US" dirty="0">
                <a:solidFill>
                  <a:srgbClr val="000000"/>
                </a:solidFill>
                <a:ea typeface="Calibri"/>
                <a:cs typeface="Calibri"/>
                <a:sym typeface="Calibri"/>
              </a:rPr>
              <a:t>Calibration should be over the Atlantic and not Gulf of Mexico (RFI issues)</a:t>
            </a:r>
          </a:p>
          <a:p>
            <a:pPr marL="804863" lvl="0" indent="-457200">
              <a:buClr>
                <a:srgbClr val="000000"/>
              </a:buClr>
              <a:buSzPts val="2400"/>
              <a:buFont typeface="Arial" panose="020B0604020202020204" pitchFamily="34" charset="0"/>
              <a:buChar char="•"/>
            </a:pPr>
            <a:endParaRPr lang="en-US" sz="2000" dirty="0">
              <a:solidFill>
                <a:srgbClr val="000000"/>
              </a:solidFill>
              <a:ea typeface="Calibri"/>
              <a:cs typeface="Calibri"/>
              <a:sym typeface="Calibri"/>
            </a:endParaRPr>
          </a:p>
          <a:p>
            <a:pPr marL="574675" lvl="0" indent="-228600">
              <a:buClr>
                <a:srgbClr val="000000"/>
              </a:buClr>
              <a:buSzPts val="2400"/>
              <a:buFont typeface="Arial" panose="020B0604020202020204" pitchFamily="34" charset="0"/>
              <a:buChar char="•"/>
            </a:pPr>
            <a:r>
              <a:rPr lang="en-US" sz="2000" dirty="0">
                <a:solidFill>
                  <a:srgbClr val="000000"/>
                </a:solidFill>
                <a:ea typeface="Calibri"/>
                <a:cs typeface="Calibri"/>
                <a:sym typeface="Calibri"/>
              </a:rPr>
              <a:t>Continued to improve social outreach efforts</a:t>
            </a:r>
          </a:p>
          <a:p>
            <a:pPr marL="804863" lvl="0" indent="-457200">
              <a:buClr>
                <a:srgbClr val="000000"/>
              </a:buClr>
              <a:buSzPts val="2400"/>
              <a:buFont typeface="Arial" panose="020B0604020202020204" pitchFamily="34" charset="0"/>
              <a:buChar char="•"/>
            </a:pPr>
            <a:endParaRPr lang="en-US" sz="2000" dirty="0">
              <a:solidFill>
                <a:srgbClr val="000000"/>
              </a:solidFill>
              <a:ea typeface="Calibri"/>
              <a:cs typeface="Calibri"/>
              <a:sym typeface="Calibri"/>
            </a:endParaRPr>
          </a:p>
          <a:p>
            <a:pPr marL="574675" lvl="0" indent="-227013">
              <a:buClr>
                <a:srgbClr val="000000"/>
              </a:buClr>
              <a:buSzPts val="2400"/>
              <a:buFont typeface="Arial" panose="020B0604020202020204" pitchFamily="34" charset="0"/>
              <a:buChar char="•"/>
            </a:pPr>
            <a:r>
              <a:rPr lang="en-US" sz="2000" dirty="0">
                <a:solidFill>
                  <a:srgbClr val="000000"/>
                </a:solidFill>
                <a:ea typeface="Calibri"/>
                <a:cs typeface="Calibri"/>
                <a:sym typeface="Calibri"/>
              </a:rPr>
              <a:t>For Feds traveling back and forth between Lakeland and Miami &gt;&gt; need 2 separate travel vouchers whenever you return to Miami</a:t>
            </a:r>
          </a:p>
          <a:p>
            <a:pPr marL="573088" lvl="0" indent="-225425">
              <a:buClr>
                <a:srgbClr val="000000"/>
              </a:buClr>
              <a:buSzPts val="2400"/>
              <a:buFont typeface="Arial" panose="020B0604020202020204" pitchFamily="34" charset="0"/>
              <a:buChar char="•"/>
            </a:pPr>
            <a:endParaRPr lang="en-US" sz="2000" dirty="0">
              <a:solidFill>
                <a:srgbClr val="000000"/>
              </a:solidFill>
              <a:ea typeface="Calibri"/>
              <a:cs typeface="Calibri"/>
              <a:sym typeface="Calibri"/>
            </a:endParaRPr>
          </a:p>
        </p:txBody>
      </p:sp>
    </p:spTree>
    <p:extLst>
      <p:ext uri="{BB962C8B-B14F-4D97-AF65-F5344CB8AC3E}">
        <p14:creationId xmlns:p14="http://schemas.microsoft.com/office/powerpoint/2010/main" val="869110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10;&#10;Description automatically generated with medium confidence">
            <a:extLst>
              <a:ext uri="{FF2B5EF4-FFF2-40B4-BE49-F238E27FC236}">
                <a16:creationId xmlns:a16="http://schemas.microsoft.com/office/drawing/2014/main" id="{FE14F8B3-4E7C-C64F-B45B-AD3D9BA036D5}"/>
              </a:ext>
            </a:extLst>
          </p:cNvPr>
          <p:cNvPicPr>
            <a:picLocks noChangeAspect="1"/>
          </p:cNvPicPr>
          <p:nvPr/>
        </p:nvPicPr>
        <p:blipFill>
          <a:blip r:embed="rId3"/>
          <a:stretch>
            <a:fillRect/>
          </a:stretch>
        </p:blipFill>
        <p:spPr>
          <a:xfrm>
            <a:off x="308579" y="1270098"/>
            <a:ext cx="3227577" cy="2420683"/>
          </a:xfrm>
          <a:prstGeom prst="rect">
            <a:avLst/>
          </a:prstGeom>
        </p:spPr>
      </p:pic>
      <p:pic>
        <p:nvPicPr>
          <p:cNvPr id="6" name="Google Shape;228;g88653923ee_0_70">
            <a:extLst>
              <a:ext uri="{FF2B5EF4-FFF2-40B4-BE49-F238E27FC236}">
                <a16:creationId xmlns:a16="http://schemas.microsoft.com/office/drawing/2014/main" id="{62D73C93-E522-6846-BE43-B0283084E2FE}"/>
              </a:ext>
            </a:extLst>
          </p:cNvPr>
          <p:cNvPicPr preferRelativeResize="0">
            <a:picLocks noChangeAspect="1"/>
          </p:cNvPicPr>
          <p:nvPr/>
        </p:nvPicPr>
        <p:blipFill rotWithShape="1">
          <a:blip r:embed="rId4">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DCED3D03-39E5-3E4A-801D-B62EA83AF370}"/>
              </a:ext>
            </a:extLst>
          </p:cNvPr>
          <p:cNvPicPr preferRelativeResize="0"/>
          <p:nvPr/>
        </p:nvPicPr>
        <p:blipFill rotWithShape="1">
          <a:blip r:embed="rId5">
            <a:alphaModFix/>
          </a:blip>
          <a:srcRect/>
          <a:stretch/>
        </p:blipFill>
        <p:spPr>
          <a:xfrm>
            <a:off x="11140440" y="137160"/>
            <a:ext cx="914400" cy="914400"/>
          </a:xfrm>
          <a:prstGeom prst="rect">
            <a:avLst/>
          </a:prstGeom>
          <a:noFill/>
          <a:ln>
            <a:noFill/>
          </a:ln>
        </p:spPr>
      </p:pic>
      <p:sp>
        <p:nvSpPr>
          <p:cNvPr id="2" name="TextBox 1">
            <a:extLst>
              <a:ext uri="{FF2B5EF4-FFF2-40B4-BE49-F238E27FC236}">
                <a16:creationId xmlns:a16="http://schemas.microsoft.com/office/drawing/2014/main" id="{51BBEB61-A7F0-1245-B4D7-4923F66AF4F3}"/>
              </a:ext>
            </a:extLst>
          </p:cNvPr>
          <p:cNvSpPr txBox="1"/>
          <p:nvPr/>
        </p:nvSpPr>
        <p:spPr>
          <a:xfrm>
            <a:off x="0" y="6158248"/>
            <a:ext cx="12192000" cy="692497"/>
          </a:xfrm>
          <a:prstGeom prst="rect">
            <a:avLst/>
          </a:prstGeom>
          <a:noFill/>
        </p:spPr>
        <p:txBody>
          <a:bodyPr wrap="square" rtlCol="0">
            <a:spAutoFit/>
          </a:bodyPr>
          <a:lstStyle/>
          <a:p>
            <a:pPr algn="ctr"/>
            <a:r>
              <a:rPr lang="en-US" dirty="0"/>
              <a:t>Copies of the 2021 AL08/Henri debrief can be found in the HRD Google Drive folder</a:t>
            </a:r>
          </a:p>
          <a:p>
            <a:pPr algn="ctr"/>
            <a:endParaRPr lang="en-US" sz="500" dirty="0"/>
          </a:p>
          <a:p>
            <a:pPr algn="ctr"/>
            <a:r>
              <a:rPr lang="en-US" sz="1600" i="1" dirty="0"/>
              <a:t>HRD &gt;&gt; Hurricane Field Program &gt;&gt; 2021 &gt;&gt; Debriefs &gt;&gt; AL08/Henri</a:t>
            </a:r>
          </a:p>
        </p:txBody>
      </p:sp>
      <p:sp>
        <p:nvSpPr>
          <p:cNvPr id="17" name="TextBox 16">
            <a:extLst>
              <a:ext uri="{FF2B5EF4-FFF2-40B4-BE49-F238E27FC236}">
                <a16:creationId xmlns:a16="http://schemas.microsoft.com/office/drawing/2014/main" id="{F5A20D6A-8398-554B-A5B4-5A605A35E217}"/>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Hurricane Henri: 20-21 August 2021</a:t>
            </a:r>
          </a:p>
        </p:txBody>
      </p:sp>
      <p:sp>
        <p:nvSpPr>
          <p:cNvPr id="38" name="TextBox 37">
            <a:extLst>
              <a:ext uri="{FF2B5EF4-FFF2-40B4-BE49-F238E27FC236}">
                <a16:creationId xmlns:a16="http://schemas.microsoft.com/office/drawing/2014/main" id="{4F6EBF84-C203-EC40-A4E6-732799599320}"/>
              </a:ext>
            </a:extLst>
          </p:cNvPr>
          <p:cNvSpPr txBox="1"/>
          <p:nvPr/>
        </p:nvSpPr>
        <p:spPr>
          <a:xfrm>
            <a:off x="308580" y="1284390"/>
            <a:ext cx="1104790" cy="215444"/>
          </a:xfrm>
          <a:prstGeom prst="rect">
            <a:avLst/>
          </a:prstGeom>
          <a:noFill/>
        </p:spPr>
        <p:txBody>
          <a:bodyPr wrap="none" rtlCol="0">
            <a:spAutoFit/>
          </a:bodyPr>
          <a:lstStyle/>
          <a:p>
            <a:r>
              <a:rPr lang="en-US" sz="800" dirty="0"/>
              <a:t>Photo by Sim </a:t>
            </a:r>
            <a:r>
              <a:rPr lang="en-US" sz="800" dirty="0" err="1"/>
              <a:t>Aberson</a:t>
            </a:r>
            <a:endParaRPr lang="en-US" sz="800" dirty="0"/>
          </a:p>
        </p:txBody>
      </p:sp>
      <p:sp>
        <p:nvSpPr>
          <p:cNvPr id="22" name="TextBox 21">
            <a:extLst>
              <a:ext uri="{FF2B5EF4-FFF2-40B4-BE49-F238E27FC236}">
                <a16:creationId xmlns:a16="http://schemas.microsoft.com/office/drawing/2014/main" id="{7CAE011C-3461-6043-BEAC-FD08F340937B}"/>
              </a:ext>
            </a:extLst>
          </p:cNvPr>
          <p:cNvSpPr txBox="1"/>
          <p:nvPr/>
        </p:nvSpPr>
        <p:spPr>
          <a:xfrm>
            <a:off x="6503354" y="828757"/>
            <a:ext cx="1099981" cy="215444"/>
          </a:xfrm>
          <a:prstGeom prst="rect">
            <a:avLst/>
          </a:prstGeom>
          <a:noFill/>
        </p:spPr>
        <p:txBody>
          <a:bodyPr wrap="none" rtlCol="0">
            <a:spAutoFit/>
          </a:bodyPr>
          <a:lstStyle/>
          <a:p>
            <a:r>
              <a:rPr lang="en-US" sz="800" dirty="0">
                <a:solidFill>
                  <a:schemeClr val="bg1"/>
                </a:solidFill>
              </a:rPr>
              <a:t>Photo by Jon Zawislak</a:t>
            </a:r>
          </a:p>
        </p:txBody>
      </p:sp>
      <p:pic>
        <p:nvPicPr>
          <p:cNvPr id="10" name="Picture 9" descr="A picture containing outdoor, water&#10;&#10;Description automatically generated">
            <a:extLst>
              <a:ext uri="{FF2B5EF4-FFF2-40B4-BE49-F238E27FC236}">
                <a16:creationId xmlns:a16="http://schemas.microsoft.com/office/drawing/2014/main" id="{E78B2DE2-2E29-8042-BAA6-684BE103AD7C}"/>
              </a:ext>
            </a:extLst>
          </p:cNvPr>
          <p:cNvPicPr>
            <a:picLocks noChangeAspect="1"/>
          </p:cNvPicPr>
          <p:nvPr/>
        </p:nvPicPr>
        <p:blipFill>
          <a:blip r:embed="rId6"/>
          <a:stretch>
            <a:fillRect/>
          </a:stretch>
        </p:blipFill>
        <p:spPr>
          <a:xfrm>
            <a:off x="3906623" y="1366352"/>
            <a:ext cx="2998572" cy="2248929"/>
          </a:xfrm>
          <a:prstGeom prst="rect">
            <a:avLst/>
          </a:prstGeom>
        </p:spPr>
      </p:pic>
      <p:sp>
        <p:nvSpPr>
          <p:cNvPr id="26" name="TextBox 25">
            <a:extLst>
              <a:ext uri="{FF2B5EF4-FFF2-40B4-BE49-F238E27FC236}">
                <a16:creationId xmlns:a16="http://schemas.microsoft.com/office/drawing/2014/main" id="{32AA8460-D5A1-1741-B7DC-1146FCCE5891}"/>
              </a:ext>
            </a:extLst>
          </p:cNvPr>
          <p:cNvSpPr txBox="1"/>
          <p:nvPr/>
        </p:nvSpPr>
        <p:spPr>
          <a:xfrm>
            <a:off x="5800405" y="3395195"/>
            <a:ext cx="1104790" cy="215444"/>
          </a:xfrm>
          <a:prstGeom prst="rect">
            <a:avLst/>
          </a:prstGeom>
          <a:noFill/>
        </p:spPr>
        <p:txBody>
          <a:bodyPr wrap="none" rtlCol="0">
            <a:spAutoFit/>
          </a:bodyPr>
          <a:lstStyle/>
          <a:p>
            <a:r>
              <a:rPr lang="en-US" sz="800" dirty="0"/>
              <a:t>Photo by Sim </a:t>
            </a:r>
            <a:r>
              <a:rPr lang="en-US" sz="800" dirty="0" err="1"/>
              <a:t>Aberson</a:t>
            </a:r>
            <a:endParaRPr lang="en-US" sz="800" dirty="0"/>
          </a:p>
        </p:txBody>
      </p:sp>
      <p:pic>
        <p:nvPicPr>
          <p:cNvPr id="14" name="Picture 13" descr="A picture containing diagram&#10;&#10;Description automatically generated">
            <a:extLst>
              <a:ext uri="{FF2B5EF4-FFF2-40B4-BE49-F238E27FC236}">
                <a16:creationId xmlns:a16="http://schemas.microsoft.com/office/drawing/2014/main" id="{B866BE32-172A-5F44-8B2F-4FE8B5039122}"/>
              </a:ext>
            </a:extLst>
          </p:cNvPr>
          <p:cNvPicPr>
            <a:picLocks noChangeAspect="1"/>
          </p:cNvPicPr>
          <p:nvPr/>
        </p:nvPicPr>
        <p:blipFill>
          <a:blip r:embed="rId7"/>
          <a:stretch>
            <a:fillRect/>
          </a:stretch>
        </p:blipFill>
        <p:spPr>
          <a:xfrm>
            <a:off x="2265409" y="3766122"/>
            <a:ext cx="2541494" cy="2412266"/>
          </a:xfrm>
          <a:prstGeom prst="rect">
            <a:avLst/>
          </a:prstGeom>
        </p:spPr>
      </p:pic>
      <p:pic>
        <p:nvPicPr>
          <p:cNvPr id="21" name="Picture 20" descr="Map&#10;&#10;Description automatically generated">
            <a:extLst>
              <a:ext uri="{FF2B5EF4-FFF2-40B4-BE49-F238E27FC236}">
                <a16:creationId xmlns:a16="http://schemas.microsoft.com/office/drawing/2014/main" id="{02783C90-3EC7-B74A-ADD3-91731AE1E9D5}"/>
              </a:ext>
            </a:extLst>
          </p:cNvPr>
          <p:cNvPicPr>
            <a:picLocks noChangeAspect="1"/>
          </p:cNvPicPr>
          <p:nvPr/>
        </p:nvPicPr>
        <p:blipFill>
          <a:blip r:embed="rId8"/>
          <a:stretch>
            <a:fillRect/>
          </a:stretch>
        </p:blipFill>
        <p:spPr>
          <a:xfrm>
            <a:off x="7275662" y="1295499"/>
            <a:ext cx="4687814" cy="2256011"/>
          </a:xfrm>
          <a:prstGeom prst="rect">
            <a:avLst/>
          </a:prstGeom>
        </p:spPr>
      </p:pic>
      <p:pic>
        <p:nvPicPr>
          <p:cNvPr id="27" name="Picture 26" descr="A screenshot of a computer&#10;&#10;Description automatically generated with medium confidence">
            <a:extLst>
              <a:ext uri="{FF2B5EF4-FFF2-40B4-BE49-F238E27FC236}">
                <a16:creationId xmlns:a16="http://schemas.microsoft.com/office/drawing/2014/main" id="{56395DFD-4E5D-4E41-9B48-966FC30482E9}"/>
              </a:ext>
            </a:extLst>
          </p:cNvPr>
          <p:cNvPicPr>
            <a:picLocks noChangeAspect="1"/>
          </p:cNvPicPr>
          <p:nvPr/>
        </p:nvPicPr>
        <p:blipFill>
          <a:blip r:embed="rId9"/>
          <a:stretch>
            <a:fillRect/>
          </a:stretch>
        </p:blipFill>
        <p:spPr>
          <a:xfrm>
            <a:off x="6198665" y="3766122"/>
            <a:ext cx="3958936" cy="2226902"/>
          </a:xfrm>
          <a:prstGeom prst="rect">
            <a:avLst/>
          </a:prstGeom>
        </p:spPr>
      </p:pic>
    </p:spTree>
    <p:extLst>
      <p:ext uri="{BB962C8B-B14F-4D97-AF65-F5344CB8AC3E}">
        <p14:creationId xmlns:p14="http://schemas.microsoft.com/office/powerpoint/2010/main" val="3030770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18794</TotalTime>
  <Words>1301</Words>
  <Application>Microsoft Macintosh PowerPoint</Application>
  <PresentationFormat>Widescreen</PresentationFormat>
  <Paragraphs>156</Paragraphs>
  <Slides>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Dunion</dc:creator>
  <cp:lastModifiedBy>Jason Dunion</cp:lastModifiedBy>
  <cp:revision>284</cp:revision>
  <cp:lastPrinted>2021-05-25T19:52:11Z</cp:lastPrinted>
  <dcterms:created xsi:type="dcterms:W3CDTF">2021-05-21T18:23:05Z</dcterms:created>
  <dcterms:modified xsi:type="dcterms:W3CDTF">2021-09-13T18:24:21Z</dcterms:modified>
</cp:coreProperties>
</file>