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5" r:id="rId3"/>
    <p:sldId id="296" r:id="rId4"/>
    <p:sldId id="286" r:id="rId5"/>
    <p:sldId id="287" r:id="rId6"/>
    <p:sldId id="297" r:id="rId7"/>
    <p:sldId id="299" r:id="rId8"/>
    <p:sldId id="300" r:id="rId9"/>
    <p:sldId id="301" r:id="rId10"/>
    <p:sldId id="302" r:id="rId11"/>
    <p:sldId id="309" r:id="rId12"/>
    <p:sldId id="310" r:id="rId13"/>
    <p:sldId id="311" r:id="rId14"/>
    <p:sldId id="312" r:id="rId15"/>
    <p:sldId id="313" r:id="rId16"/>
    <p:sldId id="303" r:id="rId17"/>
    <p:sldId id="304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F7"/>
    <a:srgbClr val="D0DEE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/>
    <p:restoredTop sz="97843"/>
  </p:normalViewPr>
  <p:slideViewPr>
    <p:cSldViewPr snapToGrid="0" snapToObjects="1" showGuides="1">
      <p:cViewPr varScale="1">
        <p:scale>
          <a:sx n="191" d="100"/>
          <a:sy n="191" d="100"/>
        </p:scale>
        <p:origin x="11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9/10/21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3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6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64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01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5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9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1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3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2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07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4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4DF-B3C7-0345-A006-E866C756B533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9139-2E82-A642-906B-69E4AA1859B8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1DB0-4871-E240-BE95-171D922E70FD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82D6-F315-1247-B9CF-77E3166CFBB8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851-D93A-EB4D-A5FF-619794B2060F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1BCD-EB37-3A46-84B3-3B054798893A}" type="datetime1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B60-1547-CA47-8CA8-E46E925AAC24}" type="datetime1">
              <a:rPr lang="en-US" smtClean="0"/>
              <a:t>9/10/21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478A-5752-174A-AE08-48FC815AD946}" type="datetime1">
              <a:rPr lang="en-US" smtClean="0"/>
              <a:t>9/10/21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5956-4662-6945-865E-7671E101BCEF}" type="datetime1">
              <a:rPr lang="en-US" smtClean="0"/>
              <a:t>9/10/21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D0B6-F482-4D42-AF29-84CB4F7B4669}" type="datetime1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A652D-D36B-D24A-BA97-92360FEA398B}" type="datetime1">
              <a:rPr lang="en-US" smtClean="0"/>
              <a:t>9/10/21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5DF2-1229-034B-B412-419AF55BCEE3}" type="datetime1">
              <a:rPr lang="en-US" smtClean="0"/>
              <a:t>9/10/21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twitter.com/NOAA_HurrHunter/status/142670534904684544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NOAA_AOML/status/1429877237394857990" TargetMode="External"/><Relationship Id="rId5" Type="http://schemas.openxmlformats.org/officeDocument/2006/relationships/hyperlink" Target="https://twitter.com/HRD_AOML_NOAA/status/1426986000086192132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1.jp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C2B180-B8D2-104E-A6BB-37338F95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3998" y="118122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56DF33F2-D7A5-7545-8518-22F420D34B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EFD5130D-740F-AB46-BDDE-DC0A939C58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2021 Hurricane Field Program</a:t>
            </a:r>
          </a:p>
          <a:p>
            <a:pPr algn="ctr"/>
            <a:r>
              <a:rPr lang="en-US" sz="28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479F-3D8C-CB49-8000-1450A4ED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54418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Grace (AL07) Debrief</a:t>
            </a:r>
          </a:p>
          <a:p>
            <a:pPr algn="ctr"/>
            <a:endParaRPr lang="en-US" sz="3600" dirty="0"/>
          </a:p>
          <a:p>
            <a:pPr algn="ctr"/>
            <a:r>
              <a:rPr lang="en-US" sz="2400" dirty="0"/>
              <a:t>Jason </a:t>
            </a:r>
            <a:r>
              <a:rPr lang="en-US" sz="2400" dirty="0" err="1"/>
              <a:t>Dunion</a:t>
            </a:r>
            <a:r>
              <a:rPr lang="en-US" sz="2400" dirty="0"/>
              <a:t>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9363B-7AC0-F644-901D-2AFE00267230}"/>
              </a:ext>
            </a:extLst>
          </p:cNvPr>
          <p:cNvSpPr txBox="1"/>
          <p:nvPr/>
        </p:nvSpPr>
        <p:spPr>
          <a:xfrm>
            <a:off x="11096828" y="6642554"/>
            <a:ext cx="11224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 Jon Zawislak</a:t>
            </a:r>
          </a:p>
        </p:txBody>
      </p:sp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EC7194C7-DC26-F74E-BEA1-BDFAD35F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47" y="3792292"/>
            <a:ext cx="4846320" cy="25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948464D-490C-0A40-9E45-D7319521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50" y="1188720"/>
            <a:ext cx="2529417" cy="209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20210817H1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595884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Aberson</a:t>
            </a:r>
            <a:r>
              <a:rPr lang="en-US" sz="2000" dirty="0"/>
              <a:t>, Aspen: None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dirty="0" err="1"/>
              <a:t>Wadler</a:t>
            </a:r>
            <a:r>
              <a:rPr lang="en-US" sz="2000" dirty="0"/>
              <a:t>, GB Aspen-TAG: </a:t>
            </a:r>
            <a:r>
              <a:rPr lang="en-US" sz="2000" dirty="0" err="1"/>
              <a:t>Dunion</a:t>
            </a:r>
            <a:r>
              <a:rPr lang="en-US" sz="2000" dirty="0"/>
              <a:t>, GB Radar: Fischer/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modified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0807 – 1248z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12 k ft (terrain concerns)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14 dropsondes (14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(to NHC and EMC)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The original pattern had to be rotated 10 degrees to avoid land and the altitude of the mission was raised to 12 k ft.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The only pattern modification was that the P-3 went around Jamaica before the last radial pass.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68134-6BE3-8748-BCF4-18377C94266C}"/>
              </a:ext>
            </a:extLst>
          </p:cNvPr>
          <p:cNvSpPr txBox="1"/>
          <p:nvPr/>
        </p:nvSpPr>
        <p:spPr>
          <a:xfrm>
            <a:off x="9222349" y="2772284"/>
            <a:ext cx="252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N42 planned (red) and final (blue) flight tracks.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F96B2D8-3B62-1C47-BD80-DE7DB2F3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6720"/>
            <a:ext cx="2909322" cy="21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39825F-C3E5-D241-A141-79644363D001}"/>
              </a:ext>
            </a:extLst>
          </p:cNvPr>
          <p:cNvSpPr txBox="1"/>
          <p:nvPr/>
        </p:nvSpPr>
        <p:spPr>
          <a:xfrm>
            <a:off x="6905448" y="6327370"/>
            <a:ext cx="484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TDR composite showing 2 km - 5 km tilt - possibly related to the mid-level shear to the west of the storm that was noted.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4A2A77-F5A6-3A4D-8E31-A42B2F26536C}"/>
              </a:ext>
            </a:extLst>
          </p:cNvPr>
          <p:cNvSpPr txBox="1"/>
          <p:nvPr/>
        </p:nvSpPr>
        <p:spPr>
          <a:xfrm>
            <a:off x="10356178" y="5034687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893DC-6649-DB4C-BEF3-2078E447B110}"/>
              </a:ext>
            </a:extLst>
          </p:cNvPr>
          <p:cNvSpPr txBox="1"/>
          <p:nvPr/>
        </p:nvSpPr>
        <p:spPr>
          <a:xfrm>
            <a:off x="10621425" y="539933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644E2-6DF6-BC4C-BE9E-D7EA42D157F9}"/>
              </a:ext>
            </a:extLst>
          </p:cNvPr>
          <p:cNvSpPr txBox="1"/>
          <p:nvPr/>
        </p:nvSpPr>
        <p:spPr>
          <a:xfrm>
            <a:off x="7911374" y="5020538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160216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B50467E7-36DC-3D49-9A25-9E7B4A14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48" y="2137944"/>
            <a:ext cx="2795919" cy="20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20210817I1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61959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Zawislak, Aspen: </a:t>
            </a:r>
            <a:r>
              <a:rPr lang="en-US" sz="2000" dirty="0" err="1"/>
              <a:t>Sellwood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dirty="0" err="1"/>
              <a:t>Alaka</a:t>
            </a:r>
            <a:r>
              <a:rPr lang="en-US" sz="2000" dirty="0"/>
              <a:t>, GB Radar: </a:t>
            </a:r>
            <a:r>
              <a:rPr lang="en-US" sz="2000" dirty="0" err="1"/>
              <a:t>Alvey</a:t>
            </a:r>
            <a:r>
              <a:rPr lang="en-US" sz="2000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(KLAL): 1953 – 0337z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8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30 dropsondes (24 GTS), 23 NWS, 7 TCRI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NRL AXBTs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TDR analyses (to NHC and EMC)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More issues than usual with dropsonde dropouts as there were difficulties acquiring GPS during initialization of the sonde. There were a few no launch detects, and a few had sporadic winds in the profile due to that GPS satellite issue.</a:t>
            </a:r>
            <a:endParaRPr lang="en-US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4980F2B-8AE2-1B42-BB99-CE9344BF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3354"/>
            <a:ext cx="2834640" cy="20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076CA5-C004-E64E-9483-DBA7ACC0C0C3}"/>
              </a:ext>
            </a:extLst>
          </p:cNvPr>
          <p:cNvSpPr txBox="1"/>
          <p:nvPr/>
        </p:nvSpPr>
        <p:spPr>
          <a:xfrm>
            <a:off x="6095999" y="4166822"/>
            <a:ext cx="2834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GOES East IR with GLM lightning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B30A3-A17F-534A-B28D-5AD2D3A6B0BE}"/>
              </a:ext>
            </a:extLst>
          </p:cNvPr>
          <p:cNvSpPr txBox="1"/>
          <p:nvPr/>
        </p:nvSpPr>
        <p:spPr>
          <a:xfrm>
            <a:off x="9222348" y="3925304"/>
            <a:ext cx="224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N43 final flight track</a:t>
            </a:r>
          </a:p>
        </p:txBody>
      </p:sp>
    </p:spTree>
    <p:extLst>
      <p:ext uri="{BB962C8B-B14F-4D97-AF65-F5344CB8AC3E}">
        <p14:creationId xmlns:p14="http://schemas.microsoft.com/office/powerpoint/2010/main" val="20069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F7841C3B-4F11-6D4A-A5F8-25DE6D14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879" y="1123431"/>
            <a:ext cx="2468880" cy="221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20210818I1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595884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Aberson</a:t>
            </a:r>
            <a:r>
              <a:rPr lang="en-US" sz="2000" dirty="0"/>
              <a:t>, Aspen: None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Bucci, GB Aspen-TAG: </a:t>
            </a:r>
            <a:r>
              <a:rPr lang="en-US" sz="2000" dirty="0" err="1"/>
              <a:t>Dunion</a:t>
            </a:r>
            <a:r>
              <a:rPr lang="en-US" sz="2000" dirty="0"/>
              <a:t>/J. Zhang, GB Radar: Fischer/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1953 – 0337z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8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17 dropsondes (17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 Navy ALAMO floats (~18-24 </a:t>
            </a:r>
            <a:r>
              <a:rPr lang="en-US" sz="2000" dirty="0" err="1"/>
              <a:t>hr</a:t>
            </a:r>
            <a:r>
              <a:rPr lang="en-US" sz="2000" dirty="0"/>
              <a:t> ahead of Grace)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(3 to NHC and “2.5” to EMC)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More issues than usual with dropsonde dropouts as there were difficulties acquiring GPS during initialization of the sonde. There were a few no launch detects, and a few had sporadic winds in the profile due to that GPS satellite issue.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076CA5-C004-E64E-9483-DBA7ACC0C0C3}"/>
              </a:ext>
            </a:extLst>
          </p:cNvPr>
          <p:cNvSpPr txBox="1"/>
          <p:nvPr/>
        </p:nvSpPr>
        <p:spPr>
          <a:xfrm>
            <a:off x="6209159" y="3175435"/>
            <a:ext cx="2861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GOES East IR with GLM lightning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B30A3-A17F-534A-B28D-5AD2D3A6B0BE}"/>
              </a:ext>
            </a:extLst>
          </p:cNvPr>
          <p:cNvSpPr txBox="1"/>
          <p:nvPr/>
        </p:nvSpPr>
        <p:spPr>
          <a:xfrm>
            <a:off x="10332345" y="1140216"/>
            <a:ext cx="224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N43 final flight track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F7B6B75-2C72-8146-8EBE-37F2EAD6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59" y="1162828"/>
            <a:ext cx="2861197" cy="20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96755144-B69D-0744-B0F9-2418D644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3" y="3734221"/>
            <a:ext cx="4751917" cy="23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855A1-9FC7-D248-9530-48E95D117499}"/>
              </a:ext>
            </a:extLst>
          </p:cNvPr>
          <p:cNvSpPr txBox="1"/>
          <p:nvPr/>
        </p:nvSpPr>
        <p:spPr>
          <a:xfrm>
            <a:off x="6845723" y="6096455"/>
            <a:ext cx="4751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Growth of cold cloud tops on the IR satellite is substantial.  Appears Grace is “pushing” back the shear and attempting </a:t>
            </a:r>
            <a:r>
              <a:rPr lang="en-US" sz="1400" dirty="0" err="1"/>
              <a:t>symmetrization</a:t>
            </a:r>
            <a:r>
              <a:rPr lang="en-US" sz="1400" dirty="0"/>
              <a:t>.  Burst falls on the diurnal cycle 4 AM clock.</a:t>
            </a:r>
          </a:p>
        </p:txBody>
      </p:sp>
      <p:pic>
        <p:nvPicPr>
          <p:cNvPr id="3" name="Picture 2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3002C095-A6F6-1241-BCA7-D202E05F5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723" y="3734221"/>
            <a:ext cx="855133" cy="8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B73D2A3-EAB6-0B42-B771-A6244DA1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159" y="1107602"/>
            <a:ext cx="2560320" cy="21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Grace: 20210818H1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595884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Zawislak, Aspen: </a:t>
            </a:r>
            <a:r>
              <a:rPr lang="en-US" sz="2000" dirty="0" err="1"/>
              <a:t>Sellwood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Hazelton, GB Radar: Gamache/</a:t>
            </a:r>
            <a:r>
              <a:rPr lang="en-US" sz="2000" dirty="0" err="1"/>
              <a:t>Alvey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1954 – 0217z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26 dropsondes (25 GTS), 15 NWS, 11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5 NRL AXBTs (3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(to NHC and EMC)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TDR data showed that vortex tilt was not an issue (the circulation was aligned), but did further reveal the asymmetric nature of the wind field.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B30A3-A17F-534A-B28D-5AD2D3A6B0BE}"/>
              </a:ext>
            </a:extLst>
          </p:cNvPr>
          <p:cNvSpPr txBox="1"/>
          <p:nvPr/>
        </p:nvSpPr>
        <p:spPr>
          <a:xfrm>
            <a:off x="9389159" y="2987009"/>
            <a:ext cx="224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N42 final flight track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2A29C56E-C878-A942-94E9-B0468D7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96" y="3678624"/>
            <a:ext cx="4846320" cy="22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B12CA1-98BB-1A41-AB67-99EC50A6DA70}"/>
              </a:ext>
            </a:extLst>
          </p:cNvPr>
          <p:cNvSpPr txBox="1"/>
          <p:nvPr/>
        </p:nvSpPr>
        <p:spPr>
          <a:xfrm>
            <a:off x="6647196" y="5978407"/>
            <a:ext cx="4846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(left) and 2.0 and 5.0 km streamlines with 2.0 km winds shaded (right image). TC is aligned but wind field is still asymmetric.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124EE75F-772C-9144-B67B-11BBC304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03" y="1044812"/>
            <a:ext cx="2589814" cy="22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076CA5-C004-E64E-9483-DBA7ACC0C0C3}"/>
              </a:ext>
            </a:extLst>
          </p:cNvPr>
          <p:cNvSpPr txBox="1"/>
          <p:nvPr/>
        </p:nvSpPr>
        <p:spPr>
          <a:xfrm>
            <a:off x="6414803" y="3025487"/>
            <a:ext cx="2589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Cuban radar</a:t>
            </a:r>
          </a:p>
        </p:txBody>
      </p:sp>
    </p:spTree>
    <p:extLst>
      <p:ext uri="{BB962C8B-B14F-4D97-AF65-F5344CB8AC3E}">
        <p14:creationId xmlns:p14="http://schemas.microsoft.com/office/powerpoint/2010/main" val="52696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6C340A19-6C81-9647-969B-961947F0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974678"/>
            <a:ext cx="1965960" cy="25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Grace: 20210818N1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619970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dirty="0" err="1"/>
              <a:t>Alaka</a:t>
            </a:r>
            <a:r>
              <a:rPr lang="en-US" sz="2000" dirty="0"/>
              <a:t>, GB Radar: 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AIPEX, ITOFS (Early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double </a:t>
            </a:r>
            <a:r>
              <a:rPr lang="en-US" sz="2000" dirty="0" err="1"/>
              <a:t>circumnav</a:t>
            </a:r>
            <a:r>
              <a:rPr lang="en-US" sz="2000" dirty="0"/>
              <a:t> + lawnmower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(KLAL): 1954 – 0217z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41 dropsondes (36 GTS), 21 HRD, 20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 TDR analyses (to NHC and EMC) </a:t>
            </a:r>
            <a:r>
              <a:rPr lang="en-US" dirty="0"/>
              <a:t>-- Switched to blended IMU at end of flight. Checked out well.</a:t>
            </a:r>
            <a:endParaRPr lang="en-US" sz="2000" dirty="0"/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Lots of mid-level dry air in the W and N quadrants of the storm.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Adjusted the flight plan to account for hazardous convection in the eastern semicircle. The plan is to go from Point 22-&gt;28, then do as much of the inner ring as possible (28-36,25,26,24).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Great situational awareness to avoid hazardous convection to the east of the TC center. However, all planned points were hit, just in a different order.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B30A3-A17F-534A-B28D-5AD2D3A6B0BE}"/>
              </a:ext>
            </a:extLst>
          </p:cNvPr>
          <p:cNvSpPr txBox="1"/>
          <p:nvPr/>
        </p:nvSpPr>
        <p:spPr>
          <a:xfrm>
            <a:off x="10191472" y="2361988"/>
            <a:ext cx="98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N49 final flight track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A610F9E-1BB6-534C-8278-9BD2661E1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96" y="1077218"/>
            <a:ext cx="2640670" cy="19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0572A-56F4-844B-9880-4B86D0602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737" y="3815390"/>
            <a:ext cx="2291740" cy="2432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F5980-896C-ED42-B27A-5CA68DBF5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2204" y="3816614"/>
            <a:ext cx="2805720" cy="2432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0020-9D67-3344-B9C6-D6A1AF43D66E}"/>
              </a:ext>
            </a:extLst>
          </p:cNvPr>
          <p:cNvSpPr txBox="1"/>
          <p:nvPr/>
        </p:nvSpPr>
        <p:spPr>
          <a:xfrm>
            <a:off x="6740737" y="6212856"/>
            <a:ext cx="517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Sensitivity targeting for (left) track (SUNY Albany-ECMWF) and (right) intensity (NRL-Monterey, COAMPS-TC</a:t>
            </a:r>
          </a:p>
        </p:txBody>
      </p:sp>
    </p:spTree>
    <p:extLst>
      <p:ext uri="{BB962C8B-B14F-4D97-AF65-F5344CB8AC3E}">
        <p14:creationId xmlns:p14="http://schemas.microsoft.com/office/powerpoint/2010/main" val="4103550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>
            <a:extLst>
              <a:ext uri="{FF2B5EF4-FFF2-40B4-BE49-F238E27FC236}">
                <a16:creationId xmlns:a16="http://schemas.microsoft.com/office/drawing/2014/main" id="{AC720B4D-A063-B54B-A43E-DC0941E1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196" y="3678623"/>
            <a:ext cx="4846320" cy="22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35BE0ABC-272C-5E45-9170-FD180A37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90" y="1175655"/>
            <a:ext cx="2560320" cy="22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20210819H1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59588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Zawislak, Aspen: </a:t>
            </a:r>
            <a:r>
              <a:rPr lang="en-US" sz="2000" dirty="0" err="1"/>
              <a:t>Sellwood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Hazelton, GB Radar: </a:t>
            </a:r>
            <a:r>
              <a:rPr lang="en-US" sz="2000" dirty="0" err="1"/>
              <a:t>Alvey</a:t>
            </a:r>
            <a:r>
              <a:rPr lang="en-US" sz="2000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 (Early Stage)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modified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1957 – 0230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19 dropsondes (19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NRL AXBTs (3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(to NHC and EMC)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The radar data suggested some southward tilt with height, especially above 6-7 km, but it looks like the center is fairly broad at upper levels. 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Some artifacts in the radar data along the flight track where the winds were weak and the land was in view of the TDR; therefore, some reprocessing of the level-2 will be required before its release.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B30A3-A17F-534A-B28D-5AD2D3A6B0BE}"/>
              </a:ext>
            </a:extLst>
          </p:cNvPr>
          <p:cNvSpPr txBox="1"/>
          <p:nvPr/>
        </p:nvSpPr>
        <p:spPr>
          <a:xfrm>
            <a:off x="9377790" y="3093538"/>
            <a:ext cx="224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N42 final flight track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12CA1-98BB-1A41-AB67-99EC50A6DA70}"/>
              </a:ext>
            </a:extLst>
          </p:cNvPr>
          <p:cNvSpPr txBox="1"/>
          <p:nvPr/>
        </p:nvSpPr>
        <p:spPr>
          <a:xfrm>
            <a:off x="6647196" y="5978407"/>
            <a:ext cx="4846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2.0 km reflectivity and winds (left) and 2.0 and 5.0 km streamlines with 2.0 km winds shaded (right image). Strong but still asymmetric wind field on the north side.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78E6BACC-EE4B-D840-8C87-DED86306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84" y="1077218"/>
            <a:ext cx="3360217" cy="24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Grace: 13-19 August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5;g6f46e3a3ab_1_0">
            <a:extLst>
              <a:ext uri="{FF2B5EF4-FFF2-40B4-BE49-F238E27FC236}">
                <a16:creationId xmlns:a16="http://schemas.microsoft.com/office/drawing/2014/main" id="{B1F34459-B65D-9A44-B504-740529A3DC10}"/>
              </a:ext>
            </a:extLst>
          </p:cNvPr>
          <p:cNvSpPr txBox="1"/>
          <p:nvPr/>
        </p:nvSpPr>
        <p:spPr>
          <a:xfrm>
            <a:off x="137160" y="1188720"/>
            <a:ext cx="12054840" cy="566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800" dirty="0">
                <a:ea typeface="Calibri"/>
                <a:cs typeface="Calibri"/>
                <a:sym typeface="Calibri"/>
              </a:rPr>
              <a:t>Social Media</a:t>
            </a: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HRD Twitter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Video of G-IV takeoff, was quite popular (117 likes)</a:t>
            </a:r>
          </a:p>
          <a:p>
            <a:pPr marL="1604963" lvl="2" indent="-342900">
              <a:buClr>
                <a:srgbClr val="000000"/>
              </a:buClr>
              <a:buSzPts val="24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5"/>
              </a:rPr>
              <a:t>https://twitter.com/HRD_AOML_NOAA/status/1426986000086192132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endParaRPr lang="en-US" sz="8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Highlights the first deployment of ALAMO floats from a P3</a:t>
            </a:r>
          </a:p>
          <a:p>
            <a:pPr marL="1604963" lvl="2" indent="-342900">
              <a:buClr>
                <a:srgbClr val="000000"/>
              </a:buClr>
              <a:buSzPts val="24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6"/>
              </a:rPr>
              <a:t>https://twitter.com/NOAA_AOML/status/1429877237394857990</a:t>
            </a:r>
            <a:endParaRPr lang="en-US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804863" lvl="1">
              <a:buClr>
                <a:srgbClr val="000000"/>
              </a:buClr>
              <a:buSzPts val="2400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6263" lvl="1" indent="-230188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AOML Twitter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Video from NOAA AOC of a view through TS Grace</a:t>
            </a:r>
          </a:p>
          <a:p>
            <a:pPr marL="1604963" lvl="2" indent="-342900">
              <a:buClr>
                <a:srgbClr val="000000"/>
              </a:buClr>
              <a:buSzPts val="2400"/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7"/>
              </a:rPr>
              <a:t>https://twitter.com/NOAA_HurrHunter/status/1426705349046845440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347663" lvl="0">
              <a:buClr>
                <a:srgbClr val="000000"/>
              </a:buClr>
              <a:buSzPts val="2400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Daily Plan of the Day 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Sent to research partners, AOML Comms, OAR Communications Office</a:t>
            </a:r>
          </a:p>
          <a:p>
            <a:pPr marL="574675" lvl="1" indent="-2286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8975" lvl="1" indent="-34290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Emily Ashe, Michael F., Jason D., and Jon Z.</a:t>
            </a:r>
          </a:p>
          <a:p>
            <a:pPr marL="1146175" lvl="2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Post-map discussion tag-ups to discuss social media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89988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Grace: 14-19 August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5;g6f46e3a3ab_1_0">
            <a:extLst>
              <a:ext uri="{FF2B5EF4-FFF2-40B4-BE49-F238E27FC236}">
                <a16:creationId xmlns:a16="http://schemas.microsoft.com/office/drawing/2014/main" id="{761794EB-0BFB-5C4F-B4B0-1B8C04F20828}"/>
              </a:ext>
            </a:extLst>
          </p:cNvPr>
          <p:cNvSpPr txBox="1"/>
          <p:nvPr/>
        </p:nvSpPr>
        <p:spPr>
          <a:xfrm>
            <a:off x="137160" y="1214378"/>
            <a:ext cx="12054840" cy="511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000" dirty="0">
                <a:ea typeface="Calibri"/>
                <a:cs typeface="Calibri"/>
                <a:sym typeface="Calibri"/>
              </a:rPr>
              <a:t>Other Issues – what can we do better?</a:t>
            </a: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Social media efforts &gt;&gt; improving though (thanks Emily and Michael!)</a:t>
            </a:r>
          </a:p>
        </p:txBody>
      </p:sp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2021 AL07/Grace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2021 &gt;&gt; Debriefs &gt;&gt; AL07/Grace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20D6A-8398-554B-A5B4-5A605A35E217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Grace: 14-19 August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840FB-0645-6B4A-8322-7230019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51" y="1171237"/>
            <a:ext cx="3235802" cy="242685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F6EBF84-C203-EC40-A4E6-732799599320}"/>
              </a:ext>
            </a:extLst>
          </p:cNvPr>
          <p:cNvSpPr txBox="1"/>
          <p:nvPr/>
        </p:nvSpPr>
        <p:spPr>
          <a:xfrm>
            <a:off x="719226" y="3387480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Jon Zawislak</a:t>
            </a:r>
          </a:p>
        </p:txBody>
      </p:sp>
      <p:pic>
        <p:nvPicPr>
          <p:cNvPr id="11" name="Picture 10" descr="Website&#10;&#10;Description automatically generated with low confidence">
            <a:extLst>
              <a:ext uri="{FF2B5EF4-FFF2-40B4-BE49-F238E27FC236}">
                <a16:creationId xmlns:a16="http://schemas.microsoft.com/office/drawing/2014/main" id="{3689BA3E-06A3-D74B-A4DB-2D594B5B2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245" y="1270098"/>
            <a:ext cx="2382804" cy="2491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1F6C8-18D3-AB45-9E7C-657D44EED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83" y="3892683"/>
            <a:ext cx="3035560" cy="2276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7008BA5-ED1A-1A43-9B99-6B8EDAA9D054}"/>
              </a:ext>
            </a:extLst>
          </p:cNvPr>
          <p:cNvSpPr txBox="1"/>
          <p:nvPr/>
        </p:nvSpPr>
        <p:spPr>
          <a:xfrm>
            <a:off x="2163562" y="5894676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Jon Zawislak</a:t>
            </a:r>
          </a:p>
        </p:txBody>
      </p:sp>
      <p:pic>
        <p:nvPicPr>
          <p:cNvPr id="9" name="Picture 8" descr="A picture containing text, indoor, monitor, electronics&#10;&#10;Description automatically generated">
            <a:extLst>
              <a:ext uri="{FF2B5EF4-FFF2-40B4-BE49-F238E27FC236}">
                <a16:creationId xmlns:a16="http://schemas.microsoft.com/office/drawing/2014/main" id="{E6E4A747-09B8-9343-B0A4-EDDD06C53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138" y="4043151"/>
            <a:ext cx="3544710" cy="19938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29299D-D116-5243-911A-5AC2EE644EBA}"/>
              </a:ext>
            </a:extLst>
          </p:cNvPr>
          <p:cNvSpPr txBox="1"/>
          <p:nvPr/>
        </p:nvSpPr>
        <p:spPr>
          <a:xfrm>
            <a:off x="3905637" y="5821606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pic>
        <p:nvPicPr>
          <p:cNvPr id="12" name="Picture 11" descr="A picture containing plane, airplane, outdoor, jet&#10;&#10;Description automatically generated">
            <a:extLst>
              <a:ext uri="{FF2B5EF4-FFF2-40B4-BE49-F238E27FC236}">
                <a16:creationId xmlns:a16="http://schemas.microsoft.com/office/drawing/2014/main" id="{CDFE48A1-DAF8-D841-BAFA-7A22A6E16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7112" y="4043151"/>
            <a:ext cx="2762652" cy="2071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859FB3-78F0-E34B-9D82-866768A2B8C2}"/>
              </a:ext>
            </a:extLst>
          </p:cNvPr>
          <p:cNvSpPr txBox="1"/>
          <p:nvPr/>
        </p:nvSpPr>
        <p:spPr>
          <a:xfrm>
            <a:off x="10309783" y="5871398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pic>
        <p:nvPicPr>
          <p:cNvPr id="18" name="Picture 17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15B2DA52-99CE-254A-B8B4-65E55AFF5B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4575" y="1327431"/>
            <a:ext cx="3360748" cy="2520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AE011C-3461-6043-BEAC-FD08F340937B}"/>
              </a:ext>
            </a:extLst>
          </p:cNvPr>
          <p:cNvSpPr txBox="1"/>
          <p:nvPr/>
        </p:nvSpPr>
        <p:spPr>
          <a:xfrm>
            <a:off x="6503354" y="828757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7E3C1C-4C91-314E-A98F-B5535591D57E}"/>
              </a:ext>
            </a:extLst>
          </p:cNvPr>
          <p:cNvSpPr txBox="1"/>
          <p:nvPr/>
        </p:nvSpPr>
        <p:spPr>
          <a:xfrm>
            <a:off x="5887474" y="1327431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pic>
        <p:nvPicPr>
          <p:cNvPr id="24" name="Picture 23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id="{6127FFEE-AA5B-F945-B626-E98C4251A6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1089" y="1140610"/>
            <a:ext cx="2107522" cy="28100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E83780-77D9-994E-9D6A-20F16A69FBD0}"/>
              </a:ext>
            </a:extLst>
          </p:cNvPr>
          <p:cNvSpPr txBox="1"/>
          <p:nvPr/>
        </p:nvSpPr>
        <p:spPr>
          <a:xfrm>
            <a:off x="8238630" y="1176668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Jon Zawislak</a:t>
            </a:r>
          </a:p>
        </p:txBody>
      </p:sp>
    </p:spTree>
    <p:extLst>
      <p:ext uri="{BB962C8B-B14F-4D97-AF65-F5344CB8AC3E}">
        <p14:creationId xmlns:p14="http://schemas.microsoft.com/office/powerpoint/2010/main" val="303077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(14-19 August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Summary of Missions</a:t>
            </a:r>
          </a:p>
          <a:p>
            <a:endParaRPr lang="en-US" sz="800" dirty="0"/>
          </a:p>
          <a:p>
            <a:pPr marL="457200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8 P-3 missions, 3 G-IV missions (2 NHC, 6 EMC, 3 HRD)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218 GPS dropsondes transmitted to the GTS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32 TDR analyses transmitted to EMC &amp; NHC</a:t>
            </a:r>
          </a:p>
          <a:p>
            <a:pPr marL="460375" lvl="1"/>
            <a:endParaRPr lang="en-US" sz="2000" dirty="0"/>
          </a:p>
          <a:p>
            <a:pPr marL="457200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HRD Crewing</a:t>
            </a:r>
          </a:p>
          <a:p>
            <a:pPr marL="971550" lvl="1" indent="-279400">
              <a:buFont typeface="+mj-lt"/>
              <a:buAutoNum type="arabicParenR"/>
            </a:pPr>
            <a:r>
              <a:rPr lang="en-US" sz="2000" dirty="0"/>
              <a:t>20210814I1: NHC Fix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Zawislak</a:t>
            </a:r>
            <a:r>
              <a:rPr lang="en-US" i="1" dirty="0"/>
              <a:t> (LPS, radar), </a:t>
            </a:r>
            <a:r>
              <a:rPr lang="en-US" b="1" i="1" dirty="0" err="1"/>
              <a:t>Sellwood</a:t>
            </a:r>
            <a:r>
              <a:rPr lang="en-US" i="1" dirty="0"/>
              <a:t> (Aspen), </a:t>
            </a:r>
            <a:r>
              <a:rPr lang="en-US" b="1" i="1" dirty="0"/>
              <a:t>Gamache</a:t>
            </a:r>
            <a:r>
              <a:rPr lang="en-US" i="1" dirty="0"/>
              <a:t> (GB radar), </a:t>
            </a:r>
            <a:r>
              <a:rPr lang="en-US" b="1" i="1" dirty="0"/>
              <a:t>N/A </a:t>
            </a:r>
            <a:r>
              <a:rPr lang="en-US" i="1" dirty="0"/>
              <a:t>(GB LPS)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20210814N1: HRD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N/A</a:t>
            </a:r>
            <a:r>
              <a:rPr lang="en-US" i="1" dirty="0"/>
              <a:t> (LPS, radar), </a:t>
            </a:r>
            <a:r>
              <a:rPr lang="en-US" b="1" i="1" dirty="0"/>
              <a:t>AOC FD #2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i="1" dirty="0"/>
              <a:t> (GB radar), </a:t>
            </a:r>
            <a:r>
              <a:rPr lang="en-US" b="1" i="1" dirty="0" err="1"/>
              <a:t>Alaka</a:t>
            </a:r>
            <a:r>
              <a:rPr lang="en-US" b="1" i="1" dirty="0"/>
              <a:t> </a:t>
            </a:r>
            <a:r>
              <a:rPr lang="en-US" i="1" dirty="0"/>
              <a:t>(GB LPS)</a:t>
            </a:r>
            <a:endParaRPr lang="en-US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20210815I1: NHC Fix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Zawislak</a:t>
            </a:r>
            <a:r>
              <a:rPr lang="en-US" i="1" dirty="0"/>
              <a:t> (LPS, radar), </a:t>
            </a:r>
            <a:r>
              <a:rPr lang="en-US" b="1" i="1" dirty="0" err="1"/>
              <a:t>Sellwood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 </a:t>
            </a:r>
            <a:r>
              <a:rPr lang="en-US" i="1" dirty="0"/>
              <a:t>(GB radar), </a:t>
            </a:r>
            <a:r>
              <a:rPr lang="en-US" b="1" i="1" dirty="0"/>
              <a:t>N/A </a:t>
            </a:r>
            <a:r>
              <a:rPr lang="en-US" i="1" dirty="0"/>
              <a:t>(GB LPS)</a:t>
            </a:r>
          </a:p>
          <a:p>
            <a:pPr marL="1433513" lvl="2" indent="-284163">
              <a:buFont typeface="Wingdings" pitchFamily="2" charset="2"/>
              <a:buChar char="Ø"/>
            </a:pPr>
            <a:endParaRPr lang="en-US" i="1" dirty="0"/>
          </a:p>
          <a:p>
            <a:pPr marL="971550" lvl="1" indent="-279400">
              <a:buFont typeface="+mj-lt"/>
              <a:buAutoNum type="arabicParenR" startAt="4"/>
            </a:pPr>
            <a:r>
              <a:rPr lang="en-US" sz="2000" dirty="0"/>
              <a:t>20210815N1: HRD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N/A</a:t>
            </a:r>
            <a:r>
              <a:rPr lang="en-US" i="1" dirty="0"/>
              <a:t> (LPS, radar), </a:t>
            </a:r>
            <a:r>
              <a:rPr lang="en-US" b="1" i="1" dirty="0"/>
              <a:t>AOC FD #2</a:t>
            </a:r>
            <a:r>
              <a:rPr lang="en-US" i="1" dirty="0"/>
              <a:t> (Aspen), </a:t>
            </a:r>
            <a:r>
              <a:rPr lang="en-US" b="1" i="1" dirty="0"/>
              <a:t>Gamache</a:t>
            </a:r>
            <a:r>
              <a:rPr lang="en-US" i="1" dirty="0"/>
              <a:t> (GB radar), </a:t>
            </a:r>
            <a:r>
              <a:rPr lang="en-US" b="1" i="1" dirty="0"/>
              <a:t>Hazelton </a:t>
            </a:r>
            <a:r>
              <a:rPr lang="en-US" i="1" dirty="0"/>
              <a:t>(GB LPS)</a:t>
            </a:r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(14-19 August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Summary of Missions</a:t>
            </a:r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HRD Crewing (Cont’d)</a:t>
            </a:r>
            <a:endParaRPr lang="en-US" i="1" dirty="0"/>
          </a:p>
          <a:p>
            <a:pPr marL="1035050" lvl="1" indent="-3429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20210816H1 (AM mission): EMC TDR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sz="1600" b="1" i="1" dirty="0" err="1"/>
              <a:t>Aberson</a:t>
            </a:r>
            <a:r>
              <a:rPr lang="en-US" sz="1600" i="1" dirty="0"/>
              <a:t> (LPS, radar), </a:t>
            </a:r>
            <a:r>
              <a:rPr lang="en-US" sz="1600" b="1" i="1" dirty="0" err="1"/>
              <a:t>Aberson</a:t>
            </a:r>
            <a:r>
              <a:rPr lang="en-US" sz="1600" i="1" dirty="0"/>
              <a:t> (Aspen), </a:t>
            </a:r>
            <a:r>
              <a:rPr lang="en-US" sz="1600" b="1" i="1" dirty="0" err="1"/>
              <a:t>Reasor</a:t>
            </a:r>
            <a:r>
              <a:rPr lang="en-US" sz="1600" b="1" i="1" dirty="0"/>
              <a:t> </a:t>
            </a:r>
            <a:r>
              <a:rPr lang="en-US" sz="1600" i="1" dirty="0"/>
              <a:t>(GB radar), </a:t>
            </a:r>
            <a:r>
              <a:rPr lang="en-US" sz="1600" b="1" i="1" dirty="0"/>
              <a:t>Holbach </a:t>
            </a:r>
            <a:r>
              <a:rPr lang="en-US" sz="1600" i="1" dirty="0"/>
              <a:t>(GB LPS)</a:t>
            </a:r>
            <a:endParaRPr lang="en-US" sz="1600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20210817H1 (AM mission):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b="1" i="1" dirty="0" err="1"/>
              <a:t>Aberson</a:t>
            </a:r>
            <a:r>
              <a:rPr lang="en-US" sz="1600" i="1" dirty="0"/>
              <a:t> (LPS, radar), </a:t>
            </a:r>
            <a:r>
              <a:rPr lang="en-US" sz="1600" b="1" i="1" dirty="0"/>
              <a:t>N/A </a:t>
            </a:r>
            <a:r>
              <a:rPr lang="en-US" sz="1600" i="1" dirty="0"/>
              <a:t>(Aspen), </a:t>
            </a:r>
            <a:r>
              <a:rPr lang="en-US" sz="1600" b="1" i="1" dirty="0"/>
              <a:t>Fischer</a:t>
            </a:r>
            <a:r>
              <a:rPr lang="en-US" sz="1600" i="1" dirty="0"/>
              <a:t>/</a:t>
            </a:r>
            <a:r>
              <a:rPr lang="en-US" sz="1600" b="1" i="1" dirty="0" err="1"/>
              <a:t>Reasor</a:t>
            </a:r>
            <a:r>
              <a:rPr lang="en-US" sz="1600" i="1" dirty="0"/>
              <a:t> (GB radar), </a:t>
            </a:r>
            <a:r>
              <a:rPr lang="en-US" sz="1600" b="1" i="1" dirty="0" err="1"/>
              <a:t>Wadler</a:t>
            </a:r>
            <a:r>
              <a:rPr lang="en-US" sz="1600" b="1" i="1" dirty="0"/>
              <a:t> </a:t>
            </a:r>
            <a:r>
              <a:rPr lang="en-US" sz="1600" i="1" dirty="0"/>
              <a:t>(GB LPS), </a:t>
            </a:r>
            <a:r>
              <a:rPr lang="en-US" sz="1600" b="1" i="1" dirty="0" err="1"/>
              <a:t>Dunion</a:t>
            </a:r>
            <a:r>
              <a:rPr lang="en-US" sz="1600" i="1" dirty="0"/>
              <a:t> (GB Aspen-TAG)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20210817I1 (PM mission):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b="1" i="1" dirty="0"/>
              <a:t>Zawislak</a:t>
            </a:r>
            <a:r>
              <a:rPr lang="en-US" sz="1600" i="1" dirty="0"/>
              <a:t> (LPS, radar), </a:t>
            </a:r>
            <a:r>
              <a:rPr lang="en-US" sz="1600" b="1" i="1" dirty="0" err="1"/>
              <a:t>Sellwood</a:t>
            </a:r>
            <a:r>
              <a:rPr lang="en-US" sz="1600" b="1" i="1" dirty="0"/>
              <a:t> </a:t>
            </a:r>
            <a:r>
              <a:rPr lang="en-US" sz="1600" i="1" dirty="0"/>
              <a:t>(Aspen), </a:t>
            </a:r>
            <a:r>
              <a:rPr lang="en-US" sz="1600" b="1" i="1" dirty="0" err="1"/>
              <a:t>Alvey</a:t>
            </a:r>
            <a:r>
              <a:rPr lang="en-US" sz="1600" b="1" i="1" dirty="0"/>
              <a:t>/Gamache</a:t>
            </a:r>
            <a:r>
              <a:rPr lang="en-US" sz="1600" i="1" dirty="0"/>
              <a:t> (GB radar), </a:t>
            </a:r>
            <a:r>
              <a:rPr lang="en-US" sz="1600" b="1" i="1" dirty="0" err="1"/>
              <a:t>Alaka</a:t>
            </a:r>
            <a:r>
              <a:rPr lang="en-US" sz="1600" b="1" i="1" dirty="0"/>
              <a:t> </a:t>
            </a:r>
            <a:r>
              <a:rPr lang="en-US" sz="1600" i="1" dirty="0"/>
              <a:t>(GB LPS)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20210818I1 (AM mission):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b="1" i="1" dirty="0" err="1"/>
              <a:t>Aberson</a:t>
            </a:r>
            <a:r>
              <a:rPr lang="en-US" sz="1600" i="1" dirty="0"/>
              <a:t> (LPS, radar), </a:t>
            </a:r>
            <a:r>
              <a:rPr lang="en-US" sz="1600" b="1" i="1" dirty="0"/>
              <a:t>N/A </a:t>
            </a:r>
            <a:r>
              <a:rPr lang="en-US" sz="1600" i="1" dirty="0"/>
              <a:t>(Aspen), </a:t>
            </a:r>
            <a:r>
              <a:rPr lang="en-US" sz="1600" b="1" i="1" dirty="0"/>
              <a:t>Fischer</a:t>
            </a:r>
            <a:r>
              <a:rPr lang="en-US" sz="1600" i="1" dirty="0"/>
              <a:t>/</a:t>
            </a:r>
            <a:r>
              <a:rPr lang="en-US" sz="1600" b="1" i="1" dirty="0" err="1"/>
              <a:t>Reasor</a:t>
            </a:r>
            <a:r>
              <a:rPr lang="en-US" sz="1600" i="1" dirty="0"/>
              <a:t> (GB radar), </a:t>
            </a:r>
            <a:r>
              <a:rPr lang="en-US" sz="1600" b="1" i="1" dirty="0"/>
              <a:t>Bucci </a:t>
            </a:r>
            <a:r>
              <a:rPr lang="en-US" sz="1600" i="1" dirty="0"/>
              <a:t>(GB LPS), </a:t>
            </a:r>
            <a:r>
              <a:rPr lang="en-US" sz="1600" b="1" i="1" dirty="0" err="1"/>
              <a:t>Dunion</a:t>
            </a:r>
            <a:r>
              <a:rPr lang="en-US" sz="1600" b="1" i="1" dirty="0"/>
              <a:t>/J. Zhang</a:t>
            </a:r>
            <a:r>
              <a:rPr lang="en-US" sz="1600" i="1" dirty="0"/>
              <a:t> (GB Aspen-TAG)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20210818H1 (PM mission):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b="1" i="1" dirty="0"/>
              <a:t>Zawislak</a:t>
            </a:r>
            <a:r>
              <a:rPr lang="en-US" sz="1600" i="1" dirty="0"/>
              <a:t> (LPS, radar), </a:t>
            </a:r>
            <a:r>
              <a:rPr lang="en-US" sz="1600" b="1" i="1" dirty="0" err="1"/>
              <a:t>Sellwood</a:t>
            </a:r>
            <a:r>
              <a:rPr lang="en-US" sz="1600" b="1" i="1" dirty="0"/>
              <a:t> </a:t>
            </a:r>
            <a:r>
              <a:rPr lang="en-US" sz="1600" i="1" dirty="0"/>
              <a:t>(Aspen), </a:t>
            </a:r>
            <a:r>
              <a:rPr lang="en-US" sz="1600" b="1" i="1" dirty="0"/>
              <a:t>Gamache/</a:t>
            </a:r>
            <a:r>
              <a:rPr lang="en-US" sz="1600" b="1" i="1" dirty="0" err="1"/>
              <a:t>Alvey</a:t>
            </a:r>
            <a:r>
              <a:rPr lang="en-US" sz="1600" i="1" dirty="0"/>
              <a:t> (GB radar), </a:t>
            </a:r>
            <a:r>
              <a:rPr lang="en-US" sz="1600" b="1" i="1" dirty="0"/>
              <a:t>Hazelton </a:t>
            </a:r>
            <a:r>
              <a:rPr lang="en-US" sz="1600" i="1" dirty="0"/>
              <a:t>(GB LPS)</a:t>
            </a:r>
            <a:endParaRPr lang="en-US" sz="1600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20210818N1: HRD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sz="1600" b="1" i="1" dirty="0"/>
              <a:t>N/A</a:t>
            </a:r>
            <a:r>
              <a:rPr lang="en-US" sz="1600" i="1" dirty="0"/>
              <a:t> (LPS, radar), </a:t>
            </a:r>
            <a:r>
              <a:rPr lang="en-US" sz="1600" b="1" i="1" dirty="0"/>
              <a:t>AOC FD #2</a:t>
            </a:r>
            <a:r>
              <a:rPr lang="en-US" sz="1600" i="1" dirty="0"/>
              <a:t> (Aspen), </a:t>
            </a:r>
            <a:r>
              <a:rPr lang="en-US" sz="1600" b="1" i="1" dirty="0"/>
              <a:t>Gamache</a:t>
            </a:r>
            <a:r>
              <a:rPr lang="en-US" sz="1600" i="1" dirty="0"/>
              <a:t> (GB radar), </a:t>
            </a:r>
            <a:r>
              <a:rPr lang="en-US" sz="1600" b="1" i="1" dirty="0" err="1"/>
              <a:t>Alaka</a:t>
            </a:r>
            <a:r>
              <a:rPr lang="en-US" sz="1600" b="1" i="1" dirty="0"/>
              <a:t> </a:t>
            </a:r>
            <a:r>
              <a:rPr lang="en-US" sz="1600" i="1" dirty="0"/>
              <a:t>(GB LPS</a:t>
            </a:r>
            <a:r>
              <a:rPr lang="en-US" i="1" dirty="0"/>
              <a:t>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5"/>
            </a:pPr>
            <a:r>
              <a:rPr lang="en-US" sz="1600" dirty="0"/>
              <a:t>20210819H1: (PM mission): EMC TDR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sz="1600" b="1" i="1" dirty="0"/>
              <a:t>Zawislak</a:t>
            </a:r>
            <a:r>
              <a:rPr lang="en-US" sz="1600" i="1" dirty="0"/>
              <a:t> (LPS, radar), </a:t>
            </a:r>
            <a:r>
              <a:rPr lang="en-US" sz="1600" b="1" i="1" dirty="0" err="1"/>
              <a:t>Sellwood</a:t>
            </a:r>
            <a:r>
              <a:rPr lang="en-US" sz="1600" b="1" i="1" dirty="0"/>
              <a:t> </a:t>
            </a:r>
            <a:r>
              <a:rPr lang="en-US" sz="1600" i="1" dirty="0"/>
              <a:t>(Aspen), </a:t>
            </a:r>
            <a:r>
              <a:rPr lang="en-US" sz="1600" b="1" i="1" dirty="0" err="1"/>
              <a:t>Alvey</a:t>
            </a:r>
            <a:r>
              <a:rPr lang="en-US" sz="1600" b="1" i="1" dirty="0"/>
              <a:t>/Gamache</a:t>
            </a:r>
            <a:r>
              <a:rPr lang="en-US" sz="1600" i="1" dirty="0"/>
              <a:t> (GB radar), </a:t>
            </a:r>
            <a:r>
              <a:rPr lang="en-US" sz="1600" b="1" i="1" dirty="0"/>
              <a:t>Hazelton </a:t>
            </a:r>
            <a:r>
              <a:rPr lang="en-US" sz="1600" i="1" dirty="0"/>
              <a:t>(GB LPS)</a:t>
            </a:r>
          </a:p>
        </p:txBody>
      </p:sp>
    </p:spTree>
    <p:extLst>
      <p:ext uri="{BB962C8B-B14F-4D97-AF65-F5344CB8AC3E}">
        <p14:creationId xmlns:p14="http://schemas.microsoft.com/office/powerpoint/2010/main" val="309455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A68D4D-9211-A749-8954-89369B012123}"/>
              </a:ext>
            </a:extLst>
          </p:cNvPr>
          <p:cNvSpPr txBox="1"/>
          <p:nvPr/>
        </p:nvSpPr>
        <p:spPr>
          <a:xfrm>
            <a:off x="137160" y="1280160"/>
            <a:ext cx="10068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Flight Log Dropsonde accounting (there’s a lot to track)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Post Flight (bottom of doc) &gt;&gt; we may a subsection called “</a:t>
            </a: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Expendables Deployed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” to help with expendable accounting.  For Example: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endParaRPr lang="en-US" sz="8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dirty="0"/>
              <a:t>	</a:t>
            </a:r>
            <a:r>
              <a:rPr lang="en-US" i="1" dirty="0"/>
              <a:t>Dropsondes: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Total Deployed: 30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Backups: 2 (no launch detect)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Accounts Charged: NWS (23), HRD (5)</a:t>
            </a:r>
          </a:p>
          <a:p>
            <a:pPr marL="1604963" lvl="2" indent="-342900">
              <a:buClr>
                <a:srgbClr val="000000"/>
              </a:buClr>
              <a:buSzPts val="2400"/>
              <a:buFont typeface="Wingdings" pitchFamily="2" charset="2"/>
              <a:buChar char="Ø"/>
            </a:pPr>
            <a:endParaRPr lang="en-US" sz="800" i="1" dirty="0"/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AXBTS: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Total Deployed: 5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# Failed AXBTs: 1</a:t>
            </a:r>
          </a:p>
          <a:p>
            <a:pPr marL="1262063" lvl="2">
              <a:buClr>
                <a:srgbClr val="000000"/>
              </a:buClr>
              <a:buSzPts val="2400"/>
            </a:pPr>
            <a:r>
              <a:rPr lang="en-US" i="1" dirty="0"/>
              <a:t>	     Accounts Charged: HRD (1), NRL (4)</a:t>
            </a:r>
          </a:p>
        </p:txBody>
      </p:sp>
    </p:spTree>
    <p:extLst>
      <p:ext uri="{BB962C8B-B14F-4D97-AF65-F5344CB8AC3E}">
        <p14:creationId xmlns:p14="http://schemas.microsoft.com/office/powerpoint/2010/main" val="37906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20210814I1 (NHC Fix)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708007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Zawislak, Aspen: </a:t>
            </a:r>
            <a:r>
              <a:rPr lang="en-US" sz="2000" dirty="0" err="1"/>
              <a:t>Sellwood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None, GB Radar: 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PREFORM (Genesis Stage)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alpha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(AUA): 1442 – 2108z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7 NWS dropsondes (7 to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NHC and EMC</a:t>
            </a:r>
          </a:p>
          <a:p>
            <a:pPr marL="236537"/>
            <a:endParaRPr lang="en-US" sz="12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000" dirty="0"/>
              <a:t>One interesting observation from this flight was that the disturbance appeared to exhibit multiple vorticity centers at low-levels. The “southern” low-level vorticity center was actually aligned with the midlevel center.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000" dirty="0"/>
              <a:t>(Since synchro slippage impacted pre-season angle corrections, angle correction module conducted off the FL west coast during ferry to Aruba)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54DA74-FFA6-5F44-BC7F-D8120C26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10" y="1059979"/>
            <a:ext cx="2928250" cy="29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F162F0F-D70A-4C4E-93AE-35CFFDB70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3698" r="6364" b="16981"/>
          <a:stretch/>
        </p:blipFill>
        <p:spPr bwMode="auto">
          <a:xfrm>
            <a:off x="7189324" y="4099731"/>
            <a:ext cx="4503911" cy="22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7189324" y="6332105"/>
            <a:ext cx="450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BEAA41-4622-C546-A528-B123642B89F4}"/>
              </a:ext>
            </a:extLst>
          </p:cNvPr>
          <p:cNvSpPr txBox="1"/>
          <p:nvPr/>
        </p:nvSpPr>
        <p:spPr>
          <a:xfrm>
            <a:off x="10439404" y="534330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1222B6-FC4B-7E48-AC1F-6DEBB1BA1625}"/>
              </a:ext>
            </a:extLst>
          </p:cNvPr>
          <p:cNvSpPr txBox="1"/>
          <p:nvPr/>
        </p:nvSpPr>
        <p:spPr>
          <a:xfrm rot="18148734">
            <a:off x="9915617" y="5400141"/>
            <a:ext cx="90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Open Wave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782A3-F893-5B4B-BF3D-9159FCE99214}"/>
              </a:ext>
            </a:extLst>
          </p:cNvPr>
          <p:cNvSpPr txBox="1"/>
          <p:nvPr/>
        </p:nvSpPr>
        <p:spPr>
          <a:xfrm rot="18148734">
            <a:off x="7649473" y="5400138"/>
            <a:ext cx="90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Open Wave</a:t>
            </a:r>
          </a:p>
        </p:txBody>
      </p:sp>
    </p:spTree>
    <p:extLst>
      <p:ext uri="{BB962C8B-B14F-4D97-AF65-F5344CB8AC3E}">
        <p14:creationId xmlns:p14="http://schemas.microsoft.com/office/powerpoint/2010/main" val="33610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A20D6B4-6715-8D43-AA3A-8D707DA21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88" y="1815630"/>
            <a:ext cx="4853475" cy="26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20210814N1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755250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dirty="0" err="1"/>
              <a:t>Alaka</a:t>
            </a:r>
            <a:r>
              <a:rPr lang="en-US" sz="2000" dirty="0"/>
              <a:t>, GB Radar: 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PREFORM, FAM (Genesis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ITOFS (targeting)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lawnmower + Fig-4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(KLAL): 1634 – 0015z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33 dropsondes (33 to GTS), 21 HRD/12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0 TDR analyses (to NHC and EMC) &gt;&gt; blended IMU failure</a:t>
            </a:r>
            <a:endParaRPr lang="en-US" sz="1200" dirty="0"/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000" dirty="0"/>
              <a:t>Flight plan adjustments for Venezuelan airspace  &gt;&gt; initial leg will be NE to the latitude of WP 4, then they will turn E to WP 4 and resume the original flight plan.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000" dirty="0"/>
              <a:t>In-flight track modifications needed to account for Grace’s fast forward motion and to avoid Guadeloupe air space (WPS 11 &amp; 12).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D2339-8BD0-F245-951F-46FBB61737A8}"/>
              </a:ext>
            </a:extLst>
          </p:cNvPr>
          <p:cNvSpPr txBox="1"/>
          <p:nvPr/>
        </p:nvSpPr>
        <p:spPr>
          <a:xfrm>
            <a:off x="6665788" y="4507557"/>
            <a:ext cx="4853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N49 final flight track.</a:t>
            </a:r>
          </a:p>
        </p:txBody>
      </p:sp>
    </p:spTree>
    <p:extLst>
      <p:ext uri="{BB962C8B-B14F-4D97-AF65-F5344CB8AC3E}">
        <p14:creationId xmlns:p14="http://schemas.microsoft.com/office/powerpoint/2010/main" val="207728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1D1442C7-990D-CC4C-A326-EDDF24202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4117" r="7181" b="16803"/>
          <a:stretch/>
        </p:blipFill>
        <p:spPr bwMode="auto">
          <a:xfrm>
            <a:off x="6551422" y="3642891"/>
            <a:ext cx="5269824" cy="26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20210815I1 (NHC Fix)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651449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Zawislak, Aspen: </a:t>
            </a:r>
            <a:r>
              <a:rPr lang="en-US" sz="2000" dirty="0" err="1"/>
              <a:t>Sellwood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None, GB Radar: </a:t>
            </a:r>
            <a:r>
              <a:rPr lang="en-US" sz="2000" dirty="0" err="1"/>
              <a:t>Reasor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PREFORM (Genesis Stage)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alpha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(AUA): 1553 – 2031z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dropsondes (4 to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(to NHC and EMC)</a:t>
            </a:r>
          </a:p>
          <a:p>
            <a:pPr marL="692150" lvl="1" indent="-231775">
              <a:buFont typeface="Wingdings" pitchFamily="2" charset="2"/>
              <a:buChar char="§"/>
            </a:pPr>
            <a:endParaRPr lang="en-US" sz="12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TDR angle correction work off the FL west coast during ferry to Aruba.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This flight attempted to identify the center of circulation of TS Grace. Rather than finding a clear center, data showed that the storm has an elongated circulation center or wave axis that made it challenging to fix an actual closed center.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5E766C-40DC-F64C-9E4F-BA39854A5787}"/>
              </a:ext>
            </a:extLst>
          </p:cNvPr>
          <p:cNvSpPr/>
          <p:nvPr/>
        </p:nvSpPr>
        <p:spPr>
          <a:xfrm>
            <a:off x="7358554" y="5042332"/>
            <a:ext cx="1082714" cy="425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E71ABE-A103-4D4D-80EE-843CE5D09E3B}"/>
              </a:ext>
            </a:extLst>
          </p:cNvPr>
          <p:cNvSpPr txBox="1"/>
          <p:nvPr/>
        </p:nvSpPr>
        <p:spPr>
          <a:xfrm>
            <a:off x="7009978" y="4512840"/>
            <a:ext cx="14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Elongated LL Center/Wave Axis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84FC65-AC41-1246-BC71-94234AEA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356" y="1103156"/>
            <a:ext cx="2400843" cy="240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D544A1-B04D-2144-A44A-AA4968A1A6AE}"/>
              </a:ext>
            </a:extLst>
          </p:cNvPr>
          <p:cNvSpPr txBox="1"/>
          <p:nvPr/>
        </p:nvSpPr>
        <p:spPr>
          <a:xfrm>
            <a:off x="9868199" y="2149688"/>
            <a:ext cx="2081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N49 final flight track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6B016E-64B0-A04A-BDEE-0AEF67EB0E92}"/>
              </a:ext>
            </a:extLst>
          </p:cNvPr>
          <p:cNvSpPr txBox="1"/>
          <p:nvPr/>
        </p:nvSpPr>
        <p:spPr>
          <a:xfrm>
            <a:off x="6551422" y="6263852"/>
            <a:ext cx="526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(left) and 2.0 and 5.0 km streamlines with 2.0 km winds shaded (right image).</a:t>
            </a:r>
          </a:p>
        </p:txBody>
      </p:sp>
    </p:spTree>
    <p:extLst>
      <p:ext uri="{BB962C8B-B14F-4D97-AF65-F5344CB8AC3E}">
        <p14:creationId xmlns:p14="http://schemas.microsoft.com/office/powerpoint/2010/main" val="34736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Storm Grace: 20210815N1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606641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Hazelton, GB Radar: 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PREFORM (Genesis Stage)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ITOFS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ONR TCRI collaboration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double circumnavigation + Fig-4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(AUA) – Landing (AUA): 1505 – 2121z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32 dropsondes (27 to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5 TDR analyses (to NHC and EMC) </a:t>
            </a:r>
            <a:r>
              <a:rPr lang="en-US" dirty="0"/>
              <a:t>-- HRD INE correction software used until IMU repaired</a:t>
            </a:r>
            <a:endParaRPr lang="en-US" sz="2000" dirty="0"/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Successful outer circumnavigation and a clean N-S pass across the center. 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Inner circumnavigation was somewhat altered by convection and airspace considerations. 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Venezuelan airspace issues once again.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FEE5D54-72F4-A447-946E-32518E56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41" y="2382733"/>
            <a:ext cx="2981138" cy="23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5A48C-BAF5-FE45-92B7-07056E560C96}"/>
              </a:ext>
            </a:extLst>
          </p:cNvPr>
          <p:cNvSpPr txBox="1"/>
          <p:nvPr/>
        </p:nvSpPr>
        <p:spPr>
          <a:xfrm>
            <a:off x="6203577" y="4743057"/>
            <a:ext cx="5902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N49 planned (left) and final (right) flight tracks.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5AC94EB-AE76-7C4E-BC85-989C2262D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9" t="7136" r="21648" b="4486"/>
          <a:stretch/>
        </p:blipFill>
        <p:spPr bwMode="auto">
          <a:xfrm>
            <a:off x="6203577" y="2382733"/>
            <a:ext cx="2921464" cy="23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30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A087AB85-E60B-994E-B27B-3B79E1B2C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3565" r="6727" b="17315"/>
          <a:stretch/>
        </p:blipFill>
        <p:spPr bwMode="auto">
          <a:xfrm>
            <a:off x="7064226" y="3825455"/>
            <a:ext cx="4846320" cy="24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11150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Tropical Depression Grace: 20210816H1 (EMC TDR)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0" y="1188720"/>
            <a:ext cx="655935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dirty="0" err="1"/>
              <a:t>Aberson</a:t>
            </a:r>
            <a:r>
              <a:rPr lang="en-US" sz="2000" dirty="0"/>
              <a:t>, Aspen: </a:t>
            </a:r>
            <a:r>
              <a:rPr lang="en-US" sz="2000" dirty="0" err="1"/>
              <a:t>Aberson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Holbach, GB Radar: </a:t>
            </a:r>
            <a:r>
              <a:rPr lang="en-US" sz="2000" dirty="0" err="1"/>
              <a:t>Reasor</a:t>
            </a:r>
            <a:r>
              <a:rPr lang="en-US" sz="2000" dirty="0"/>
              <a:t>/Fischer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PREFORM (Genesis Stage)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Fig-4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(KLAL) – Landing (KLAL): 0753 – 1527z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14 dropsondes (12 GTS)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 TDR analyses (to NHC and EMC)</a:t>
            </a:r>
          </a:p>
          <a:p>
            <a:pPr marL="236537"/>
            <a:endParaRPr lang="en-US" sz="12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TDR data showed the circulation organizing from the bottom upwards.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SFMR: wind speeds seemed a bit high (5-10 kt), but hard to judge accuracy in a weak system.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TDR: issue with satcom that caused </a:t>
            </a:r>
            <a:r>
              <a:rPr lang="en-US" sz="1600" dirty="0" err="1"/>
              <a:t>jobfile</a:t>
            </a:r>
            <a:r>
              <a:rPr lang="en-US" sz="1600" dirty="0"/>
              <a:t> to not download.  After satcom reboot analyses ran smoothly.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The modification to the Fig-4 pattern that was made during pre-flight worked well and led to really good TDR coverage.  Other than the change to the pattern, no deviations occurred during the flight.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2746F-086A-0E41-9AB0-87B335119C92}"/>
              </a:ext>
            </a:extLst>
          </p:cNvPr>
          <p:cNvSpPr txBox="1"/>
          <p:nvPr/>
        </p:nvSpPr>
        <p:spPr>
          <a:xfrm>
            <a:off x="7064226" y="6241643"/>
            <a:ext cx="484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TDR composite zoom graphic depicting coherent low level circulation, but competing circulations at 5 km.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5918E-E007-CF44-89D5-D14E6366AA95}"/>
              </a:ext>
            </a:extLst>
          </p:cNvPr>
          <p:cNvSpPr txBox="1"/>
          <p:nvPr/>
        </p:nvSpPr>
        <p:spPr>
          <a:xfrm>
            <a:off x="10973568" y="567526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F6C0C-FDB7-434A-BF87-CF974DB064A6}"/>
              </a:ext>
            </a:extLst>
          </p:cNvPr>
          <p:cNvSpPr txBox="1"/>
          <p:nvPr/>
        </p:nvSpPr>
        <p:spPr>
          <a:xfrm>
            <a:off x="8089078" y="5103691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5E8CD3-D6D5-F746-A10A-FA46A44DED02}"/>
              </a:ext>
            </a:extLst>
          </p:cNvPr>
          <p:cNvSpPr txBox="1"/>
          <p:nvPr/>
        </p:nvSpPr>
        <p:spPr>
          <a:xfrm>
            <a:off x="10551389" y="510369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37A995-0501-AB47-BD22-C38A03C3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72" y="127923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805DAD-4601-6345-9235-216DB6679BD4}"/>
              </a:ext>
            </a:extLst>
          </p:cNvPr>
          <p:cNvSpPr txBox="1"/>
          <p:nvPr/>
        </p:nvSpPr>
        <p:spPr>
          <a:xfrm>
            <a:off x="10605860" y="55542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ML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B01608E3-367A-7E44-9A7F-C686B6FEA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78" y="1087314"/>
            <a:ext cx="2449221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FCFC54-EE7A-914B-AA57-F4A52490FAE8}"/>
              </a:ext>
            </a:extLst>
          </p:cNvPr>
          <p:cNvSpPr txBox="1"/>
          <p:nvPr/>
        </p:nvSpPr>
        <p:spPr>
          <a:xfrm>
            <a:off x="9398870" y="2710780"/>
            <a:ext cx="1764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N42 final flight track</a:t>
            </a:r>
          </a:p>
        </p:txBody>
      </p:sp>
    </p:spTree>
    <p:extLst>
      <p:ext uri="{BB962C8B-B14F-4D97-AF65-F5344CB8AC3E}">
        <p14:creationId xmlns:p14="http://schemas.microsoft.com/office/powerpoint/2010/main" val="2912040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18317</TotalTime>
  <Words>2702</Words>
  <Application>Microsoft Macintosh PowerPoint</Application>
  <PresentationFormat>Widescreen</PresentationFormat>
  <Paragraphs>346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254</cp:revision>
  <cp:lastPrinted>2021-05-25T19:52:11Z</cp:lastPrinted>
  <dcterms:created xsi:type="dcterms:W3CDTF">2021-05-21T18:23:05Z</dcterms:created>
  <dcterms:modified xsi:type="dcterms:W3CDTF">2021-09-10T19:24:07Z</dcterms:modified>
</cp:coreProperties>
</file>