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95" r:id="rId3"/>
    <p:sldId id="296" r:id="rId4"/>
    <p:sldId id="286" r:id="rId5"/>
    <p:sldId id="293" r:id="rId6"/>
    <p:sldId id="287" r:id="rId7"/>
    <p:sldId id="297" r:id="rId8"/>
    <p:sldId id="299" r:id="rId9"/>
    <p:sldId id="300" r:id="rId10"/>
    <p:sldId id="301" r:id="rId11"/>
    <p:sldId id="302" r:id="rId12"/>
    <p:sldId id="303" r:id="rId13"/>
    <p:sldId id="304" r:id="rId14"/>
    <p:sldId id="30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FF7"/>
    <a:srgbClr val="D0DEE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72"/>
    <p:restoredTop sz="87196"/>
  </p:normalViewPr>
  <p:slideViewPr>
    <p:cSldViewPr snapToGrid="0" snapToObjects="1" showGuides="1">
      <p:cViewPr>
        <p:scale>
          <a:sx n="170" d="100"/>
          <a:sy n="170" d="100"/>
        </p:scale>
        <p:origin x="2296" y="55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9406-F749-7C4F-9DC0-884DB9309C46}" type="datetimeFigureOut">
              <a:rPr lang="en-US" smtClean="0"/>
              <a:t>9/9/21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2335F-17B4-2C40-ABC1-3ED65A0FA524}" type="slidenum">
              <a:rPr lang="en-US" smtClean="0"/>
              <a:t>‹#›</a:t>
            </a:fld>
            <a:endParaRPr lang="en-US"/>
          </a:p>
        </p:txBody>
      </p:sp>
    </p:spTree>
    <p:extLst>
      <p:ext uri="{BB962C8B-B14F-4D97-AF65-F5344CB8AC3E}">
        <p14:creationId xmlns:p14="http://schemas.microsoft.com/office/powerpoint/2010/main" val="3239541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a:t>
            </a:fld>
            <a:endParaRPr lang="en-US"/>
          </a:p>
        </p:txBody>
      </p:sp>
    </p:spTree>
    <p:extLst>
      <p:ext uri="{BB962C8B-B14F-4D97-AF65-F5344CB8AC3E}">
        <p14:creationId xmlns:p14="http://schemas.microsoft.com/office/powerpoint/2010/main" val="1801340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14</a:t>
            </a:fld>
            <a:endParaRPr lang="en-US"/>
          </a:p>
        </p:txBody>
      </p:sp>
    </p:spTree>
    <p:extLst>
      <p:ext uri="{BB962C8B-B14F-4D97-AF65-F5344CB8AC3E}">
        <p14:creationId xmlns:p14="http://schemas.microsoft.com/office/powerpoint/2010/main" val="2915715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4</a:t>
            </a:fld>
            <a:endParaRPr lang="en-US"/>
          </a:p>
        </p:txBody>
      </p:sp>
    </p:spTree>
    <p:extLst>
      <p:ext uri="{BB962C8B-B14F-4D97-AF65-F5344CB8AC3E}">
        <p14:creationId xmlns:p14="http://schemas.microsoft.com/office/powerpoint/2010/main" val="115301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6</a:t>
            </a:fld>
            <a:endParaRPr lang="en-US"/>
          </a:p>
        </p:txBody>
      </p:sp>
    </p:spTree>
    <p:extLst>
      <p:ext uri="{BB962C8B-B14F-4D97-AF65-F5344CB8AC3E}">
        <p14:creationId xmlns:p14="http://schemas.microsoft.com/office/powerpoint/2010/main" val="2084916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7</a:t>
            </a:fld>
            <a:endParaRPr lang="en-US"/>
          </a:p>
        </p:txBody>
      </p:sp>
    </p:spTree>
    <p:extLst>
      <p:ext uri="{BB962C8B-B14F-4D97-AF65-F5344CB8AC3E}">
        <p14:creationId xmlns:p14="http://schemas.microsoft.com/office/powerpoint/2010/main" val="1090876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8</a:t>
            </a:fld>
            <a:endParaRPr lang="en-US"/>
          </a:p>
        </p:txBody>
      </p:sp>
    </p:spTree>
    <p:extLst>
      <p:ext uri="{BB962C8B-B14F-4D97-AF65-F5344CB8AC3E}">
        <p14:creationId xmlns:p14="http://schemas.microsoft.com/office/powerpoint/2010/main" val="654339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9</a:t>
            </a:fld>
            <a:endParaRPr lang="en-US"/>
          </a:p>
        </p:txBody>
      </p:sp>
    </p:spTree>
    <p:extLst>
      <p:ext uri="{BB962C8B-B14F-4D97-AF65-F5344CB8AC3E}">
        <p14:creationId xmlns:p14="http://schemas.microsoft.com/office/powerpoint/2010/main" val="353254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10</a:t>
            </a:fld>
            <a:endParaRPr lang="en-US"/>
          </a:p>
        </p:txBody>
      </p:sp>
    </p:spTree>
    <p:extLst>
      <p:ext uri="{BB962C8B-B14F-4D97-AF65-F5344CB8AC3E}">
        <p14:creationId xmlns:p14="http://schemas.microsoft.com/office/powerpoint/2010/main" val="418362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11</a:t>
            </a:fld>
            <a:endParaRPr lang="en-US"/>
          </a:p>
        </p:txBody>
      </p:sp>
    </p:spTree>
    <p:extLst>
      <p:ext uri="{BB962C8B-B14F-4D97-AF65-F5344CB8AC3E}">
        <p14:creationId xmlns:p14="http://schemas.microsoft.com/office/powerpoint/2010/main" val="1705107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12</a:t>
            </a:fld>
            <a:endParaRPr lang="en-US"/>
          </a:p>
        </p:txBody>
      </p:sp>
    </p:spTree>
    <p:extLst>
      <p:ext uri="{BB962C8B-B14F-4D97-AF65-F5344CB8AC3E}">
        <p14:creationId xmlns:p14="http://schemas.microsoft.com/office/powerpoint/2010/main" val="1523745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BEC8-A886-394F-B1F1-4277AA875B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D95016-549C-2C43-B0BE-BA0533D9C5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59AFE2-DCB2-A845-853F-8FE5DB883F10}"/>
              </a:ext>
            </a:extLst>
          </p:cNvPr>
          <p:cNvSpPr>
            <a:spLocks noGrp="1"/>
          </p:cNvSpPr>
          <p:nvPr>
            <p:ph type="dt" sz="half" idx="10"/>
          </p:nvPr>
        </p:nvSpPr>
        <p:spPr/>
        <p:txBody>
          <a:bodyPr/>
          <a:lstStyle/>
          <a:p>
            <a:fld id="{29B8B4DF-B3C7-0345-A006-E866C756B533}" type="datetime1">
              <a:rPr lang="en-US" smtClean="0"/>
              <a:t>9/9/21</a:t>
            </a:fld>
            <a:endParaRPr lang="en-US"/>
          </a:p>
        </p:txBody>
      </p:sp>
      <p:sp>
        <p:nvSpPr>
          <p:cNvPr id="5" name="Footer Placeholder 4">
            <a:extLst>
              <a:ext uri="{FF2B5EF4-FFF2-40B4-BE49-F238E27FC236}">
                <a16:creationId xmlns:a16="http://schemas.microsoft.com/office/drawing/2014/main" id="{0AA06BDE-B01E-1A41-A8BD-933DFE373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EF4B6-889A-1B4A-8284-7FCF75855CBB}"/>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3946045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6AE90-1E4F-6745-8C79-AED83C7E0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37BDE1-2193-8148-A4C2-6E23C350CF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D7B96-9747-CA40-BE06-63CF92CB59F5}"/>
              </a:ext>
            </a:extLst>
          </p:cNvPr>
          <p:cNvSpPr>
            <a:spLocks noGrp="1"/>
          </p:cNvSpPr>
          <p:nvPr>
            <p:ph type="dt" sz="half" idx="10"/>
          </p:nvPr>
        </p:nvSpPr>
        <p:spPr/>
        <p:txBody>
          <a:bodyPr/>
          <a:lstStyle/>
          <a:p>
            <a:fld id="{59B49139-2E82-A642-906B-69E4AA1859B8}" type="datetime1">
              <a:rPr lang="en-US" smtClean="0"/>
              <a:t>9/9/21</a:t>
            </a:fld>
            <a:endParaRPr lang="en-US"/>
          </a:p>
        </p:txBody>
      </p:sp>
      <p:sp>
        <p:nvSpPr>
          <p:cNvPr id="5" name="Footer Placeholder 4">
            <a:extLst>
              <a:ext uri="{FF2B5EF4-FFF2-40B4-BE49-F238E27FC236}">
                <a16:creationId xmlns:a16="http://schemas.microsoft.com/office/drawing/2014/main" id="{B80B6B28-5E3C-C348-8CE7-D9429A897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76944-AAFC-6441-8E53-E7A88BF025F6}"/>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973923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9A6F3-0CC6-7345-BC47-54622E0C01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527221-A61E-6C43-BE62-E57230EF77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D4EF8-2614-BB4E-97E7-1AFF43A4E261}"/>
              </a:ext>
            </a:extLst>
          </p:cNvPr>
          <p:cNvSpPr>
            <a:spLocks noGrp="1"/>
          </p:cNvSpPr>
          <p:nvPr>
            <p:ph type="dt" sz="half" idx="10"/>
          </p:nvPr>
        </p:nvSpPr>
        <p:spPr/>
        <p:txBody>
          <a:bodyPr/>
          <a:lstStyle/>
          <a:p>
            <a:fld id="{EC1E1DB0-4871-E240-BE95-171D922E70FD}" type="datetime1">
              <a:rPr lang="en-US" smtClean="0"/>
              <a:t>9/9/21</a:t>
            </a:fld>
            <a:endParaRPr lang="en-US"/>
          </a:p>
        </p:txBody>
      </p:sp>
      <p:sp>
        <p:nvSpPr>
          <p:cNvPr id="5" name="Footer Placeholder 4">
            <a:extLst>
              <a:ext uri="{FF2B5EF4-FFF2-40B4-BE49-F238E27FC236}">
                <a16:creationId xmlns:a16="http://schemas.microsoft.com/office/drawing/2014/main" id="{4A5E94A5-E1CC-9347-8B8F-505B6BA94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C0FF8-816E-0D43-A83A-64AC92563DFC}"/>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2025902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761D-2234-1441-9CB8-D3AD29FF34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B79D96-1D6B-4E40-B563-85FE86406C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489006-9EB0-1147-A9BB-4F4E07070B9F}"/>
              </a:ext>
            </a:extLst>
          </p:cNvPr>
          <p:cNvSpPr>
            <a:spLocks noGrp="1"/>
          </p:cNvSpPr>
          <p:nvPr>
            <p:ph type="dt" sz="half" idx="10"/>
          </p:nvPr>
        </p:nvSpPr>
        <p:spPr/>
        <p:txBody>
          <a:bodyPr/>
          <a:lstStyle/>
          <a:p>
            <a:fld id="{7FCB82D6-F315-1247-B9CF-77E3166CFBB8}" type="datetime1">
              <a:rPr lang="en-US" smtClean="0"/>
              <a:t>9/9/21</a:t>
            </a:fld>
            <a:endParaRPr lang="en-US"/>
          </a:p>
        </p:txBody>
      </p:sp>
      <p:sp>
        <p:nvSpPr>
          <p:cNvPr id="5" name="Footer Placeholder 4">
            <a:extLst>
              <a:ext uri="{FF2B5EF4-FFF2-40B4-BE49-F238E27FC236}">
                <a16:creationId xmlns:a16="http://schemas.microsoft.com/office/drawing/2014/main" id="{6AD62CCC-33EA-8F41-990B-6CF8F2629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537E3-239D-BD45-A868-5F43273F980F}"/>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3219621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C801-AA5F-564D-821E-A42D64884A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9094A2-A6FB-1444-853A-A555D6B122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062511-C033-A540-80F8-0E544B8AF93C}"/>
              </a:ext>
            </a:extLst>
          </p:cNvPr>
          <p:cNvSpPr>
            <a:spLocks noGrp="1"/>
          </p:cNvSpPr>
          <p:nvPr>
            <p:ph type="dt" sz="half" idx="10"/>
          </p:nvPr>
        </p:nvSpPr>
        <p:spPr/>
        <p:txBody>
          <a:bodyPr/>
          <a:lstStyle/>
          <a:p>
            <a:fld id="{ACDB2851-D93A-EB4D-A5FF-619794B2060F}" type="datetime1">
              <a:rPr lang="en-US" smtClean="0"/>
              <a:t>9/9/21</a:t>
            </a:fld>
            <a:endParaRPr lang="en-US"/>
          </a:p>
        </p:txBody>
      </p:sp>
      <p:sp>
        <p:nvSpPr>
          <p:cNvPr id="5" name="Footer Placeholder 4">
            <a:extLst>
              <a:ext uri="{FF2B5EF4-FFF2-40B4-BE49-F238E27FC236}">
                <a16:creationId xmlns:a16="http://schemas.microsoft.com/office/drawing/2014/main" id="{E9CA0C3C-0EED-0140-8DCB-70BBCB933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CB6B-73E6-6747-B6CD-80D892F9B99D}"/>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174434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6023-C051-7040-A1DD-E2C8CDFD7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E67A2A-804B-B84D-8B5A-90E153AC3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EC69B2-1FC4-D047-BFA1-0BB030BB92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24823-60BD-DC4C-85B2-C2D9741DEF59}"/>
              </a:ext>
            </a:extLst>
          </p:cNvPr>
          <p:cNvSpPr>
            <a:spLocks noGrp="1"/>
          </p:cNvSpPr>
          <p:nvPr>
            <p:ph type="dt" sz="half" idx="10"/>
          </p:nvPr>
        </p:nvSpPr>
        <p:spPr/>
        <p:txBody>
          <a:bodyPr/>
          <a:lstStyle/>
          <a:p>
            <a:fld id="{827E1BCD-EB37-3A46-84B3-3B054798893A}" type="datetime1">
              <a:rPr lang="en-US" smtClean="0"/>
              <a:t>9/9/21</a:t>
            </a:fld>
            <a:endParaRPr lang="en-US"/>
          </a:p>
        </p:txBody>
      </p:sp>
      <p:sp>
        <p:nvSpPr>
          <p:cNvPr id="6" name="Footer Placeholder 5">
            <a:extLst>
              <a:ext uri="{FF2B5EF4-FFF2-40B4-BE49-F238E27FC236}">
                <a16:creationId xmlns:a16="http://schemas.microsoft.com/office/drawing/2014/main" id="{C0FEBA59-79CF-DF48-9AE5-15B53C127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1CB728-5EE2-5B45-B4EA-8E6C15F83B0F}"/>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187375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34CD-C86C-7443-A42F-40D1166721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A205AE-F79D-E049-B01E-0E3F65CF79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3ED375-CBBB-474F-B75A-AF7C3B151E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85B163-A114-CB4C-9285-323F2D2520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06A0B9-F170-0D46-9972-109A31D526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615C51-74C6-1447-BFD7-E3D06035914B}"/>
              </a:ext>
            </a:extLst>
          </p:cNvPr>
          <p:cNvSpPr>
            <a:spLocks noGrp="1"/>
          </p:cNvSpPr>
          <p:nvPr>
            <p:ph type="dt" sz="half" idx="10"/>
          </p:nvPr>
        </p:nvSpPr>
        <p:spPr/>
        <p:txBody>
          <a:bodyPr/>
          <a:lstStyle/>
          <a:p>
            <a:fld id="{7506EB60-1547-CA47-8CA8-E46E925AAC24}" type="datetime1">
              <a:rPr lang="en-US" smtClean="0"/>
              <a:t>9/9/21</a:t>
            </a:fld>
            <a:endParaRPr lang="en-US"/>
          </a:p>
        </p:txBody>
      </p:sp>
      <p:sp>
        <p:nvSpPr>
          <p:cNvPr id="8" name="Footer Placeholder 7">
            <a:extLst>
              <a:ext uri="{FF2B5EF4-FFF2-40B4-BE49-F238E27FC236}">
                <a16:creationId xmlns:a16="http://schemas.microsoft.com/office/drawing/2014/main" id="{259896FA-BA15-0B44-A322-1EB69E7065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1BA05-1D82-C746-A924-898F0D4FFCF1}"/>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4237528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2523B-A104-B744-9B19-DCE6652A42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833FB8-A2FE-8C42-AD95-621D8738AA85}"/>
              </a:ext>
            </a:extLst>
          </p:cNvPr>
          <p:cNvSpPr>
            <a:spLocks noGrp="1"/>
          </p:cNvSpPr>
          <p:nvPr>
            <p:ph type="dt" sz="half" idx="10"/>
          </p:nvPr>
        </p:nvSpPr>
        <p:spPr/>
        <p:txBody>
          <a:bodyPr/>
          <a:lstStyle/>
          <a:p>
            <a:fld id="{3943478A-5752-174A-AE08-48FC815AD946}" type="datetime1">
              <a:rPr lang="en-US" smtClean="0"/>
              <a:t>9/9/21</a:t>
            </a:fld>
            <a:endParaRPr lang="en-US"/>
          </a:p>
        </p:txBody>
      </p:sp>
      <p:sp>
        <p:nvSpPr>
          <p:cNvPr id="4" name="Footer Placeholder 3">
            <a:extLst>
              <a:ext uri="{FF2B5EF4-FFF2-40B4-BE49-F238E27FC236}">
                <a16:creationId xmlns:a16="http://schemas.microsoft.com/office/drawing/2014/main" id="{B6E47A14-89E9-E74F-8E8E-3CFA827510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C22C0D-5F51-AC4A-BD7C-F6727AA36313}"/>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960625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1BC9BB-E19B-4C44-BF24-C9DD3482B305}"/>
              </a:ext>
            </a:extLst>
          </p:cNvPr>
          <p:cNvSpPr>
            <a:spLocks noGrp="1"/>
          </p:cNvSpPr>
          <p:nvPr>
            <p:ph type="dt" sz="half" idx="10"/>
          </p:nvPr>
        </p:nvSpPr>
        <p:spPr/>
        <p:txBody>
          <a:bodyPr/>
          <a:lstStyle/>
          <a:p>
            <a:fld id="{7F195956-4662-6945-865E-7671E101BCEF}" type="datetime1">
              <a:rPr lang="en-US" smtClean="0"/>
              <a:t>9/9/21</a:t>
            </a:fld>
            <a:endParaRPr lang="en-US"/>
          </a:p>
        </p:txBody>
      </p:sp>
      <p:sp>
        <p:nvSpPr>
          <p:cNvPr id="3" name="Footer Placeholder 2">
            <a:extLst>
              <a:ext uri="{FF2B5EF4-FFF2-40B4-BE49-F238E27FC236}">
                <a16:creationId xmlns:a16="http://schemas.microsoft.com/office/drawing/2014/main" id="{738F4207-340B-3748-83F8-1DC0A07BE8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0F5F64-9E5B-4842-BD82-30BFFF0E396C}"/>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74762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95048-61D2-BF44-BE42-FC4EE9A123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574B-176C-9041-9F21-D6DF7C1B98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47B683-273D-BE4D-8EA4-334AC1131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219760-95E4-BD46-B3A0-A2AD4FDA8DFB}"/>
              </a:ext>
            </a:extLst>
          </p:cNvPr>
          <p:cNvSpPr>
            <a:spLocks noGrp="1"/>
          </p:cNvSpPr>
          <p:nvPr>
            <p:ph type="dt" sz="half" idx="10"/>
          </p:nvPr>
        </p:nvSpPr>
        <p:spPr/>
        <p:txBody>
          <a:bodyPr/>
          <a:lstStyle/>
          <a:p>
            <a:fld id="{F44CD0B6-F482-4D42-AF29-84CB4F7B4669}" type="datetime1">
              <a:rPr lang="en-US" smtClean="0"/>
              <a:t>9/9/21</a:t>
            </a:fld>
            <a:endParaRPr lang="en-US"/>
          </a:p>
        </p:txBody>
      </p:sp>
      <p:sp>
        <p:nvSpPr>
          <p:cNvPr id="6" name="Footer Placeholder 5">
            <a:extLst>
              <a:ext uri="{FF2B5EF4-FFF2-40B4-BE49-F238E27FC236}">
                <a16:creationId xmlns:a16="http://schemas.microsoft.com/office/drawing/2014/main" id="{FBBD97D0-EAD1-DE44-B35D-8E239AA7A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4E188F-F5A7-7647-AECE-D83C6127A672}"/>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1561511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89F8-F44F-7D4C-8E8A-3CAE70290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B3A154-156C-844B-ABDA-074AF0242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2A8E2B-95D6-AD4F-BF47-F0E6F652F8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6C3AE6-F37C-2A4A-A19B-6FDC4633E30D}"/>
              </a:ext>
            </a:extLst>
          </p:cNvPr>
          <p:cNvSpPr>
            <a:spLocks noGrp="1"/>
          </p:cNvSpPr>
          <p:nvPr>
            <p:ph type="dt" sz="half" idx="10"/>
          </p:nvPr>
        </p:nvSpPr>
        <p:spPr/>
        <p:txBody>
          <a:bodyPr/>
          <a:lstStyle/>
          <a:p>
            <a:fld id="{151A652D-D36B-D24A-BA97-92360FEA398B}" type="datetime1">
              <a:rPr lang="en-US" smtClean="0"/>
              <a:t>9/9/21</a:t>
            </a:fld>
            <a:endParaRPr lang="en-US"/>
          </a:p>
        </p:txBody>
      </p:sp>
      <p:sp>
        <p:nvSpPr>
          <p:cNvPr id="6" name="Footer Placeholder 5">
            <a:extLst>
              <a:ext uri="{FF2B5EF4-FFF2-40B4-BE49-F238E27FC236}">
                <a16:creationId xmlns:a16="http://schemas.microsoft.com/office/drawing/2014/main" id="{87C41E12-27E1-9E44-B25D-EBA3BDCC4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AD80A8-57FC-614F-B5F4-646DBA225169}"/>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2294120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lt1"/>
            </a:gs>
            <a:gs pos="99000">
              <a:srgbClr val="BBD6EE"/>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7565F-4951-E949-9705-8EF9C83EF5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6B45BE-F108-8243-B164-97FD07FDDD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97B92-D2A8-0E42-860D-74E7E1D979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15DF2-1229-034B-B412-419AF55BCEE3}" type="datetime1">
              <a:rPr lang="en-US" smtClean="0"/>
              <a:t>9/9/21</a:t>
            </a:fld>
            <a:endParaRPr lang="en-US"/>
          </a:p>
        </p:txBody>
      </p:sp>
      <p:sp>
        <p:nvSpPr>
          <p:cNvPr id="5" name="Footer Placeholder 4">
            <a:extLst>
              <a:ext uri="{FF2B5EF4-FFF2-40B4-BE49-F238E27FC236}">
                <a16:creationId xmlns:a16="http://schemas.microsoft.com/office/drawing/2014/main" id="{1B122A65-59B0-F644-B94C-4E9C6777E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53E3A3-6404-9B43-9E92-92351843FA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998841-7D05-1241-AA0C-577E12035048}" type="slidenum">
              <a:rPr lang="en-US" smtClean="0"/>
              <a:t>‹#›</a:t>
            </a:fld>
            <a:endParaRPr lang="en-US"/>
          </a:p>
        </p:txBody>
      </p:sp>
    </p:spTree>
    <p:extLst>
      <p:ext uri="{BB962C8B-B14F-4D97-AF65-F5344CB8AC3E}">
        <p14:creationId xmlns:p14="http://schemas.microsoft.com/office/powerpoint/2010/main" val="2050781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twitter.com/HRD_AOML_NOAA/status/1425876795170205697" TargetMode="Externa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1.jpg"/><Relationship Id="rId3" Type="http://schemas.openxmlformats.org/officeDocument/2006/relationships/image" Target="../media/image2.png"/><Relationship Id="rId7" Type="http://schemas.openxmlformats.org/officeDocument/2006/relationships/image" Target="../media/image27.jpg"/><Relationship Id="rId12"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3.png"/><Relationship Id="rId9" Type="http://schemas.openxmlformats.org/officeDocument/2006/relationships/image" Target="../media/image29.jpg"/><Relationship Id="rId1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3.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gif"/><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sky, sunset, sun&#10;&#10;Description automatically generated">
            <a:extLst>
              <a:ext uri="{FF2B5EF4-FFF2-40B4-BE49-F238E27FC236}">
                <a16:creationId xmlns:a16="http://schemas.microsoft.com/office/drawing/2014/main" id="{5DAC5303-E63D-D94D-B5E8-BE549BFC08DC}"/>
              </a:ext>
            </a:extLst>
          </p:cNvPr>
          <p:cNvPicPr>
            <a:picLocks noChangeAspect="1"/>
          </p:cNvPicPr>
          <p:nvPr/>
        </p:nvPicPr>
        <p:blipFill>
          <a:blip r:embed="rId3">
            <a:alphaModFix amt="58000"/>
          </a:blip>
          <a:stretch>
            <a:fillRect/>
          </a:stretch>
        </p:blipFill>
        <p:spPr>
          <a:xfrm>
            <a:off x="-1" y="-1"/>
            <a:ext cx="12192000" cy="6857999"/>
          </a:xfrm>
          <a:prstGeom prst="rect">
            <a:avLst/>
          </a:prstGeom>
        </p:spPr>
      </p:pic>
      <p:cxnSp>
        <p:nvCxnSpPr>
          <p:cNvPr id="5" name="Google Shape;94;p1">
            <a:extLst>
              <a:ext uri="{FF2B5EF4-FFF2-40B4-BE49-F238E27FC236}">
                <a16:creationId xmlns:a16="http://schemas.microsoft.com/office/drawing/2014/main" id="{D23B8CD1-4E39-0748-9160-3493071B830D}"/>
              </a:ext>
            </a:extLst>
          </p:cNvPr>
          <p:cNvCxnSpPr/>
          <p:nvPr/>
        </p:nvCxnSpPr>
        <p:spPr>
          <a:xfrm rot="10800000" flipH="1">
            <a:off x="1523998" y="1181220"/>
            <a:ext cx="9144000" cy="7500"/>
          </a:xfrm>
          <a:prstGeom prst="straightConnector1">
            <a:avLst/>
          </a:prstGeom>
          <a:noFill/>
          <a:ln w="25400" cap="flat" cmpd="sng">
            <a:solidFill>
              <a:srgbClr val="5B9BD5"/>
            </a:solidFill>
            <a:prstDash val="solid"/>
            <a:miter lim="800000"/>
            <a:headEnd type="none" w="sm" len="sm"/>
            <a:tailEnd type="none" w="sm" len="sm"/>
          </a:ln>
        </p:spPr>
      </p:cxnSp>
      <p:pic>
        <p:nvPicPr>
          <p:cNvPr id="6" name="Google Shape;228;g88653923ee_0_70">
            <a:extLst>
              <a:ext uri="{FF2B5EF4-FFF2-40B4-BE49-F238E27FC236}">
                <a16:creationId xmlns:a16="http://schemas.microsoft.com/office/drawing/2014/main" id="{56DF33F2-D7A5-7545-8518-22F420D34BC0}"/>
              </a:ext>
            </a:extLst>
          </p:cNvPr>
          <p:cNvPicPr preferRelativeResize="0">
            <a:picLocks noChangeAspect="1"/>
          </p:cNvPicPr>
          <p:nvPr/>
        </p:nvPicPr>
        <p:blipFill rotWithShape="1">
          <a:blip r:embed="rId4">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EFD5130D-740F-AB46-BDDE-DC0A939C58D5}"/>
              </a:ext>
            </a:extLst>
          </p:cNvPr>
          <p:cNvPicPr preferRelativeResize="0"/>
          <p:nvPr/>
        </p:nvPicPr>
        <p:blipFill rotWithShape="1">
          <a:blip r:embed="rId5">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0F5AE12C-7089-674F-B803-41B416029D7B}"/>
              </a:ext>
            </a:extLst>
          </p:cNvPr>
          <p:cNvSpPr txBox="1"/>
          <p:nvPr/>
        </p:nvSpPr>
        <p:spPr>
          <a:xfrm>
            <a:off x="0" y="0"/>
            <a:ext cx="12192000" cy="2062103"/>
          </a:xfrm>
          <a:prstGeom prst="rect">
            <a:avLst/>
          </a:prstGeom>
          <a:noFill/>
        </p:spPr>
        <p:txBody>
          <a:bodyPr wrap="square" rtlCol="0">
            <a:spAutoFit/>
          </a:bodyPr>
          <a:lstStyle/>
          <a:p>
            <a:pPr algn="ctr"/>
            <a:r>
              <a:rPr lang="en-US" sz="3200" dirty="0"/>
              <a:t>2021 Hurricane Field Program</a:t>
            </a:r>
          </a:p>
          <a:p>
            <a:pPr algn="ctr"/>
            <a:r>
              <a:rPr lang="en-US" sz="2800" dirty="0"/>
              <a:t>Advancing the Prediction of Hurricanes Experiment (APHEX)</a:t>
            </a:r>
          </a:p>
          <a:p>
            <a:pPr algn="ctr"/>
            <a:endParaRPr lang="en-US" sz="3200" dirty="0"/>
          </a:p>
          <a:p>
            <a:pPr algn="ctr"/>
            <a:endParaRPr lang="en-US" sz="3200" dirty="0"/>
          </a:p>
        </p:txBody>
      </p:sp>
      <p:sp>
        <p:nvSpPr>
          <p:cNvPr id="9" name="Slide Number Placeholder 8">
            <a:extLst>
              <a:ext uri="{FF2B5EF4-FFF2-40B4-BE49-F238E27FC236}">
                <a16:creationId xmlns:a16="http://schemas.microsoft.com/office/drawing/2014/main" id="{B67D479F-3D8C-CB49-8000-1450A4EDB66E}"/>
              </a:ext>
            </a:extLst>
          </p:cNvPr>
          <p:cNvSpPr>
            <a:spLocks noGrp="1"/>
          </p:cNvSpPr>
          <p:nvPr>
            <p:ph type="sldNum" sz="quarter" idx="12"/>
          </p:nvPr>
        </p:nvSpPr>
        <p:spPr/>
        <p:txBody>
          <a:bodyPr/>
          <a:lstStyle/>
          <a:p>
            <a:fld id="{61998841-7D05-1241-AA0C-577E12035048}" type="slidenum">
              <a:rPr lang="en-US" smtClean="0"/>
              <a:t>1</a:t>
            </a:fld>
            <a:endParaRPr lang="en-US"/>
          </a:p>
        </p:txBody>
      </p:sp>
      <p:sp>
        <p:nvSpPr>
          <p:cNvPr id="10" name="TextBox 9">
            <a:extLst>
              <a:ext uri="{FF2B5EF4-FFF2-40B4-BE49-F238E27FC236}">
                <a16:creationId xmlns:a16="http://schemas.microsoft.com/office/drawing/2014/main" id="{907ED563-2F76-A542-B27D-3E59E13BA63E}"/>
              </a:ext>
            </a:extLst>
          </p:cNvPr>
          <p:cNvSpPr txBox="1"/>
          <p:nvPr/>
        </p:nvSpPr>
        <p:spPr>
          <a:xfrm>
            <a:off x="0" y="1747381"/>
            <a:ext cx="12192000" cy="2062103"/>
          </a:xfrm>
          <a:prstGeom prst="rect">
            <a:avLst/>
          </a:prstGeom>
          <a:noFill/>
        </p:spPr>
        <p:txBody>
          <a:bodyPr wrap="square" rtlCol="0">
            <a:spAutoFit/>
          </a:bodyPr>
          <a:lstStyle/>
          <a:p>
            <a:pPr algn="ctr"/>
            <a:r>
              <a:rPr lang="en-US" sz="3600" b="1" dirty="0">
                <a:solidFill>
                  <a:schemeClr val="accent1">
                    <a:lumMod val="75000"/>
                  </a:schemeClr>
                </a:solidFill>
              </a:rPr>
              <a:t>Fred (AL06) Debrief</a:t>
            </a:r>
          </a:p>
          <a:p>
            <a:pPr algn="ctr"/>
            <a:endParaRPr lang="en-US" sz="3600" dirty="0"/>
          </a:p>
          <a:p>
            <a:pPr algn="ctr"/>
            <a:r>
              <a:rPr lang="en-US" sz="2400" dirty="0"/>
              <a:t>Jason </a:t>
            </a:r>
            <a:r>
              <a:rPr lang="en-US" sz="2400" dirty="0" err="1"/>
              <a:t>Dunion</a:t>
            </a:r>
            <a:r>
              <a:rPr lang="en-US" sz="2400" dirty="0"/>
              <a:t> – HFP Director</a:t>
            </a:r>
          </a:p>
          <a:p>
            <a:pPr algn="ctr"/>
            <a:endParaRPr lang="en-US" sz="800" dirty="0"/>
          </a:p>
          <a:p>
            <a:pPr algn="ctr"/>
            <a:r>
              <a:rPr lang="en-US" sz="2400" dirty="0"/>
              <a:t>Jon Zawislak - HFP Deputy Director</a:t>
            </a:r>
          </a:p>
        </p:txBody>
      </p:sp>
      <p:sp>
        <p:nvSpPr>
          <p:cNvPr id="11" name="TextBox 10">
            <a:extLst>
              <a:ext uri="{FF2B5EF4-FFF2-40B4-BE49-F238E27FC236}">
                <a16:creationId xmlns:a16="http://schemas.microsoft.com/office/drawing/2014/main" id="{C629363B-7AC0-F644-901D-2AFE00267230}"/>
              </a:ext>
            </a:extLst>
          </p:cNvPr>
          <p:cNvSpPr txBox="1"/>
          <p:nvPr/>
        </p:nvSpPr>
        <p:spPr>
          <a:xfrm>
            <a:off x="11096828" y="6642554"/>
            <a:ext cx="1095172" cy="215444"/>
          </a:xfrm>
          <a:prstGeom prst="rect">
            <a:avLst/>
          </a:prstGeom>
          <a:noFill/>
        </p:spPr>
        <p:txBody>
          <a:bodyPr wrap="none" rtlCol="0">
            <a:spAutoFit/>
          </a:bodyPr>
          <a:lstStyle/>
          <a:p>
            <a:r>
              <a:rPr lang="en-US" sz="800" dirty="0">
                <a:solidFill>
                  <a:schemeClr val="bg1"/>
                </a:solidFill>
              </a:rPr>
              <a:t>Photo by Frank Marks</a:t>
            </a:r>
          </a:p>
        </p:txBody>
      </p:sp>
    </p:spTree>
    <p:extLst>
      <p:ext uri="{BB962C8B-B14F-4D97-AF65-F5344CB8AC3E}">
        <p14:creationId xmlns:p14="http://schemas.microsoft.com/office/powerpoint/2010/main" val="373397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10</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Tropical Storm Fred: 20210812H2 (EMC TDR) </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3">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4">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BAA7D4B0-4B22-9B45-8542-C00F9CF02288}"/>
              </a:ext>
            </a:extLst>
          </p:cNvPr>
          <p:cNvSpPr txBox="1"/>
          <p:nvPr/>
        </p:nvSpPr>
        <p:spPr>
          <a:xfrm>
            <a:off x="137160" y="1188720"/>
            <a:ext cx="7080071" cy="5663089"/>
          </a:xfrm>
          <a:prstGeom prst="rect">
            <a:avLst/>
          </a:prstGeom>
          <a:noFill/>
        </p:spPr>
        <p:txBody>
          <a:bodyPr wrap="square" rtlCol="0">
            <a:spAutoFit/>
          </a:bodyPr>
          <a:lstStyle/>
          <a:p>
            <a:pPr marL="346075" indent="-231775">
              <a:buFont typeface="Arial" panose="020B0604020202020204" pitchFamily="34" charset="0"/>
              <a:buChar char="•"/>
            </a:pPr>
            <a:r>
              <a:rPr lang="en-US" sz="2400" dirty="0"/>
              <a:t>Mission</a:t>
            </a:r>
          </a:p>
          <a:p>
            <a:pPr marL="692150" lvl="1" indent="-231775">
              <a:buFont typeface="Wingdings" pitchFamily="2" charset="2"/>
              <a:buChar char="§"/>
            </a:pPr>
            <a:r>
              <a:rPr lang="en-US" sz="2000" dirty="0"/>
              <a:t>LPS: Zawislak, GB LPS: Rogers</a:t>
            </a:r>
          </a:p>
          <a:p>
            <a:pPr marL="692150" lvl="1" indent="-231775">
              <a:buFont typeface="Wingdings" pitchFamily="2" charset="2"/>
              <a:buChar char="§"/>
            </a:pPr>
            <a:r>
              <a:rPr lang="en-US" sz="2000" dirty="0"/>
              <a:t>APHEX relevance:</a:t>
            </a:r>
          </a:p>
          <a:p>
            <a:pPr marL="1260475" lvl="2" indent="-342900">
              <a:buFont typeface="Wingdings" pitchFamily="2" charset="2"/>
              <a:buChar char="Ø"/>
            </a:pPr>
            <a:r>
              <a:rPr lang="en-US" dirty="0"/>
              <a:t>AIPEX (Early Stage)</a:t>
            </a:r>
          </a:p>
          <a:p>
            <a:pPr marL="692150" lvl="1" indent="-231775">
              <a:buFont typeface="Wingdings" pitchFamily="2" charset="2"/>
              <a:buChar char="§"/>
            </a:pPr>
            <a:r>
              <a:rPr lang="en-US" sz="2000" dirty="0"/>
              <a:t>Planned pattern: modified butterfly</a:t>
            </a:r>
          </a:p>
          <a:p>
            <a:pPr marL="692150" lvl="1" indent="-231775">
              <a:buFont typeface="Wingdings" pitchFamily="2" charset="2"/>
              <a:buChar char="§"/>
            </a:pPr>
            <a:r>
              <a:rPr lang="en-US" sz="2000" dirty="0"/>
              <a:t>T/O off (KLAL) – Landing (KLAL): 2003 – 0119z</a:t>
            </a:r>
          </a:p>
          <a:p>
            <a:pPr marL="692150" lvl="1" indent="-231775">
              <a:buFont typeface="Wingdings" pitchFamily="2" charset="2"/>
              <a:buChar char="§"/>
            </a:pPr>
            <a:r>
              <a:rPr lang="en-US" sz="2000" dirty="0"/>
              <a:t>FL 12 k ft</a:t>
            </a:r>
          </a:p>
          <a:p>
            <a:pPr marL="692150" lvl="1" indent="-231775">
              <a:buFont typeface="Wingdings" pitchFamily="2" charset="2"/>
              <a:buChar char="§"/>
            </a:pPr>
            <a:r>
              <a:rPr lang="en-US" sz="2000" dirty="0"/>
              <a:t>11 dropsondes (10 GTS)</a:t>
            </a:r>
          </a:p>
          <a:p>
            <a:pPr marL="692150" lvl="1" indent="-231775">
              <a:buFont typeface="Wingdings" pitchFamily="2" charset="2"/>
              <a:buChar char="§"/>
            </a:pPr>
            <a:r>
              <a:rPr lang="en-US" sz="2000" dirty="0"/>
              <a:t>2 TDR analyses (to NHC and EMC)</a:t>
            </a:r>
          </a:p>
          <a:p>
            <a:pPr marL="236537"/>
            <a:endParaRPr lang="en-US" sz="1200" dirty="0"/>
          </a:p>
          <a:p>
            <a:pPr marL="346075" indent="-231775">
              <a:buFont typeface="Arial" panose="020B0604020202020204" pitchFamily="34" charset="0"/>
              <a:buChar char="•"/>
            </a:pPr>
            <a:r>
              <a:rPr lang="en-US" dirty="0"/>
              <a:t>Radar analyses showed that the center was tilted (or displaced) toward the ESE with height between 2 &amp; 5 km. Interestingly, though, there was little difference pass to pass.</a:t>
            </a:r>
          </a:p>
          <a:p>
            <a:pPr marL="346075" indent="-231775">
              <a:buFont typeface="Arial" panose="020B0604020202020204" pitchFamily="34" charset="0"/>
              <a:buChar char="•"/>
            </a:pPr>
            <a:endParaRPr lang="en-US" sz="800" dirty="0"/>
          </a:p>
          <a:p>
            <a:pPr marL="346075" indent="-231775">
              <a:buFont typeface="Arial" panose="020B0604020202020204" pitchFamily="34" charset="0"/>
              <a:buChar char="•"/>
            </a:pPr>
            <a:r>
              <a:rPr lang="en-US" dirty="0"/>
              <a:t>P-3 mission sampled the structure of tropical depression Fred, which had become quite disorganized after passage over Hispaniola.</a:t>
            </a:r>
          </a:p>
          <a:p>
            <a:pPr marL="346075" indent="-231775">
              <a:buFont typeface="Arial" panose="020B0604020202020204" pitchFamily="34" charset="0"/>
              <a:buChar char="•"/>
            </a:pPr>
            <a:endParaRPr lang="en-US" sz="800" dirty="0"/>
          </a:p>
          <a:p>
            <a:pPr marL="346075" indent="-231775">
              <a:buFont typeface="Arial" panose="020B0604020202020204" pitchFamily="34" charset="0"/>
              <a:buChar char="•"/>
            </a:pPr>
            <a:r>
              <a:rPr lang="en-US" dirty="0"/>
              <a:t>Strong thunderstorms developed to the southeast of the existing center during the mission, causing many rapid adjustments to the flight pattern during the mission.</a:t>
            </a:r>
          </a:p>
        </p:txBody>
      </p:sp>
      <p:pic>
        <p:nvPicPr>
          <p:cNvPr id="11266" name="Picture 2">
            <a:extLst>
              <a:ext uri="{FF2B5EF4-FFF2-40B4-BE49-F238E27FC236}">
                <a16:creationId xmlns:a16="http://schemas.microsoft.com/office/drawing/2014/main" id="{E953C325-0D5D-2F41-803A-91AFD73820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4900" y="1195563"/>
            <a:ext cx="2760346" cy="20116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1F2C6D1-13B4-804E-A33F-632486E0028C}"/>
              </a:ext>
            </a:extLst>
          </p:cNvPr>
          <p:cNvSpPr txBox="1"/>
          <p:nvPr/>
        </p:nvSpPr>
        <p:spPr>
          <a:xfrm>
            <a:off x="6035942" y="3205085"/>
            <a:ext cx="2992857" cy="523220"/>
          </a:xfrm>
          <a:prstGeom prst="rect">
            <a:avLst/>
          </a:prstGeom>
          <a:noFill/>
        </p:spPr>
        <p:txBody>
          <a:bodyPr wrap="square" rtlCol="0">
            <a:spAutoFit/>
          </a:bodyPr>
          <a:lstStyle/>
          <a:p>
            <a:r>
              <a:rPr lang="en-US" sz="1400" dirty="0"/>
              <a:t>Exposed low-level circulation just north of the southeast Cuban coast.</a:t>
            </a:r>
          </a:p>
        </p:txBody>
      </p:sp>
      <p:pic>
        <p:nvPicPr>
          <p:cNvPr id="11268" name="Picture 4">
            <a:extLst>
              <a:ext uri="{FF2B5EF4-FFF2-40B4-BE49-F238E27FC236}">
                <a16:creationId xmlns:a16="http://schemas.microsoft.com/office/drawing/2014/main" id="{F9B1266B-D020-0A42-8B9C-095D55DCFC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97" t="12354" r="5160" b="16059"/>
          <a:stretch/>
        </p:blipFill>
        <p:spPr bwMode="auto">
          <a:xfrm>
            <a:off x="7968728" y="3856651"/>
            <a:ext cx="3789672" cy="19106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B2746F-086A-0E41-9AB0-87B335119C92}"/>
              </a:ext>
            </a:extLst>
          </p:cNvPr>
          <p:cNvSpPr txBox="1"/>
          <p:nvPr/>
        </p:nvSpPr>
        <p:spPr>
          <a:xfrm>
            <a:off x="7919286" y="5791009"/>
            <a:ext cx="4125827" cy="954107"/>
          </a:xfrm>
          <a:prstGeom prst="rect">
            <a:avLst/>
          </a:prstGeom>
          <a:noFill/>
        </p:spPr>
        <p:txBody>
          <a:bodyPr wrap="square" rtlCol="0">
            <a:spAutoFit/>
          </a:bodyPr>
          <a:lstStyle/>
          <a:p>
            <a:r>
              <a:rPr lang="en-US" sz="1400" dirty="0"/>
              <a:t>TDR analyses from the 2nd pass &gt;&gt; about a 50-60 km tilt/displacement toward the ESE between about 2 and 5 km (also confirmed by the tilt hodograph). So not too much evolution between passes. </a:t>
            </a:r>
          </a:p>
        </p:txBody>
      </p:sp>
      <p:pic>
        <p:nvPicPr>
          <p:cNvPr id="11270" name="Picture 6">
            <a:extLst>
              <a:ext uri="{FF2B5EF4-FFF2-40B4-BE49-F238E27FC236}">
                <a16:creationId xmlns:a16="http://schemas.microsoft.com/office/drawing/2014/main" id="{F638759C-5F43-6040-9F51-373EF75358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0778" y="1276863"/>
            <a:ext cx="3293533" cy="18538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35918E-E007-CF44-89D5-D14E6366AA95}"/>
              </a:ext>
            </a:extLst>
          </p:cNvPr>
          <p:cNvSpPr txBox="1"/>
          <p:nvPr/>
        </p:nvSpPr>
        <p:spPr>
          <a:xfrm>
            <a:off x="10800335" y="4965050"/>
            <a:ext cx="380232" cy="276999"/>
          </a:xfrm>
          <a:prstGeom prst="rect">
            <a:avLst/>
          </a:prstGeom>
          <a:noFill/>
        </p:spPr>
        <p:txBody>
          <a:bodyPr wrap="none" rtlCol="0">
            <a:spAutoFit/>
          </a:bodyPr>
          <a:lstStyle/>
          <a:p>
            <a:r>
              <a:rPr lang="en-US" sz="1200" dirty="0">
                <a:solidFill>
                  <a:srgbClr val="FF0000"/>
                </a:solidFill>
              </a:rPr>
              <a:t>ML</a:t>
            </a:r>
          </a:p>
        </p:txBody>
      </p:sp>
      <p:sp>
        <p:nvSpPr>
          <p:cNvPr id="15" name="TextBox 14">
            <a:extLst>
              <a:ext uri="{FF2B5EF4-FFF2-40B4-BE49-F238E27FC236}">
                <a16:creationId xmlns:a16="http://schemas.microsoft.com/office/drawing/2014/main" id="{0DBF6C0C-FDB7-434A-BF87-CF974DB064A6}"/>
              </a:ext>
            </a:extLst>
          </p:cNvPr>
          <p:cNvSpPr txBox="1"/>
          <p:nvPr/>
        </p:nvSpPr>
        <p:spPr>
          <a:xfrm>
            <a:off x="10438385" y="4916453"/>
            <a:ext cx="312906" cy="276999"/>
          </a:xfrm>
          <a:prstGeom prst="rect">
            <a:avLst/>
          </a:prstGeom>
          <a:noFill/>
        </p:spPr>
        <p:txBody>
          <a:bodyPr wrap="none" rtlCol="0">
            <a:spAutoFit/>
          </a:bodyPr>
          <a:lstStyle/>
          <a:p>
            <a:r>
              <a:rPr lang="en-US" sz="1200" dirty="0">
                <a:solidFill>
                  <a:srgbClr val="FF0000"/>
                </a:solidFill>
              </a:rPr>
              <a:t>LL</a:t>
            </a:r>
          </a:p>
        </p:txBody>
      </p:sp>
      <p:sp>
        <p:nvSpPr>
          <p:cNvPr id="16" name="TextBox 15">
            <a:extLst>
              <a:ext uri="{FF2B5EF4-FFF2-40B4-BE49-F238E27FC236}">
                <a16:creationId xmlns:a16="http://schemas.microsoft.com/office/drawing/2014/main" id="{8F5E8CD3-D6D5-F746-A10A-FA46A44DED02}"/>
              </a:ext>
            </a:extLst>
          </p:cNvPr>
          <p:cNvSpPr txBox="1"/>
          <p:nvPr/>
        </p:nvSpPr>
        <p:spPr>
          <a:xfrm>
            <a:off x="8575647" y="4891052"/>
            <a:ext cx="312906" cy="276999"/>
          </a:xfrm>
          <a:prstGeom prst="rect">
            <a:avLst/>
          </a:prstGeom>
          <a:noFill/>
        </p:spPr>
        <p:txBody>
          <a:bodyPr wrap="none" rtlCol="0">
            <a:spAutoFit/>
          </a:bodyPr>
          <a:lstStyle/>
          <a:p>
            <a:r>
              <a:rPr lang="en-US" sz="1200" dirty="0">
                <a:solidFill>
                  <a:srgbClr val="FF0000"/>
                </a:solidFill>
              </a:rPr>
              <a:t>LL</a:t>
            </a:r>
          </a:p>
        </p:txBody>
      </p:sp>
      <p:sp>
        <p:nvSpPr>
          <p:cNvPr id="17" name="TextBox 16">
            <a:extLst>
              <a:ext uri="{FF2B5EF4-FFF2-40B4-BE49-F238E27FC236}">
                <a16:creationId xmlns:a16="http://schemas.microsoft.com/office/drawing/2014/main" id="{2DFCFC54-EE7A-914B-AA57-F4A52490FAE8}"/>
              </a:ext>
            </a:extLst>
          </p:cNvPr>
          <p:cNvSpPr txBox="1"/>
          <p:nvPr/>
        </p:nvSpPr>
        <p:spPr>
          <a:xfrm>
            <a:off x="8910778" y="3139922"/>
            <a:ext cx="3281222" cy="523220"/>
          </a:xfrm>
          <a:prstGeom prst="rect">
            <a:avLst/>
          </a:prstGeom>
          <a:noFill/>
        </p:spPr>
        <p:txBody>
          <a:bodyPr wrap="square" rtlCol="0">
            <a:spAutoFit/>
          </a:bodyPr>
          <a:lstStyle/>
          <a:p>
            <a:r>
              <a:rPr lang="en-US" sz="1400" dirty="0"/>
              <a:t>N42 planned (red) and final (black) flight tracks.</a:t>
            </a:r>
          </a:p>
        </p:txBody>
      </p:sp>
    </p:spTree>
    <p:extLst>
      <p:ext uri="{BB962C8B-B14F-4D97-AF65-F5344CB8AC3E}">
        <p14:creationId xmlns:p14="http://schemas.microsoft.com/office/powerpoint/2010/main" val="2912040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11</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Tropical Storm Fred: 20210813H1 (EMC TDR) </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3">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4">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BAA7D4B0-4B22-9B45-8542-C00F9CF02288}"/>
              </a:ext>
            </a:extLst>
          </p:cNvPr>
          <p:cNvSpPr txBox="1"/>
          <p:nvPr/>
        </p:nvSpPr>
        <p:spPr>
          <a:xfrm>
            <a:off x="137160" y="1188720"/>
            <a:ext cx="7357452" cy="5663089"/>
          </a:xfrm>
          <a:prstGeom prst="rect">
            <a:avLst/>
          </a:prstGeom>
          <a:noFill/>
        </p:spPr>
        <p:txBody>
          <a:bodyPr wrap="square" rtlCol="0">
            <a:spAutoFit/>
          </a:bodyPr>
          <a:lstStyle/>
          <a:p>
            <a:pPr marL="346075" indent="-231775">
              <a:buFont typeface="Arial" panose="020B0604020202020204" pitchFamily="34" charset="0"/>
              <a:buChar char="•"/>
            </a:pPr>
            <a:r>
              <a:rPr lang="en-US" sz="2400" dirty="0"/>
              <a:t>Mission</a:t>
            </a:r>
          </a:p>
          <a:p>
            <a:pPr marL="692150" lvl="1" indent="-231775">
              <a:buFont typeface="Wingdings" pitchFamily="2" charset="2"/>
              <a:buChar char="§"/>
            </a:pPr>
            <a:r>
              <a:rPr lang="en-US" sz="2000" dirty="0"/>
              <a:t>LPS: </a:t>
            </a:r>
            <a:r>
              <a:rPr lang="en-US" sz="2000" dirty="0" err="1"/>
              <a:t>Aberson</a:t>
            </a:r>
            <a:r>
              <a:rPr lang="en-US" sz="2000" dirty="0"/>
              <a:t>, GB LPS: </a:t>
            </a:r>
            <a:r>
              <a:rPr lang="en-US" sz="2000" dirty="0" err="1"/>
              <a:t>Dunion</a:t>
            </a:r>
            <a:r>
              <a:rPr lang="en-US" sz="2000" dirty="0"/>
              <a:t>/Holbach</a:t>
            </a:r>
          </a:p>
          <a:p>
            <a:pPr marL="692150" lvl="1" indent="-231775">
              <a:buFont typeface="Wingdings" pitchFamily="2" charset="2"/>
              <a:buChar char="§"/>
            </a:pPr>
            <a:r>
              <a:rPr lang="en-US" sz="2000" dirty="0"/>
              <a:t>APHEX relevance:</a:t>
            </a:r>
          </a:p>
          <a:p>
            <a:pPr marL="1260475" lvl="2" indent="-342900">
              <a:buFont typeface="Wingdings" pitchFamily="2" charset="2"/>
              <a:buChar char="Ø"/>
            </a:pPr>
            <a:r>
              <a:rPr lang="en-US" dirty="0"/>
              <a:t>AIPEX (Early Stage)</a:t>
            </a:r>
          </a:p>
          <a:p>
            <a:pPr marL="692150" lvl="1" indent="-231775">
              <a:buFont typeface="Wingdings" pitchFamily="2" charset="2"/>
              <a:buChar char="§"/>
            </a:pPr>
            <a:r>
              <a:rPr lang="en-US" sz="2000" dirty="0"/>
              <a:t>Planned pattern: modified butterfly</a:t>
            </a:r>
          </a:p>
          <a:p>
            <a:pPr marL="692150" lvl="1" indent="-231775">
              <a:buFont typeface="Wingdings" pitchFamily="2" charset="2"/>
              <a:buChar char="§"/>
            </a:pPr>
            <a:r>
              <a:rPr lang="en-US" sz="2000" dirty="0"/>
              <a:t>T/O off (KLAL) – Landing (KLAL): 0807 – 1248z</a:t>
            </a:r>
          </a:p>
          <a:p>
            <a:pPr marL="692150" lvl="1" indent="-231775">
              <a:buFont typeface="Wingdings" pitchFamily="2" charset="2"/>
              <a:buChar char="§"/>
            </a:pPr>
            <a:r>
              <a:rPr lang="en-US" sz="2000" dirty="0"/>
              <a:t>FL 12 k ft</a:t>
            </a:r>
          </a:p>
          <a:p>
            <a:pPr marL="692150" lvl="1" indent="-231775">
              <a:buFont typeface="Wingdings" pitchFamily="2" charset="2"/>
              <a:buChar char="§"/>
            </a:pPr>
            <a:r>
              <a:rPr lang="en-US" sz="2000" dirty="0"/>
              <a:t>11 dropsondes (11 GTS)</a:t>
            </a:r>
          </a:p>
          <a:p>
            <a:pPr marL="692150" lvl="1" indent="-231775">
              <a:buFont typeface="Wingdings" pitchFamily="2" charset="2"/>
              <a:buChar char="§"/>
            </a:pPr>
            <a:r>
              <a:rPr lang="en-US" sz="2000" dirty="0"/>
              <a:t>3 TDR analyses (to NHC and EMC)</a:t>
            </a:r>
          </a:p>
          <a:p>
            <a:pPr marL="236537"/>
            <a:endParaRPr lang="en-US" sz="800" dirty="0"/>
          </a:p>
          <a:p>
            <a:pPr marL="346075" indent="-231775">
              <a:buFont typeface="Arial" panose="020B0604020202020204" pitchFamily="34" charset="0"/>
              <a:buChar char="•"/>
            </a:pPr>
            <a:r>
              <a:rPr lang="en-US" dirty="0"/>
              <a:t>P-3 mission into TD Fred sampled the northern portion of the circulation on the north side of Cuba</a:t>
            </a:r>
          </a:p>
          <a:p>
            <a:pPr marL="346075" indent="-231775">
              <a:buFont typeface="Arial" panose="020B0604020202020204" pitchFamily="34" charset="0"/>
              <a:buChar char="•"/>
            </a:pPr>
            <a:endParaRPr lang="en-US" sz="800" dirty="0"/>
          </a:p>
          <a:p>
            <a:pPr marL="346075" indent="-231775">
              <a:buFont typeface="Arial" panose="020B0604020202020204" pitchFamily="34" charset="0"/>
              <a:buChar char="•"/>
            </a:pPr>
            <a:r>
              <a:rPr lang="en-US" dirty="0"/>
              <a:t>Large area of thunderstorms formed on the south side of Cuba overnight, which may lead to a reorganization of the storm.</a:t>
            </a:r>
          </a:p>
          <a:p>
            <a:pPr marL="346075" indent="-231775">
              <a:buFont typeface="Arial" panose="020B0604020202020204" pitchFamily="34" charset="0"/>
              <a:buChar char="•"/>
            </a:pPr>
            <a:endParaRPr lang="en-US" sz="800" dirty="0"/>
          </a:p>
          <a:p>
            <a:pPr marL="346075" indent="-231775">
              <a:buFont typeface="Arial" panose="020B0604020202020204" pitchFamily="34" charset="0"/>
              <a:buChar char="•"/>
            </a:pPr>
            <a:r>
              <a:rPr lang="en-US" dirty="0"/>
              <a:t>Some excessive flagging of the SFMR in the HDOBs.  Workstation had to be rebooted to generate a synoptic map.</a:t>
            </a:r>
          </a:p>
          <a:p>
            <a:pPr marL="346075" indent="-231775">
              <a:buFont typeface="Arial" panose="020B0604020202020204" pitchFamily="34" charset="0"/>
              <a:buChar char="•"/>
            </a:pPr>
            <a:endParaRPr lang="en-US" sz="800" dirty="0"/>
          </a:p>
          <a:p>
            <a:pPr marL="346075" indent="-231775">
              <a:buFont typeface="Arial" panose="020B0604020202020204" pitchFamily="34" charset="0"/>
              <a:buChar char="•"/>
            </a:pPr>
            <a:r>
              <a:rPr lang="en-US" dirty="0"/>
              <a:t>Very few deviations from the planned pattern except for repositioning on the vortex center and slight deviations around convection on leg 1.</a:t>
            </a:r>
          </a:p>
        </p:txBody>
      </p:sp>
      <p:pic>
        <p:nvPicPr>
          <p:cNvPr id="13314" name="Picture 2">
            <a:extLst>
              <a:ext uri="{FF2B5EF4-FFF2-40B4-BE49-F238E27FC236}">
                <a16:creationId xmlns:a16="http://schemas.microsoft.com/office/drawing/2014/main" id="{6FA92884-E9C8-7047-ACB2-68137C948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3728" y="1270597"/>
            <a:ext cx="3005671" cy="210814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B75A28D6-6809-774C-9C3B-7A255B7D89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9808" y="4054827"/>
            <a:ext cx="4527862" cy="214429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B2746F-086A-0E41-9AB0-87B335119C92}"/>
              </a:ext>
            </a:extLst>
          </p:cNvPr>
          <p:cNvSpPr txBox="1"/>
          <p:nvPr/>
        </p:nvSpPr>
        <p:spPr>
          <a:xfrm>
            <a:off x="7599808" y="6199120"/>
            <a:ext cx="4527862" cy="307777"/>
          </a:xfrm>
          <a:prstGeom prst="rect">
            <a:avLst/>
          </a:prstGeom>
          <a:noFill/>
        </p:spPr>
        <p:txBody>
          <a:bodyPr wrap="square" rtlCol="0">
            <a:spAutoFit/>
          </a:bodyPr>
          <a:lstStyle/>
          <a:p>
            <a:pPr algn="ctr"/>
            <a:r>
              <a:rPr lang="en-US" sz="1400" dirty="0"/>
              <a:t>Final TDR composite</a:t>
            </a:r>
          </a:p>
        </p:txBody>
      </p:sp>
      <p:pic>
        <p:nvPicPr>
          <p:cNvPr id="13318" name="Picture 6">
            <a:extLst>
              <a:ext uri="{FF2B5EF4-FFF2-40B4-BE49-F238E27FC236}">
                <a16:creationId xmlns:a16="http://schemas.microsoft.com/office/drawing/2014/main" id="{1042E53F-FA4F-9D47-B571-A0B44B8237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4595" y="1474580"/>
            <a:ext cx="3274982" cy="170017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B268134-6BE3-8748-BCF4-18377C94266C}"/>
              </a:ext>
            </a:extLst>
          </p:cNvPr>
          <p:cNvSpPr txBox="1"/>
          <p:nvPr/>
        </p:nvSpPr>
        <p:spPr>
          <a:xfrm>
            <a:off x="8846448" y="3191382"/>
            <a:ext cx="3281222" cy="307777"/>
          </a:xfrm>
          <a:prstGeom prst="rect">
            <a:avLst/>
          </a:prstGeom>
          <a:noFill/>
        </p:spPr>
        <p:txBody>
          <a:bodyPr wrap="square" rtlCol="0">
            <a:spAutoFit/>
          </a:bodyPr>
          <a:lstStyle/>
          <a:p>
            <a:r>
              <a:rPr lang="en-US" sz="1400" dirty="0"/>
              <a:t>N42 final flight track (cyan).</a:t>
            </a:r>
          </a:p>
        </p:txBody>
      </p:sp>
    </p:spTree>
    <p:extLst>
      <p:ext uri="{BB962C8B-B14F-4D97-AF65-F5344CB8AC3E}">
        <p14:creationId xmlns:p14="http://schemas.microsoft.com/office/powerpoint/2010/main" val="1602162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1504A8-05E4-7D4E-A6E6-332CC32CA07B}"/>
              </a:ext>
            </a:extLst>
          </p:cNvPr>
          <p:cNvSpPr txBox="1"/>
          <p:nvPr/>
        </p:nvSpPr>
        <p:spPr>
          <a:xfrm>
            <a:off x="0" y="271194"/>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Tropical Storm Fred: 10-13 August 2021</a:t>
            </a:r>
          </a:p>
        </p:txBody>
      </p:sp>
      <p:pic>
        <p:nvPicPr>
          <p:cNvPr id="6" name="Google Shape;228;g88653923ee_0_70">
            <a:extLst>
              <a:ext uri="{FF2B5EF4-FFF2-40B4-BE49-F238E27FC236}">
                <a16:creationId xmlns:a16="http://schemas.microsoft.com/office/drawing/2014/main" id="{62D73C93-E522-6846-BE43-B0283084E2FE}"/>
              </a:ext>
            </a:extLst>
          </p:cNvPr>
          <p:cNvPicPr preferRelativeResize="0">
            <a:picLocks noChangeAspect="1"/>
          </p:cNvPicPr>
          <p:nvPr/>
        </p:nvPicPr>
        <p:blipFill rotWithShape="1">
          <a:blip r:embed="rId3">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DCED3D03-39E5-3E4A-801D-B62EA83AF370}"/>
              </a:ext>
            </a:extLst>
          </p:cNvPr>
          <p:cNvPicPr preferRelativeResize="0"/>
          <p:nvPr/>
        </p:nvPicPr>
        <p:blipFill rotWithShape="1">
          <a:blip r:embed="rId4">
            <a:alphaModFix/>
          </a:blip>
          <a:srcRect/>
          <a:stretch/>
        </p:blipFill>
        <p:spPr>
          <a:xfrm>
            <a:off x="11140440" y="137160"/>
            <a:ext cx="914400" cy="914400"/>
          </a:xfrm>
          <a:prstGeom prst="rect">
            <a:avLst/>
          </a:prstGeom>
          <a:noFill/>
          <a:ln>
            <a:noFill/>
          </a:ln>
        </p:spPr>
      </p:pic>
      <p:sp>
        <p:nvSpPr>
          <p:cNvPr id="8" name="Google Shape;295;g6f46e3a3ab_1_0">
            <a:extLst>
              <a:ext uri="{FF2B5EF4-FFF2-40B4-BE49-F238E27FC236}">
                <a16:creationId xmlns:a16="http://schemas.microsoft.com/office/drawing/2014/main" id="{B1F34459-B65D-9A44-B504-740529A3DC10}"/>
              </a:ext>
            </a:extLst>
          </p:cNvPr>
          <p:cNvSpPr txBox="1"/>
          <p:nvPr/>
        </p:nvSpPr>
        <p:spPr>
          <a:xfrm>
            <a:off x="137160" y="1931305"/>
            <a:ext cx="12054840" cy="1207289"/>
          </a:xfrm>
          <a:prstGeom prst="rect">
            <a:avLst/>
          </a:prstGeom>
          <a:noFill/>
          <a:ln>
            <a:noFill/>
          </a:ln>
        </p:spPr>
        <p:txBody>
          <a:bodyPr spcFirstLastPara="1" wrap="square" lIns="91425" tIns="91425" rIns="91425" bIns="91425" anchor="t" anchorCtr="0">
            <a:noAutofit/>
          </a:bodyPr>
          <a:lstStyle/>
          <a:p>
            <a:pPr lvl="0">
              <a:spcAft>
                <a:spcPts val="1200"/>
              </a:spcAft>
              <a:buClr>
                <a:srgbClr val="000000"/>
              </a:buClr>
              <a:buSzPts val="2400"/>
            </a:pPr>
            <a:r>
              <a:rPr lang="en-US" sz="2800" dirty="0">
                <a:ea typeface="Calibri"/>
                <a:cs typeface="Calibri"/>
                <a:sym typeface="Calibri"/>
              </a:rPr>
              <a:t>Social Media</a:t>
            </a:r>
          </a:p>
          <a:p>
            <a:pPr marL="573088" lvl="0" indent="-225425">
              <a:buClr>
                <a:srgbClr val="000000"/>
              </a:buClr>
              <a:buSzPts val="2400"/>
              <a:buFont typeface="Arial" panose="020B0604020202020204" pitchFamily="34" charset="0"/>
              <a:buChar char="•"/>
            </a:pPr>
            <a:r>
              <a:rPr lang="en-US" sz="2400" dirty="0">
                <a:solidFill>
                  <a:srgbClr val="000000"/>
                </a:solidFill>
                <a:ea typeface="Calibri"/>
                <a:cs typeface="Calibri"/>
                <a:sym typeface="Calibri"/>
              </a:rPr>
              <a:t>Twitter</a:t>
            </a:r>
          </a:p>
          <a:p>
            <a:pPr marL="1147763" lvl="1" indent="-342900">
              <a:buClr>
                <a:srgbClr val="000000"/>
              </a:buClr>
              <a:buSzPts val="2400"/>
              <a:buFont typeface="Courier New" panose="02070309020205020404" pitchFamily="49" charset="0"/>
              <a:buChar char="o"/>
            </a:pPr>
            <a:r>
              <a:rPr lang="en-US" sz="2400" dirty="0">
                <a:solidFill>
                  <a:srgbClr val="000000"/>
                </a:solidFill>
                <a:ea typeface="Calibri"/>
                <a:cs typeface="Calibri"/>
                <a:sym typeface="Calibri"/>
                <a:hlinkClick r:id="rId5"/>
              </a:rPr>
              <a:t>https://twitter.com/HRD_AOML_NOAA/status/1425876795170205697</a:t>
            </a:r>
            <a:endParaRPr lang="en-US" sz="2400" dirty="0">
              <a:solidFill>
                <a:srgbClr val="000000"/>
              </a:solidFill>
              <a:ea typeface="Calibri"/>
              <a:cs typeface="Calibri"/>
              <a:sym typeface="Calibri"/>
            </a:endParaRPr>
          </a:p>
          <a:p>
            <a:pPr marL="573088" lvl="0" indent="-225425">
              <a:buClr>
                <a:srgbClr val="000000"/>
              </a:buClr>
              <a:buSzPts val="2400"/>
              <a:buFont typeface="Arial" panose="020B0604020202020204" pitchFamily="34" charset="0"/>
              <a:buChar char="•"/>
            </a:pPr>
            <a:endParaRPr lang="en-US" sz="2400" dirty="0">
              <a:solidFill>
                <a:srgbClr val="000000"/>
              </a:solidFill>
              <a:ea typeface="Calibri"/>
              <a:cs typeface="Calibri"/>
              <a:sym typeface="Calibri"/>
            </a:endParaRPr>
          </a:p>
          <a:p>
            <a:pPr marL="573088" lvl="0" indent="-225425">
              <a:buClr>
                <a:srgbClr val="000000"/>
              </a:buClr>
              <a:buSzPts val="2400"/>
              <a:buFont typeface="Arial" panose="020B0604020202020204" pitchFamily="34" charset="0"/>
              <a:buChar char="•"/>
            </a:pPr>
            <a:r>
              <a:rPr lang="en-US" sz="2400" dirty="0">
                <a:solidFill>
                  <a:srgbClr val="000000"/>
                </a:solidFill>
                <a:ea typeface="Calibri"/>
                <a:cs typeface="Calibri"/>
                <a:sym typeface="Calibri"/>
              </a:rPr>
              <a:t>Daily Plan of the Day </a:t>
            </a:r>
          </a:p>
          <a:p>
            <a:pPr marL="1147763" lvl="1" indent="-342900">
              <a:buClr>
                <a:srgbClr val="000000"/>
              </a:buClr>
              <a:buSzPts val="2400"/>
              <a:buFont typeface="Courier New" panose="02070309020205020404" pitchFamily="49" charset="0"/>
              <a:buChar char="o"/>
            </a:pPr>
            <a:r>
              <a:rPr lang="en-US" sz="2000" dirty="0">
                <a:solidFill>
                  <a:srgbClr val="000000"/>
                </a:solidFill>
                <a:ea typeface="Calibri"/>
                <a:cs typeface="Calibri"/>
                <a:sym typeface="Calibri"/>
              </a:rPr>
              <a:t>Sent to research partners, AOML Comms, OAR Communications Office</a:t>
            </a:r>
          </a:p>
          <a:p>
            <a:pPr marL="574675" lvl="1" indent="-228600">
              <a:buClr>
                <a:srgbClr val="000000"/>
              </a:buClr>
              <a:buSzPts val="2400"/>
              <a:buFont typeface="Courier New" panose="02070309020205020404" pitchFamily="49" charset="0"/>
              <a:buChar char="o"/>
            </a:pPr>
            <a:endParaRPr lang="en-US" sz="2400" dirty="0">
              <a:solidFill>
                <a:srgbClr val="000000"/>
              </a:solidFill>
              <a:ea typeface="Calibri"/>
              <a:cs typeface="Calibri"/>
              <a:sym typeface="Calibri"/>
            </a:endParaRPr>
          </a:p>
          <a:p>
            <a:pPr marL="688975" lvl="1" indent="-342900">
              <a:buClr>
                <a:srgbClr val="000000"/>
              </a:buClr>
              <a:buSzPts val="2400"/>
              <a:buFont typeface="Arial" panose="020B0604020202020204" pitchFamily="34" charset="0"/>
              <a:buChar char="•"/>
            </a:pPr>
            <a:r>
              <a:rPr lang="en-US" sz="2400" dirty="0">
                <a:solidFill>
                  <a:srgbClr val="000000"/>
                </a:solidFill>
                <a:ea typeface="Calibri"/>
                <a:cs typeface="Calibri"/>
                <a:sym typeface="Calibri"/>
              </a:rPr>
              <a:t>Emily Ashe, Michael F., Jason D., and Jon Z.</a:t>
            </a:r>
          </a:p>
          <a:p>
            <a:pPr marL="1146175" lvl="2" indent="-342900">
              <a:buClr>
                <a:srgbClr val="000000"/>
              </a:buClr>
              <a:buSzPts val="2400"/>
              <a:buFont typeface="Courier New" panose="02070309020205020404" pitchFamily="49" charset="0"/>
              <a:buChar char="o"/>
            </a:pPr>
            <a:r>
              <a:rPr lang="en-US" sz="2000" dirty="0">
                <a:solidFill>
                  <a:srgbClr val="000000"/>
                </a:solidFill>
                <a:ea typeface="Calibri"/>
                <a:cs typeface="Calibri"/>
                <a:sym typeface="Calibri"/>
              </a:rPr>
              <a:t>Post-map discussion tag-ups to discuss social media opportunities</a:t>
            </a:r>
          </a:p>
          <a:p>
            <a:pPr marL="1147763" lvl="1" indent="-342900">
              <a:buClr>
                <a:srgbClr val="000000"/>
              </a:buClr>
              <a:buSzPts val="2400"/>
              <a:buFont typeface="Courier New" panose="02070309020205020404" pitchFamily="49" charset="0"/>
              <a:buChar char="o"/>
            </a:pPr>
            <a:endParaRPr lang="en-US" sz="2400" dirty="0">
              <a:solidFill>
                <a:srgbClr val="000000"/>
              </a:solidFill>
              <a:ea typeface="Calibri"/>
              <a:cs typeface="Calibri"/>
              <a:sym typeface="Calibri"/>
            </a:endParaRPr>
          </a:p>
        </p:txBody>
      </p:sp>
    </p:spTree>
    <p:extLst>
      <p:ext uri="{BB962C8B-B14F-4D97-AF65-F5344CB8AC3E}">
        <p14:creationId xmlns:p14="http://schemas.microsoft.com/office/powerpoint/2010/main" val="189988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1504A8-05E4-7D4E-A6E6-332CC32CA07B}"/>
              </a:ext>
            </a:extLst>
          </p:cNvPr>
          <p:cNvSpPr txBox="1"/>
          <p:nvPr/>
        </p:nvSpPr>
        <p:spPr>
          <a:xfrm>
            <a:off x="0" y="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Tropical Storm Fred: 10-13 August 2021</a:t>
            </a:r>
          </a:p>
        </p:txBody>
      </p:sp>
      <p:pic>
        <p:nvPicPr>
          <p:cNvPr id="6" name="Google Shape;228;g88653923ee_0_70">
            <a:extLst>
              <a:ext uri="{FF2B5EF4-FFF2-40B4-BE49-F238E27FC236}">
                <a16:creationId xmlns:a16="http://schemas.microsoft.com/office/drawing/2014/main" id="{62D73C93-E522-6846-BE43-B0283084E2FE}"/>
              </a:ext>
            </a:extLst>
          </p:cNvPr>
          <p:cNvPicPr preferRelativeResize="0">
            <a:picLocks noChangeAspect="1"/>
          </p:cNvPicPr>
          <p:nvPr/>
        </p:nvPicPr>
        <p:blipFill rotWithShape="1">
          <a:blip r:embed="rId2">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DCED3D03-39E5-3E4A-801D-B62EA83AF370}"/>
              </a:ext>
            </a:extLst>
          </p:cNvPr>
          <p:cNvPicPr preferRelativeResize="0"/>
          <p:nvPr/>
        </p:nvPicPr>
        <p:blipFill rotWithShape="1">
          <a:blip r:embed="rId3">
            <a:alphaModFix/>
          </a:blip>
          <a:srcRect/>
          <a:stretch/>
        </p:blipFill>
        <p:spPr>
          <a:xfrm>
            <a:off x="11140440" y="137160"/>
            <a:ext cx="914400" cy="914400"/>
          </a:xfrm>
          <a:prstGeom prst="rect">
            <a:avLst/>
          </a:prstGeom>
          <a:noFill/>
          <a:ln>
            <a:noFill/>
          </a:ln>
        </p:spPr>
      </p:pic>
      <p:sp>
        <p:nvSpPr>
          <p:cNvPr id="9" name="Google Shape;295;g6f46e3a3ab_1_0">
            <a:extLst>
              <a:ext uri="{FF2B5EF4-FFF2-40B4-BE49-F238E27FC236}">
                <a16:creationId xmlns:a16="http://schemas.microsoft.com/office/drawing/2014/main" id="{761794EB-0BFB-5C4F-B4B0-1B8C04F20828}"/>
              </a:ext>
            </a:extLst>
          </p:cNvPr>
          <p:cNvSpPr txBox="1"/>
          <p:nvPr/>
        </p:nvSpPr>
        <p:spPr>
          <a:xfrm>
            <a:off x="137160" y="1214378"/>
            <a:ext cx="12054840" cy="5111471"/>
          </a:xfrm>
          <a:prstGeom prst="rect">
            <a:avLst/>
          </a:prstGeom>
          <a:noFill/>
          <a:ln>
            <a:noFill/>
          </a:ln>
        </p:spPr>
        <p:txBody>
          <a:bodyPr spcFirstLastPara="1" wrap="square" lIns="91425" tIns="91425" rIns="91425" bIns="91425" anchor="t" anchorCtr="0">
            <a:noAutofit/>
          </a:bodyPr>
          <a:lstStyle/>
          <a:p>
            <a:pPr lvl="0">
              <a:buClr>
                <a:srgbClr val="000000"/>
              </a:buClr>
              <a:buSzPts val="2400"/>
            </a:pPr>
            <a:r>
              <a:rPr lang="en-US" sz="2000" dirty="0">
                <a:ea typeface="Calibri"/>
                <a:cs typeface="Calibri"/>
                <a:sym typeface="Calibri"/>
              </a:rPr>
              <a:t>Other Issues – what can we do better?</a:t>
            </a:r>
          </a:p>
          <a:p>
            <a:pPr marL="573088" lvl="0" indent="-225425">
              <a:buClr>
                <a:srgbClr val="000000"/>
              </a:buClr>
              <a:buSzPts val="2400"/>
              <a:buFont typeface="Arial" panose="020B0604020202020204" pitchFamily="34" charset="0"/>
              <a:buChar char="•"/>
            </a:pPr>
            <a:r>
              <a:rPr lang="en-US" sz="2000" i="0" u="none" strike="noStrike" cap="none" dirty="0">
                <a:solidFill>
                  <a:srgbClr val="000000"/>
                </a:solidFill>
                <a:ea typeface="Calibri"/>
                <a:cs typeface="Calibri"/>
                <a:sym typeface="Calibri"/>
              </a:rPr>
              <a:t>Social media efforts</a:t>
            </a:r>
          </a:p>
          <a:p>
            <a:pPr marL="573088" lvl="0" indent="-225425">
              <a:buClr>
                <a:srgbClr val="000000"/>
              </a:buClr>
              <a:buSzPts val="2400"/>
              <a:buFont typeface="Arial" panose="020B0604020202020204" pitchFamily="34" charset="0"/>
              <a:buChar char="•"/>
            </a:pPr>
            <a:endParaRPr lang="en-US" sz="1200" i="0" u="none" strike="noStrike" cap="none" dirty="0">
              <a:solidFill>
                <a:srgbClr val="000000"/>
              </a:solidFill>
              <a:ea typeface="Calibri"/>
              <a:cs typeface="Calibri"/>
              <a:sym typeface="Calibri"/>
            </a:endParaRPr>
          </a:p>
          <a:p>
            <a:pPr marL="573088" lvl="0" indent="-225425">
              <a:buClr>
                <a:srgbClr val="000000"/>
              </a:buClr>
              <a:buSzPts val="2400"/>
              <a:buFont typeface="Arial" panose="020B0604020202020204" pitchFamily="34" charset="0"/>
              <a:buChar char="•"/>
            </a:pPr>
            <a:r>
              <a:rPr lang="en-US" sz="2000" dirty="0">
                <a:solidFill>
                  <a:srgbClr val="000000"/>
                </a:solidFill>
                <a:ea typeface="Calibri"/>
                <a:cs typeface="Calibri"/>
                <a:sym typeface="Calibri"/>
              </a:rPr>
              <a:t>Streamline communications with Jennifer and give as early a heads up as possible re: Fed travel plans</a:t>
            </a:r>
          </a:p>
          <a:p>
            <a:pPr marL="573088" lvl="0" indent="-225425">
              <a:buClr>
                <a:srgbClr val="000000"/>
              </a:buClr>
              <a:buSzPts val="2400"/>
              <a:buFont typeface="Arial" panose="020B0604020202020204" pitchFamily="34" charset="0"/>
              <a:buChar char="•"/>
            </a:pPr>
            <a:endParaRPr lang="en-US" sz="1200" i="0" u="none" strike="noStrike" cap="none" dirty="0">
              <a:solidFill>
                <a:srgbClr val="000000"/>
              </a:solidFill>
              <a:ea typeface="Calibri"/>
              <a:cs typeface="Calibri"/>
              <a:sym typeface="Calibri"/>
            </a:endParaRPr>
          </a:p>
          <a:p>
            <a:pPr marL="573088" lvl="0" indent="-225425">
              <a:buClr>
                <a:srgbClr val="000000"/>
              </a:buClr>
              <a:buSzPts val="2400"/>
              <a:buFont typeface="Arial" panose="020B0604020202020204" pitchFamily="34" charset="0"/>
              <a:buChar char="•"/>
            </a:pPr>
            <a:r>
              <a:rPr lang="en-US" sz="2000" i="0" u="none" strike="noStrike" cap="none" dirty="0">
                <a:solidFill>
                  <a:srgbClr val="000000"/>
                </a:solidFill>
                <a:ea typeface="Calibri"/>
                <a:cs typeface="Calibri"/>
                <a:sym typeface="Calibri"/>
              </a:rPr>
              <a:t>HRD Fed logistics</a:t>
            </a:r>
          </a:p>
          <a:p>
            <a:pPr marL="1090613" lvl="1" indent="-285750">
              <a:buClr>
                <a:srgbClr val="000000"/>
              </a:buClr>
              <a:buSzPts val="2400"/>
              <a:buFont typeface="Courier New" panose="02070309020205020404" pitchFamily="49" charset="0"/>
              <a:buChar char="o"/>
            </a:pPr>
            <a:r>
              <a:rPr lang="en-US" sz="1600" dirty="0">
                <a:solidFill>
                  <a:srgbClr val="000000"/>
                </a:solidFill>
                <a:ea typeface="Calibri"/>
                <a:cs typeface="Calibri"/>
                <a:sym typeface="Calibri"/>
              </a:rPr>
              <a:t>Familiarization with HFP rules re: </a:t>
            </a:r>
            <a:r>
              <a:rPr lang="en-US" sz="1600" i="0" u="none" strike="noStrike" cap="none" dirty="0">
                <a:solidFill>
                  <a:srgbClr val="000000"/>
                </a:solidFill>
                <a:ea typeface="Calibri"/>
                <a:cs typeface="Calibri"/>
                <a:sym typeface="Calibri"/>
              </a:rPr>
              <a:t>time &amp; attendance, HD pay</a:t>
            </a:r>
            <a:r>
              <a:rPr lang="en-US" sz="1600" dirty="0">
                <a:solidFill>
                  <a:srgbClr val="000000"/>
                </a:solidFill>
                <a:ea typeface="Calibri"/>
                <a:cs typeface="Calibri"/>
                <a:sym typeface="Calibri"/>
              </a:rPr>
              <a:t>, premium pay requests for OT, etc.</a:t>
            </a:r>
            <a:endParaRPr lang="en-US" sz="1600" i="0" u="none" strike="noStrike" cap="none" dirty="0">
              <a:solidFill>
                <a:srgbClr val="000000"/>
              </a:solidFill>
              <a:ea typeface="Calibri"/>
              <a:cs typeface="Calibri"/>
              <a:sym typeface="Calibri"/>
            </a:endParaRPr>
          </a:p>
          <a:p>
            <a:pPr marL="1090613" lvl="1" indent="-285750">
              <a:buClr>
                <a:srgbClr val="000000"/>
              </a:buClr>
              <a:buSzPts val="2400"/>
              <a:buFont typeface="Courier New" panose="02070309020205020404" pitchFamily="49" charset="0"/>
              <a:buChar char="o"/>
            </a:pPr>
            <a:r>
              <a:rPr lang="en-US" sz="1600" dirty="0">
                <a:solidFill>
                  <a:srgbClr val="000000"/>
                </a:solidFill>
                <a:ea typeface="Calibri"/>
                <a:cs typeface="Calibri"/>
                <a:sym typeface="Calibri"/>
              </a:rPr>
              <a:t>S</a:t>
            </a:r>
            <a:r>
              <a:rPr lang="en-US" sz="1600" i="0" u="none" strike="noStrike" cap="none" dirty="0">
                <a:solidFill>
                  <a:srgbClr val="000000"/>
                </a:solidFill>
                <a:ea typeface="Calibri"/>
                <a:cs typeface="Calibri"/>
                <a:sym typeface="Calibri"/>
              </a:rPr>
              <a:t>ubmit post-travel receipts ASAP, especially as we get closer to the end of the FY</a:t>
            </a:r>
          </a:p>
          <a:p>
            <a:pPr marL="573088" lvl="0" indent="-225425">
              <a:buClr>
                <a:srgbClr val="000000"/>
              </a:buClr>
              <a:buSzPts val="2400"/>
              <a:buFont typeface="Arial" panose="020B0604020202020204" pitchFamily="34" charset="0"/>
              <a:buChar char="•"/>
            </a:pPr>
            <a:endParaRPr lang="en-US" sz="1200" dirty="0">
              <a:solidFill>
                <a:srgbClr val="000000"/>
              </a:solidFill>
              <a:ea typeface="Calibri"/>
              <a:cs typeface="Calibri"/>
              <a:sym typeface="Calibri"/>
            </a:endParaRPr>
          </a:p>
          <a:p>
            <a:pPr marL="573088" lvl="0" indent="-225425">
              <a:buClr>
                <a:srgbClr val="000000"/>
              </a:buClr>
              <a:buSzPts val="2400"/>
              <a:buFont typeface="Arial" panose="020B0604020202020204" pitchFamily="34" charset="0"/>
              <a:buChar char="•"/>
            </a:pPr>
            <a:r>
              <a:rPr lang="en-US" sz="2000" dirty="0">
                <a:solidFill>
                  <a:srgbClr val="000000"/>
                </a:solidFill>
                <a:ea typeface="Calibri"/>
                <a:cs typeface="Calibri"/>
                <a:sym typeface="Calibri"/>
              </a:rPr>
              <a:t>GB LPS is an excellent addition to our support of missions, but do we have the people-power to make it work?</a:t>
            </a:r>
          </a:p>
          <a:p>
            <a:pPr marL="1090613" lvl="1" indent="-285750">
              <a:buClr>
                <a:srgbClr val="000000"/>
              </a:buClr>
              <a:buSzPts val="2400"/>
              <a:buFont typeface="Courier New" panose="02070309020205020404" pitchFamily="49" charset="0"/>
              <a:buChar char="o"/>
            </a:pPr>
            <a:r>
              <a:rPr lang="en-US" sz="1600" dirty="0">
                <a:solidFill>
                  <a:srgbClr val="000000"/>
                </a:solidFill>
                <a:ea typeface="Calibri"/>
                <a:cs typeface="Calibri"/>
                <a:sym typeface="Calibri"/>
              </a:rPr>
              <a:t>Mission summary writing, eyes on the ground, LPS training</a:t>
            </a:r>
          </a:p>
          <a:p>
            <a:pPr marL="1090613" lvl="1" indent="-285750">
              <a:buClr>
                <a:srgbClr val="000000"/>
              </a:buClr>
              <a:buSzPts val="2400"/>
              <a:buFont typeface="Courier New" panose="02070309020205020404" pitchFamily="49" charset="0"/>
              <a:buChar char="o"/>
            </a:pPr>
            <a:r>
              <a:rPr lang="en-US" sz="1600" dirty="0">
                <a:solidFill>
                  <a:srgbClr val="000000"/>
                </a:solidFill>
                <a:ea typeface="Calibri"/>
                <a:cs typeface="Calibri"/>
                <a:sym typeface="Calibri"/>
              </a:rPr>
              <a:t>GB LPS on mission pre-brief 2 hour before</a:t>
            </a:r>
          </a:p>
          <a:p>
            <a:pPr marL="573088" lvl="0" indent="-225425">
              <a:buClr>
                <a:srgbClr val="000000"/>
              </a:buClr>
              <a:buSzPts val="2400"/>
              <a:buFont typeface="Arial" panose="020B0604020202020204" pitchFamily="34" charset="0"/>
              <a:buChar char="•"/>
            </a:pPr>
            <a:endParaRPr lang="en-US" sz="1200" i="0" u="none" strike="noStrike" cap="none" dirty="0">
              <a:solidFill>
                <a:srgbClr val="000000"/>
              </a:solidFill>
              <a:ea typeface="Calibri"/>
              <a:cs typeface="Calibri"/>
              <a:sym typeface="Calibri"/>
            </a:endParaRPr>
          </a:p>
          <a:p>
            <a:pPr marL="573088" lvl="0" indent="-225425">
              <a:buClr>
                <a:srgbClr val="000000"/>
              </a:buClr>
              <a:buSzPts val="2400"/>
              <a:buFont typeface="Arial" panose="020B0604020202020204" pitchFamily="34" charset="0"/>
              <a:buChar char="•"/>
            </a:pPr>
            <a:r>
              <a:rPr lang="en-US" sz="2000" i="0" u="none" strike="noStrike" cap="none" dirty="0">
                <a:solidFill>
                  <a:srgbClr val="000000"/>
                </a:solidFill>
                <a:ea typeface="Calibri"/>
                <a:cs typeface="Calibri"/>
                <a:sym typeface="Calibri"/>
              </a:rPr>
              <a:t>Confirming that </a:t>
            </a:r>
            <a:r>
              <a:rPr lang="en-US" sz="2000" dirty="0">
                <a:solidFill>
                  <a:srgbClr val="000000"/>
                </a:solidFill>
                <a:ea typeface="Calibri"/>
                <a:cs typeface="Calibri"/>
                <a:sym typeface="Calibri"/>
              </a:rPr>
              <a:t>TDR display looks “reasonable” after take-off</a:t>
            </a:r>
          </a:p>
          <a:p>
            <a:pPr marL="1090613" lvl="1" indent="-285750">
              <a:buClr>
                <a:srgbClr val="000000"/>
              </a:buClr>
              <a:buSzPts val="2400"/>
              <a:buFont typeface="Courier New" panose="02070309020205020404" pitchFamily="49" charset="0"/>
              <a:buChar char="o"/>
            </a:pPr>
            <a:r>
              <a:rPr lang="en-US" sz="1600" dirty="0">
                <a:solidFill>
                  <a:srgbClr val="000000"/>
                </a:solidFill>
                <a:ea typeface="Calibri"/>
                <a:cs typeface="Calibri"/>
                <a:sym typeface="Calibri"/>
              </a:rPr>
              <a:t>Radar training: include examples of TDR displays that are “bad” and should be acted on immediately</a:t>
            </a:r>
          </a:p>
          <a:p>
            <a:pPr marL="1090613" lvl="1" indent="-285750">
              <a:buClr>
                <a:srgbClr val="000000"/>
              </a:buClr>
              <a:buSzPts val="2400"/>
              <a:buFont typeface="Courier New" panose="02070309020205020404" pitchFamily="49" charset="0"/>
              <a:buChar char="o"/>
            </a:pPr>
            <a:r>
              <a:rPr lang="en-US" sz="1600" dirty="0">
                <a:solidFill>
                  <a:srgbClr val="000000"/>
                </a:solidFill>
                <a:ea typeface="Calibri"/>
                <a:cs typeface="Calibri"/>
                <a:sym typeface="Calibri"/>
              </a:rPr>
              <a:t>When in doubt, onboard LPS could email a screen shot of the TDR display on the aircraft</a:t>
            </a:r>
          </a:p>
          <a:p>
            <a:pPr marL="573088" lvl="0" indent="-225425">
              <a:buClr>
                <a:srgbClr val="000000"/>
              </a:buClr>
              <a:buSzPts val="2400"/>
              <a:buFont typeface="Arial" panose="020B0604020202020204" pitchFamily="34" charset="0"/>
              <a:buChar char="•"/>
            </a:pPr>
            <a:endParaRPr lang="en-US" sz="1200" i="0" u="none" strike="noStrike" cap="none" dirty="0">
              <a:solidFill>
                <a:srgbClr val="000000"/>
              </a:solidFill>
              <a:ea typeface="Calibri"/>
              <a:cs typeface="Calibri"/>
              <a:sym typeface="Calibri"/>
            </a:endParaRPr>
          </a:p>
          <a:p>
            <a:pPr marL="573088" lvl="0" indent="-225425">
              <a:buClr>
                <a:srgbClr val="000000"/>
              </a:buClr>
              <a:buSzPts val="2400"/>
              <a:buFont typeface="Arial" panose="020B0604020202020204" pitchFamily="34" charset="0"/>
              <a:buChar char="•"/>
            </a:pPr>
            <a:r>
              <a:rPr lang="en-US" sz="2000" i="0" u="none" strike="noStrike" cap="none" dirty="0">
                <a:solidFill>
                  <a:srgbClr val="000000"/>
                </a:solidFill>
                <a:ea typeface="Calibri"/>
                <a:cs typeface="Calibri"/>
                <a:sym typeface="Calibri"/>
              </a:rPr>
              <a:t>More thorough confirmation that pre-season SFMR calibration flights are adequately free from RFI</a:t>
            </a:r>
            <a:endParaRPr sz="2000" i="0" u="none" strike="noStrike" cap="none" dirty="0">
              <a:solidFill>
                <a:srgbClr val="000000"/>
              </a:solidFill>
              <a:ea typeface="Calibri"/>
              <a:cs typeface="Calibri"/>
              <a:sym typeface="Calibri"/>
            </a:endParaRPr>
          </a:p>
        </p:txBody>
      </p:sp>
    </p:spTree>
    <p:extLst>
      <p:ext uri="{BB962C8B-B14F-4D97-AF65-F5344CB8AC3E}">
        <p14:creationId xmlns:p14="http://schemas.microsoft.com/office/powerpoint/2010/main" val="869110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8;g88653923ee_0_70">
            <a:extLst>
              <a:ext uri="{FF2B5EF4-FFF2-40B4-BE49-F238E27FC236}">
                <a16:creationId xmlns:a16="http://schemas.microsoft.com/office/drawing/2014/main" id="{62D73C93-E522-6846-BE43-B0283084E2FE}"/>
              </a:ext>
            </a:extLst>
          </p:cNvPr>
          <p:cNvPicPr preferRelativeResize="0">
            <a:picLocks noChangeAspect="1"/>
          </p:cNvPicPr>
          <p:nvPr/>
        </p:nvPicPr>
        <p:blipFill rotWithShape="1">
          <a:blip r:embed="rId3">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DCED3D03-39E5-3E4A-801D-B62EA83AF370}"/>
              </a:ext>
            </a:extLst>
          </p:cNvPr>
          <p:cNvPicPr preferRelativeResize="0"/>
          <p:nvPr/>
        </p:nvPicPr>
        <p:blipFill rotWithShape="1">
          <a:blip r:embed="rId4">
            <a:alphaModFix/>
          </a:blip>
          <a:srcRect/>
          <a:stretch/>
        </p:blipFill>
        <p:spPr>
          <a:xfrm>
            <a:off x="11140440" y="137160"/>
            <a:ext cx="914400" cy="914400"/>
          </a:xfrm>
          <a:prstGeom prst="rect">
            <a:avLst/>
          </a:prstGeom>
          <a:noFill/>
          <a:ln>
            <a:noFill/>
          </a:ln>
        </p:spPr>
      </p:pic>
      <p:sp>
        <p:nvSpPr>
          <p:cNvPr id="2" name="TextBox 1">
            <a:extLst>
              <a:ext uri="{FF2B5EF4-FFF2-40B4-BE49-F238E27FC236}">
                <a16:creationId xmlns:a16="http://schemas.microsoft.com/office/drawing/2014/main" id="{51BBEB61-A7F0-1245-B4D7-4923F66AF4F3}"/>
              </a:ext>
            </a:extLst>
          </p:cNvPr>
          <p:cNvSpPr txBox="1"/>
          <p:nvPr/>
        </p:nvSpPr>
        <p:spPr>
          <a:xfrm>
            <a:off x="0" y="6158248"/>
            <a:ext cx="12192000" cy="692497"/>
          </a:xfrm>
          <a:prstGeom prst="rect">
            <a:avLst/>
          </a:prstGeom>
          <a:noFill/>
        </p:spPr>
        <p:txBody>
          <a:bodyPr wrap="square" rtlCol="0">
            <a:spAutoFit/>
          </a:bodyPr>
          <a:lstStyle/>
          <a:p>
            <a:pPr algn="ctr"/>
            <a:r>
              <a:rPr lang="en-US" dirty="0"/>
              <a:t>Copies of the 2021 AL06/Fred debrief can be found in the HRD Google Drive folder</a:t>
            </a:r>
          </a:p>
          <a:p>
            <a:pPr algn="ctr"/>
            <a:endParaRPr lang="en-US" sz="500" dirty="0"/>
          </a:p>
          <a:p>
            <a:pPr algn="ctr"/>
            <a:r>
              <a:rPr lang="en-US" sz="1600" i="1" dirty="0"/>
              <a:t>HRD &gt;&gt; Hurricane Field Program &gt;&gt; 2021 &gt;&gt; Debriefs &gt;&gt; AL06/Fred</a:t>
            </a:r>
          </a:p>
        </p:txBody>
      </p:sp>
      <p:pic>
        <p:nvPicPr>
          <p:cNvPr id="4" name="Picture 3" descr="Two people taking a selfie&#10;&#10;Description automatically generated with low confidence">
            <a:extLst>
              <a:ext uri="{FF2B5EF4-FFF2-40B4-BE49-F238E27FC236}">
                <a16:creationId xmlns:a16="http://schemas.microsoft.com/office/drawing/2014/main" id="{CF6B2ACC-5AB9-7543-9979-3DB503D3826B}"/>
              </a:ext>
            </a:extLst>
          </p:cNvPr>
          <p:cNvPicPr>
            <a:picLocks noChangeAspect="1"/>
          </p:cNvPicPr>
          <p:nvPr/>
        </p:nvPicPr>
        <p:blipFill>
          <a:blip r:embed="rId5"/>
          <a:stretch>
            <a:fillRect/>
          </a:stretch>
        </p:blipFill>
        <p:spPr>
          <a:xfrm>
            <a:off x="10088880" y="1144636"/>
            <a:ext cx="1965960" cy="2621280"/>
          </a:xfrm>
          <a:prstGeom prst="rect">
            <a:avLst/>
          </a:prstGeom>
        </p:spPr>
      </p:pic>
      <p:pic>
        <p:nvPicPr>
          <p:cNvPr id="12" name="Picture 11" descr="A dolphin jumping out of the water&#10;&#10;Description automatically generated with medium confidence">
            <a:extLst>
              <a:ext uri="{FF2B5EF4-FFF2-40B4-BE49-F238E27FC236}">
                <a16:creationId xmlns:a16="http://schemas.microsoft.com/office/drawing/2014/main" id="{44802E49-DE36-FF44-BABD-D99F13D259A6}"/>
              </a:ext>
            </a:extLst>
          </p:cNvPr>
          <p:cNvPicPr>
            <a:picLocks noChangeAspect="1"/>
          </p:cNvPicPr>
          <p:nvPr/>
        </p:nvPicPr>
        <p:blipFill>
          <a:blip r:embed="rId6"/>
          <a:stretch>
            <a:fillRect/>
          </a:stretch>
        </p:blipFill>
        <p:spPr>
          <a:xfrm>
            <a:off x="3117577" y="3046158"/>
            <a:ext cx="2688880" cy="1508760"/>
          </a:xfrm>
          <a:prstGeom prst="rect">
            <a:avLst/>
          </a:prstGeom>
        </p:spPr>
      </p:pic>
      <p:pic>
        <p:nvPicPr>
          <p:cNvPr id="14" name="Picture 13">
            <a:extLst>
              <a:ext uri="{FF2B5EF4-FFF2-40B4-BE49-F238E27FC236}">
                <a16:creationId xmlns:a16="http://schemas.microsoft.com/office/drawing/2014/main" id="{F78586D5-5AF4-F64F-867E-D9BD065CB322}"/>
              </a:ext>
            </a:extLst>
          </p:cNvPr>
          <p:cNvPicPr>
            <a:picLocks noChangeAspect="1"/>
          </p:cNvPicPr>
          <p:nvPr/>
        </p:nvPicPr>
        <p:blipFill>
          <a:blip r:embed="rId7"/>
          <a:stretch>
            <a:fillRect/>
          </a:stretch>
        </p:blipFill>
        <p:spPr>
          <a:xfrm>
            <a:off x="6096000" y="3028264"/>
            <a:ext cx="1807302" cy="1355476"/>
          </a:xfrm>
          <a:prstGeom prst="rect">
            <a:avLst/>
          </a:prstGeom>
        </p:spPr>
      </p:pic>
      <p:pic>
        <p:nvPicPr>
          <p:cNvPr id="16" name="Picture 15" descr="A rocket in the sky&#10;&#10;Description automatically generated with medium confidence">
            <a:extLst>
              <a:ext uri="{FF2B5EF4-FFF2-40B4-BE49-F238E27FC236}">
                <a16:creationId xmlns:a16="http://schemas.microsoft.com/office/drawing/2014/main" id="{F4DEBC62-624C-7A47-8BC5-327CCDAB3A3E}"/>
              </a:ext>
            </a:extLst>
          </p:cNvPr>
          <p:cNvPicPr>
            <a:picLocks noChangeAspect="1"/>
          </p:cNvPicPr>
          <p:nvPr/>
        </p:nvPicPr>
        <p:blipFill>
          <a:blip r:embed="rId8"/>
          <a:stretch>
            <a:fillRect/>
          </a:stretch>
        </p:blipFill>
        <p:spPr>
          <a:xfrm>
            <a:off x="7992035" y="1381483"/>
            <a:ext cx="1835217" cy="2446957"/>
          </a:xfrm>
          <a:prstGeom prst="rect">
            <a:avLst/>
          </a:prstGeom>
        </p:spPr>
      </p:pic>
      <p:pic>
        <p:nvPicPr>
          <p:cNvPr id="20" name="Picture 19" descr="A picture containing indoor, ceiling, floor, airplane&#10;&#10;Description automatically generated">
            <a:extLst>
              <a:ext uri="{FF2B5EF4-FFF2-40B4-BE49-F238E27FC236}">
                <a16:creationId xmlns:a16="http://schemas.microsoft.com/office/drawing/2014/main" id="{560FDF17-76D9-ED41-A1D5-746B02F4B163}"/>
              </a:ext>
            </a:extLst>
          </p:cNvPr>
          <p:cNvPicPr>
            <a:picLocks noChangeAspect="1"/>
          </p:cNvPicPr>
          <p:nvPr/>
        </p:nvPicPr>
        <p:blipFill>
          <a:blip r:embed="rId9"/>
          <a:stretch>
            <a:fillRect/>
          </a:stretch>
        </p:blipFill>
        <p:spPr>
          <a:xfrm>
            <a:off x="3085104" y="4677050"/>
            <a:ext cx="3629247" cy="1463040"/>
          </a:xfrm>
          <a:prstGeom prst="rect">
            <a:avLst/>
          </a:prstGeom>
        </p:spPr>
      </p:pic>
      <p:pic>
        <p:nvPicPr>
          <p:cNvPr id="22" name="Picture 21" descr="The wing of an airplane&#10;&#10;Description automatically generated with low confidence">
            <a:extLst>
              <a:ext uri="{FF2B5EF4-FFF2-40B4-BE49-F238E27FC236}">
                <a16:creationId xmlns:a16="http://schemas.microsoft.com/office/drawing/2014/main" id="{B14361FD-F240-DC42-A97B-2C9C33D3D59D}"/>
              </a:ext>
            </a:extLst>
          </p:cNvPr>
          <p:cNvPicPr>
            <a:picLocks noChangeAspect="1"/>
          </p:cNvPicPr>
          <p:nvPr/>
        </p:nvPicPr>
        <p:blipFill>
          <a:blip r:embed="rId10"/>
          <a:stretch>
            <a:fillRect/>
          </a:stretch>
        </p:blipFill>
        <p:spPr>
          <a:xfrm>
            <a:off x="39038" y="3821084"/>
            <a:ext cx="2697480" cy="2023110"/>
          </a:xfrm>
          <a:prstGeom prst="rect">
            <a:avLst/>
          </a:prstGeom>
        </p:spPr>
      </p:pic>
      <p:pic>
        <p:nvPicPr>
          <p:cNvPr id="24" name="Picture 23" descr="A picture containing sky, outdoor, plane, clouds&#10;&#10;Description automatically generated">
            <a:extLst>
              <a:ext uri="{FF2B5EF4-FFF2-40B4-BE49-F238E27FC236}">
                <a16:creationId xmlns:a16="http://schemas.microsoft.com/office/drawing/2014/main" id="{214045CD-FCAD-2348-A315-E27DCFFA008A}"/>
              </a:ext>
            </a:extLst>
          </p:cNvPr>
          <p:cNvPicPr>
            <a:picLocks noChangeAspect="1"/>
          </p:cNvPicPr>
          <p:nvPr/>
        </p:nvPicPr>
        <p:blipFill>
          <a:blip r:embed="rId11"/>
          <a:stretch>
            <a:fillRect/>
          </a:stretch>
        </p:blipFill>
        <p:spPr>
          <a:xfrm>
            <a:off x="7070622" y="4598248"/>
            <a:ext cx="2031579" cy="1523684"/>
          </a:xfrm>
          <a:prstGeom prst="rect">
            <a:avLst/>
          </a:prstGeom>
        </p:spPr>
      </p:pic>
      <p:sp>
        <p:nvSpPr>
          <p:cNvPr id="17" name="TextBox 16">
            <a:extLst>
              <a:ext uri="{FF2B5EF4-FFF2-40B4-BE49-F238E27FC236}">
                <a16:creationId xmlns:a16="http://schemas.microsoft.com/office/drawing/2014/main" id="{F5A20D6A-8398-554B-A5B4-5A605A35E217}"/>
              </a:ext>
            </a:extLst>
          </p:cNvPr>
          <p:cNvSpPr txBox="1"/>
          <p:nvPr/>
        </p:nvSpPr>
        <p:spPr>
          <a:xfrm>
            <a:off x="0" y="1225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Tropical Storm Fred: 10-13 August 2021</a:t>
            </a:r>
          </a:p>
        </p:txBody>
      </p:sp>
      <p:pic>
        <p:nvPicPr>
          <p:cNvPr id="18" name="Picture 17" descr="A picture containing clouds&#10;&#10;Description automatically generated">
            <a:extLst>
              <a:ext uri="{FF2B5EF4-FFF2-40B4-BE49-F238E27FC236}">
                <a16:creationId xmlns:a16="http://schemas.microsoft.com/office/drawing/2014/main" id="{9658FAFA-230E-F844-A825-4F5DFE6A090F}"/>
              </a:ext>
            </a:extLst>
          </p:cNvPr>
          <p:cNvPicPr>
            <a:picLocks noChangeAspect="1"/>
          </p:cNvPicPr>
          <p:nvPr/>
        </p:nvPicPr>
        <p:blipFill>
          <a:blip r:embed="rId12"/>
          <a:stretch>
            <a:fillRect/>
          </a:stretch>
        </p:blipFill>
        <p:spPr>
          <a:xfrm>
            <a:off x="3915942" y="1154285"/>
            <a:ext cx="3154680" cy="1774508"/>
          </a:xfrm>
          <a:prstGeom prst="rect">
            <a:avLst/>
          </a:prstGeom>
        </p:spPr>
      </p:pic>
      <p:pic>
        <p:nvPicPr>
          <p:cNvPr id="10" name="Picture 9" descr="A picture containing outdoor, sky, sunset, sun&#10;&#10;Description automatically generated">
            <a:extLst>
              <a:ext uri="{FF2B5EF4-FFF2-40B4-BE49-F238E27FC236}">
                <a16:creationId xmlns:a16="http://schemas.microsoft.com/office/drawing/2014/main" id="{014C68E8-ED53-834F-8172-7658AE0C148A}"/>
              </a:ext>
            </a:extLst>
          </p:cNvPr>
          <p:cNvPicPr>
            <a:picLocks noChangeAspect="1"/>
          </p:cNvPicPr>
          <p:nvPr/>
        </p:nvPicPr>
        <p:blipFill>
          <a:blip r:embed="rId13"/>
          <a:stretch>
            <a:fillRect/>
          </a:stretch>
        </p:blipFill>
        <p:spPr>
          <a:xfrm>
            <a:off x="145136" y="1415494"/>
            <a:ext cx="2697480" cy="2023110"/>
          </a:xfrm>
          <a:prstGeom prst="rect">
            <a:avLst/>
          </a:prstGeom>
        </p:spPr>
      </p:pic>
      <p:pic>
        <p:nvPicPr>
          <p:cNvPr id="8" name="Picture 7" descr="The wing of an airplane&#10;&#10;Description automatically generated with low confidence">
            <a:extLst>
              <a:ext uri="{FF2B5EF4-FFF2-40B4-BE49-F238E27FC236}">
                <a16:creationId xmlns:a16="http://schemas.microsoft.com/office/drawing/2014/main" id="{5774249F-0C36-AF4C-9CE9-87CF2E7B692E}"/>
              </a:ext>
            </a:extLst>
          </p:cNvPr>
          <p:cNvPicPr>
            <a:picLocks noChangeAspect="1"/>
          </p:cNvPicPr>
          <p:nvPr/>
        </p:nvPicPr>
        <p:blipFill>
          <a:blip r:embed="rId14"/>
          <a:stretch>
            <a:fillRect/>
          </a:stretch>
        </p:blipFill>
        <p:spPr>
          <a:xfrm>
            <a:off x="9458472" y="4142494"/>
            <a:ext cx="2370557" cy="1777918"/>
          </a:xfrm>
          <a:prstGeom prst="rect">
            <a:avLst/>
          </a:prstGeom>
        </p:spPr>
      </p:pic>
      <p:sp>
        <p:nvSpPr>
          <p:cNvPr id="28" name="TextBox 27">
            <a:extLst>
              <a:ext uri="{FF2B5EF4-FFF2-40B4-BE49-F238E27FC236}">
                <a16:creationId xmlns:a16="http://schemas.microsoft.com/office/drawing/2014/main" id="{5437C816-49B0-6D47-8E36-6E59FC91429D}"/>
              </a:ext>
            </a:extLst>
          </p:cNvPr>
          <p:cNvSpPr txBox="1"/>
          <p:nvPr/>
        </p:nvSpPr>
        <p:spPr>
          <a:xfrm>
            <a:off x="1817162" y="3241318"/>
            <a:ext cx="1095172" cy="215444"/>
          </a:xfrm>
          <a:prstGeom prst="rect">
            <a:avLst/>
          </a:prstGeom>
          <a:noFill/>
        </p:spPr>
        <p:txBody>
          <a:bodyPr wrap="none" rtlCol="0">
            <a:spAutoFit/>
          </a:bodyPr>
          <a:lstStyle/>
          <a:p>
            <a:r>
              <a:rPr lang="en-US" sz="800" dirty="0">
                <a:solidFill>
                  <a:schemeClr val="bg1"/>
                </a:solidFill>
              </a:rPr>
              <a:t>Photo by Frank Marks</a:t>
            </a:r>
          </a:p>
        </p:txBody>
      </p:sp>
      <p:sp>
        <p:nvSpPr>
          <p:cNvPr id="29" name="TextBox 28">
            <a:extLst>
              <a:ext uri="{FF2B5EF4-FFF2-40B4-BE49-F238E27FC236}">
                <a16:creationId xmlns:a16="http://schemas.microsoft.com/office/drawing/2014/main" id="{758EFECA-A9F9-4C49-B7A4-890AA4FF45EE}"/>
              </a:ext>
            </a:extLst>
          </p:cNvPr>
          <p:cNvSpPr txBox="1"/>
          <p:nvPr/>
        </p:nvSpPr>
        <p:spPr>
          <a:xfrm>
            <a:off x="6017572" y="2730098"/>
            <a:ext cx="1090363" cy="215444"/>
          </a:xfrm>
          <a:prstGeom prst="rect">
            <a:avLst/>
          </a:prstGeom>
          <a:noFill/>
        </p:spPr>
        <p:txBody>
          <a:bodyPr wrap="none" rtlCol="0">
            <a:spAutoFit/>
          </a:bodyPr>
          <a:lstStyle/>
          <a:p>
            <a:r>
              <a:rPr lang="en-US" sz="800" dirty="0">
                <a:solidFill>
                  <a:schemeClr val="bg1"/>
                </a:solidFill>
              </a:rPr>
              <a:t>Photo by Josh </a:t>
            </a:r>
            <a:r>
              <a:rPr lang="en-US" sz="800" dirty="0" err="1">
                <a:solidFill>
                  <a:schemeClr val="bg1"/>
                </a:solidFill>
              </a:rPr>
              <a:t>Wadler</a:t>
            </a:r>
            <a:endParaRPr lang="en-US" sz="800" dirty="0">
              <a:solidFill>
                <a:schemeClr val="bg1"/>
              </a:solidFill>
            </a:endParaRPr>
          </a:p>
        </p:txBody>
      </p:sp>
      <p:sp>
        <p:nvSpPr>
          <p:cNvPr id="30" name="TextBox 29">
            <a:extLst>
              <a:ext uri="{FF2B5EF4-FFF2-40B4-BE49-F238E27FC236}">
                <a16:creationId xmlns:a16="http://schemas.microsoft.com/office/drawing/2014/main" id="{60AC0B3D-100B-E441-9484-8183213DBBB5}"/>
              </a:ext>
            </a:extLst>
          </p:cNvPr>
          <p:cNvSpPr txBox="1"/>
          <p:nvPr/>
        </p:nvSpPr>
        <p:spPr>
          <a:xfrm>
            <a:off x="7939398" y="3609158"/>
            <a:ext cx="1624163" cy="215444"/>
          </a:xfrm>
          <a:prstGeom prst="rect">
            <a:avLst/>
          </a:prstGeom>
          <a:noFill/>
        </p:spPr>
        <p:txBody>
          <a:bodyPr wrap="none" rtlCol="0">
            <a:spAutoFit/>
          </a:bodyPr>
          <a:lstStyle/>
          <a:p>
            <a:r>
              <a:rPr lang="en-US" sz="800" dirty="0">
                <a:solidFill>
                  <a:schemeClr val="bg1"/>
                </a:solidFill>
              </a:rPr>
              <a:t>Photo by Frank Marks (Sargassum)</a:t>
            </a:r>
          </a:p>
        </p:txBody>
      </p:sp>
      <p:sp>
        <p:nvSpPr>
          <p:cNvPr id="31" name="TextBox 30">
            <a:extLst>
              <a:ext uri="{FF2B5EF4-FFF2-40B4-BE49-F238E27FC236}">
                <a16:creationId xmlns:a16="http://schemas.microsoft.com/office/drawing/2014/main" id="{420EB184-45FF-7541-A5E8-94C1ABF27477}"/>
              </a:ext>
            </a:extLst>
          </p:cNvPr>
          <p:cNvSpPr txBox="1"/>
          <p:nvPr/>
        </p:nvSpPr>
        <p:spPr>
          <a:xfrm>
            <a:off x="10033236" y="3586568"/>
            <a:ext cx="1095172" cy="215444"/>
          </a:xfrm>
          <a:prstGeom prst="rect">
            <a:avLst/>
          </a:prstGeom>
          <a:noFill/>
        </p:spPr>
        <p:txBody>
          <a:bodyPr wrap="none" rtlCol="0">
            <a:spAutoFit/>
          </a:bodyPr>
          <a:lstStyle/>
          <a:p>
            <a:r>
              <a:rPr lang="en-US" sz="800" dirty="0">
                <a:solidFill>
                  <a:schemeClr val="bg1"/>
                </a:solidFill>
              </a:rPr>
              <a:t>Photo by Frank Marks</a:t>
            </a:r>
          </a:p>
        </p:txBody>
      </p:sp>
      <p:sp>
        <p:nvSpPr>
          <p:cNvPr id="32" name="TextBox 31">
            <a:extLst>
              <a:ext uri="{FF2B5EF4-FFF2-40B4-BE49-F238E27FC236}">
                <a16:creationId xmlns:a16="http://schemas.microsoft.com/office/drawing/2014/main" id="{2BAC1A06-6A98-F842-B040-A9EC8B78BCA6}"/>
              </a:ext>
            </a:extLst>
          </p:cNvPr>
          <p:cNvSpPr txBox="1"/>
          <p:nvPr/>
        </p:nvSpPr>
        <p:spPr>
          <a:xfrm>
            <a:off x="9620150" y="5724440"/>
            <a:ext cx="1099981" cy="215444"/>
          </a:xfrm>
          <a:prstGeom prst="rect">
            <a:avLst/>
          </a:prstGeom>
          <a:noFill/>
        </p:spPr>
        <p:txBody>
          <a:bodyPr wrap="none" rtlCol="0">
            <a:spAutoFit/>
          </a:bodyPr>
          <a:lstStyle/>
          <a:p>
            <a:r>
              <a:rPr lang="en-US" sz="800" dirty="0"/>
              <a:t>Photo by Jon Zawislak</a:t>
            </a:r>
          </a:p>
        </p:txBody>
      </p:sp>
      <p:sp>
        <p:nvSpPr>
          <p:cNvPr id="33" name="TextBox 32">
            <a:extLst>
              <a:ext uri="{FF2B5EF4-FFF2-40B4-BE49-F238E27FC236}">
                <a16:creationId xmlns:a16="http://schemas.microsoft.com/office/drawing/2014/main" id="{C984E7D7-5FF5-0842-A6EB-FCD1CB7B1CE2}"/>
              </a:ext>
            </a:extLst>
          </p:cNvPr>
          <p:cNvSpPr txBox="1"/>
          <p:nvPr/>
        </p:nvSpPr>
        <p:spPr>
          <a:xfrm>
            <a:off x="1578490" y="5539586"/>
            <a:ext cx="1095172" cy="215444"/>
          </a:xfrm>
          <a:prstGeom prst="rect">
            <a:avLst/>
          </a:prstGeom>
          <a:noFill/>
        </p:spPr>
        <p:txBody>
          <a:bodyPr wrap="none" rtlCol="0">
            <a:spAutoFit/>
          </a:bodyPr>
          <a:lstStyle/>
          <a:p>
            <a:r>
              <a:rPr lang="en-US" sz="800" dirty="0"/>
              <a:t>Photo by Frank Marks</a:t>
            </a:r>
          </a:p>
        </p:txBody>
      </p:sp>
      <p:sp>
        <p:nvSpPr>
          <p:cNvPr id="34" name="TextBox 33">
            <a:extLst>
              <a:ext uri="{FF2B5EF4-FFF2-40B4-BE49-F238E27FC236}">
                <a16:creationId xmlns:a16="http://schemas.microsoft.com/office/drawing/2014/main" id="{CA64419A-2179-3441-B57C-A913CCD8B661}"/>
              </a:ext>
            </a:extLst>
          </p:cNvPr>
          <p:cNvSpPr txBox="1"/>
          <p:nvPr/>
        </p:nvSpPr>
        <p:spPr>
          <a:xfrm>
            <a:off x="4540830" y="4357632"/>
            <a:ext cx="1351652" cy="215444"/>
          </a:xfrm>
          <a:prstGeom prst="rect">
            <a:avLst/>
          </a:prstGeom>
          <a:noFill/>
        </p:spPr>
        <p:txBody>
          <a:bodyPr wrap="none" rtlCol="0">
            <a:spAutoFit/>
          </a:bodyPr>
          <a:lstStyle/>
          <a:p>
            <a:r>
              <a:rPr lang="en-US" sz="800" dirty="0">
                <a:solidFill>
                  <a:schemeClr val="bg1"/>
                </a:solidFill>
              </a:rPr>
              <a:t>NOAA </a:t>
            </a:r>
            <a:r>
              <a:rPr lang="en-US" sz="800" dirty="0" err="1">
                <a:solidFill>
                  <a:schemeClr val="bg1"/>
                </a:solidFill>
              </a:rPr>
              <a:t>Saildrone</a:t>
            </a:r>
            <a:r>
              <a:rPr lang="en-US" sz="800" dirty="0">
                <a:solidFill>
                  <a:schemeClr val="bg1"/>
                </a:solidFill>
              </a:rPr>
              <a:t> gets a visit</a:t>
            </a:r>
          </a:p>
        </p:txBody>
      </p:sp>
      <p:sp>
        <p:nvSpPr>
          <p:cNvPr id="35" name="TextBox 34">
            <a:extLst>
              <a:ext uri="{FF2B5EF4-FFF2-40B4-BE49-F238E27FC236}">
                <a16:creationId xmlns:a16="http://schemas.microsoft.com/office/drawing/2014/main" id="{A85C8B1D-F82E-774D-94B0-7A657E01D29A}"/>
              </a:ext>
            </a:extLst>
          </p:cNvPr>
          <p:cNvSpPr txBox="1"/>
          <p:nvPr/>
        </p:nvSpPr>
        <p:spPr>
          <a:xfrm>
            <a:off x="6852497" y="4197354"/>
            <a:ext cx="1095172" cy="215444"/>
          </a:xfrm>
          <a:prstGeom prst="rect">
            <a:avLst/>
          </a:prstGeom>
          <a:noFill/>
        </p:spPr>
        <p:txBody>
          <a:bodyPr wrap="square" rtlCol="0">
            <a:spAutoFit/>
          </a:bodyPr>
          <a:lstStyle/>
          <a:p>
            <a:r>
              <a:rPr lang="en-US" sz="800" dirty="0">
                <a:solidFill>
                  <a:schemeClr val="tx1">
                    <a:lumMod val="50000"/>
                    <a:lumOff val="50000"/>
                  </a:schemeClr>
                </a:solidFill>
              </a:rPr>
              <a:t>Photo by Frank Marks</a:t>
            </a:r>
          </a:p>
        </p:txBody>
      </p:sp>
      <p:sp>
        <p:nvSpPr>
          <p:cNvPr id="36" name="TextBox 35">
            <a:extLst>
              <a:ext uri="{FF2B5EF4-FFF2-40B4-BE49-F238E27FC236}">
                <a16:creationId xmlns:a16="http://schemas.microsoft.com/office/drawing/2014/main" id="{5A2AE561-870D-6640-96D5-DC469CF5541A}"/>
              </a:ext>
            </a:extLst>
          </p:cNvPr>
          <p:cNvSpPr txBox="1"/>
          <p:nvPr/>
        </p:nvSpPr>
        <p:spPr>
          <a:xfrm>
            <a:off x="7030916" y="5919910"/>
            <a:ext cx="1099981" cy="215444"/>
          </a:xfrm>
          <a:prstGeom prst="rect">
            <a:avLst/>
          </a:prstGeom>
          <a:noFill/>
        </p:spPr>
        <p:txBody>
          <a:bodyPr wrap="none" rtlCol="0">
            <a:spAutoFit/>
          </a:bodyPr>
          <a:lstStyle/>
          <a:p>
            <a:r>
              <a:rPr lang="en-US" sz="800" dirty="0">
                <a:solidFill>
                  <a:schemeClr val="bg1"/>
                </a:solidFill>
              </a:rPr>
              <a:t>Photo by Jon Zawislak</a:t>
            </a:r>
          </a:p>
        </p:txBody>
      </p:sp>
      <p:sp>
        <p:nvSpPr>
          <p:cNvPr id="37" name="TextBox 36">
            <a:extLst>
              <a:ext uri="{FF2B5EF4-FFF2-40B4-BE49-F238E27FC236}">
                <a16:creationId xmlns:a16="http://schemas.microsoft.com/office/drawing/2014/main" id="{63A916EE-ADA7-ED4A-95CD-CC9E6EF67C54}"/>
              </a:ext>
            </a:extLst>
          </p:cNvPr>
          <p:cNvSpPr txBox="1"/>
          <p:nvPr/>
        </p:nvSpPr>
        <p:spPr>
          <a:xfrm>
            <a:off x="3108447" y="5939884"/>
            <a:ext cx="1095172" cy="215444"/>
          </a:xfrm>
          <a:prstGeom prst="rect">
            <a:avLst/>
          </a:prstGeom>
          <a:noFill/>
        </p:spPr>
        <p:txBody>
          <a:bodyPr wrap="none" rtlCol="0">
            <a:spAutoFit/>
          </a:bodyPr>
          <a:lstStyle/>
          <a:p>
            <a:r>
              <a:rPr lang="en-US" sz="800" dirty="0">
                <a:solidFill>
                  <a:schemeClr val="bg1"/>
                </a:solidFill>
              </a:rPr>
              <a:t>Photo by Frank Marks</a:t>
            </a:r>
          </a:p>
        </p:txBody>
      </p:sp>
    </p:spTree>
    <p:extLst>
      <p:ext uri="{BB962C8B-B14F-4D97-AF65-F5344CB8AC3E}">
        <p14:creationId xmlns:p14="http://schemas.microsoft.com/office/powerpoint/2010/main" val="3030770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2</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138773"/>
          </a:xfrm>
          <a:prstGeom prst="rect">
            <a:avLst/>
          </a:prstGeom>
          <a:noFill/>
        </p:spPr>
        <p:txBody>
          <a:bodyPr wrap="square" rtlCol="0">
            <a:spAutoFit/>
          </a:bodyPr>
          <a:lstStyle/>
          <a:p>
            <a:pPr algn="ctr"/>
            <a:r>
              <a:rPr lang="en-US" sz="3600" dirty="0"/>
              <a:t>2021 Hurricane Field Program-APHEX</a:t>
            </a:r>
          </a:p>
          <a:p>
            <a:pPr algn="ctr"/>
            <a:r>
              <a:rPr lang="en-US" sz="3200" i="1" dirty="0">
                <a:solidFill>
                  <a:schemeClr val="accent1">
                    <a:lumMod val="75000"/>
                  </a:schemeClr>
                </a:solidFill>
              </a:rPr>
              <a:t>Summary of Missions (10-13 August 2021)</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2">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3">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BAA7D4B0-4B22-9B45-8542-C00F9CF02288}"/>
              </a:ext>
            </a:extLst>
          </p:cNvPr>
          <p:cNvSpPr txBox="1"/>
          <p:nvPr/>
        </p:nvSpPr>
        <p:spPr>
          <a:xfrm>
            <a:off x="137161" y="1388454"/>
            <a:ext cx="12054840" cy="4832092"/>
          </a:xfrm>
          <a:prstGeom prst="rect">
            <a:avLst/>
          </a:prstGeom>
          <a:noFill/>
        </p:spPr>
        <p:txBody>
          <a:bodyPr wrap="square" rtlCol="0">
            <a:spAutoFit/>
          </a:bodyPr>
          <a:lstStyle/>
          <a:p>
            <a:r>
              <a:rPr lang="en-US" sz="2800" b="1" dirty="0"/>
              <a:t>Summary of Missions</a:t>
            </a:r>
          </a:p>
          <a:p>
            <a:endParaRPr lang="en-US" sz="800" dirty="0"/>
          </a:p>
          <a:p>
            <a:pPr marL="457200" indent="-220663">
              <a:spcAft>
                <a:spcPts val="600"/>
              </a:spcAft>
              <a:buFont typeface="Arial" panose="020B0604020202020204" pitchFamily="34" charset="0"/>
              <a:buChar char="•"/>
            </a:pPr>
            <a:r>
              <a:rPr lang="en-US" sz="2400" dirty="0"/>
              <a:t>6 P-3 missions (1 NHC, 5 EMC): 10-13 August</a:t>
            </a:r>
          </a:p>
          <a:p>
            <a:pPr marL="917575" lvl="1" indent="-225425">
              <a:buFont typeface="Wingdings" pitchFamily="2" charset="2"/>
              <a:buChar char="§"/>
            </a:pPr>
            <a:r>
              <a:rPr lang="en-US" sz="2000" dirty="0"/>
              <a:t>75 GPS dropsondes transmitted to the GTS</a:t>
            </a:r>
          </a:p>
          <a:p>
            <a:pPr marL="917575" lvl="1" indent="-225425">
              <a:buFont typeface="Wingdings" pitchFamily="2" charset="2"/>
              <a:buChar char="§"/>
            </a:pPr>
            <a:r>
              <a:rPr lang="en-US" sz="2000" dirty="0"/>
              <a:t>16 TDR analyses transmitted to EMC &amp; NHC</a:t>
            </a:r>
          </a:p>
          <a:p>
            <a:pPr marL="460375" lvl="1"/>
            <a:endParaRPr lang="en-US" sz="2000" dirty="0"/>
          </a:p>
          <a:p>
            <a:pPr marL="460375" lvl="1"/>
            <a:endParaRPr lang="en-US" sz="2000" dirty="0"/>
          </a:p>
          <a:p>
            <a:pPr marL="457200" indent="-220663">
              <a:spcAft>
                <a:spcPts val="600"/>
              </a:spcAft>
              <a:buFont typeface="Arial" panose="020B0604020202020204" pitchFamily="34" charset="0"/>
              <a:buChar char="•"/>
            </a:pPr>
            <a:r>
              <a:rPr lang="en-US" sz="2400" dirty="0"/>
              <a:t>HRD Crewing</a:t>
            </a:r>
          </a:p>
          <a:p>
            <a:pPr marL="971550" lvl="1" indent="-279400">
              <a:buFont typeface="+mj-lt"/>
              <a:buAutoNum type="arabicParenR"/>
            </a:pPr>
            <a:r>
              <a:rPr lang="en-US" sz="2000" dirty="0"/>
              <a:t>20210810I1 (AM mission): NHC Invest – PT 06)</a:t>
            </a:r>
          </a:p>
          <a:p>
            <a:pPr marL="1433513" lvl="2" indent="-284163">
              <a:buFont typeface="Wingdings" pitchFamily="2" charset="2"/>
              <a:buChar char="Ø"/>
            </a:pPr>
            <a:r>
              <a:rPr lang="en-US" b="1" i="1" dirty="0"/>
              <a:t>Marks</a:t>
            </a:r>
            <a:r>
              <a:rPr lang="en-US" i="1" dirty="0"/>
              <a:t> (LPS, radar), </a:t>
            </a:r>
            <a:r>
              <a:rPr lang="en-US" b="1" i="1" dirty="0" err="1"/>
              <a:t>Wadler</a:t>
            </a:r>
            <a:r>
              <a:rPr lang="en-US" i="1" dirty="0"/>
              <a:t> (Aspen), </a:t>
            </a:r>
            <a:r>
              <a:rPr lang="en-US" b="1" i="1" dirty="0" err="1"/>
              <a:t>Reasor</a:t>
            </a:r>
            <a:r>
              <a:rPr lang="en-US" i="1" dirty="0"/>
              <a:t> (GB radar), </a:t>
            </a:r>
            <a:r>
              <a:rPr lang="en-US" b="1" i="1" dirty="0" err="1"/>
              <a:t>Dunion</a:t>
            </a:r>
            <a:r>
              <a:rPr lang="en-US" b="1" i="1" dirty="0"/>
              <a:t> </a:t>
            </a:r>
            <a:r>
              <a:rPr lang="en-US" i="1" dirty="0"/>
              <a:t>(GB LPS)</a:t>
            </a:r>
          </a:p>
          <a:p>
            <a:pPr marL="971550" lvl="1" indent="-279400">
              <a:spcBef>
                <a:spcPts val="1200"/>
              </a:spcBef>
              <a:buFont typeface="+mj-lt"/>
              <a:buAutoNum type="arabicParenR"/>
            </a:pPr>
            <a:r>
              <a:rPr lang="en-US" sz="2000" dirty="0"/>
              <a:t>20210811I1 (AM mission): EMC TDR</a:t>
            </a:r>
          </a:p>
          <a:p>
            <a:pPr marL="1435100" lvl="2" indent="-285750">
              <a:buFont typeface="Wingdings" pitchFamily="2" charset="2"/>
              <a:buChar char="Ø"/>
            </a:pPr>
            <a:r>
              <a:rPr lang="en-US" b="1" i="1" dirty="0"/>
              <a:t>Marks</a:t>
            </a:r>
            <a:r>
              <a:rPr lang="en-US" i="1" dirty="0"/>
              <a:t> (LPS, radar), </a:t>
            </a:r>
            <a:r>
              <a:rPr lang="en-US" b="1" i="1" dirty="0" err="1"/>
              <a:t>Wadler</a:t>
            </a:r>
            <a:r>
              <a:rPr lang="en-US" i="1" dirty="0"/>
              <a:t> (Aspen), </a:t>
            </a:r>
            <a:r>
              <a:rPr lang="en-US" b="1" i="1" dirty="0" err="1"/>
              <a:t>Reasor</a:t>
            </a:r>
            <a:r>
              <a:rPr lang="en-US" i="1" dirty="0"/>
              <a:t> (GB radar), </a:t>
            </a:r>
            <a:r>
              <a:rPr lang="en-US" b="1" i="1" dirty="0"/>
              <a:t>Hazelton </a:t>
            </a:r>
            <a:r>
              <a:rPr lang="en-US" i="1" dirty="0"/>
              <a:t>(GB LPS)</a:t>
            </a:r>
            <a:endParaRPr lang="en-US" dirty="0"/>
          </a:p>
          <a:p>
            <a:pPr marL="971550" lvl="1" indent="-279400">
              <a:spcBef>
                <a:spcPts val="1200"/>
              </a:spcBef>
              <a:buFont typeface="+mj-lt"/>
              <a:buAutoNum type="arabicParenR"/>
            </a:pPr>
            <a:r>
              <a:rPr lang="en-US" sz="2000" dirty="0"/>
              <a:t>20210811H1 (PM mission): EMC TDR</a:t>
            </a:r>
          </a:p>
          <a:p>
            <a:pPr marL="1433513" lvl="2" indent="-284163">
              <a:buFont typeface="Wingdings" pitchFamily="2" charset="2"/>
              <a:buChar char="Ø"/>
            </a:pPr>
            <a:r>
              <a:rPr lang="en-US" b="1" i="1" dirty="0"/>
              <a:t>Zawislak</a:t>
            </a:r>
            <a:r>
              <a:rPr lang="en-US" i="1" dirty="0"/>
              <a:t> (LPS, radar), </a:t>
            </a:r>
            <a:r>
              <a:rPr lang="en-US" b="1" i="1" dirty="0" err="1"/>
              <a:t>Sellwood</a:t>
            </a:r>
            <a:r>
              <a:rPr lang="en-US" i="1" dirty="0"/>
              <a:t> (Aspen), </a:t>
            </a:r>
            <a:r>
              <a:rPr lang="en-US" b="1" i="1" dirty="0" err="1"/>
              <a:t>Alvey</a:t>
            </a:r>
            <a:r>
              <a:rPr lang="en-US" b="1" i="1" dirty="0"/>
              <a:t>/Gamache</a:t>
            </a:r>
            <a:r>
              <a:rPr lang="en-US" i="1" dirty="0"/>
              <a:t> (GB radar), </a:t>
            </a:r>
            <a:r>
              <a:rPr lang="en-US" b="1" i="1" dirty="0"/>
              <a:t>Rogers </a:t>
            </a:r>
            <a:r>
              <a:rPr lang="en-US" i="1" dirty="0"/>
              <a:t>(GB LPS)</a:t>
            </a:r>
            <a:endParaRPr lang="en-US" dirty="0"/>
          </a:p>
        </p:txBody>
      </p:sp>
    </p:spTree>
    <p:extLst>
      <p:ext uri="{BB962C8B-B14F-4D97-AF65-F5344CB8AC3E}">
        <p14:creationId xmlns:p14="http://schemas.microsoft.com/office/powerpoint/2010/main" val="3970342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3</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138773"/>
          </a:xfrm>
          <a:prstGeom prst="rect">
            <a:avLst/>
          </a:prstGeom>
          <a:noFill/>
        </p:spPr>
        <p:txBody>
          <a:bodyPr wrap="square" rtlCol="0">
            <a:spAutoFit/>
          </a:bodyPr>
          <a:lstStyle/>
          <a:p>
            <a:pPr algn="ctr"/>
            <a:r>
              <a:rPr lang="en-US" sz="3600" dirty="0"/>
              <a:t>2021 Hurricane Field Program-APHEX</a:t>
            </a:r>
          </a:p>
          <a:p>
            <a:pPr algn="ctr"/>
            <a:r>
              <a:rPr lang="en-US" sz="3200" i="1" dirty="0">
                <a:solidFill>
                  <a:schemeClr val="accent1">
                    <a:lumMod val="75000"/>
                  </a:schemeClr>
                </a:solidFill>
              </a:rPr>
              <a:t>Summary of Missions (10-13 August 2021)</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2">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3">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BAA7D4B0-4B22-9B45-8542-C00F9CF02288}"/>
              </a:ext>
            </a:extLst>
          </p:cNvPr>
          <p:cNvSpPr txBox="1"/>
          <p:nvPr/>
        </p:nvSpPr>
        <p:spPr>
          <a:xfrm>
            <a:off x="137161" y="1388454"/>
            <a:ext cx="12054840" cy="3154710"/>
          </a:xfrm>
          <a:prstGeom prst="rect">
            <a:avLst/>
          </a:prstGeom>
          <a:noFill/>
        </p:spPr>
        <p:txBody>
          <a:bodyPr wrap="square" rtlCol="0">
            <a:spAutoFit/>
          </a:bodyPr>
          <a:lstStyle/>
          <a:p>
            <a:r>
              <a:rPr lang="en-US" sz="2800" b="1" dirty="0"/>
              <a:t>Summary of Missions</a:t>
            </a:r>
          </a:p>
          <a:p>
            <a:endParaRPr lang="en-US" sz="800" dirty="0"/>
          </a:p>
          <a:p>
            <a:pPr marL="457200" indent="-220663">
              <a:spcAft>
                <a:spcPts val="600"/>
              </a:spcAft>
              <a:buFont typeface="Arial" panose="020B0604020202020204" pitchFamily="34" charset="0"/>
              <a:buChar char="•"/>
            </a:pPr>
            <a:r>
              <a:rPr lang="en-US" sz="2400" dirty="0"/>
              <a:t>HRD Crewing (Cont’d)</a:t>
            </a:r>
          </a:p>
          <a:p>
            <a:pPr marL="971550" lvl="1" indent="-279400">
              <a:buFont typeface="+mj-lt"/>
              <a:buAutoNum type="arabicParenR" startAt="4"/>
            </a:pPr>
            <a:r>
              <a:rPr lang="en-US" sz="2000" dirty="0"/>
              <a:t>20210812H1 (AM mission): EMC TDR </a:t>
            </a:r>
          </a:p>
          <a:p>
            <a:pPr marL="1433513" lvl="2" indent="-284163">
              <a:buFont typeface="Wingdings" pitchFamily="2" charset="2"/>
              <a:buChar char="Ø"/>
            </a:pPr>
            <a:r>
              <a:rPr lang="en-US" b="1" i="1" dirty="0"/>
              <a:t>Marks</a:t>
            </a:r>
            <a:r>
              <a:rPr lang="en-US" i="1" dirty="0"/>
              <a:t> (LPS, radar), </a:t>
            </a:r>
            <a:r>
              <a:rPr lang="en-US" b="1" i="1" dirty="0" err="1"/>
              <a:t>Wadler</a:t>
            </a:r>
            <a:r>
              <a:rPr lang="en-US" i="1" dirty="0"/>
              <a:t> (Aspen), </a:t>
            </a:r>
            <a:r>
              <a:rPr lang="en-US" b="1" i="1" dirty="0"/>
              <a:t>Fischer</a:t>
            </a:r>
            <a:r>
              <a:rPr lang="en-US" i="1" dirty="0"/>
              <a:t>/</a:t>
            </a:r>
            <a:r>
              <a:rPr lang="en-US" b="1" i="1" dirty="0" err="1"/>
              <a:t>Reasor</a:t>
            </a:r>
            <a:r>
              <a:rPr lang="en-US" i="1" dirty="0"/>
              <a:t> (GB radar), GB LPS </a:t>
            </a:r>
            <a:r>
              <a:rPr lang="en-US" b="1" i="1" dirty="0"/>
              <a:t>Bucci</a:t>
            </a:r>
            <a:endParaRPr lang="en-US" i="1" dirty="0"/>
          </a:p>
          <a:p>
            <a:pPr marL="971550" lvl="1" indent="-279400">
              <a:spcBef>
                <a:spcPts val="1200"/>
              </a:spcBef>
              <a:buFont typeface="+mj-lt"/>
              <a:buAutoNum type="arabicParenR" startAt="4"/>
            </a:pPr>
            <a:r>
              <a:rPr lang="en-US" sz="2000" dirty="0"/>
              <a:t>20210812H2 (PM mission): EMC TDR</a:t>
            </a:r>
          </a:p>
          <a:p>
            <a:pPr marL="1433513" lvl="2" indent="-284163">
              <a:buFont typeface="Wingdings" pitchFamily="2" charset="2"/>
              <a:buChar char="Ø"/>
            </a:pPr>
            <a:r>
              <a:rPr lang="en-US" b="1" i="1" dirty="0"/>
              <a:t>Zawislak</a:t>
            </a:r>
            <a:r>
              <a:rPr lang="en-US" i="1" dirty="0"/>
              <a:t> (LPS, radar), </a:t>
            </a:r>
            <a:r>
              <a:rPr lang="en-US" b="1" i="1" dirty="0" err="1"/>
              <a:t>Sellwood</a:t>
            </a:r>
            <a:r>
              <a:rPr lang="en-US" i="1" dirty="0"/>
              <a:t> (Aspen), </a:t>
            </a:r>
            <a:r>
              <a:rPr lang="en-US" b="1" i="1" dirty="0" err="1"/>
              <a:t>Alvey</a:t>
            </a:r>
            <a:r>
              <a:rPr lang="en-US" b="1" i="1" dirty="0"/>
              <a:t>/Gamache</a:t>
            </a:r>
            <a:r>
              <a:rPr lang="en-US" i="1" dirty="0"/>
              <a:t> (GB radar), GB LPS </a:t>
            </a:r>
            <a:r>
              <a:rPr lang="en-US" b="1" i="1" dirty="0"/>
              <a:t>Rogers</a:t>
            </a:r>
            <a:endParaRPr lang="en-US" sz="2000" dirty="0"/>
          </a:p>
          <a:p>
            <a:pPr marL="971550" lvl="1" indent="-279400">
              <a:spcBef>
                <a:spcPts val="1200"/>
              </a:spcBef>
              <a:buFont typeface="+mj-lt"/>
              <a:buAutoNum type="arabicParenR" startAt="4"/>
            </a:pPr>
            <a:r>
              <a:rPr lang="en-US" sz="2000" dirty="0"/>
              <a:t>20210813H1 (AM mission): EMC TDR</a:t>
            </a:r>
          </a:p>
          <a:p>
            <a:pPr marL="1435100" lvl="2" indent="-285750">
              <a:buFont typeface="Wingdings" pitchFamily="2" charset="2"/>
              <a:buChar char="Ø"/>
            </a:pPr>
            <a:r>
              <a:rPr lang="en-US" b="1" i="1" dirty="0" err="1"/>
              <a:t>Aberson</a:t>
            </a:r>
            <a:r>
              <a:rPr lang="en-US" i="1" dirty="0"/>
              <a:t> (LPS, radar), </a:t>
            </a:r>
            <a:r>
              <a:rPr lang="en-US" b="1" i="1" dirty="0"/>
              <a:t>X. Zhang</a:t>
            </a:r>
            <a:r>
              <a:rPr lang="en-US" i="1" dirty="0"/>
              <a:t> (Aspen), </a:t>
            </a:r>
            <a:r>
              <a:rPr lang="en-US" b="1" i="1" dirty="0" err="1"/>
              <a:t>Reasor</a:t>
            </a:r>
            <a:r>
              <a:rPr lang="en-US" i="1" dirty="0"/>
              <a:t> (GB radar), GB LPS </a:t>
            </a:r>
            <a:r>
              <a:rPr lang="en-US" b="1" i="1" dirty="0" err="1"/>
              <a:t>Dunion</a:t>
            </a:r>
            <a:r>
              <a:rPr lang="en-US" b="1" i="1" dirty="0"/>
              <a:t>/Holbach</a:t>
            </a:r>
            <a:endParaRPr lang="en-US" dirty="0"/>
          </a:p>
        </p:txBody>
      </p:sp>
    </p:spTree>
    <p:extLst>
      <p:ext uri="{BB962C8B-B14F-4D97-AF65-F5344CB8AC3E}">
        <p14:creationId xmlns:p14="http://schemas.microsoft.com/office/powerpoint/2010/main" val="309455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4</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138773"/>
          </a:xfrm>
          <a:prstGeom prst="rect">
            <a:avLst/>
          </a:prstGeom>
          <a:noFill/>
        </p:spPr>
        <p:txBody>
          <a:bodyPr wrap="square" rtlCol="0">
            <a:spAutoFit/>
          </a:bodyPr>
          <a:lstStyle/>
          <a:p>
            <a:pPr algn="ctr"/>
            <a:r>
              <a:rPr lang="en-US" sz="3600" dirty="0"/>
              <a:t>2021 Hurricane Field Program-APHEX</a:t>
            </a:r>
          </a:p>
          <a:p>
            <a:pPr algn="ctr"/>
            <a:r>
              <a:rPr lang="en-US" sz="3200" i="1" dirty="0">
                <a:solidFill>
                  <a:schemeClr val="accent1">
                    <a:lumMod val="75000"/>
                  </a:schemeClr>
                </a:solidFill>
              </a:rPr>
              <a:t>Logistics Highlights</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3">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4">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BAA7D4B0-4B22-9B45-8542-C00F9CF02288}"/>
              </a:ext>
            </a:extLst>
          </p:cNvPr>
          <p:cNvSpPr txBox="1"/>
          <p:nvPr/>
        </p:nvSpPr>
        <p:spPr>
          <a:xfrm>
            <a:off x="137161" y="1275933"/>
            <a:ext cx="12054840" cy="677108"/>
          </a:xfrm>
          <a:prstGeom prst="rect">
            <a:avLst/>
          </a:prstGeom>
          <a:noFill/>
        </p:spPr>
        <p:txBody>
          <a:bodyPr wrap="square" rtlCol="0">
            <a:spAutoFit/>
          </a:bodyPr>
          <a:lstStyle/>
          <a:p>
            <a:pPr marL="457200" indent="-220663">
              <a:buFont typeface="Arial" panose="020B0604020202020204" pitchFamily="34" charset="0"/>
              <a:buChar char="•"/>
            </a:pPr>
            <a:r>
              <a:rPr lang="en-US" sz="2000" i="1" dirty="0"/>
              <a:t>“Proposed flight track”</a:t>
            </a:r>
            <a:r>
              <a:rPr lang="en-US" sz="2000" dirty="0"/>
              <a:t> emails</a:t>
            </a:r>
          </a:p>
          <a:p>
            <a:pPr marL="979487" lvl="1" indent="-285750">
              <a:buFont typeface="Courier New" panose="02070309020205020404" pitchFamily="49" charset="0"/>
              <a:buChar char="o"/>
            </a:pPr>
            <a:r>
              <a:rPr lang="en-US" dirty="0"/>
              <a:t>became a bit cumbersome with lots of requests to add recipients...will look into a </a:t>
            </a:r>
            <a:r>
              <a:rPr lang="en-US" i="1" dirty="0"/>
              <a:t>Flight Tracks</a:t>
            </a:r>
            <a:r>
              <a:rPr lang="en-US" dirty="0"/>
              <a:t> list serve</a:t>
            </a:r>
          </a:p>
        </p:txBody>
      </p:sp>
      <p:sp>
        <p:nvSpPr>
          <p:cNvPr id="16" name="TextBox 15">
            <a:extLst>
              <a:ext uri="{FF2B5EF4-FFF2-40B4-BE49-F238E27FC236}">
                <a16:creationId xmlns:a16="http://schemas.microsoft.com/office/drawing/2014/main" id="{CEF48218-76F8-E941-AA10-56D6AA2F974E}"/>
              </a:ext>
            </a:extLst>
          </p:cNvPr>
          <p:cNvSpPr txBox="1"/>
          <p:nvPr/>
        </p:nvSpPr>
        <p:spPr>
          <a:xfrm>
            <a:off x="137160" y="5316194"/>
            <a:ext cx="12054840" cy="1508105"/>
          </a:xfrm>
          <a:prstGeom prst="rect">
            <a:avLst/>
          </a:prstGeom>
          <a:noFill/>
        </p:spPr>
        <p:txBody>
          <a:bodyPr wrap="square" rtlCol="0">
            <a:spAutoFit/>
          </a:bodyPr>
          <a:lstStyle/>
          <a:p>
            <a:pPr marL="457200" indent="-220663">
              <a:buFont typeface="Arial" panose="020B0604020202020204" pitchFamily="34" charset="0"/>
              <a:buChar char="•"/>
            </a:pPr>
            <a:r>
              <a:rPr lang="en-US" sz="2000" dirty="0"/>
              <a:t>SFMR (HDOBs)</a:t>
            </a:r>
          </a:p>
          <a:p>
            <a:pPr marL="979487" lvl="1" indent="-285750">
              <a:buFont typeface="Courier New" panose="02070309020205020404" pitchFamily="49" charset="0"/>
              <a:buChar char="o"/>
            </a:pPr>
            <a:r>
              <a:rPr lang="en-US" dirty="0"/>
              <a:t>SFMR was not reporting HDOBs during the 20210811H1 &amp; 20210812H1 missions (thanks to Heather for sleuthing)</a:t>
            </a:r>
          </a:p>
          <a:p>
            <a:pPr marL="979487" lvl="1" indent="-285750">
              <a:buFont typeface="Courier New" panose="02070309020205020404" pitchFamily="49" charset="0"/>
              <a:buChar char="o"/>
            </a:pPr>
            <a:r>
              <a:rPr lang="en-US" dirty="0"/>
              <a:t>It was determined that AOC set a pre-season flag in the software to not report SFMR HDOBs when the P-3s fly above 12.5 k ft (radar)</a:t>
            </a:r>
          </a:p>
          <a:p>
            <a:pPr marL="979487" lvl="1" indent="-285750">
              <a:buFont typeface="Courier New" panose="02070309020205020404" pitchFamily="49" charset="0"/>
              <a:buChar char="o"/>
            </a:pPr>
            <a:r>
              <a:rPr lang="en-US" dirty="0"/>
              <a:t>Discussions ongoing regarding what FL flag to use (for now it’s 12.5 k ft, so no SFMR HDOBS above that)</a:t>
            </a:r>
          </a:p>
        </p:txBody>
      </p:sp>
      <p:sp>
        <p:nvSpPr>
          <p:cNvPr id="15" name="TextBox 14">
            <a:extLst>
              <a:ext uri="{FF2B5EF4-FFF2-40B4-BE49-F238E27FC236}">
                <a16:creationId xmlns:a16="http://schemas.microsoft.com/office/drawing/2014/main" id="{F0A68D4D-9211-A749-8954-89369B012123}"/>
              </a:ext>
            </a:extLst>
          </p:cNvPr>
          <p:cNvSpPr txBox="1"/>
          <p:nvPr/>
        </p:nvSpPr>
        <p:spPr>
          <a:xfrm>
            <a:off x="137160" y="2049568"/>
            <a:ext cx="10068266" cy="3170099"/>
          </a:xfrm>
          <a:prstGeom prst="rect">
            <a:avLst/>
          </a:prstGeom>
          <a:noFill/>
        </p:spPr>
        <p:txBody>
          <a:bodyPr wrap="square" rtlCol="0">
            <a:spAutoFit/>
          </a:bodyPr>
          <a:lstStyle/>
          <a:p>
            <a:pPr marL="457200" indent="-220663">
              <a:buFont typeface="Arial" panose="020B0604020202020204" pitchFamily="34" charset="0"/>
              <a:buChar char="•"/>
            </a:pPr>
            <a:r>
              <a:rPr lang="en-US" sz="2000" dirty="0"/>
              <a:t>N43 TDR angle correction issue</a:t>
            </a:r>
          </a:p>
          <a:p>
            <a:pPr marL="979487" lvl="1" indent="-285750">
              <a:buFont typeface="Courier New" panose="02070309020205020404" pitchFamily="49" charset="0"/>
              <a:buChar char="o"/>
            </a:pPr>
            <a:r>
              <a:rPr lang="en-US" dirty="0"/>
              <a:t>Affected the 20210810I1 mission (John G. noticed a marked across-track sloping of the melting layer in TDR </a:t>
            </a:r>
            <a:r>
              <a:rPr lang="en-US" dirty="0" err="1"/>
              <a:t>dBZ</a:t>
            </a:r>
            <a:r>
              <a:rPr lang="en-US" dirty="0"/>
              <a:t>)</a:t>
            </a:r>
          </a:p>
          <a:p>
            <a:pPr marL="979487" lvl="1" indent="-285750">
              <a:buFont typeface="Courier New" panose="02070309020205020404" pitchFamily="49" charset="0"/>
              <a:buChar char="o"/>
            </a:pPr>
            <a:r>
              <a:rPr lang="en-US" dirty="0"/>
              <a:t>AOC (Ops, FD, SSAs, AC) was very responsive during post flight discussions to come up with a plan forward</a:t>
            </a:r>
          </a:p>
          <a:p>
            <a:pPr marL="979487" lvl="1" indent="-285750">
              <a:buFont typeface="Courier New" panose="02070309020205020404" pitchFamily="49" charset="0"/>
              <a:buChar char="o"/>
            </a:pPr>
            <a:r>
              <a:rPr lang="en-US" dirty="0"/>
              <a:t>Attempted a pre-storm TDR shakedown during the 20210811I1 mission, but couldn’t resolve (no TDR sent off to EMC)</a:t>
            </a:r>
          </a:p>
          <a:p>
            <a:pPr marL="979487" lvl="1" indent="-285750">
              <a:buFont typeface="Courier New" panose="02070309020205020404" pitchFamily="49" charset="0"/>
              <a:buChar char="o"/>
            </a:pPr>
            <a:r>
              <a:rPr lang="en-US" dirty="0"/>
              <a:t>Requested to swap out N43 and fly N42 for the remainder of the Fred series</a:t>
            </a:r>
          </a:p>
          <a:p>
            <a:pPr marL="979487" lvl="1" indent="-285750">
              <a:buFont typeface="Courier New" panose="02070309020205020404" pitchFamily="49" charset="0"/>
              <a:buChar char="o"/>
            </a:pPr>
            <a:r>
              <a:rPr lang="en-US" dirty="0"/>
              <a:t>TDR fix: the issue was an electro-magnetic component gear slip (synchro slippage)</a:t>
            </a:r>
          </a:p>
          <a:p>
            <a:pPr marL="979487" lvl="1" indent="-285750">
              <a:buFont typeface="Courier New" panose="02070309020205020404" pitchFamily="49" charset="0"/>
              <a:buChar char="o"/>
            </a:pPr>
            <a:r>
              <a:rPr lang="en-US" dirty="0"/>
              <a:t>Note: no way to transmit analyses w/o them also getting into AWIPS (challenge for real-time troubleshooting)</a:t>
            </a:r>
          </a:p>
        </p:txBody>
      </p:sp>
      <p:grpSp>
        <p:nvGrpSpPr>
          <p:cNvPr id="10" name="Group 9">
            <a:extLst>
              <a:ext uri="{FF2B5EF4-FFF2-40B4-BE49-F238E27FC236}">
                <a16:creationId xmlns:a16="http://schemas.microsoft.com/office/drawing/2014/main" id="{ADD4FB12-4273-654C-9692-8F52EB24A18C}"/>
              </a:ext>
            </a:extLst>
          </p:cNvPr>
          <p:cNvGrpSpPr/>
          <p:nvPr/>
        </p:nvGrpSpPr>
        <p:grpSpPr>
          <a:xfrm>
            <a:off x="10205428" y="2652989"/>
            <a:ext cx="1886615" cy="1963259"/>
            <a:chOff x="10205428" y="2652989"/>
            <a:chExt cx="1886615" cy="1963259"/>
          </a:xfrm>
        </p:grpSpPr>
        <p:pic>
          <p:nvPicPr>
            <p:cNvPr id="3" name="Picture 2" descr="A screenshot of a computer&#10;&#10;Description automatically generated with medium confidence">
              <a:extLst>
                <a:ext uri="{FF2B5EF4-FFF2-40B4-BE49-F238E27FC236}">
                  <a16:creationId xmlns:a16="http://schemas.microsoft.com/office/drawing/2014/main" id="{C886E7C2-24A2-0848-A0F3-BB9CF3220BF4}"/>
                </a:ext>
              </a:extLst>
            </p:cNvPr>
            <p:cNvPicPr>
              <a:picLocks noChangeAspect="1"/>
            </p:cNvPicPr>
            <p:nvPr/>
          </p:nvPicPr>
          <p:blipFill rotWithShape="1">
            <a:blip r:embed="rId5"/>
            <a:srcRect r="27928"/>
            <a:stretch/>
          </p:blipFill>
          <p:spPr>
            <a:xfrm>
              <a:off x="10205428" y="2652989"/>
              <a:ext cx="1886615" cy="1963259"/>
            </a:xfrm>
            <a:prstGeom prst="rect">
              <a:avLst/>
            </a:prstGeom>
          </p:spPr>
        </p:pic>
        <p:sp>
          <p:nvSpPr>
            <p:cNvPr id="9" name="TextBox 8">
              <a:extLst>
                <a:ext uri="{FF2B5EF4-FFF2-40B4-BE49-F238E27FC236}">
                  <a16:creationId xmlns:a16="http://schemas.microsoft.com/office/drawing/2014/main" id="{CF0CEC84-EE3A-FB4A-B81C-CFDE321A340B}"/>
                </a:ext>
              </a:extLst>
            </p:cNvPr>
            <p:cNvSpPr txBox="1"/>
            <p:nvPr/>
          </p:nvSpPr>
          <p:spPr>
            <a:xfrm>
              <a:off x="10368537" y="2856061"/>
              <a:ext cx="1723506" cy="523220"/>
            </a:xfrm>
            <a:prstGeom prst="rect">
              <a:avLst/>
            </a:prstGeom>
            <a:noFill/>
          </p:spPr>
          <p:txBody>
            <a:bodyPr wrap="square" rtlCol="0">
              <a:spAutoFit/>
            </a:bodyPr>
            <a:lstStyle/>
            <a:p>
              <a:r>
                <a:rPr lang="en-US" sz="1400" dirty="0"/>
                <a:t>N43 TDR across-track sloping (surface)</a:t>
              </a:r>
            </a:p>
          </p:txBody>
        </p:sp>
      </p:grpSp>
    </p:spTree>
    <p:extLst>
      <p:ext uri="{BB962C8B-B14F-4D97-AF65-F5344CB8AC3E}">
        <p14:creationId xmlns:p14="http://schemas.microsoft.com/office/powerpoint/2010/main" val="37906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AAAAAA"/>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nimClr clrSpc="rgb" dir="cw">
                                      <p:cBhvr override="childStyle">
                                        <p:cTn dur="1" fill="hold" display="0" masterRel="nextClick" afterEffect="1"/>
                                        <p:tgtEl>
                                          <p:spTgt spid="15"/>
                                        </p:tgtEl>
                                        <p:attrNameLst>
                                          <p:attrName>ppt_c</p:attrName>
                                        </p:attrNameLst>
                                      </p:cBhvr>
                                      <p:to>
                                        <a:srgbClr val="AAAAAA"/>
                                      </p:to>
                                    </p:animClr>
                                  </p:sub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5</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138773"/>
          </a:xfrm>
          <a:prstGeom prst="rect">
            <a:avLst/>
          </a:prstGeom>
          <a:noFill/>
        </p:spPr>
        <p:txBody>
          <a:bodyPr wrap="square" rtlCol="0">
            <a:spAutoFit/>
          </a:bodyPr>
          <a:lstStyle/>
          <a:p>
            <a:pPr algn="ctr"/>
            <a:r>
              <a:rPr lang="en-US" sz="3600" dirty="0"/>
              <a:t>2021 Hurricane Field Program-APHEX</a:t>
            </a:r>
          </a:p>
          <a:p>
            <a:pPr algn="ctr"/>
            <a:r>
              <a:rPr lang="en-US" sz="3200" i="1" dirty="0">
                <a:solidFill>
                  <a:schemeClr val="accent1">
                    <a:lumMod val="75000"/>
                  </a:schemeClr>
                </a:solidFill>
              </a:rPr>
              <a:t>Logistics Highlights</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2">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3">
            <a:alphaModFix/>
          </a:blip>
          <a:srcRect/>
          <a:stretch/>
        </p:blipFill>
        <p:spPr>
          <a:xfrm>
            <a:off x="11140440" y="137160"/>
            <a:ext cx="914400" cy="914400"/>
          </a:xfrm>
          <a:prstGeom prst="rect">
            <a:avLst/>
          </a:prstGeom>
          <a:noFill/>
          <a:ln>
            <a:noFill/>
          </a:ln>
        </p:spPr>
      </p:pic>
      <p:sp>
        <p:nvSpPr>
          <p:cNvPr id="9" name="TextBox 8">
            <a:extLst>
              <a:ext uri="{FF2B5EF4-FFF2-40B4-BE49-F238E27FC236}">
                <a16:creationId xmlns:a16="http://schemas.microsoft.com/office/drawing/2014/main" id="{6D34F81F-6BC8-7146-BBE0-03965101DFEB}"/>
              </a:ext>
            </a:extLst>
          </p:cNvPr>
          <p:cNvSpPr txBox="1"/>
          <p:nvPr/>
        </p:nvSpPr>
        <p:spPr>
          <a:xfrm>
            <a:off x="137160" y="1280160"/>
            <a:ext cx="12054840" cy="2893100"/>
          </a:xfrm>
          <a:prstGeom prst="rect">
            <a:avLst/>
          </a:prstGeom>
          <a:noFill/>
        </p:spPr>
        <p:txBody>
          <a:bodyPr wrap="square" rtlCol="0">
            <a:spAutoFit/>
          </a:bodyPr>
          <a:lstStyle/>
          <a:p>
            <a:pPr marL="457200" indent="-220663">
              <a:buFont typeface="Arial" panose="020B0604020202020204" pitchFamily="34" charset="0"/>
              <a:buChar char="•"/>
            </a:pPr>
            <a:r>
              <a:rPr lang="en-US" sz="2000" dirty="0"/>
              <a:t>SFMR (calibration)</a:t>
            </a:r>
          </a:p>
          <a:p>
            <a:pPr marL="979487" lvl="1" indent="-285750">
              <a:buFont typeface="Courier New" panose="02070309020205020404" pitchFamily="49" charset="0"/>
              <a:buChar char="o"/>
            </a:pPr>
            <a:r>
              <a:rPr lang="en-US" dirty="0"/>
              <a:t>Issue with N42’s SFMR calibration was found (thanks again to detective Holbach)</a:t>
            </a:r>
          </a:p>
          <a:p>
            <a:pPr marL="979487" lvl="1" indent="-285750">
              <a:buFont typeface="Courier New" panose="02070309020205020404" pitchFamily="49" charset="0"/>
              <a:buChar char="o"/>
            </a:pPr>
            <a:r>
              <a:rPr lang="en-US" dirty="0"/>
              <a:t>SFMR rain rates for the 20210813H1 mission were </a:t>
            </a:r>
            <a:r>
              <a:rPr lang="en-US" i="1" dirty="0"/>
              <a:t>“hovering around 5 mm/</a:t>
            </a:r>
            <a:r>
              <a:rPr lang="en-US" i="1" dirty="0" err="1"/>
              <a:t>hr</a:t>
            </a:r>
            <a:r>
              <a:rPr lang="en-US" i="1" dirty="0"/>
              <a:t> when they should have been closer to 00 mm/</a:t>
            </a:r>
            <a:r>
              <a:rPr lang="en-US" i="1" dirty="0" err="1"/>
              <a:t>hr</a:t>
            </a:r>
            <a:r>
              <a:rPr lang="en-US" i="1" dirty="0"/>
              <a:t>”</a:t>
            </a:r>
            <a:endParaRPr lang="en-US" dirty="0"/>
          </a:p>
          <a:p>
            <a:pPr marL="979487" lvl="1" indent="-285750">
              <a:buFont typeface="Courier New" panose="02070309020205020404" pitchFamily="49" charset="0"/>
              <a:buChar char="o"/>
            </a:pPr>
            <a:r>
              <a:rPr lang="en-US" dirty="0"/>
              <a:t>Determined that SFMR unit 002 needed a new calibration flight</a:t>
            </a:r>
          </a:p>
          <a:p>
            <a:pPr marL="1436687" lvl="2" indent="-285750">
              <a:buFont typeface="Wingdings" pitchFamily="2" charset="2"/>
              <a:buChar char="§"/>
            </a:pPr>
            <a:r>
              <a:rPr lang="en-US" sz="1600" dirty="0"/>
              <a:t>AOC mentioned that there was concern that RFI (RF interference) in the </a:t>
            </a:r>
            <a:r>
              <a:rPr lang="en-US" sz="1600" dirty="0" err="1"/>
              <a:t>GMex</a:t>
            </a:r>
            <a:r>
              <a:rPr lang="en-US" sz="1600" dirty="0"/>
              <a:t> affected units 001 &amp; 002</a:t>
            </a:r>
          </a:p>
          <a:p>
            <a:pPr marL="1436687" lvl="2" indent="-285750">
              <a:buFont typeface="Wingdings" pitchFamily="2" charset="2"/>
              <a:buChar char="§"/>
            </a:pPr>
            <a:r>
              <a:rPr lang="en-US" sz="1600" dirty="0"/>
              <a:t>AF also had RFI issues with SFMR calibrations in the </a:t>
            </a:r>
            <a:r>
              <a:rPr lang="en-US" sz="1600" dirty="0" err="1"/>
              <a:t>GMex</a:t>
            </a:r>
            <a:r>
              <a:rPr lang="en-US" sz="1600" dirty="0"/>
              <a:t> this year (C-Band radars on ships and oil rigs?)</a:t>
            </a:r>
          </a:p>
          <a:p>
            <a:pPr marL="1436687" lvl="2" indent="-285750">
              <a:buFont typeface="Wingdings" pitchFamily="2" charset="2"/>
              <a:buChar char="§"/>
            </a:pPr>
            <a:r>
              <a:rPr lang="en-US" sz="1600" dirty="0"/>
              <a:t>SFMR unit 003 was calibrated in the Atlantic and hasn’t had the same problems</a:t>
            </a:r>
          </a:p>
          <a:p>
            <a:pPr marL="979487" lvl="1" indent="-285750">
              <a:buFont typeface="Courier New" panose="02070309020205020404" pitchFamily="49" charset="0"/>
              <a:buChar char="o"/>
            </a:pPr>
            <a:r>
              <a:rPr lang="en-US" dirty="0"/>
              <a:t>With Grace missions looming, N42’s 002 SFMR unit was swapped out for 001</a:t>
            </a:r>
          </a:p>
          <a:p>
            <a:pPr marL="979487" lvl="1" indent="-285750">
              <a:buFont typeface="Courier New" panose="02070309020205020404" pitchFamily="49" charset="0"/>
              <a:buChar char="o"/>
            </a:pPr>
            <a:r>
              <a:rPr lang="en-US" dirty="0"/>
              <a:t>SFMR unit 001 looks better than unit 002, but still needs calibration</a:t>
            </a:r>
            <a:endParaRPr lang="en-US" sz="2000" dirty="0"/>
          </a:p>
        </p:txBody>
      </p:sp>
      <p:sp>
        <p:nvSpPr>
          <p:cNvPr id="10" name="TextBox 9">
            <a:extLst>
              <a:ext uri="{FF2B5EF4-FFF2-40B4-BE49-F238E27FC236}">
                <a16:creationId xmlns:a16="http://schemas.microsoft.com/office/drawing/2014/main" id="{57F61945-2378-E144-9608-D440FB9AB131}"/>
              </a:ext>
            </a:extLst>
          </p:cNvPr>
          <p:cNvSpPr txBox="1"/>
          <p:nvPr/>
        </p:nvSpPr>
        <p:spPr>
          <a:xfrm>
            <a:off x="137160" y="4510752"/>
            <a:ext cx="12054840" cy="1508105"/>
          </a:xfrm>
          <a:prstGeom prst="rect">
            <a:avLst/>
          </a:prstGeom>
          <a:noFill/>
        </p:spPr>
        <p:txBody>
          <a:bodyPr wrap="square" rtlCol="0">
            <a:spAutoFit/>
          </a:bodyPr>
          <a:lstStyle/>
          <a:p>
            <a:pPr marL="457200" indent="-220663">
              <a:buFont typeface="Arial" panose="020B0604020202020204" pitchFamily="34" charset="0"/>
              <a:buChar char="•"/>
            </a:pPr>
            <a:r>
              <a:rPr lang="en-US" sz="2000" dirty="0"/>
              <a:t>SFMR Status</a:t>
            </a:r>
          </a:p>
          <a:p>
            <a:pPr marL="979487" lvl="1" indent="-285750">
              <a:buFont typeface="Courier New" panose="02070309020205020404" pitchFamily="49" charset="0"/>
              <a:buChar char="o"/>
            </a:pPr>
            <a:r>
              <a:rPr lang="en-US" dirty="0"/>
              <a:t>N43’s SFMR looks good, N42’s SFMR (unit 001) needs calibration, SFMR unit 002 being sent off to </a:t>
            </a:r>
            <a:r>
              <a:rPr lang="en-US" dirty="0" err="1"/>
              <a:t>ProSensing</a:t>
            </a:r>
            <a:endParaRPr lang="en-US" dirty="0"/>
          </a:p>
          <a:p>
            <a:pPr marL="979487" lvl="1" indent="-285750">
              <a:buFont typeface="Courier New" panose="02070309020205020404" pitchFamily="49" charset="0"/>
              <a:buChar char="o"/>
            </a:pPr>
            <a:r>
              <a:rPr lang="en-US" dirty="0"/>
              <a:t>Recommending a N42 SFMR calibration flight with unit 001 in the Atlantic ASAP</a:t>
            </a:r>
          </a:p>
          <a:p>
            <a:pPr marL="979487" lvl="1" indent="-285750">
              <a:buFont typeface="Courier New" panose="02070309020205020404" pitchFamily="49" charset="0"/>
              <a:buChar char="o"/>
            </a:pPr>
            <a:r>
              <a:rPr lang="en-US" dirty="0"/>
              <a:t>Should be able to reprocess N42 SFMR data once we get new </a:t>
            </a:r>
            <a:r>
              <a:rPr lang="en-US" dirty="0" err="1"/>
              <a:t>cal</a:t>
            </a:r>
            <a:r>
              <a:rPr lang="en-US" dirty="0"/>
              <a:t> </a:t>
            </a:r>
            <a:r>
              <a:rPr lang="en-US" dirty="0" err="1"/>
              <a:t>coeffs</a:t>
            </a:r>
            <a:r>
              <a:rPr lang="en-US" dirty="0"/>
              <a:t> &gt;&gt;  back to research quality data</a:t>
            </a:r>
            <a:endParaRPr lang="en-US" sz="2000" dirty="0"/>
          </a:p>
          <a:p>
            <a:pPr marL="979487" lvl="1" indent="-285750">
              <a:buFont typeface="Courier New" panose="02070309020205020404" pitchFamily="49" charset="0"/>
              <a:buChar char="o"/>
            </a:pPr>
            <a:r>
              <a:rPr lang="en-US" dirty="0"/>
              <a:t>Issues with the SFMR may have shaken the confidence of some of the forecasters</a:t>
            </a:r>
          </a:p>
        </p:txBody>
      </p:sp>
    </p:spTree>
    <p:extLst>
      <p:ext uri="{BB962C8B-B14F-4D97-AF65-F5344CB8AC3E}">
        <p14:creationId xmlns:p14="http://schemas.microsoft.com/office/powerpoint/2010/main" val="412875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rgbClr val="AAAAAA"/>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6</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PTC 06 (Fred): 20210810I1 (NHC Invest) </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3">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4">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BAA7D4B0-4B22-9B45-8542-C00F9CF02288}"/>
              </a:ext>
            </a:extLst>
          </p:cNvPr>
          <p:cNvSpPr txBox="1"/>
          <p:nvPr/>
        </p:nvSpPr>
        <p:spPr>
          <a:xfrm>
            <a:off x="137160" y="1188720"/>
            <a:ext cx="7080071" cy="5663089"/>
          </a:xfrm>
          <a:prstGeom prst="rect">
            <a:avLst/>
          </a:prstGeom>
          <a:noFill/>
        </p:spPr>
        <p:txBody>
          <a:bodyPr wrap="square" rtlCol="0">
            <a:spAutoFit/>
          </a:bodyPr>
          <a:lstStyle/>
          <a:p>
            <a:pPr marL="346075" indent="-231775">
              <a:buFont typeface="Arial" panose="020B0604020202020204" pitchFamily="34" charset="0"/>
              <a:buChar char="•"/>
            </a:pPr>
            <a:r>
              <a:rPr lang="en-US" sz="2400" dirty="0"/>
              <a:t>Mission</a:t>
            </a:r>
          </a:p>
          <a:p>
            <a:pPr marL="692150" lvl="1" indent="-231775">
              <a:buFont typeface="Wingdings" pitchFamily="2" charset="2"/>
              <a:buChar char="§"/>
            </a:pPr>
            <a:r>
              <a:rPr lang="en-US" sz="2000" dirty="0"/>
              <a:t>LPS: Marks, GB LPS: </a:t>
            </a:r>
            <a:r>
              <a:rPr lang="en-US" sz="2000" dirty="0" err="1"/>
              <a:t>Dunion</a:t>
            </a:r>
            <a:endParaRPr lang="en-US" sz="2000" dirty="0"/>
          </a:p>
          <a:p>
            <a:pPr marL="692150" lvl="1" indent="-231775">
              <a:buFont typeface="Wingdings" pitchFamily="2" charset="2"/>
              <a:buChar char="§"/>
            </a:pPr>
            <a:r>
              <a:rPr lang="en-US" sz="2000" dirty="0"/>
              <a:t>APHEX relevance:</a:t>
            </a:r>
          </a:p>
          <a:p>
            <a:pPr marL="1260475" lvl="2" indent="-342900">
              <a:buFont typeface="Wingdings" pitchFamily="2" charset="2"/>
              <a:buChar char="Ø"/>
            </a:pPr>
            <a:r>
              <a:rPr lang="en-US" dirty="0"/>
              <a:t>FAM &amp; PREFORM (Genesis Stage)</a:t>
            </a:r>
          </a:p>
          <a:p>
            <a:pPr marL="1260475" lvl="2" indent="-342900">
              <a:buFont typeface="Wingdings" pitchFamily="2" charset="2"/>
              <a:buChar char="Ø"/>
            </a:pPr>
            <a:r>
              <a:rPr lang="en-US" dirty="0"/>
              <a:t>ONR TCRI</a:t>
            </a:r>
          </a:p>
          <a:p>
            <a:pPr marL="692150" lvl="1" indent="-231775">
              <a:buFont typeface="Wingdings" pitchFamily="2" charset="2"/>
              <a:buChar char="§"/>
            </a:pPr>
            <a:r>
              <a:rPr lang="en-US" sz="2000" dirty="0"/>
              <a:t>Planned pattern: alpha + box pattern</a:t>
            </a:r>
          </a:p>
          <a:p>
            <a:pPr marL="692150" lvl="1" indent="-231775">
              <a:buFont typeface="Wingdings" pitchFamily="2" charset="2"/>
              <a:buChar char="§"/>
            </a:pPr>
            <a:r>
              <a:rPr lang="en-US" sz="2000" dirty="0"/>
              <a:t>T/O off (KLAL) – Landing (AUA): 0839 – 1645z</a:t>
            </a:r>
          </a:p>
          <a:p>
            <a:pPr marL="692150" lvl="1" indent="-231775">
              <a:buFont typeface="Wingdings" pitchFamily="2" charset="2"/>
              <a:buChar char="§"/>
            </a:pPr>
            <a:r>
              <a:rPr lang="en-US" sz="2000" dirty="0"/>
              <a:t>FL 5-10 k ft</a:t>
            </a:r>
          </a:p>
          <a:p>
            <a:pPr marL="692150" lvl="1" indent="-231775">
              <a:buFont typeface="Wingdings" pitchFamily="2" charset="2"/>
              <a:buChar char="§"/>
            </a:pPr>
            <a:r>
              <a:rPr lang="en-US" sz="2000" dirty="0"/>
              <a:t>3 TCRI dropsondes (GTS)</a:t>
            </a:r>
          </a:p>
          <a:p>
            <a:pPr marL="1203325" lvl="2" indent="-285750">
              <a:buFont typeface="Wingdings" pitchFamily="2" charset="2"/>
              <a:buChar char="Ø"/>
            </a:pPr>
            <a:r>
              <a:rPr lang="en-US" i="1" dirty="0"/>
              <a:t>moist tropical - </a:t>
            </a:r>
            <a:r>
              <a:rPr lang="en-US" i="1" dirty="0" err="1"/>
              <a:t>SAL+subsidence</a:t>
            </a:r>
            <a:r>
              <a:rPr lang="en-US" i="1" dirty="0"/>
              <a:t> - PTC 06 moisture gradients</a:t>
            </a:r>
          </a:p>
          <a:p>
            <a:pPr marL="692150" lvl="1" indent="-231775">
              <a:buFont typeface="Wingdings" pitchFamily="2" charset="2"/>
              <a:buChar char="§"/>
            </a:pPr>
            <a:r>
              <a:rPr lang="en-US" sz="2000" dirty="0"/>
              <a:t>3 TDR analyses to NHC and EMC</a:t>
            </a:r>
          </a:p>
          <a:p>
            <a:pPr marL="236537"/>
            <a:endParaRPr lang="en-US" sz="1200" dirty="0"/>
          </a:p>
          <a:p>
            <a:pPr marL="346075" indent="-231775">
              <a:buFont typeface="Arial" panose="020B0604020202020204" pitchFamily="34" charset="0"/>
              <a:buChar char="•"/>
            </a:pPr>
            <a:r>
              <a:rPr lang="en-US" sz="2000" dirty="0"/>
              <a:t>No well-defined circulation found with the system more resembling an open wave) &gt;&gt; NHC maintained as PTC 06 (30 kt)</a:t>
            </a:r>
          </a:p>
          <a:p>
            <a:pPr marL="346075" indent="-231775">
              <a:buFont typeface="Arial" panose="020B0604020202020204" pitchFamily="34" charset="0"/>
              <a:buChar char="•"/>
            </a:pPr>
            <a:endParaRPr lang="en-US" sz="1200" dirty="0"/>
          </a:p>
          <a:p>
            <a:pPr marL="346075" indent="-231775">
              <a:buFont typeface="Arial" panose="020B0604020202020204" pitchFamily="34" charset="0"/>
              <a:buChar char="•"/>
            </a:pPr>
            <a:r>
              <a:rPr lang="en-US" sz="2000" dirty="0"/>
              <a:t>John and Paul determined that there may have been an issue with N43’s TDR for this mission. Planned pre-storm testing for the following day’s N43 mission </a:t>
            </a:r>
          </a:p>
          <a:p>
            <a:pPr marL="346075" indent="-231775">
              <a:buFont typeface="Arial" panose="020B0604020202020204" pitchFamily="34" charset="0"/>
              <a:buChar char="•"/>
            </a:pPr>
            <a:endParaRPr lang="en-US" sz="2000" dirty="0">
              <a:highlight>
                <a:srgbClr val="FFFF00"/>
              </a:highlight>
            </a:endParaRPr>
          </a:p>
        </p:txBody>
      </p:sp>
      <p:pic>
        <p:nvPicPr>
          <p:cNvPr id="2" name="Picture 2">
            <a:extLst>
              <a:ext uri="{FF2B5EF4-FFF2-40B4-BE49-F238E27FC236}">
                <a16:creationId xmlns:a16="http://schemas.microsoft.com/office/drawing/2014/main" id="{2812C94A-63DC-634B-A41B-E4EFB835E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066" y="1150043"/>
            <a:ext cx="26009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BD7D673F-BF22-B24D-8A68-DDBD5FEB4A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3026" y="1147349"/>
            <a:ext cx="272445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FE65250-FC16-F944-A828-9A1152C3AD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17485" y="1115891"/>
            <a:ext cx="164782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AE2E8AC-54ED-F249-B100-F2178DE17F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7231" y="3138164"/>
            <a:ext cx="3668589"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BEDBC67-10A6-BB47-9E52-043048785A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7231" y="4875524"/>
            <a:ext cx="3668588" cy="17373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1F2C6D1-13B4-804E-A33F-632486E0028C}"/>
              </a:ext>
            </a:extLst>
          </p:cNvPr>
          <p:cNvSpPr txBox="1"/>
          <p:nvPr/>
        </p:nvSpPr>
        <p:spPr>
          <a:xfrm>
            <a:off x="10885819" y="3970990"/>
            <a:ext cx="1306181" cy="1815882"/>
          </a:xfrm>
          <a:prstGeom prst="rect">
            <a:avLst/>
          </a:prstGeom>
          <a:noFill/>
        </p:spPr>
        <p:txBody>
          <a:bodyPr wrap="square" rtlCol="0">
            <a:spAutoFit/>
          </a:bodyPr>
          <a:lstStyle/>
          <a:p>
            <a:r>
              <a:rPr lang="en-US" sz="1400" dirty="0"/>
              <a:t>NE-SW and S-N passes indicate PTC Six still an open wave at 2 km. Signs of a mid-level 5-km closed circulation.</a:t>
            </a:r>
          </a:p>
        </p:txBody>
      </p:sp>
      <p:sp>
        <p:nvSpPr>
          <p:cNvPr id="17" name="TextBox 16">
            <a:extLst>
              <a:ext uri="{FF2B5EF4-FFF2-40B4-BE49-F238E27FC236}">
                <a16:creationId xmlns:a16="http://schemas.microsoft.com/office/drawing/2014/main" id="{D62BEF18-595A-D74E-9D2E-9B8482E8D28C}"/>
              </a:ext>
            </a:extLst>
          </p:cNvPr>
          <p:cNvSpPr txBox="1"/>
          <p:nvPr/>
        </p:nvSpPr>
        <p:spPr>
          <a:xfrm>
            <a:off x="8764041" y="1108676"/>
            <a:ext cx="1647826" cy="307777"/>
          </a:xfrm>
          <a:prstGeom prst="rect">
            <a:avLst/>
          </a:prstGeom>
          <a:noFill/>
        </p:spPr>
        <p:txBody>
          <a:bodyPr wrap="square" rtlCol="0">
            <a:spAutoFit/>
          </a:bodyPr>
          <a:lstStyle/>
          <a:p>
            <a:r>
              <a:rPr lang="en-US" sz="1400" dirty="0"/>
              <a:t>MIMIC TPW (1100z)</a:t>
            </a:r>
          </a:p>
        </p:txBody>
      </p:sp>
    </p:spTree>
    <p:extLst>
      <p:ext uri="{BB962C8B-B14F-4D97-AF65-F5344CB8AC3E}">
        <p14:creationId xmlns:p14="http://schemas.microsoft.com/office/powerpoint/2010/main" val="336108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7</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Tropical Storm Fred: 20210811I1 (EMC TDR) </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3">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4">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BAA7D4B0-4B22-9B45-8542-C00F9CF02288}"/>
              </a:ext>
            </a:extLst>
          </p:cNvPr>
          <p:cNvSpPr txBox="1"/>
          <p:nvPr/>
        </p:nvSpPr>
        <p:spPr>
          <a:xfrm>
            <a:off x="137160" y="1188720"/>
            <a:ext cx="7080071" cy="4893647"/>
          </a:xfrm>
          <a:prstGeom prst="rect">
            <a:avLst/>
          </a:prstGeom>
          <a:noFill/>
        </p:spPr>
        <p:txBody>
          <a:bodyPr wrap="square" rtlCol="0">
            <a:spAutoFit/>
          </a:bodyPr>
          <a:lstStyle/>
          <a:p>
            <a:pPr marL="346075" indent="-231775">
              <a:buFont typeface="Arial" panose="020B0604020202020204" pitchFamily="34" charset="0"/>
              <a:buChar char="•"/>
            </a:pPr>
            <a:r>
              <a:rPr lang="en-US" sz="2400" dirty="0"/>
              <a:t>Mission</a:t>
            </a:r>
          </a:p>
          <a:p>
            <a:pPr marL="692150" lvl="1" indent="-231775">
              <a:buFont typeface="Wingdings" pitchFamily="2" charset="2"/>
              <a:buChar char="§"/>
            </a:pPr>
            <a:r>
              <a:rPr lang="en-US" sz="2000" dirty="0"/>
              <a:t>LPS: Marks, GB LPS: Hazelton</a:t>
            </a:r>
          </a:p>
          <a:p>
            <a:pPr marL="692150" lvl="1" indent="-231775">
              <a:buFont typeface="Wingdings" pitchFamily="2" charset="2"/>
              <a:buChar char="§"/>
            </a:pPr>
            <a:r>
              <a:rPr lang="en-US" sz="2000" dirty="0"/>
              <a:t>APHEX relevance:</a:t>
            </a:r>
          </a:p>
          <a:p>
            <a:pPr marL="1260475" lvl="2" indent="-342900">
              <a:buFont typeface="Wingdings" pitchFamily="2" charset="2"/>
              <a:buChar char="Ø"/>
            </a:pPr>
            <a:r>
              <a:rPr lang="en-US" dirty="0"/>
              <a:t>AIPEX (Early Stage)</a:t>
            </a:r>
          </a:p>
          <a:p>
            <a:pPr marL="1260475" lvl="2" indent="-342900">
              <a:buFont typeface="Wingdings" pitchFamily="2" charset="2"/>
              <a:buChar char="Ø"/>
            </a:pPr>
            <a:r>
              <a:rPr lang="en-US" dirty="0"/>
              <a:t>ONR TCRI</a:t>
            </a:r>
          </a:p>
          <a:p>
            <a:pPr marL="692150" lvl="1" indent="-231775">
              <a:buFont typeface="Wingdings" pitchFamily="2" charset="2"/>
              <a:buChar char="§"/>
            </a:pPr>
            <a:r>
              <a:rPr lang="en-US" sz="2000" dirty="0"/>
              <a:t>Planned pattern: modified butterfly</a:t>
            </a:r>
          </a:p>
          <a:p>
            <a:pPr marL="692150" lvl="1" indent="-231775">
              <a:buFont typeface="Wingdings" pitchFamily="2" charset="2"/>
              <a:buChar char="§"/>
            </a:pPr>
            <a:r>
              <a:rPr lang="en-US" sz="2000" dirty="0"/>
              <a:t>T/O off (AUA) – Landing (KLAL): 0837 – 1557z</a:t>
            </a:r>
          </a:p>
          <a:p>
            <a:pPr marL="692150" lvl="1" indent="-231775">
              <a:buFont typeface="Wingdings" pitchFamily="2" charset="2"/>
              <a:buChar char="§"/>
            </a:pPr>
            <a:r>
              <a:rPr lang="en-US" sz="2000" dirty="0"/>
              <a:t>FL 10 k ft</a:t>
            </a:r>
          </a:p>
          <a:p>
            <a:pPr marL="692150" lvl="1" indent="-231775">
              <a:buFont typeface="Wingdings" pitchFamily="2" charset="2"/>
              <a:buChar char="§"/>
            </a:pPr>
            <a:r>
              <a:rPr lang="en-US" sz="2000" dirty="0"/>
              <a:t>17 dropsondes (12 to GTS), 14 NWS/3 ONR</a:t>
            </a:r>
          </a:p>
          <a:p>
            <a:pPr marL="692150" lvl="1" indent="-231775">
              <a:buFont typeface="Wingdings" pitchFamily="2" charset="2"/>
              <a:buChar char="§"/>
            </a:pPr>
            <a:r>
              <a:rPr lang="en-US" sz="2000" dirty="0"/>
              <a:t>3 TDR analyses (none transmitted)</a:t>
            </a:r>
          </a:p>
          <a:p>
            <a:pPr marL="236537"/>
            <a:endParaRPr lang="en-US" sz="1200" dirty="0"/>
          </a:p>
          <a:p>
            <a:pPr marL="346075" indent="-231775">
              <a:buFont typeface="Arial" panose="020B0604020202020204" pitchFamily="34" charset="0"/>
              <a:buChar char="•"/>
            </a:pPr>
            <a:r>
              <a:rPr lang="en-US" sz="2000" dirty="0"/>
              <a:t>On-the-fly azimuth angle correction modifications deemed inadequate, preventing transmission of any TDR data to EMC  </a:t>
            </a:r>
          </a:p>
          <a:p>
            <a:pPr marL="346075" indent="-231775">
              <a:buFont typeface="Arial" panose="020B0604020202020204" pitchFamily="34" charset="0"/>
              <a:buChar char="•"/>
            </a:pPr>
            <a:endParaRPr lang="en-US" sz="1200" dirty="0"/>
          </a:p>
          <a:p>
            <a:pPr marL="346075" indent="-231775">
              <a:buFont typeface="Arial" panose="020B0604020202020204" pitchFamily="34" charset="0"/>
              <a:buChar char="•"/>
            </a:pPr>
            <a:r>
              <a:rPr lang="en-US" sz="2000" dirty="0"/>
              <a:t>Moisture gradient NW of Fred was sampled in collaboration with ONR TCRI</a:t>
            </a:r>
          </a:p>
        </p:txBody>
      </p:sp>
      <p:sp>
        <p:nvSpPr>
          <p:cNvPr id="9" name="TextBox 8">
            <a:extLst>
              <a:ext uri="{FF2B5EF4-FFF2-40B4-BE49-F238E27FC236}">
                <a16:creationId xmlns:a16="http://schemas.microsoft.com/office/drawing/2014/main" id="{21F2C6D1-13B4-804E-A33F-632486E0028C}"/>
              </a:ext>
            </a:extLst>
          </p:cNvPr>
          <p:cNvSpPr txBox="1"/>
          <p:nvPr/>
        </p:nvSpPr>
        <p:spPr>
          <a:xfrm>
            <a:off x="7300820" y="1937049"/>
            <a:ext cx="1743081" cy="1169551"/>
          </a:xfrm>
          <a:prstGeom prst="rect">
            <a:avLst/>
          </a:prstGeom>
          <a:noFill/>
        </p:spPr>
        <p:txBody>
          <a:bodyPr wrap="square" rtlCol="0">
            <a:spAutoFit/>
          </a:bodyPr>
          <a:lstStyle/>
          <a:p>
            <a:r>
              <a:rPr lang="en-US" sz="1400" dirty="0"/>
              <a:t>Radar from TJUA: Seems like there is N-S tilt of the vortex (most convection south of the center).</a:t>
            </a:r>
          </a:p>
        </p:txBody>
      </p:sp>
      <p:pic>
        <p:nvPicPr>
          <p:cNvPr id="5122" name="Picture 2">
            <a:extLst>
              <a:ext uri="{FF2B5EF4-FFF2-40B4-BE49-F238E27FC236}">
                <a16:creationId xmlns:a16="http://schemas.microsoft.com/office/drawing/2014/main" id="{878DFEDB-A8EB-3746-B07F-BB39F2C58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9727" y="1161024"/>
            <a:ext cx="1479788" cy="29011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0CF02F0-71F1-464E-AA8E-1274D6DCC4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171"/>
          <a:stretch/>
        </p:blipFill>
        <p:spPr bwMode="auto">
          <a:xfrm>
            <a:off x="9039025" y="1346178"/>
            <a:ext cx="3015815" cy="201499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F77F1E3-5259-8447-A459-3E9D1D0301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7231" y="4193810"/>
            <a:ext cx="4504100" cy="219712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C733F48-619D-2A44-8C4B-17DAFBFAE963}"/>
              </a:ext>
            </a:extLst>
          </p:cNvPr>
          <p:cNvSpPr txBox="1"/>
          <p:nvPr/>
        </p:nvSpPr>
        <p:spPr>
          <a:xfrm>
            <a:off x="7217231" y="6364362"/>
            <a:ext cx="4504100" cy="523220"/>
          </a:xfrm>
          <a:prstGeom prst="rect">
            <a:avLst/>
          </a:prstGeom>
          <a:noFill/>
        </p:spPr>
        <p:txBody>
          <a:bodyPr wrap="square" rtlCol="0">
            <a:spAutoFit/>
          </a:bodyPr>
          <a:lstStyle/>
          <a:p>
            <a:r>
              <a:rPr lang="en-US" sz="1400" dirty="0"/>
              <a:t>ONR Sonde 1 (drop 15): starting to target this moisture gradient) from 19 k ft</a:t>
            </a:r>
          </a:p>
        </p:txBody>
      </p:sp>
      <p:sp>
        <p:nvSpPr>
          <p:cNvPr id="12" name="TextBox 11">
            <a:extLst>
              <a:ext uri="{FF2B5EF4-FFF2-40B4-BE49-F238E27FC236}">
                <a16:creationId xmlns:a16="http://schemas.microsoft.com/office/drawing/2014/main" id="{897D2339-8BD0-F245-951F-46FBB61737A8}"/>
              </a:ext>
            </a:extLst>
          </p:cNvPr>
          <p:cNvSpPr txBox="1"/>
          <p:nvPr/>
        </p:nvSpPr>
        <p:spPr>
          <a:xfrm>
            <a:off x="9039026" y="3358257"/>
            <a:ext cx="3015814" cy="523220"/>
          </a:xfrm>
          <a:prstGeom prst="rect">
            <a:avLst/>
          </a:prstGeom>
          <a:noFill/>
        </p:spPr>
        <p:txBody>
          <a:bodyPr wrap="square" rtlCol="0">
            <a:spAutoFit/>
          </a:bodyPr>
          <a:lstStyle/>
          <a:p>
            <a:r>
              <a:rPr lang="en-US" sz="1400" dirty="0"/>
              <a:t>N43 planned (magenta) and actual (light blue) flight tracks.</a:t>
            </a:r>
          </a:p>
        </p:txBody>
      </p:sp>
    </p:spTree>
    <p:extLst>
      <p:ext uri="{BB962C8B-B14F-4D97-AF65-F5344CB8AC3E}">
        <p14:creationId xmlns:p14="http://schemas.microsoft.com/office/powerpoint/2010/main" val="2077289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CDC49B0-F67F-9542-B954-52EAE66F1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712" y="1221675"/>
            <a:ext cx="2524959"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8</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Tropical Storm Fred: 20210811H1 (EMC TDR) </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4">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5">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BAA7D4B0-4B22-9B45-8542-C00F9CF02288}"/>
              </a:ext>
            </a:extLst>
          </p:cNvPr>
          <p:cNvSpPr txBox="1"/>
          <p:nvPr/>
        </p:nvSpPr>
        <p:spPr>
          <a:xfrm>
            <a:off x="137160" y="1188720"/>
            <a:ext cx="6514493" cy="5601533"/>
          </a:xfrm>
          <a:prstGeom prst="rect">
            <a:avLst/>
          </a:prstGeom>
          <a:noFill/>
        </p:spPr>
        <p:txBody>
          <a:bodyPr wrap="square" rtlCol="0">
            <a:spAutoFit/>
          </a:bodyPr>
          <a:lstStyle/>
          <a:p>
            <a:pPr marL="346075" indent="-231775">
              <a:buFont typeface="Arial" panose="020B0604020202020204" pitchFamily="34" charset="0"/>
              <a:buChar char="•"/>
            </a:pPr>
            <a:r>
              <a:rPr lang="en-US" sz="2400" dirty="0"/>
              <a:t>Mission</a:t>
            </a:r>
          </a:p>
          <a:p>
            <a:pPr marL="692150" lvl="1" indent="-231775">
              <a:buFont typeface="Wingdings" pitchFamily="2" charset="2"/>
              <a:buChar char="§"/>
            </a:pPr>
            <a:r>
              <a:rPr lang="en-US" sz="2000" dirty="0"/>
              <a:t>LPS: Zawislak, GB LPS: Rogers</a:t>
            </a:r>
          </a:p>
          <a:p>
            <a:pPr marL="692150" lvl="1" indent="-231775">
              <a:buFont typeface="Wingdings" pitchFamily="2" charset="2"/>
              <a:buChar char="§"/>
            </a:pPr>
            <a:r>
              <a:rPr lang="en-US" sz="2000" dirty="0"/>
              <a:t>APHEX relevance:</a:t>
            </a:r>
          </a:p>
          <a:p>
            <a:pPr marL="1260475" lvl="2" indent="-342900">
              <a:buFont typeface="Wingdings" pitchFamily="2" charset="2"/>
              <a:buChar char="Ø"/>
            </a:pPr>
            <a:r>
              <a:rPr lang="en-US" dirty="0"/>
              <a:t>AIPEX (Genesis Stage)</a:t>
            </a:r>
          </a:p>
          <a:p>
            <a:pPr marL="692150" lvl="1" indent="-231775">
              <a:buFont typeface="Wingdings" pitchFamily="2" charset="2"/>
              <a:buChar char="§"/>
            </a:pPr>
            <a:r>
              <a:rPr lang="en-US" sz="2000" dirty="0"/>
              <a:t>Planned pattern: survey</a:t>
            </a:r>
          </a:p>
          <a:p>
            <a:pPr marL="692150" lvl="1" indent="-231775">
              <a:buFont typeface="Wingdings" pitchFamily="2" charset="2"/>
              <a:buChar char="§"/>
            </a:pPr>
            <a:r>
              <a:rPr lang="en-US" sz="2000" dirty="0"/>
              <a:t>T/O off (KLAL) – Landing (KLAL): 1946 – 0314z</a:t>
            </a:r>
          </a:p>
          <a:p>
            <a:pPr marL="692150" lvl="1" indent="-231775">
              <a:buFont typeface="Wingdings" pitchFamily="2" charset="2"/>
              <a:buChar char="§"/>
            </a:pPr>
            <a:r>
              <a:rPr lang="en-US" sz="2000" dirty="0"/>
              <a:t>FL 10-20 k ft</a:t>
            </a:r>
          </a:p>
          <a:p>
            <a:pPr marL="692150" lvl="1" indent="-231775">
              <a:buFont typeface="Wingdings" pitchFamily="2" charset="2"/>
              <a:buChar char="§"/>
            </a:pPr>
            <a:r>
              <a:rPr lang="en-US" sz="2000" dirty="0"/>
              <a:t>20 dropsondes (GTS)</a:t>
            </a:r>
          </a:p>
          <a:p>
            <a:pPr marL="692150" lvl="1" indent="-231775">
              <a:buFont typeface="Wingdings" pitchFamily="2" charset="2"/>
              <a:buChar char="§"/>
            </a:pPr>
            <a:r>
              <a:rPr lang="en-US" sz="2000" dirty="0"/>
              <a:t>2 TDR analyses (to NHC and EMC)</a:t>
            </a:r>
          </a:p>
          <a:p>
            <a:pPr marL="236537"/>
            <a:endParaRPr lang="en-US" sz="1200" dirty="0"/>
          </a:p>
          <a:p>
            <a:pPr marL="346075" indent="-231775">
              <a:buFont typeface="Arial" panose="020B0604020202020204" pitchFamily="34" charset="0"/>
              <a:buChar char="•"/>
            </a:pPr>
            <a:r>
              <a:rPr lang="en-US" sz="2000" dirty="0"/>
              <a:t>High-level dropsondes from the P-3 documented the distribution of dry air in the environment ahead of Fred </a:t>
            </a:r>
          </a:p>
          <a:p>
            <a:pPr marL="346075" indent="-231775">
              <a:buFont typeface="Arial" panose="020B0604020202020204" pitchFamily="34" charset="0"/>
              <a:buChar char="•"/>
            </a:pPr>
            <a:endParaRPr lang="en-US" sz="1200" dirty="0"/>
          </a:p>
          <a:p>
            <a:pPr marL="346075" indent="-231775">
              <a:buFont typeface="Arial" panose="020B0604020202020204" pitchFamily="34" charset="0"/>
              <a:buChar char="•"/>
            </a:pPr>
            <a:r>
              <a:rPr lang="en-US" sz="2000" dirty="0"/>
              <a:t>TDR provided information on the complicated structure of the wind field of Fred’s inner core</a:t>
            </a:r>
          </a:p>
          <a:p>
            <a:pPr marL="346075" indent="-231775">
              <a:buFont typeface="Arial" panose="020B0604020202020204" pitchFamily="34" charset="0"/>
              <a:buChar char="•"/>
            </a:pPr>
            <a:endParaRPr lang="en-US" sz="1200" dirty="0"/>
          </a:p>
          <a:p>
            <a:pPr marL="346075" indent="-231775">
              <a:buFont typeface="Arial" panose="020B0604020202020204" pitchFamily="34" charset="0"/>
              <a:buChar char="•"/>
            </a:pPr>
            <a:r>
              <a:rPr lang="en-US" sz="2000" dirty="0"/>
              <a:t>Sampled structure of a weak TS Fred that was dealing with a hostile environment (WVS &amp; dry air) while also encountering steep mountains of Hispaniola</a:t>
            </a:r>
          </a:p>
        </p:txBody>
      </p:sp>
      <p:sp>
        <p:nvSpPr>
          <p:cNvPr id="9" name="TextBox 8">
            <a:extLst>
              <a:ext uri="{FF2B5EF4-FFF2-40B4-BE49-F238E27FC236}">
                <a16:creationId xmlns:a16="http://schemas.microsoft.com/office/drawing/2014/main" id="{21F2C6D1-13B4-804E-A33F-632486E0028C}"/>
              </a:ext>
            </a:extLst>
          </p:cNvPr>
          <p:cNvSpPr txBox="1"/>
          <p:nvPr/>
        </p:nvSpPr>
        <p:spPr>
          <a:xfrm>
            <a:off x="5982712" y="3034701"/>
            <a:ext cx="2524959" cy="954107"/>
          </a:xfrm>
          <a:prstGeom prst="rect">
            <a:avLst/>
          </a:prstGeom>
          <a:noFill/>
        </p:spPr>
        <p:txBody>
          <a:bodyPr wrap="square" rtlCol="0">
            <a:spAutoFit/>
          </a:bodyPr>
          <a:lstStyle/>
          <a:p>
            <a:r>
              <a:rPr lang="en-US" sz="1400" dirty="0"/>
              <a:t>Over the past few hours, convection has developed over and to the north of the LLC as it’s traveled along the S coast.</a:t>
            </a:r>
          </a:p>
        </p:txBody>
      </p:sp>
      <p:pic>
        <p:nvPicPr>
          <p:cNvPr id="7172" name="Picture 4">
            <a:extLst>
              <a:ext uri="{FF2B5EF4-FFF2-40B4-BE49-F238E27FC236}">
                <a16:creationId xmlns:a16="http://schemas.microsoft.com/office/drawing/2014/main" id="{88A159CE-F7D0-A04B-B30A-D4B010C732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5678" y="3241523"/>
            <a:ext cx="3668589" cy="173736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85AD056C-453F-3343-A4B3-33C325E47F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5678" y="4978883"/>
            <a:ext cx="3668588" cy="17373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C733F48-619D-2A44-8C4B-17DAFBFAE963}"/>
              </a:ext>
            </a:extLst>
          </p:cNvPr>
          <p:cNvSpPr txBox="1"/>
          <p:nvPr/>
        </p:nvSpPr>
        <p:spPr>
          <a:xfrm>
            <a:off x="6460496" y="4540468"/>
            <a:ext cx="2062915" cy="1815882"/>
          </a:xfrm>
          <a:prstGeom prst="rect">
            <a:avLst/>
          </a:prstGeom>
          <a:noFill/>
        </p:spPr>
        <p:txBody>
          <a:bodyPr wrap="square" rtlCol="0">
            <a:spAutoFit/>
          </a:bodyPr>
          <a:lstStyle/>
          <a:p>
            <a:r>
              <a:rPr lang="en-US" sz="1400" dirty="0"/>
              <a:t>Solid southerly flow at 2 km altitude, and clear curvature in the flow at 5 km to the north of the flight track. This curvature is coincident with a region of deep convection.</a:t>
            </a:r>
          </a:p>
        </p:txBody>
      </p:sp>
      <p:pic>
        <p:nvPicPr>
          <p:cNvPr id="15" name="Picture 2">
            <a:extLst>
              <a:ext uri="{FF2B5EF4-FFF2-40B4-BE49-F238E27FC236}">
                <a16:creationId xmlns:a16="http://schemas.microsoft.com/office/drawing/2014/main" id="{481938C5-79A5-1144-8204-C688EFA8FD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92953" y="1267395"/>
            <a:ext cx="3086518" cy="173736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55E766C-40DC-F64C-9E4F-BA39854A5787}"/>
              </a:ext>
            </a:extLst>
          </p:cNvPr>
          <p:cNvSpPr/>
          <p:nvPr/>
        </p:nvSpPr>
        <p:spPr>
          <a:xfrm>
            <a:off x="9017000" y="5676900"/>
            <a:ext cx="701675" cy="244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F07591A-9CFC-984C-8038-902E51909626}"/>
              </a:ext>
            </a:extLst>
          </p:cNvPr>
          <p:cNvSpPr/>
          <p:nvPr/>
        </p:nvSpPr>
        <p:spPr>
          <a:xfrm>
            <a:off x="10880725" y="5676899"/>
            <a:ext cx="701675" cy="244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8E43CD-DED6-4A4A-95B9-D487ECE7AA6A}"/>
              </a:ext>
            </a:extLst>
          </p:cNvPr>
          <p:cNvSpPr/>
          <p:nvPr/>
        </p:nvSpPr>
        <p:spPr>
          <a:xfrm>
            <a:off x="9185275" y="4019550"/>
            <a:ext cx="701675" cy="24447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90A6F15-0EA9-F643-B75C-5AF43AA65F67}"/>
              </a:ext>
            </a:extLst>
          </p:cNvPr>
          <p:cNvSpPr/>
          <p:nvPr/>
        </p:nvSpPr>
        <p:spPr>
          <a:xfrm>
            <a:off x="11045825" y="4019549"/>
            <a:ext cx="701675" cy="24447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2066B51-AB9D-964D-8EB2-E5DF210366F1}"/>
              </a:ext>
            </a:extLst>
          </p:cNvPr>
          <p:cNvSpPr txBox="1"/>
          <p:nvPr/>
        </p:nvSpPr>
        <p:spPr>
          <a:xfrm>
            <a:off x="8937509" y="4223794"/>
            <a:ext cx="1197206" cy="276999"/>
          </a:xfrm>
          <a:prstGeom prst="rect">
            <a:avLst/>
          </a:prstGeom>
          <a:noFill/>
        </p:spPr>
        <p:txBody>
          <a:bodyPr wrap="square" rtlCol="0">
            <a:spAutoFit/>
          </a:bodyPr>
          <a:lstStyle/>
          <a:p>
            <a:pPr algn="ctr"/>
            <a:r>
              <a:rPr lang="en-US" sz="1200" dirty="0">
                <a:solidFill>
                  <a:schemeClr val="accent2"/>
                </a:solidFill>
              </a:rPr>
              <a:t>LL southerlies</a:t>
            </a:r>
          </a:p>
        </p:txBody>
      </p:sp>
      <p:sp>
        <p:nvSpPr>
          <p:cNvPr id="21" name="TextBox 20">
            <a:extLst>
              <a:ext uri="{FF2B5EF4-FFF2-40B4-BE49-F238E27FC236}">
                <a16:creationId xmlns:a16="http://schemas.microsoft.com/office/drawing/2014/main" id="{16CCE4F7-DB88-D843-8E24-E4B1A02078E0}"/>
              </a:ext>
            </a:extLst>
          </p:cNvPr>
          <p:cNvSpPr txBox="1"/>
          <p:nvPr/>
        </p:nvSpPr>
        <p:spPr>
          <a:xfrm>
            <a:off x="10798059" y="4223794"/>
            <a:ext cx="1197206" cy="276999"/>
          </a:xfrm>
          <a:prstGeom prst="rect">
            <a:avLst/>
          </a:prstGeom>
          <a:noFill/>
        </p:spPr>
        <p:txBody>
          <a:bodyPr wrap="square" rtlCol="0">
            <a:spAutoFit/>
          </a:bodyPr>
          <a:lstStyle/>
          <a:p>
            <a:pPr algn="ctr"/>
            <a:r>
              <a:rPr lang="en-US" sz="1200" dirty="0">
                <a:solidFill>
                  <a:schemeClr val="accent2"/>
                </a:solidFill>
              </a:rPr>
              <a:t>LL southerlies</a:t>
            </a:r>
          </a:p>
        </p:txBody>
      </p:sp>
      <p:sp>
        <p:nvSpPr>
          <p:cNvPr id="22" name="TextBox 21">
            <a:extLst>
              <a:ext uri="{FF2B5EF4-FFF2-40B4-BE49-F238E27FC236}">
                <a16:creationId xmlns:a16="http://schemas.microsoft.com/office/drawing/2014/main" id="{34E71ABE-A103-4D4D-80EE-843CE5D09E3B}"/>
              </a:ext>
            </a:extLst>
          </p:cNvPr>
          <p:cNvSpPr txBox="1"/>
          <p:nvPr/>
        </p:nvSpPr>
        <p:spPr>
          <a:xfrm>
            <a:off x="8792953" y="5961154"/>
            <a:ext cx="1197206" cy="276999"/>
          </a:xfrm>
          <a:prstGeom prst="rect">
            <a:avLst/>
          </a:prstGeom>
          <a:noFill/>
        </p:spPr>
        <p:txBody>
          <a:bodyPr wrap="square" rtlCol="0">
            <a:spAutoFit/>
          </a:bodyPr>
          <a:lstStyle/>
          <a:p>
            <a:pPr algn="ctr"/>
            <a:r>
              <a:rPr lang="en-US" sz="1200" dirty="0">
                <a:solidFill>
                  <a:srgbClr val="FF0000"/>
                </a:solidFill>
              </a:rPr>
              <a:t>ML curvature</a:t>
            </a:r>
          </a:p>
        </p:txBody>
      </p:sp>
      <p:sp>
        <p:nvSpPr>
          <p:cNvPr id="23" name="TextBox 22">
            <a:extLst>
              <a:ext uri="{FF2B5EF4-FFF2-40B4-BE49-F238E27FC236}">
                <a16:creationId xmlns:a16="http://schemas.microsoft.com/office/drawing/2014/main" id="{F4C3070A-F8CD-E74D-A1FC-445952C41CE7}"/>
              </a:ext>
            </a:extLst>
          </p:cNvPr>
          <p:cNvSpPr txBox="1"/>
          <p:nvPr/>
        </p:nvSpPr>
        <p:spPr>
          <a:xfrm>
            <a:off x="10755197" y="5962636"/>
            <a:ext cx="1197206" cy="276999"/>
          </a:xfrm>
          <a:prstGeom prst="rect">
            <a:avLst/>
          </a:prstGeom>
          <a:noFill/>
        </p:spPr>
        <p:txBody>
          <a:bodyPr wrap="square" rtlCol="0">
            <a:spAutoFit/>
          </a:bodyPr>
          <a:lstStyle/>
          <a:p>
            <a:pPr algn="ctr"/>
            <a:r>
              <a:rPr lang="en-US" sz="1200" dirty="0">
                <a:solidFill>
                  <a:srgbClr val="FF0000"/>
                </a:solidFill>
              </a:rPr>
              <a:t>ML curvature</a:t>
            </a:r>
          </a:p>
        </p:txBody>
      </p:sp>
    </p:spTree>
    <p:extLst>
      <p:ext uri="{BB962C8B-B14F-4D97-AF65-F5344CB8AC3E}">
        <p14:creationId xmlns:p14="http://schemas.microsoft.com/office/powerpoint/2010/main" val="34736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1B41FD-9DB7-2D42-8A49-EEA28ADA7317}"/>
              </a:ext>
            </a:extLst>
          </p:cNvPr>
          <p:cNvSpPr>
            <a:spLocks noGrp="1"/>
          </p:cNvSpPr>
          <p:nvPr>
            <p:ph type="sldNum" sz="quarter" idx="12"/>
          </p:nvPr>
        </p:nvSpPr>
        <p:spPr/>
        <p:txBody>
          <a:bodyPr/>
          <a:lstStyle/>
          <a:p>
            <a:fld id="{61998841-7D05-1241-AA0C-577E12035048}" type="slidenum">
              <a:rPr lang="en-US" smtClean="0"/>
              <a:t>9</a:t>
            </a:fld>
            <a:endParaRPr lang="en-US"/>
          </a:p>
        </p:txBody>
      </p:sp>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77218"/>
          </a:xfrm>
          <a:prstGeom prst="rect">
            <a:avLst/>
          </a:prstGeom>
          <a:noFill/>
        </p:spPr>
        <p:txBody>
          <a:bodyPr wrap="square" rtlCol="0">
            <a:spAutoFit/>
          </a:bodyPr>
          <a:lstStyle/>
          <a:p>
            <a:pPr algn="ctr"/>
            <a:r>
              <a:rPr lang="en-US" sz="3600" dirty="0"/>
              <a:t>2021 Hurricane Field Program-APHEX</a:t>
            </a:r>
          </a:p>
          <a:p>
            <a:pPr algn="ctr"/>
            <a:r>
              <a:rPr lang="en-US" sz="2800" i="1" dirty="0">
                <a:solidFill>
                  <a:schemeClr val="accent1">
                    <a:lumMod val="75000"/>
                  </a:schemeClr>
                </a:solidFill>
              </a:rPr>
              <a:t>Tropical Storm Fred: 20210812H1 (EMC TDR) </a:t>
            </a:r>
          </a:p>
        </p:txBody>
      </p:sp>
      <p:pic>
        <p:nvPicPr>
          <p:cNvPr id="6" name="Google Shape;228;g88653923ee_0_70">
            <a:extLst>
              <a:ext uri="{FF2B5EF4-FFF2-40B4-BE49-F238E27FC236}">
                <a16:creationId xmlns:a16="http://schemas.microsoft.com/office/drawing/2014/main" id="{9EFC6FDA-162A-1945-8256-BFF03F9EAD48}"/>
              </a:ext>
            </a:extLst>
          </p:cNvPr>
          <p:cNvPicPr preferRelativeResize="0">
            <a:picLocks noChangeAspect="1"/>
          </p:cNvPicPr>
          <p:nvPr/>
        </p:nvPicPr>
        <p:blipFill rotWithShape="1">
          <a:blip r:embed="rId3">
            <a:alphaModFix/>
          </a:blip>
          <a:srcRect/>
          <a:stretch/>
        </p:blipFill>
        <p:spPr>
          <a:xfrm>
            <a:off x="137160" y="137160"/>
            <a:ext cx="914400" cy="914400"/>
          </a:xfrm>
          <a:prstGeom prst="rect">
            <a:avLst/>
          </a:prstGeom>
          <a:noFill/>
          <a:ln>
            <a:noFill/>
          </a:ln>
        </p:spPr>
      </p:pic>
      <p:pic>
        <p:nvPicPr>
          <p:cNvPr id="7" name="Google Shape;229;g88653923ee_0_70">
            <a:extLst>
              <a:ext uri="{FF2B5EF4-FFF2-40B4-BE49-F238E27FC236}">
                <a16:creationId xmlns:a16="http://schemas.microsoft.com/office/drawing/2014/main" id="{981B3CC5-E1CD-B246-BD28-93154FF79BE9}"/>
              </a:ext>
            </a:extLst>
          </p:cNvPr>
          <p:cNvPicPr preferRelativeResize="0"/>
          <p:nvPr/>
        </p:nvPicPr>
        <p:blipFill rotWithShape="1">
          <a:blip r:embed="rId4">
            <a:alphaModFix/>
          </a:blip>
          <a:srcRect/>
          <a:stretch/>
        </p:blipFill>
        <p:spPr>
          <a:xfrm>
            <a:off x="11140440" y="137160"/>
            <a:ext cx="914400" cy="914400"/>
          </a:xfrm>
          <a:prstGeom prst="rect">
            <a:avLst/>
          </a:prstGeom>
          <a:noFill/>
          <a:ln>
            <a:noFill/>
          </a:ln>
        </p:spPr>
      </p:pic>
      <p:sp>
        <p:nvSpPr>
          <p:cNvPr id="8" name="TextBox 7">
            <a:extLst>
              <a:ext uri="{FF2B5EF4-FFF2-40B4-BE49-F238E27FC236}">
                <a16:creationId xmlns:a16="http://schemas.microsoft.com/office/drawing/2014/main" id="{BAA7D4B0-4B22-9B45-8542-C00F9CF02288}"/>
              </a:ext>
            </a:extLst>
          </p:cNvPr>
          <p:cNvSpPr txBox="1"/>
          <p:nvPr/>
        </p:nvSpPr>
        <p:spPr>
          <a:xfrm>
            <a:off x="137160" y="1188720"/>
            <a:ext cx="8197636" cy="5632311"/>
          </a:xfrm>
          <a:prstGeom prst="rect">
            <a:avLst/>
          </a:prstGeom>
          <a:noFill/>
        </p:spPr>
        <p:txBody>
          <a:bodyPr wrap="square" rtlCol="0">
            <a:spAutoFit/>
          </a:bodyPr>
          <a:lstStyle/>
          <a:p>
            <a:pPr marL="346075" indent="-231775">
              <a:buFont typeface="Arial" panose="020B0604020202020204" pitchFamily="34" charset="0"/>
              <a:buChar char="•"/>
            </a:pPr>
            <a:r>
              <a:rPr lang="en-US" sz="2400" dirty="0"/>
              <a:t>Mission</a:t>
            </a:r>
          </a:p>
          <a:p>
            <a:pPr marL="692150" lvl="1" indent="-231775">
              <a:buFont typeface="Wingdings" pitchFamily="2" charset="2"/>
              <a:buChar char="§"/>
            </a:pPr>
            <a:r>
              <a:rPr lang="en-US" sz="2000" dirty="0"/>
              <a:t>LPS: Marks, GB LPS: Bucci</a:t>
            </a:r>
          </a:p>
          <a:p>
            <a:pPr marL="692150" lvl="1" indent="-231775">
              <a:buFont typeface="Wingdings" pitchFamily="2" charset="2"/>
              <a:buChar char="§"/>
            </a:pPr>
            <a:r>
              <a:rPr lang="en-US" sz="2000" dirty="0"/>
              <a:t>APHEX relevance:</a:t>
            </a:r>
          </a:p>
          <a:p>
            <a:pPr marL="1260475" lvl="2" indent="-342900">
              <a:buFont typeface="Wingdings" pitchFamily="2" charset="2"/>
              <a:buChar char="Ø"/>
            </a:pPr>
            <a:r>
              <a:rPr lang="en-US" dirty="0"/>
              <a:t>AIPEX (Early Stage)</a:t>
            </a:r>
          </a:p>
          <a:p>
            <a:pPr marL="692150" lvl="1" indent="-231775">
              <a:buFont typeface="Wingdings" pitchFamily="2" charset="2"/>
              <a:buChar char="§"/>
            </a:pPr>
            <a:r>
              <a:rPr lang="en-US" sz="2000" dirty="0"/>
              <a:t>Planned pattern: modified butterfly</a:t>
            </a:r>
          </a:p>
          <a:p>
            <a:pPr marL="692150" lvl="1" indent="-231775">
              <a:buFont typeface="Wingdings" pitchFamily="2" charset="2"/>
              <a:buChar char="§"/>
            </a:pPr>
            <a:r>
              <a:rPr lang="en-US" sz="2000" dirty="0"/>
              <a:t>T/O off (KLAL) – Landing (KLAL): 0805 – 1447z</a:t>
            </a:r>
          </a:p>
          <a:p>
            <a:pPr marL="692150" lvl="1" indent="-231775">
              <a:buFont typeface="Wingdings" pitchFamily="2" charset="2"/>
              <a:buChar char="§"/>
            </a:pPr>
            <a:r>
              <a:rPr lang="en-US" sz="2000" dirty="0"/>
              <a:t>FL 10-20 k ft</a:t>
            </a:r>
          </a:p>
          <a:p>
            <a:pPr marL="692150" lvl="1" indent="-231775">
              <a:buFont typeface="Wingdings" pitchFamily="2" charset="2"/>
              <a:buChar char="§"/>
            </a:pPr>
            <a:r>
              <a:rPr lang="en-US" sz="2000" dirty="0"/>
              <a:t>14 dropsondes (GTS)</a:t>
            </a:r>
          </a:p>
          <a:p>
            <a:pPr marL="692150" lvl="1" indent="-231775">
              <a:buFont typeface="Wingdings" pitchFamily="2" charset="2"/>
              <a:buChar char="§"/>
            </a:pPr>
            <a:r>
              <a:rPr lang="en-US" sz="2000" dirty="0"/>
              <a:t>3 TDR analyses (to NHC and EMC)</a:t>
            </a:r>
          </a:p>
          <a:p>
            <a:pPr marL="236537"/>
            <a:endParaRPr lang="en-US" sz="1200" dirty="0"/>
          </a:p>
          <a:p>
            <a:pPr marL="346075" indent="-231775">
              <a:buFont typeface="Arial" panose="020B0604020202020204" pitchFamily="34" charset="0"/>
              <a:buChar char="•"/>
            </a:pPr>
            <a:r>
              <a:rPr lang="en-US" sz="2000" dirty="0"/>
              <a:t>Found a shallow weak system emerging from the coast of Hispaniola. </a:t>
            </a:r>
          </a:p>
          <a:p>
            <a:pPr marL="346075" indent="-231775">
              <a:buFont typeface="Arial" panose="020B0604020202020204" pitchFamily="34" charset="0"/>
              <a:buChar char="•"/>
            </a:pPr>
            <a:endParaRPr lang="en-US" sz="1200" dirty="0"/>
          </a:p>
          <a:p>
            <a:pPr marL="346075" indent="-231775">
              <a:buFont typeface="Arial" panose="020B0604020202020204" pitchFamily="34" charset="0"/>
              <a:buChar char="•"/>
            </a:pPr>
            <a:r>
              <a:rPr lang="en-US" sz="2000" dirty="0"/>
              <a:t>TDR was transmitting slowly because the second sat comm was not turned on.  </a:t>
            </a:r>
          </a:p>
          <a:p>
            <a:pPr marL="346075" indent="-231775">
              <a:buFont typeface="Arial" panose="020B0604020202020204" pitchFamily="34" charset="0"/>
              <a:buChar char="•"/>
            </a:pPr>
            <a:endParaRPr lang="en-US" sz="1400" dirty="0"/>
          </a:p>
          <a:p>
            <a:pPr marL="346075" indent="-231775">
              <a:buFont typeface="Arial" panose="020B0604020202020204" pitchFamily="34" charset="0"/>
              <a:buChar char="•"/>
            </a:pPr>
            <a:r>
              <a:rPr lang="en-US" sz="2000" dirty="0"/>
              <a:t>There may be an issue with the land masking algorithm for the SFMR.  H. Holbach noted that data was not transmitted regularly and T. Richards said </a:t>
            </a:r>
            <a:r>
              <a:rPr lang="en-US" sz="2000" dirty="0" err="1"/>
              <a:t>ProSensing</a:t>
            </a:r>
            <a:r>
              <a:rPr lang="en-US" sz="2000" dirty="0"/>
              <a:t> has a firmware update they are waiting to install.</a:t>
            </a:r>
          </a:p>
          <a:p>
            <a:pPr marL="346075" indent="-231775">
              <a:buFont typeface="Arial" panose="020B0604020202020204" pitchFamily="34" charset="0"/>
              <a:buChar char="•"/>
            </a:pPr>
            <a:endParaRPr lang="en-US" sz="2000" dirty="0"/>
          </a:p>
        </p:txBody>
      </p:sp>
      <p:pic>
        <p:nvPicPr>
          <p:cNvPr id="9220" name="Picture 4">
            <a:extLst>
              <a:ext uri="{FF2B5EF4-FFF2-40B4-BE49-F238E27FC236}">
                <a16:creationId xmlns:a16="http://schemas.microsoft.com/office/drawing/2014/main" id="{AB7DF1AB-DE30-BC46-93FF-842444433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269" y="1379201"/>
            <a:ext cx="2927294" cy="21359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1F2C6D1-13B4-804E-A33F-632486E0028C}"/>
              </a:ext>
            </a:extLst>
          </p:cNvPr>
          <p:cNvSpPr txBox="1"/>
          <p:nvPr/>
        </p:nvSpPr>
        <p:spPr>
          <a:xfrm>
            <a:off x="9377563" y="1646968"/>
            <a:ext cx="2814437" cy="1600438"/>
          </a:xfrm>
          <a:prstGeom prst="rect">
            <a:avLst/>
          </a:prstGeom>
          <a:noFill/>
        </p:spPr>
        <p:txBody>
          <a:bodyPr wrap="square" rtlCol="0">
            <a:spAutoFit/>
          </a:bodyPr>
          <a:lstStyle/>
          <a:p>
            <a:r>
              <a:rPr lang="en-US" sz="1400" dirty="0"/>
              <a:t>Circulation is decoupled from convection with the majority of cold (but warming) cloud tops remain south of Haiti.  It appears the predicted and actual center will be close to one another and little/no pattern shifts will need to occur.</a:t>
            </a:r>
          </a:p>
        </p:txBody>
      </p:sp>
      <p:pic>
        <p:nvPicPr>
          <p:cNvPr id="9222" name="Picture 6">
            <a:extLst>
              <a:ext uri="{FF2B5EF4-FFF2-40B4-BE49-F238E27FC236}">
                <a16:creationId xmlns:a16="http://schemas.microsoft.com/office/drawing/2014/main" id="{38230963-D383-3045-9188-CEF372B64E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2404" y="4084924"/>
            <a:ext cx="2931396" cy="215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303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17541</TotalTime>
  <Words>2146</Words>
  <Application>Microsoft Macintosh PowerPoint</Application>
  <PresentationFormat>Widescreen</PresentationFormat>
  <Paragraphs>257</Paragraphs>
  <Slides>14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Dunion</dc:creator>
  <cp:lastModifiedBy>Jason Dunion</cp:lastModifiedBy>
  <cp:revision>203</cp:revision>
  <cp:lastPrinted>2021-05-25T19:52:11Z</cp:lastPrinted>
  <dcterms:created xsi:type="dcterms:W3CDTF">2021-05-21T18:23:05Z</dcterms:created>
  <dcterms:modified xsi:type="dcterms:W3CDTF">2021-09-09T18:08:59Z</dcterms:modified>
</cp:coreProperties>
</file>