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62" r:id="rId3"/>
    <p:sldId id="286" r:id="rId4"/>
    <p:sldId id="293" r:id="rId5"/>
    <p:sldId id="287" r:id="rId6"/>
    <p:sldId id="288" r:id="rId7"/>
    <p:sldId id="290" r:id="rId8"/>
    <p:sldId id="291" r:id="rId9"/>
    <p:sldId id="28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EFF7"/>
    <a:srgbClr val="D0DEEF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660"/>
    <p:restoredTop sz="87196"/>
  </p:normalViewPr>
  <p:slideViewPr>
    <p:cSldViewPr snapToGrid="0" snapToObjects="1" showGuides="1">
      <p:cViewPr>
        <p:scale>
          <a:sx n="150" d="100"/>
          <a:sy n="150" d="100"/>
        </p:scale>
        <p:origin x="1280" y="5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5D9406-F749-7C4F-9DC0-884DB9309C46}" type="datetimeFigureOut">
              <a:rPr lang="en-US" smtClean="0"/>
              <a:t>7/22/21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A2335F-17B4-2C40-ABC1-3ED65A0FA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541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2335F-17B4-2C40-ABC1-3ED65A0FA52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916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2335F-17B4-2C40-ABC1-3ED65A0FA52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932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2335F-17B4-2C40-ABC1-3ED65A0FA52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30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2335F-17B4-2C40-ABC1-3ED65A0FA52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945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ABEC8-A886-394F-B1F1-4277AA875B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D95016-549C-2C43-B0BE-BA0533D9C5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59AFE2-DCB2-A845-853F-8FE5DB883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8B4DF-B3C7-0345-A006-E866C756B533}" type="datetime1">
              <a:rPr lang="en-US" smtClean="0"/>
              <a:t>7/22/21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A06BDE-B01E-1A41-A8BD-933DFE373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EF4B6-889A-1B4A-8284-7FCF75855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45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6AE90-1E4F-6745-8C79-AED83C7E0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37BDE1-2193-8148-A4C2-6E23C350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6D7B96-9747-CA40-BE06-63CF92CB5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49139-2E82-A642-906B-69E4AA1859B8}" type="datetime1">
              <a:rPr lang="en-US" smtClean="0"/>
              <a:t>7/22/21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0B6B28-5E3C-C348-8CE7-D9429A89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76944-AAFC-6441-8E53-E7A88BF02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923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39A6F3-0CC6-7345-BC47-54622E0C01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527221-A61E-6C43-BE62-E57230EF77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D4EF8-2614-BB4E-97E7-1AFF43A4E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E1DB0-4871-E240-BE95-171D922E70FD}" type="datetime1">
              <a:rPr lang="en-US" smtClean="0"/>
              <a:t>7/22/21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5E94A5-E1CC-9347-8B8F-505B6BA94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C0FF8-816E-0D43-A83A-64AC92563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902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6761D-2234-1441-9CB8-D3AD29FF3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79D96-1D6B-4E40-B563-85FE86406C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489006-9EB0-1147-A9BB-4F4E07070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B82D6-F315-1247-B9CF-77E3166CFBB8}" type="datetime1">
              <a:rPr lang="en-US" smtClean="0"/>
              <a:t>7/22/21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D62CCC-33EA-8F41-990B-6CF8F2629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537E3-239D-BD45-A868-5F43273F9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621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EC801-AA5F-564D-821E-A42D64884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094A2-A6FB-1444-853A-A555D6B122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62511-C033-A540-80F8-0E544B8AF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B2851-D93A-EB4D-A5FF-619794B2060F}" type="datetime1">
              <a:rPr lang="en-US" smtClean="0"/>
              <a:t>7/22/21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CA0C3C-0EED-0140-8DCB-70BBCB933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FBCB6B-73E6-6747-B6CD-80D892F9B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49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C6023-C051-7040-A1DD-E2C8CDFD7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67A2A-804B-B84D-8B5A-90E153AC39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EC69B2-1FC4-D047-BFA1-0BB030BB92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24823-60BD-DC4C-85B2-C2D9741DE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E1BCD-EB37-3A46-84B3-3B054798893A}" type="datetime1">
              <a:rPr lang="en-US" smtClean="0"/>
              <a:t>7/22/21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FEBA59-79CF-DF48-9AE5-15B53C127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1CB728-5EE2-5B45-B4EA-8E6C15F83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75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534CD-C86C-7443-A42F-40D116672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A205AE-F79D-E049-B01E-0E3F65CF79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3ED375-CBBB-474F-B75A-AF7C3B151E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85B163-A114-CB4C-9285-323F2D2520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06A0B9-F170-0D46-9972-109A31D526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615C51-74C6-1447-BFD7-E3D060359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6EB60-1547-CA47-8CA8-E46E925AAC24}" type="datetime1">
              <a:rPr lang="en-US" smtClean="0"/>
              <a:t>7/22/21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9896FA-BA15-0B44-A322-1EB69E706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A1BA05-1D82-C746-A924-898F0D4FF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528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2523B-A104-B744-9B19-DCE6652A4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833FB8-A2FE-8C42-AD95-621D8738A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3478A-5752-174A-AE08-48FC815AD946}" type="datetime1">
              <a:rPr lang="en-US" smtClean="0"/>
              <a:t>7/22/21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E47A14-89E9-E74F-8E8E-3CFA82751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C22C0D-5F51-AC4A-BD7C-F6727AA36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25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1BC9BB-E19B-4C44-BF24-C9DD3482B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95956-4662-6945-865E-7671E101BCEF}" type="datetime1">
              <a:rPr lang="en-US" smtClean="0"/>
              <a:t>7/22/21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8F4207-340B-3748-83F8-1DC0A07BE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0F5F64-9E5B-4842-BD82-30BFFF0E3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62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95048-61D2-BF44-BE42-FC4EE9A12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574B-176C-9041-9F21-D6DF7C1B9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47B683-273D-BE4D-8EA4-334AC11310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219760-95E4-BD46-B3A0-A2AD4FDA8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CD0B6-F482-4D42-AF29-84CB4F7B4669}" type="datetime1">
              <a:rPr lang="en-US" smtClean="0"/>
              <a:t>7/22/21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BD97D0-EAD1-DE44-B35D-8E239AA7A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4E188F-F5A7-7647-AECE-D83C6127A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511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A89F8-F44F-7D4C-8E8A-3CAE70290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B3A154-156C-844B-ABDA-074AF02423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2A8E2B-95D6-AD4F-BF47-F0E6F652F8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6C3AE6-F37C-2A4A-A19B-6FDC4633E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A652D-D36B-D24A-BA97-92360FEA398B}" type="datetime1">
              <a:rPr lang="en-US" smtClean="0"/>
              <a:t>7/22/21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C41E12-27E1-9E44-B25D-EBA3BDCC4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AD80A8-57FC-614F-B5F4-646DBA225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120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lt1"/>
            </a:gs>
            <a:gs pos="99000">
              <a:srgbClr val="BBD6E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97565F-4951-E949-9705-8EF9C83EF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6B45BE-F108-8243-B164-97FD07FDDD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97B92-D2A8-0E42-860D-74E7E1D979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15DF2-1229-034B-B412-419AF55BCEE3}" type="datetime1">
              <a:rPr lang="en-US" smtClean="0"/>
              <a:t>7/22/21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122A65-59B0-F644-B94C-4E9C6777EA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3E3A3-6404-9B43-9E92-92351843FA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781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gif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oogle Shape;94;p1">
            <a:extLst>
              <a:ext uri="{FF2B5EF4-FFF2-40B4-BE49-F238E27FC236}">
                <a16:creationId xmlns:a16="http://schemas.microsoft.com/office/drawing/2014/main" id="{D23B8CD1-4E39-0748-9160-3493071B830D}"/>
              </a:ext>
            </a:extLst>
          </p:cNvPr>
          <p:cNvCxnSpPr/>
          <p:nvPr/>
        </p:nvCxnSpPr>
        <p:spPr>
          <a:xfrm rot="10800000" flipH="1">
            <a:off x="1523998" y="118122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rgbClr val="5B9BD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" name="Google Shape;228;g88653923ee_0_70">
            <a:extLst>
              <a:ext uri="{FF2B5EF4-FFF2-40B4-BE49-F238E27FC236}">
                <a16:creationId xmlns:a16="http://schemas.microsoft.com/office/drawing/2014/main" id="{56DF33F2-D7A5-7545-8518-22F420D34BC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716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29;g88653923ee_0_70">
            <a:extLst>
              <a:ext uri="{FF2B5EF4-FFF2-40B4-BE49-F238E27FC236}">
                <a16:creationId xmlns:a16="http://schemas.microsoft.com/office/drawing/2014/main" id="{EFD5130D-740F-AB46-BDDE-DC0A939C58D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40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5AE12C-7089-674F-B803-41B416029D7B}"/>
              </a:ext>
            </a:extLst>
          </p:cNvPr>
          <p:cNvSpPr txBox="1"/>
          <p:nvPr/>
        </p:nvSpPr>
        <p:spPr>
          <a:xfrm>
            <a:off x="0" y="0"/>
            <a:ext cx="1219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2021 Hurricane Field Program</a:t>
            </a:r>
          </a:p>
          <a:p>
            <a:pPr algn="ctr"/>
            <a:r>
              <a:rPr lang="en-US" sz="2800" dirty="0"/>
              <a:t>Advancing the Prediction of Hurricanes Experiment (APHEX)</a:t>
            </a:r>
          </a:p>
          <a:p>
            <a:pPr algn="ctr"/>
            <a:endParaRPr lang="en-US" sz="3200" dirty="0"/>
          </a:p>
          <a:p>
            <a:pPr algn="ctr"/>
            <a:endParaRPr lang="en-US" sz="32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7D479F-3D8C-CB49-8000-1450A4EDB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1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7ED563-2F76-A542-B27D-3E59E13BA63E}"/>
              </a:ext>
            </a:extLst>
          </p:cNvPr>
          <p:cNvSpPr txBox="1"/>
          <p:nvPr/>
        </p:nvSpPr>
        <p:spPr>
          <a:xfrm>
            <a:off x="0" y="2204581"/>
            <a:ext cx="1219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Elsa (AL05) Debrief</a:t>
            </a:r>
          </a:p>
          <a:p>
            <a:pPr algn="ctr"/>
            <a:endParaRPr lang="en-US" sz="3600" dirty="0"/>
          </a:p>
          <a:p>
            <a:pPr algn="ctr"/>
            <a:r>
              <a:rPr lang="en-US" sz="2400" dirty="0"/>
              <a:t>Jason </a:t>
            </a:r>
            <a:r>
              <a:rPr lang="en-US" sz="2400" dirty="0" err="1"/>
              <a:t>Dunion</a:t>
            </a:r>
            <a:r>
              <a:rPr lang="en-US" sz="2400" dirty="0"/>
              <a:t> – HFP Director</a:t>
            </a:r>
          </a:p>
          <a:p>
            <a:pPr algn="ctr"/>
            <a:endParaRPr lang="en-US" sz="800" dirty="0"/>
          </a:p>
          <a:p>
            <a:pPr algn="ctr"/>
            <a:r>
              <a:rPr lang="en-US" sz="2400" dirty="0"/>
              <a:t>Jon Zawislak - HFP Deputy Director</a:t>
            </a:r>
          </a:p>
        </p:txBody>
      </p:sp>
      <p:pic>
        <p:nvPicPr>
          <p:cNvPr id="11" name="Picture 10" descr="A picture containing sky, outdoor, flying, airplane&#10;&#10;Description automatically generated">
            <a:extLst>
              <a:ext uri="{FF2B5EF4-FFF2-40B4-BE49-F238E27FC236}">
                <a16:creationId xmlns:a16="http://schemas.microsoft.com/office/drawing/2014/main" id="{7A9E7D1A-025A-4D48-AEFE-6612C415C0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372" y="4706111"/>
            <a:ext cx="2734655" cy="1828800"/>
          </a:xfrm>
          <a:prstGeom prst="rect">
            <a:avLst/>
          </a:prstGeom>
        </p:spPr>
      </p:pic>
      <p:pic>
        <p:nvPicPr>
          <p:cNvPr id="12" name="Picture 11" descr="A picture containing sky, plane, outdoor, ground&#10;&#10;Description automatically generated">
            <a:extLst>
              <a:ext uri="{FF2B5EF4-FFF2-40B4-BE49-F238E27FC236}">
                <a16:creationId xmlns:a16="http://schemas.microsoft.com/office/drawing/2014/main" id="{5AA781D7-891B-BE45-9882-0D5078EB6F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7323" y="4616831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97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1B41FD-9DB7-2D42-8A49-EEA28ADA7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F780BF-B939-9640-AA9E-7DA582097814}"/>
              </a:ext>
            </a:extLst>
          </p:cNvPr>
          <p:cNvSpPr txBox="1"/>
          <p:nvPr/>
        </p:nvSpPr>
        <p:spPr>
          <a:xfrm>
            <a:off x="0" y="0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2021 Hurricane Field Program-APHEX</a:t>
            </a:r>
          </a:p>
          <a:p>
            <a:pPr algn="ctr"/>
            <a:r>
              <a:rPr lang="en-US" sz="3200" i="1" dirty="0">
                <a:solidFill>
                  <a:schemeClr val="accent1">
                    <a:lumMod val="75000"/>
                  </a:schemeClr>
                </a:solidFill>
              </a:rPr>
              <a:t>Summary of Missions (2-5 July 2021)</a:t>
            </a:r>
          </a:p>
        </p:txBody>
      </p:sp>
      <p:pic>
        <p:nvPicPr>
          <p:cNvPr id="6" name="Google Shape;228;g88653923ee_0_70">
            <a:extLst>
              <a:ext uri="{FF2B5EF4-FFF2-40B4-BE49-F238E27FC236}">
                <a16:creationId xmlns:a16="http://schemas.microsoft.com/office/drawing/2014/main" id="{9EFC6FDA-162A-1945-8256-BFF03F9EAD4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716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29;g88653923ee_0_70">
            <a:extLst>
              <a:ext uri="{FF2B5EF4-FFF2-40B4-BE49-F238E27FC236}">
                <a16:creationId xmlns:a16="http://schemas.microsoft.com/office/drawing/2014/main" id="{981B3CC5-E1CD-B246-BD28-93154FF79BE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40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A7D4B0-4B22-9B45-8542-C00F9CF02288}"/>
              </a:ext>
            </a:extLst>
          </p:cNvPr>
          <p:cNvSpPr txBox="1"/>
          <p:nvPr/>
        </p:nvSpPr>
        <p:spPr>
          <a:xfrm>
            <a:off x="137161" y="1105821"/>
            <a:ext cx="1205484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Summary of Missions</a:t>
            </a:r>
          </a:p>
          <a:p>
            <a:endParaRPr lang="en-US" sz="800" dirty="0"/>
          </a:p>
          <a:p>
            <a:pPr marL="457200" indent="-220663">
              <a:buFont typeface="Arial" panose="020B0604020202020204" pitchFamily="34" charset="0"/>
              <a:buChar char="•"/>
            </a:pPr>
            <a:r>
              <a:rPr lang="en-US" sz="2400" dirty="0"/>
              <a:t>4 P-3 missions  (NHC, EMC): 2-5 July</a:t>
            </a:r>
          </a:p>
          <a:p>
            <a:pPr marL="917575" lvl="1" indent="-225425">
              <a:buFont typeface="Wingdings" pitchFamily="2" charset="2"/>
              <a:buChar char="§"/>
            </a:pPr>
            <a:r>
              <a:rPr lang="en-US" sz="2000" dirty="0"/>
              <a:t>56 GPS dropsondes transmitted to the GTS</a:t>
            </a:r>
          </a:p>
          <a:p>
            <a:pPr marL="917575" lvl="1" indent="-225425">
              <a:buFont typeface="Wingdings" pitchFamily="2" charset="2"/>
              <a:buChar char="§"/>
            </a:pPr>
            <a:r>
              <a:rPr lang="en-US" sz="2000" dirty="0"/>
              <a:t>14 TDR analyses transmitted to EMC &amp; NHC</a:t>
            </a:r>
          </a:p>
          <a:p>
            <a:pPr marL="457200" indent="-220663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457200" indent="-220663">
              <a:buFont typeface="Arial" panose="020B0604020202020204" pitchFamily="34" charset="0"/>
              <a:buChar char="•"/>
            </a:pPr>
            <a:r>
              <a:rPr lang="en-US" sz="2400" dirty="0"/>
              <a:t>2 G-IV missions (NHC)</a:t>
            </a:r>
          </a:p>
          <a:p>
            <a:pPr marL="917575" lvl="1" indent="-225425">
              <a:buFont typeface="Wingdings" pitchFamily="2" charset="2"/>
              <a:buChar char="§"/>
            </a:pPr>
            <a:r>
              <a:rPr lang="en-US" sz="2000" dirty="0"/>
              <a:t>2 July (Venezuelan airspace restrictions)</a:t>
            </a:r>
          </a:p>
          <a:p>
            <a:pPr marL="917575" lvl="1" indent="-225425">
              <a:buFont typeface="Wingdings" pitchFamily="2" charset="2"/>
              <a:buChar char="§"/>
            </a:pPr>
            <a:r>
              <a:rPr lang="en-US" sz="2000" dirty="0"/>
              <a:t>3 July (aborted mission)</a:t>
            </a:r>
          </a:p>
          <a:p>
            <a:pPr marL="693737" lvl="1"/>
            <a:endParaRPr lang="en-US" sz="1200" dirty="0"/>
          </a:p>
          <a:p>
            <a:pPr marL="457200" indent="-220663">
              <a:buFont typeface="Arial" panose="020B0604020202020204" pitchFamily="34" charset="0"/>
              <a:buChar char="•"/>
            </a:pPr>
            <a:r>
              <a:rPr lang="en-US" sz="2400" dirty="0"/>
              <a:t>HRD Crewing</a:t>
            </a:r>
          </a:p>
          <a:p>
            <a:pPr marL="922338" lvl="1" indent="-230188">
              <a:buFont typeface="Wingdings" pitchFamily="2" charset="2"/>
              <a:buChar char="§"/>
            </a:pPr>
            <a:r>
              <a:rPr lang="en-US" sz="2000" dirty="0"/>
              <a:t>20210702H1</a:t>
            </a:r>
          </a:p>
          <a:p>
            <a:pPr marL="1492250" lvl="2" indent="-342900">
              <a:buFont typeface="Wingdings" pitchFamily="2" charset="2"/>
              <a:buChar char="Ø"/>
            </a:pPr>
            <a:r>
              <a:rPr lang="en-US" b="1" i="1" dirty="0"/>
              <a:t>Zawislak</a:t>
            </a:r>
            <a:r>
              <a:rPr lang="en-US" i="1" dirty="0"/>
              <a:t> (G-LPS), </a:t>
            </a:r>
            <a:r>
              <a:rPr lang="en-US" b="1" i="1" dirty="0"/>
              <a:t>Gamache</a:t>
            </a:r>
            <a:r>
              <a:rPr lang="en-US" i="1" dirty="0"/>
              <a:t>/</a:t>
            </a:r>
            <a:r>
              <a:rPr lang="en-US" b="1" i="1" dirty="0" err="1"/>
              <a:t>Reasor</a:t>
            </a:r>
            <a:r>
              <a:rPr lang="en-US" i="1" dirty="0"/>
              <a:t>/</a:t>
            </a:r>
            <a:r>
              <a:rPr lang="en-US" b="1" i="1" dirty="0" err="1"/>
              <a:t>Alvey</a:t>
            </a:r>
            <a:r>
              <a:rPr lang="en-US" i="1" dirty="0"/>
              <a:t>/</a:t>
            </a:r>
            <a:r>
              <a:rPr lang="en-US" b="1" i="1" dirty="0"/>
              <a:t>Fischer</a:t>
            </a:r>
            <a:r>
              <a:rPr lang="en-US" i="1" dirty="0"/>
              <a:t> (G-Radar), </a:t>
            </a:r>
            <a:r>
              <a:rPr lang="en-US" b="1" i="1" dirty="0" err="1"/>
              <a:t>Sellwood</a:t>
            </a:r>
            <a:r>
              <a:rPr lang="en-US" i="1" dirty="0"/>
              <a:t>/</a:t>
            </a:r>
            <a:r>
              <a:rPr lang="en-US" b="1" i="1" dirty="0" err="1"/>
              <a:t>Wadler</a:t>
            </a:r>
            <a:r>
              <a:rPr lang="en-US" i="1" dirty="0"/>
              <a:t> (Aspen-TAG)</a:t>
            </a:r>
          </a:p>
          <a:p>
            <a:pPr marL="922338" lvl="1" indent="-230188">
              <a:buFont typeface="Wingdings" pitchFamily="2" charset="2"/>
              <a:buChar char="§"/>
            </a:pPr>
            <a:r>
              <a:rPr lang="en-US" sz="2000" dirty="0"/>
              <a:t>20210703H1</a:t>
            </a:r>
          </a:p>
          <a:p>
            <a:pPr marL="1492250" lvl="2" indent="-342900">
              <a:buFont typeface="Wingdings" pitchFamily="2" charset="2"/>
              <a:buChar char="Ø"/>
            </a:pPr>
            <a:r>
              <a:rPr lang="en-US" b="1" i="1" dirty="0"/>
              <a:t>Zawislak</a:t>
            </a:r>
            <a:r>
              <a:rPr lang="en-US" i="1" dirty="0"/>
              <a:t> (G-LPS), </a:t>
            </a:r>
            <a:r>
              <a:rPr lang="en-US" b="1" i="1" dirty="0"/>
              <a:t>Gamache</a:t>
            </a:r>
            <a:r>
              <a:rPr lang="en-US" i="1" dirty="0"/>
              <a:t>/</a:t>
            </a:r>
            <a:r>
              <a:rPr lang="en-US" b="1" i="1" dirty="0" err="1"/>
              <a:t>Reasor</a:t>
            </a:r>
            <a:r>
              <a:rPr lang="en-US" i="1" dirty="0"/>
              <a:t>/</a:t>
            </a:r>
            <a:r>
              <a:rPr lang="en-US" b="1" i="1" dirty="0"/>
              <a:t>Fischer</a:t>
            </a:r>
            <a:r>
              <a:rPr lang="en-US" i="1" dirty="0"/>
              <a:t> (G-Radar), </a:t>
            </a:r>
            <a:r>
              <a:rPr lang="en-US" b="1" i="1" dirty="0" err="1"/>
              <a:t>Sellwood</a:t>
            </a:r>
            <a:r>
              <a:rPr lang="en-US" i="1" dirty="0"/>
              <a:t>/</a:t>
            </a:r>
            <a:r>
              <a:rPr lang="en-US" b="1" i="1" dirty="0" err="1"/>
              <a:t>Aberson</a:t>
            </a:r>
            <a:r>
              <a:rPr lang="en-US" i="1" dirty="0"/>
              <a:t> (Aspen-TAG)</a:t>
            </a:r>
          </a:p>
          <a:p>
            <a:pPr marL="922338" lvl="1" indent="-230188">
              <a:buFont typeface="Wingdings" pitchFamily="2" charset="2"/>
              <a:buChar char="§"/>
            </a:pPr>
            <a:r>
              <a:rPr lang="en-US" sz="2000" dirty="0"/>
              <a:t>20210704H1</a:t>
            </a:r>
          </a:p>
          <a:p>
            <a:pPr marL="1492250" lvl="2" indent="-342900">
              <a:buFont typeface="Wingdings" pitchFamily="2" charset="2"/>
              <a:buChar char="Ø"/>
            </a:pPr>
            <a:r>
              <a:rPr lang="en-US" b="1" i="1" dirty="0" err="1"/>
              <a:t>Dunion</a:t>
            </a:r>
            <a:r>
              <a:rPr lang="en-US" i="1" dirty="0"/>
              <a:t> (G-LPS), </a:t>
            </a:r>
            <a:r>
              <a:rPr lang="en-US" b="1" i="1" dirty="0" err="1"/>
              <a:t>Reasor</a:t>
            </a:r>
            <a:r>
              <a:rPr lang="en-US" i="1" dirty="0"/>
              <a:t>/</a:t>
            </a:r>
            <a:r>
              <a:rPr lang="en-US" b="1" i="1" dirty="0"/>
              <a:t>Gamache</a:t>
            </a:r>
            <a:r>
              <a:rPr lang="en-US" i="1" dirty="0"/>
              <a:t> (G-Radar), </a:t>
            </a:r>
            <a:r>
              <a:rPr lang="en-US" b="1" i="1" dirty="0" err="1"/>
              <a:t>Aberson</a:t>
            </a:r>
            <a:r>
              <a:rPr lang="en-US" i="1" dirty="0"/>
              <a:t>/</a:t>
            </a:r>
            <a:r>
              <a:rPr lang="en-US" b="1" i="1" dirty="0" err="1"/>
              <a:t>Sellwood</a:t>
            </a:r>
            <a:r>
              <a:rPr lang="en-US" i="1" dirty="0"/>
              <a:t> (Aspen-TAG)</a:t>
            </a:r>
          </a:p>
          <a:p>
            <a:pPr marL="922338" lvl="1" indent="-230188">
              <a:buFont typeface="Wingdings" pitchFamily="2" charset="2"/>
              <a:buChar char="§"/>
            </a:pPr>
            <a:r>
              <a:rPr lang="en-US" sz="2000" dirty="0"/>
              <a:t>20210705H1</a:t>
            </a:r>
          </a:p>
          <a:p>
            <a:pPr marL="1492250" lvl="2" indent="-342900">
              <a:buFont typeface="Wingdings" pitchFamily="2" charset="2"/>
              <a:buChar char="Ø"/>
            </a:pPr>
            <a:r>
              <a:rPr lang="en-US" b="1" i="1" dirty="0" err="1"/>
              <a:t>Dunion</a:t>
            </a:r>
            <a:r>
              <a:rPr lang="en-US" i="1" dirty="0"/>
              <a:t> (G-LPS), </a:t>
            </a:r>
            <a:r>
              <a:rPr lang="en-US" b="1" i="1" dirty="0" err="1"/>
              <a:t>Reasor</a:t>
            </a:r>
            <a:r>
              <a:rPr lang="en-US" i="1" dirty="0"/>
              <a:t>/</a:t>
            </a:r>
            <a:r>
              <a:rPr lang="en-US" b="1" i="1" dirty="0"/>
              <a:t>Gamache</a:t>
            </a:r>
            <a:r>
              <a:rPr lang="en-US" i="1" dirty="0"/>
              <a:t> (G-Radar), </a:t>
            </a:r>
            <a:r>
              <a:rPr lang="en-US" b="1" i="1" dirty="0" err="1"/>
              <a:t>Sellwood</a:t>
            </a:r>
            <a:r>
              <a:rPr lang="en-US" b="1" i="1" dirty="0"/>
              <a:t>/Hazelton</a:t>
            </a:r>
            <a:r>
              <a:rPr lang="en-US" i="1" dirty="0"/>
              <a:t> (Aspen-TAG)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B4CF34-0F55-944F-9C75-6A346A883B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6926" y="1225986"/>
            <a:ext cx="3307347" cy="330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031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1B41FD-9DB7-2D42-8A49-EEA28ADA7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F780BF-B939-9640-AA9E-7DA582097814}"/>
              </a:ext>
            </a:extLst>
          </p:cNvPr>
          <p:cNvSpPr txBox="1"/>
          <p:nvPr/>
        </p:nvSpPr>
        <p:spPr>
          <a:xfrm>
            <a:off x="0" y="0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2021 Hurricane Field Program-APHEX</a:t>
            </a:r>
          </a:p>
          <a:p>
            <a:pPr algn="ctr"/>
            <a:r>
              <a:rPr lang="en-US" sz="3200" i="1" dirty="0">
                <a:solidFill>
                  <a:schemeClr val="accent1">
                    <a:lumMod val="75000"/>
                  </a:schemeClr>
                </a:solidFill>
              </a:rPr>
              <a:t>Logistics Highlights</a:t>
            </a:r>
          </a:p>
        </p:txBody>
      </p:sp>
      <p:pic>
        <p:nvPicPr>
          <p:cNvPr id="6" name="Google Shape;228;g88653923ee_0_70">
            <a:extLst>
              <a:ext uri="{FF2B5EF4-FFF2-40B4-BE49-F238E27FC236}">
                <a16:creationId xmlns:a16="http://schemas.microsoft.com/office/drawing/2014/main" id="{9EFC6FDA-162A-1945-8256-BFF03F9EAD4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716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29;g88653923ee_0_70">
            <a:extLst>
              <a:ext uri="{FF2B5EF4-FFF2-40B4-BE49-F238E27FC236}">
                <a16:creationId xmlns:a16="http://schemas.microsoft.com/office/drawing/2014/main" id="{981B3CC5-E1CD-B246-BD28-93154FF79BE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40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A7D4B0-4B22-9B45-8542-C00F9CF02288}"/>
              </a:ext>
            </a:extLst>
          </p:cNvPr>
          <p:cNvSpPr txBox="1"/>
          <p:nvPr/>
        </p:nvSpPr>
        <p:spPr>
          <a:xfrm>
            <a:off x="137161" y="1275933"/>
            <a:ext cx="1205484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220663">
              <a:buFont typeface="Arial" panose="020B0604020202020204" pitchFamily="34" charset="0"/>
              <a:buChar char="•"/>
            </a:pPr>
            <a:r>
              <a:rPr lang="en-US" sz="2000" dirty="0"/>
              <a:t>Operational tasking was a mix of EMC TDR-only and combination NHC Fix / EMC TDR missions </a:t>
            </a:r>
          </a:p>
          <a:p>
            <a:pPr marL="917575" lvl="1" indent="-225425">
              <a:buFont typeface="Wingdings" pitchFamily="2" charset="2"/>
              <a:buChar char="§"/>
            </a:pPr>
            <a:r>
              <a:rPr lang="en-US" i="1" dirty="0"/>
              <a:t>Dual-task missions were a bit challenging re: communication and getting all objectives accomplished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F776FF-A41D-2040-9420-E88D58A55D28}"/>
              </a:ext>
            </a:extLst>
          </p:cNvPr>
          <p:cNvSpPr txBox="1"/>
          <p:nvPr/>
        </p:nvSpPr>
        <p:spPr>
          <a:xfrm>
            <a:off x="137161" y="2090201"/>
            <a:ext cx="12054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220663">
              <a:buFont typeface="Arial" panose="020B0604020202020204" pitchFamily="34" charset="0"/>
              <a:buChar char="•"/>
            </a:pPr>
            <a:r>
              <a:rPr lang="en-US" sz="2000" dirty="0"/>
              <a:t>Testing the Flight Log templates proved successful and have positioned us to get information to management and the public more efficiently</a:t>
            </a:r>
            <a:endParaRPr lang="en-US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5C39A4-7B94-7B49-93CE-845B8D6C7D78}"/>
              </a:ext>
            </a:extLst>
          </p:cNvPr>
          <p:cNvSpPr txBox="1"/>
          <p:nvPr/>
        </p:nvSpPr>
        <p:spPr>
          <a:xfrm>
            <a:off x="137161" y="2935247"/>
            <a:ext cx="12054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220663">
              <a:buFont typeface="Arial" panose="020B0604020202020204" pitchFamily="34" charset="0"/>
              <a:buChar char="•"/>
            </a:pPr>
            <a:r>
              <a:rPr lang="en-US" sz="2000" dirty="0"/>
              <a:t>Elsa’s vortex structure was quite complex (lots of good science discussions)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2A2932-E0A1-7244-AA0C-0A252E863CD4}"/>
              </a:ext>
            </a:extLst>
          </p:cNvPr>
          <p:cNvSpPr txBox="1"/>
          <p:nvPr/>
        </p:nvSpPr>
        <p:spPr>
          <a:xfrm>
            <a:off x="137160" y="3472517"/>
            <a:ext cx="1205484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220663">
              <a:buFont typeface="Arial" panose="020B0604020202020204" pitchFamily="34" charset="0"/>
              <a:buChar char="•"/>
            </a:pPr>
            <a:r>
              <a:rPr lang="en-US" sz="2000" dirty="0"/>
              <a:t>NASA MTS was not available until the final P-3 mission</a:t>
            </a:r>
          </a:p>
          <a:p>
            <a:pPr marL="917575" lvl="1" indent="-225425">
              <a:buFont typeface="Wingdings" pitchFamily="2" charset="2"/>
              <a:buChar char="§"/>
            </a:pPr>
            <a:r>
              <a:rPr lang="en-US" i="1" dirty="0"/>
              <a:t>AOC’s Honeywell site, Tropical Atlantic, UCAR EOL Flight Tracker, and Flight Aware were helpful</a:t>
            </a:r>
          </a:p>
          <a:p>
            <a:pPr marL="917575" lvl="1" indent="-225425">
              <a:buFont typeface="Wingdings" pitchFamily="2" charset="2"/>
              <a:buChar char="§"/>
            </a:pPr>
            <a:r>
              <a:rPr lang="en-US" i="1" dirty="0"/>
              <a:t>Ground-support situational awareness was compromised at times</a:t>
            </a:r>
          </a:p>
          <a:p>
            <a:pPr marL="917575" lvl="1" indent="-225425">
              <a:buFont typeface="Wingdings" pitchFamily="2" charset="2"/>
              <a:buChar char="§"/>
            </a:pPr>
            <a:endParaRPr lang="en-US" i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4B1B25-761F-374A-B278-B874867DEADD}"/>
              </a:ext>
            </a:extLst>
          </p:cNvPr>
          <p:cNvSpPr txBox="1"/>
          <p:nvPr/>
        </p:nvSpPr>
        <p:spPr>
          <a:xfrm>
            <a:off x="137160" y="4563784"/>
            <a:ext cx="1205484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220663">
              <a:buFont typeface="Arial" panose="020B0604020202020204" pitchFamily="34" charset="0"/>
              <a:buChar char="•"/>
            </a:pPr>
            <a:r>
              <a:rPr lang="en-US" sz="2000" dirty="0"/>
              <a:t>Elsa’s fast forward motion &amp; proximity to the islands made pattern execution challenging</a:t>
            </a:r>
          </a:p>
          <a:p>
            <a:pPr marL="979487" lvl="1" indent="-285750">
              <a:buFont typeface="Wingdings" pitchFamily="2" charset="2"/>
              <a:buChar char="§"/>
            </a:pPr>
            <a:r>
              <a:rPr lang="en-US" dirty="0"/>
              <a:t>Cuba ATC &gt;&gt; several uncharted overland &amp; overwater “prohibited airspace” areas &gt;&gt; also challenging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4E5A30-060E-5145-BCD2-B2C6CDAD50E1}"/>
              </a:ext>
            </a:extLst>
          </p:cNvPr>
          <p:cNvSpPr txBox="1"/>
          <p:nvPr/>
        </p:nvSpPr>
        <p:spPr>
          <a:xfrm>
            <a:off x="137160" y="5378052"/>
            <a:ext cx="120548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220663">
              <a:buFont typeface="Arial" panose="020B0604020202020204" pitchFamily="34" charset="0"/>
              <a:buChar char="•"/>
            </a:pPr>
            <a:r>
              <a:rPr lang="en-US" sz="2000" dirty="0"/>
              <a:t>N-42 THOR instrument (gamma ray detector) was not functioning after the 1</a:t>
            </a:r>
            <a:r>
              <a:rPr lang="en-US" sz="2000" baseline="30000" dirty="0"/>
              <a:t>st</a:t>
            </a:r>
            <a:r>
              <a:rPr lang="en-US" sz="2000" dirty="0"/>
              <a:t> mission</a:t>
            </a:r>
          </a:p>
          <a:p>
            <a:pPr marL="917575" lvl="1" indent="-225425">
              <a:buFont typeface="Wingdings" pitchFamily="2" charset="2"/>
              <a:buChar char="§"/>
            </a:pPr>
            <a:r>
              <a:rPr lang="en-US" i="1" dirty="0"/>
              <a:t>AOC and instrument PI determined that too many post-flight hard shutdowns of the unit may have caused the issue </a:t>
            </a:r>
          </a:p>
          <a:p>
            <a:pPr marL="917575" lvl="1" indent="-225425">
              <a:buFont typeface="Wingdings" pitchFamily="2" charset="2"/>
              <a:buChar char="§"/>
            </a:pPr>
            <a:r>
              <a:rPr lang="en-US" i="1" dirty="0"/>
              <a:t>THOR is back up now and new shutdown procedures are in place</a:t>
            </a:r>
          </a:p>
        </p:txBody>
      </p:sp>
    </p:spTree>
    <p:extLst>
      <p:ext uri="{BB962C8B-B14F-4D97-AF65-F5344CB8AC3E}">
        <p14:creationId xmlns:p14="http://schemas.microsoft.com/office/powerpoint/2010/main" val="37906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AAA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AAA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AAA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AAA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AAA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14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1B41FD-9DB7-2D42-8A49-EEA28ADA7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F780BF-B939-9640-AA9E-7DA582097814}"/>
              </a:ext>
            </a:extLst>
          </p:cNvPr>
          <p:cNvSpPr txBox="1"/>
          <p:nvPr/>
        </p:nvSpPr>
        <p:spPr>
          <a:xfrm>
            <a:off x="0" y="0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2021 Hurricane Field Program-APHEX</a:t>
            </a:r>
          </a:p>
          <a:p>
            <a:pPr algn="ctr"/>
            <a:r>
              <a:rPr lang="en-US" sz="3200" i="1" dirty="0">
                <a:solidFill>
                  <a:schemeClr val="accent1">
                    <a:lumMod val="75000"/>
                  </a:schemeClr>
                </a:solidFill>
              </a:rPr>
              <a:t>Logistics Highlights</a:t>
            </a:r>
          </a:p>
        </p:txBody>
      </p:sp>
      <p:pic>
        <p:nvPicPr>
          <p:cNvPr id="6" name="Google Shape;228;g88653923ee_0_70">
            <a:extLst>
              <a:ext uri="{FF2B5EF4-FFF2-40B4-BE49-F238E27FC236}">
                <a16:creationId xmlns:a16="http://schemas.microsoft.com/office/drawing/2014/main" id="{9EFC6FDA-162A-1945-8256-BFF03F9EAD4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716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29;g88653923ee_0_70">
            <a:extLst>
              <a:ext uri="{FF2B5EF4-FFF2-40B4-BE49-F238E27FC236}">
                <a16:creationId xmlns:a16="http://schemas.microsoft.com/office/drawing/2014/main" id="{981B3CC5-E1CD-B246-BD28-93154FF79BE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40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A7D4B0-4B22-9B45-8542-C00F9CF02288}"/>
              </a:ext>
            </a:extLst>
          </p:cNvPr>
          <p:cNvSpPr txBox="1"/>
          <p:nvPr/>
        </p:nvSpPr>
        <p:spPr>
          <a:xfrm>
            <a:off x="137161" y="1275933"/>
            <a:ext cx="1205484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220663">
              <a:buFont typeface="Arial" panose="020B0604020202020204" pitchFamily="34" charset="0"/>
              <a:buChar char="•"/>
            </a:pPr>
            <a:r>
              <a:rPr lang="en-US" sz="2000" dirty="0"/>
              <a:t>Compact Raman Lidar not operational (3 issues)</a:t>
            </a:r>
          </a:p>
          <a:p>
            <a:pPr marL="917575" lvl="1" indent="-225425">
              <a:buFont typeface="Wingdings" pitchFamily="2" charset="2"/>
              <a:buChar char="§"/>
            </a:pPr>
            <a:r>
              <a:rPr lang="en-US" i="1" dirty="0"/>
              <a:t>Laser failed and needed to be replaced</a:t>
            </a:r>
          </a:p>
          <a:p>
            <a:pPr marL="917575" lvl="1" indent="-225425">
              <a:buFont typeface="Wingdings" pitchFamily="2" charset="2"/>
              <a:buChar char="§"/>
            </a:pPr>
            <a:r>
              <a:rPr lang="en-US" i="1" dirty="0"/>
              <a:t>Mirror control motor needed to be replaced</a:t>
            </a:r>
          </a:p>
          <a:p>
            <a:pPr marL="917575" lvl="1" indent="-225425">
              <a:buFont typeface="Wingdings" pitchFamily="2" charset="2"/>
              <a:buChar char="§"/>
            </a:pPr>
            <a:r>
              <a:rPr lang="en-US" i="1" dirty="0"/>
              <a:t>Noise interference on the CRL data acquisition trigger needed to be fixed</a:t>
            </a:r>
          </a:p>
          <a:p>
            <a:pPr marL="917575" lvl="1" indent="-225425">
              <a:buFont typeface="Wingdings" pitchFamily="2" charset="2"/>
              <a:buChar char="§"/>
            </a:pPr>
            <a:r>
              <a:rPr lang="en-US" i="1" dirty="0"/>
              <a:t>All issues now resolved and CRL is flight ready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046747-23C7-A54B-AD54-9065A00E4E72}"/>
              </a:ext>
            </a:extLst>
          </p:cNvPr>
          <p:cNvSpPr txBox="1"/>
          <p:nvPr/>
        </p:nvSpPr>
        <p:spPr>
          <a:xfrm>
            <a:off x="137161" y="2921198"/>
            <a:ext cx="120548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220663">
              <a:buFont typeface="Arial" panose="020B0604020202020204" pitchFamily="34" charset="0"/>
              <a:buChar char="•"/>
            </a:pPr>
            <a:r>
              <a:rPr lang="en-US" sz="2000" dirty="0"/>
              <a:t>P-3 Cloud microphysics probes</a:t>
            </a:r>
          </a:p>
          <a:p>
            <a:pPr marL="917575" lvl="1" indent="-225425">
              <a:buFont typeface="Wingdings" pitchFamily="2" charset="2"/>
              <a:buChar char="§"/>
            </a:pPr>
            <a:r>
              <a:rPr lang="en-US" dirty="0"/>
              <a:t>P-3 cloud microphysics probes were not installed pre-Elsa</a:t>
            </a:r>
            <a:endParaRPr lang="en-US" i="1" dirty="0"/>
          </a:p>
          <a:p>
            <a:pPr marL="1435100" lvl="2" indent="-285750">
              <a:buFont typeface="Wingdings" pitchFamily="2" charset="2"/>
              <a:buChar char="Ø"/>
            </a:pPr>
            <a:r>
              <a:rPr lang="en-US" sz="1600" i="1" dirty="0"/>
              <a:t>Lesson learned: in the future, clarify with AOC what instruments are included in the definition of “1 June hurricane ready”</a:t>
            </a:r>
          </a:p>
          <a:p>
            <a:pPr marL="917575" lvl="1" indent="-225425">
              <a:buFont typeface="Wingdings" pitchFamily="2" charset="2"/>
              <a:buChar char="§"/>
            </a:pPr>
            <a:r>
              <a:rPr lang="en-US" i="1" dirty="0"/>
              <a:t>N42’s microphysics package is degraded and needs to be sent out for refurbishing</a:t>
            </a:r>
          </a:p>
          <a:p>
            <a:pPr marL="1435100" lvl="2" indent="-285750">
              <a:buFont typeface="Wingdings" pitchFamily="2" charset="2"/>
              <a:buChar char="Ø"/>
            </a:pPr>
            <a:r>
              <a:rPr lang="en-US" sz="1600" i="1" dirty="0"/>
              <a:t>N43’s microphysics package will be swapped over to N42 in the next week</a:t>
            </a:r>
          </a:p>
          <a:p>
            <a:pPr marL="1435100" lvl="2" indent="-285750">
              <a:buFont typeface="Wingdings" pitchFamily="2" charset="2"/>
              <a:buChar char="Ø"/>
            </a:pPr>
            <a:r>
              <a:rPr lang="en-US" sz="1600" i="1" dirty="0"/>
              <a:t>N43’s refurbished microphysics package will be put on N42 when it returns to AOC in ~3 weeks (important for TCRI work)</a:t>
            </a:r>
          </a:p>
          <a:p>
            <a:pPr marL="1435100" lvl="2" indent="-285750">
              <a:buFont typeface="Wingdings" pitchFamily="2" charset="2"/>
              <a:buChar char="Ø"/>
            </a:pPr>
            <a:r>
              <a:rPr lang="en-US" sz="1600" i="1" dirty="0"/>
              <a:t>N42’s microphysics package will then be swapped back to N43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2C8FB4-A445-7E4D-85AE-8BBC14084823}"/>
              </a:ext>
            </a:extLst>
          </p:cNvPr>
          <p:cNvSpPr txBox="1"/>
          <p:nvPr/>
        </p:nvSpPr>
        <p:spPr>
          <a:xfrm>
            <a:off x="137160" y="5028128"/>
            <a:ext cx="120548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220663">
              <a:buFont typeface="Arial" panose="020B0604020202020204" pitchFamily="34" charset="0"/>
              <a:buChar char="•"/>
            </a:pPr>
            <a:r>
              <a:rPr lang="en-US" sz="2000" dirty="0"/>
              <a:t>Ground-based support &gt;&gt; good opportunity to train </a:t>
            </a:r>
            <a:r>
              <a:rPr lang="en-US" sz="2000" dirty="0" err="1"/>
              <a:t>HRDers</a:t>
            </a:r>
            <a:r>
              <a:rPr lang="en-US" sz="2000" dirty="0"/>
              <a:t> on Radar and Aspen/TAG</a:t>
            </a:r>
          </a:p>
          <a:p>
            <a:pPr marL="917575" lvl="1" indent="-225425">
              <a:buFont typeface="Wingdings" pitchFamily="2" charset="2"/>
              <a:buChar char="§"/>
            </a:pPr>
            <a:r>
              <a:rPr lang="en-US" i="1" dirty="0"/>
              <a:t>HRD’s plan is to have 2 scientists onboard operational (most) &amp; research missions when possible</a:t>
            </a:r>
          </a:p>
          <a:p>
            <a:pPr marL="917575" lvl="1" indent="-225425">
              <a:buFont typeface="Wingdings" pitchFamily="2" charset="2"/>
              <a:buChar char="§"/>
            </a:pPr>
            <a:r>
              <a:rPr lang="en-US" i="1" dirty="0"/>
              <a:t>Onboard </a:t>
            </a:r>
            <a:r>
              <a:rPr lang="en-US" i="1" dirty="0" err="1"/>
              <a:t>HRDers</a:t>
            </a:r>
            <a:r>
              <a:rPr lang="en-US" i="1" dirty="0"/>
              <a:t> : 1) LPS/Radar, 2) Dropsondes </a:t>
            </a:r>
          </a:p>
        </p:txBody>
      </p:sp>
    </p:spTree>
    <p:extLst>
      <p:ext uri="{BB962C8B-B14F-4D97-AF65-F5344CB8AC3E}">
        <p14:creationId xmlns:p14="http://schemas.microsoft.com/office/powerpoint/2010/main" val="412875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AAA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AAA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AAA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1B41FD-9DB7-2D42-8A49-EEA28ADA7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F780BF-B939-9640-AA9E-7DA582097814}"/>
              </a:ext>
            </a:extLst>
          </p:cNvPr>
          <p:cNvSpPr txBox="1"/>
          <p:nvPr/>
        </p:nvSpPr>
        <p:spPr>
          <a:xfrm>
            <a:off x="0" y="0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2021 Hurricane Field Program-APHEX</a:t>
            </a:r>
          </a:p>
          <a:p>
            <a:pPr algn="ctr"/>
            <a:r>
              <a:rPr lang="en-US" sz="3200" i="1" dirty="0">
                <a:solidFill>
                  <a:schemeClr val="accent1">
                    <a:lumMod val="75000"/>
                  </a:schemeClr>
                </a:solidFill>
              </a:rPr>
              <a:t>Hurricane Elsa: 20210702H1 (EMC TDR Tasking) </a:t>
            </a:r>
          </a:p>
        </p:txBody>
      </p:sp>
      <p:pic>
        <p:nvPicPr>
          <p:cNvPr id="6" name="Google Shape;228;g88653923ee_0_70">
            <a:extLst>
              <a:ext uri="{FF2B5EF4-FFF2-40B4-BE49-F238E27FC236}">
                <a16:creationId xmlns:a16="http://schemas.microsoft.com/office/drawing/2014/main" id="{9EFC6FDA-162A-1945-8256-BFF03F9EAD4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16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29;g88653923ee_0_70">
            <a:extLst>
              <a:ext uri="{FF2B5EF4-FFF2-40B4-BE49-F238E27FC236}">
                <a16:creationId xmlns:a16="http://schemas.microsoft.com/office/drawing/2014/main" id="{981B3CC5-E1CD-B246-BD28-93154FF79BE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40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A7D4B0-4B22-9B45-8542-C00F9CF02288}"/>
              </a:ext>
            </a:extLst>
          </p:cNvPr>
          <p:cNvSpPr txBox="1"/>
          <p:nvPr/>
        </p:nvSpPr>
        <p:spPr>
          <a:xfrm>
            <a:off x="137160" y="1344375"/>
            <a:ext cx="7080071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220663">
              <a:buFont typeface="Arial" panose="020B0604020202020204" pitchFamily="34" charset="0"/>
              <a:buChar char="•"/>
            </a:pPr>
            <a:r>
              <a:rPr lang="en-US" sz="2400" dirty="0"/>
              <a:t>Mission</a:t>
            </a:r>
          </a:p>
          <a:p>
            <a:pPr marL="920750" lvl="1" indent="-228600">
              <a:buFont typeface="Wingdings" pitchFamily="2" charset="2"/>
              <a:buChar char="§"/>
            </a:pPr>
            <a:r>
              <a:rPr lang="en-US" sz="2000" dirty="0"/>
              <a:t>G-LPS: J. Zawislak</a:t>
            </a:r>
          </a:p>
          <a:p>
            <a:pPr marL="920750" lvl="1" indent="-228600">
              <a:buFont typeface="Wingdings" pitchFamily="2" charset="2"/>
              <a:buChar char="§"/>
            </a:pPr>
            <a:r>
              <a:rPr lang="en-US" sz="2000" dirty="0"/>
              <a:t>APHEX relevance: AIPEX</a:t>
            </a:r>
          </a:p>
          <a:p>
            <a:pPr marL="920750" lvl="1" indent="-228600">
              <a:buFont typeface="Wingdings" pitchFamily="2" charset="2"/>
              <a:buChar char="§"/>
            </a:pPr>
            <a:r>
              <a:rPr lang="en-US" sz="2000" dirty="0"/>
              <a:t>Planned pattern: butterfly</a:t>
            </a:r>
          </a:p>
          <a:p>
            <a:pPr marL="920750" lvl="1" indent="-228600">
              <a:buFont typeface="Wingdings" pitchFamily="2" charset="2"/>
              <a:buChar char="§"/>
            </a:pPr>
            <a:r>
              <a:rPr lang="en-US" sz="2000" dirty="0"/>
              <a:t>T/O off (AUA) – Landing (AUA): 1431z - 2049z</a:t>
            </a:r>
          </a:p>
          <a:p>
            <a:pPr marL="920750" lvl="1" indent="-228600">
              <a:buFont typeface="Wingdings" pitchFamily="2" charset="2"/>
              <a:buChar char="§"/>
            </a:pPr>
            <a:r>
              <a:rPr lang="en-US" sz="2000" dirty="0"/>
              <a:t>FL 10 k ft</a:t>
            </a:r>
          </a:p>
          <a:p>
            <a:pPr marL="920750" lvl="1" indent="-228600">
              <a:buFont typeface="Wingdings" pitchFamily="2" charset="2"/>
              <a:buChar char="§"/>
            </a:pPr>
            <a:r>
              <a:rPr lang="en-US" sz="2000" dirty="0"/>
              <a:t>16 dropsondes (15 to GTS)</a:t>
            </a:r>
          </a:p>
          <a:p>
            <a:pPr marL="920750" lvl="1" indent="-228600">
              <a:buFont typeface="Wingdings" pitchFamily="2" charset="2"/>
              <a:buChar char="§"/>
            </a:pPr>
            <a:r>
              <a:rPr lang="en-US" sz="2000" dirty="0"/>
              <a:t>3 TDR analyses to NHC and EMC</a:t>
            </a:r>
          </a:p>
          <a:p>
            <a:pPr marL="236537"/>
            <a:endParaRPr lang="en-US" sz="1200" dirty="0"/>
          </a:p>
          <a:p>
            <a:pPr marL="457200" indent="-220663">
              <a:buFont typeface="Arial" panose="020B0604020202020204" pitchFamily="34" charset="0"/>
              <a:buChar char="•"/>
            </a:pPr>
            <a:r>
              <a:rPr lang="en-US" sz="2400" dirty="0"/>
              <a:t>Elsa strengthened to 75 kt, but had a highly asymmetric wind field (strongest on the N &amp; E sides)</a:t>
            </a:r>
          </a:p>
          <a:p>
            <a:pPr marL="457200" indent="-220663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457200" indent="-220663">
              <a:buFont typeface="Arial" panose="020B0604020202020204" pitchFamily="34" charset="0"/>
              <a:buChar char="•"/>
            </a:pPr>
            <a:r>
              <a:rPr lang="en-US" sz="2400" dirty="0"/>
              <a:t>Circulation &gt;&gt; diffuse below FL, more coherent above FL (elongated above ~7 km)</a:t>
            </a:r>
          </a:p>
          <a:p>
            <a:pPr marL="457200" indent="-220663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457200" indent="-220663">
              <a:buFont typeface="Arial" panose="020B0604020202020204" pitchFamily="34" charset="0"/>
              <a:buChar char="•"/>
            </a:pPr>
            <a:r>
              <a:rPr lang="en-US" sz="2400" dirty="0"/>
              <a:t>NASA MTS &gt;&gt; not tracking N42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FBD4CA1-025E-5A40-B451-E7F9E30AA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4520" y="1187135"/>
            <a:ext cx="2560320" cy="283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68AEF09-F0B1-474B-A031-BCC5BBED3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135" y="4337672"/>
            <a:ext cx="4974769" cy="235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CD0854-3CC1-C34F-8368-7FCD82DAA2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4891" y="1344375"/>
            <a:ext cx="3474720" cy="252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08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54936165-765D-4045-911C-33EC99D12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4520" y="1187135"/>
            <a:ext cx="2560320" cy="2842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1B41FD-9DB7-2D42-8A49-EEA28ADA7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F780BF-B939-9640-AA9E-7DA582097814}"/>
              </a:ext>
            </a:extLst>
          </p:cNvPr>
          <p:cNvSpPr txBox="1"/>
          <p:nvPr/>
        </p:nvSpPr>
        <p:spPr>
          <a:xfrm>
            <a:off x="0" y="0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2021 Hurricane Field Program-APHEX</a:t>
            </a:r>
          </a:p>
          <a:p>
            <a:pPr algn="ctr"/>
            <a:r>
              <a:rPr lang="en-US" sz="3200" i="1" dirty="0">
                <a:solidFill>
                  <a:schemeClr val="accent1">
                    <a:lumMod val="75000"/>
                  </a:schemeClr>
                </a:solidFill>
              </a:rPr>
              <a:t>Hurricane Elsa: 20210703H1 (EMC TDR Tasking) </a:t>
            </a:r>
          </a:p>
        </p:txBody>
      </p:sp>
      <p:pic>
        <p:nvPicPr>
          <p:cNvPr id="6" name="Google Shape;228;g88653923ee_0_70">
            <a:extLst>
              <a:ext uri="{FF2B5EF4-FFF2-40B4-BE49-F238E27FC236}">
                <a16:creationId xmlns:a16="http://schemas.microsoft.com/office/drawing/2014/main" id="{9EFC6FDA-162A-1945-8256-BFF03F9EAD4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716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29;g88653923ee_0_70">
            <a:extLst>
              <a:ext uri="{FF2B5EF4-FFF2-40B4-BE49-F238E27FC236}">
                <a16:creationId xmlns:a16="http://schemas.microsoft.com/office/drawing/2014/main" id="{981B3CC5-E1CD-B246-BD28-93154FF79BE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40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A7D4B0-4B22-9B45-8542-C00F9CF02288}"/>
              </a:ext>
            </a:extLst>
          </p:cNvPr>
          <p:cNvSpPr txBox="1"/>
          <p:nvPr/>
        </p:nvSpPr>
        <p:spPr>
          <a:xfrm>
            <a:off x="137160" y="1344375"/>
            <a:ext cx="7080071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220663">
              <a:buFont typeface="Arial" panose="020B0604020202020204" pitchFamily="34" charset="0"/>
              <a:buChar char="•"/>
            </a:pPr>
            <a:r>
              <a:rPr lang="en-US" sz="2400" dirty="0"/>
              <a:t>Mission</a:t>
            </a:r>
          </a:p>
          <a:p>
            <a:pPr marL="920750" lvl="1" indent="-228600">
              <a:buFont typeface="Wingdings" pitchFamily="2" charset="2"/>
              <a:buChar char="§"/>
            </a:pPr>
            <a:r>
              <a:rPr lang="en-US" sz="2000" dirty="0"/>
              <a:t>G-LPS: J. Zawislak</a:t>
            </a:r>
          </a:p>
          <a:p>
            <a:pPr marL="920750" lvl="1" indent="-228600">
              <a:buFont typeface="Wingdings" pitchFamily="2" charset="2"/>
              <a:buChar char="§"/>
            </a:pPr>
            <a:r>
              <a:rPr lang="en-US" sz="2000" dirty="0"/>
              <a:t>APHEX relevance: AIPEX</a:t>
            </a:r>
          </a:p>
          <a:p>
            <a:pPr marL="920750" lvl="1" indent="-228600">
              <a:buFont typeface="Wingdings" pitchFamily="2" charset="2"/>
              <a:buChar char="§"/>
            </a:pPr>
            <a:r>
              <a:rPr lang="en-US" sz="2000" dirty="0"/>
              <a:t>Planned pattern: rotated Fig-4</a:t>
            </a:r>
          </a:p>
          <a:p>
            <a:pPr marL="920750" lvl="1" indent="-228600">
              <a:buFont typeface="Wingdings" pitchFamily="2" charset="2"/>
              <a:buChar char="§"/>
            </a:pPr>
            <a:r>
              <a:rPr lang="en-US" sz="2000" dirty="0"/>
              <a:t>T/O off (AUA) – Landing (KLAL): 1538z – 2242z</a:t>
            </a:r>
          </a:p>
          <a:p>
            <a:pPr marL="920750" lvl="1" indent="-228600">
              <a:buFont typeface="Wingdings" pitchFamily="2" charset="2"/>
              <a:buChar char="§"/>
            </a:pPr>
            <a:r>
              <a:rPr lang="en-US" sz="2000" dirty="0"/>
              <a:t>FL 10 k ft</a:t>
            </a:r>
          </a:p>
          <a:p>
            <a:pPr marL="920750" lvl="1" indent="-228600">
              <a:buFont typeface="Wingdings" pitchFamily="2" charset="2"/>
              <a:buChar char="§"/>
            </a:pPr>
            <a:r>
              <a:rPr lang="en-US" sz="2000" dirty="0"/>
              <a:t>17 dropsondes (17 to GTS)</a:t>
            </a:r>
          </a:p>
          <a:p>
            <a:pPr marL="920750" lvl="1" indent="-228600">
              <a:buFont typeface="Wingdings" pitchFamily="2" charset="2"/>
              <a:buChar char="§"/>
            </a:pPr>
            <a:r>
              <a:rPr lang="en-US" sz="2000" dirty="0"/>
              <a:t>4 TDR analyses to NHC and EMC</a:t>
            </a:r>
          </a:p>
          <a:p>
            <a:pPr marL="236537"/>
            <a:endParaRPr lang="en-US" sz="1200" dirty="0"/>
          </a:p>
          <a:p>
            <a:pPr marL="457200" indent="-220663">
              <a:buFont typeface="Arial" panose="020B0604020202020204" pitchFamily="34" charset="0"/>
              <a:buChar char="•"/>
            </a:pPr>
            <a:r>
              <a:rPr lang="en-US" sz="2400" dirty="0"/>
              <a:t>Challenging pattern &gt;&gt;fast forward speed &amp;  proximity to Hispaniola </a:t>
            </a:r>
          </a:p>
          <a:p>
            <a:pPr marL="457200" indent="-220663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457200" indent="-220663">
              <a:buFont typeface="Arial" panose="020B0604020202020204" pitchFamily="34" charset="0"/>
              <a:buChar char="•"/>
            </a:pPr>
            <a:r>
              <a:rPr lang="en-US" sz="2400" dirty="0"/>
              <a:t>Highly tilted vortex: low-level center ~100 km west of the mid- to upper-level center</a:t>
            </a:r>
          </a:p>
          <a:p>
            <a:pPr marL="457200" indent="-220663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457200" indent="-220663">
              <a:buFont typeface="Arial" panose="020B0604020202020204" pitchFamily="34" charset="0"/>
              <a:buChar char="•"/>
            </a:pPr>
            <a:r>
              <a:rPr lang="en-US" sz="2400" dirty="0"/>
              <a:t>NASA MTS &gt;&gt; not tracking N42</a:t>
            </a:r>
          </a:p>
          <a:p>
            <a:pPr marL="457200" indent="-220663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457200" indent="-220663">
              <a:buFont typeface="Arial" panose="020B0604020202020204" pitchFamily="34" charset="0"/>
              <a:buChar char="•"/>
            </a:pPr>
            <a:r>
              <a:rPr lang="en-US" sz="2400" dirty="0"/>
              <a:t>THOR instrument not functioning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ABCD61-49A5-9246-A19A-E19B7EC941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3756" y="1344375"/>
            <a:ext cx="2560320" cy="2560320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1A5E1C0-1F41-054C-AF75-44938B386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135" y="4333846"/>
            <a:ext cx="4974336" cy="235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703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>
            <a:extLst>
              <a:ext uri="{FF2B5EF4-FFF2-40B4-BE49-F238E27FC236}">
                <a16:creationId xmlns:a16="http://schemas.microsoft.com/office/drawing/2014/main" id="{49465257-A917-A244-9A75-9F1903EBA9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1" t="12336" r="5897" b="13823"/>
          <a:stretch/>
        </p:blipFill>
        <p:spPr bwMode="auto">
          <a:xfrm>
            <a:off x="7007135" y="4207420"/>
            <a:ext cx="4974336" cy="258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1A8F5C23-C18B-3D43-B5F2-2D75C3E35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4303" y="1188502"/>
            <a:ext cx="2560320" cy="284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1B41FD-9DB7-2D42-8A49-EEA28ADA7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F780BF-B939-9640-AA9E-7DA582097814}"/>
              </a:ext>
            </a:extLst>
          </p:cNvPr>
          <p:cNvSpPr txBox="1"/>
          <p:nvPr/>
        </p:nvSpPr>
        <p:spPr>
          <a:xfrm>
            <a:off x="0" y="0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2021 Hurricane Field Program-APHEX</a:t>
            </a:r>
          </a:p>
          <a:p>
            <a:pPr algn="ctr"/>
            <a:r>
              <a:rPr lang="en-US" sz="3200" i="1" dirty="0">
                <a:solidFill>
                  <a:schemeClr val="accent1">
                    <a:lumMod val="75000"/>
                  </a:schemeClr>
                </a:solidFill>
              </a:rPr>
              <a:t>TS Elsa: 20210704H1 (NHC Fix - EMC TDR Tasking) </a:t>
            </a:r>
          </a:p>
        </p:txBody>
      </p:sp>
      <p:pic>
        <p:nvPicPr>
          <p:cNvPr id="6" name="Google Shape;228;g88653923ee_0_70">
            <a:extLst>
              <a:ext uri="{FF2B5EF4-FFF2-40B4-BE49-F238E27FC236}">
                <a16:creationId xmlns:a16="http://schemas.microsoft.com/office/drawing/2014/main" id="{9EFC6FDA-162A-1945-8256-BFF03F9EAD4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716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29;g88653923ee_0_70">
            <a:extLst>
              <a:ext uri="{FF2B5EF4-FFF2-40B4-BE49-F238E27FC236}">
                <a16:creationId xmlns:a16="http://schemas.microsoft.com/office/drawing/2014/main" id="{981B3CC5-E1CD-B246-BD28-93154FF79BE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40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A7D4B0-4B22-9B45-8542-C00F9CF02288}"/>
              </a:ext>
            </a:extLst>
          </p:cNvPr>
          <p:cNvSpPr txBox="1"/>
          <p:nvPr/>
        </p:nvSpPr>
        <p:spPr>
          <a:xfrm>
            <a:off x="137160" y="1344375"/>
            <a:ext cx="708007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220663">
              <a:buFont typeface="Arial" panose="020B0604020202020204" pitchFamily="34" charset="0"/>
              <a:buChar char="•"/>
            </a:pPr>
            <a:r>
              <a:rPr lang="en-US" sz="2400" dirty="0"/>
              <a:t>Mission</a:t>
            </a:r>
          </a:p>
          <a:p>
            <a:pPr marL="920750" lvl="1" indent="-228600">
              <a:buFont typeface="Wingdings" pitchFamily="2" charset="2"/>
              <a:buChar char="§"/>
            </a:pPr>
            <a:r>
              <a:rPr lang="en-US" sz="2000" dirty="0"/>
              <a:t>G-LPS: J. </a:t>
            </a:r>
            <a:r>
              <a:rPr lang="en-US" sz="2000" dirty="0" err="1"/>
              <a:t>Dunion</a:t>
            </a:r>
            <a:endParaRPr lang="en-US" sz="2000" dirty="0"/>
          </a:p>
          <a:p>
            <a:pPr marL="920750" lvl="1" indent="-228600">
              <a:buFont typeface="Wingdings" pitchFamily="2" charset="2"/>
              <a:buChar char="§"/>
            </a:pPr>
            <a:r>
              <a:rPr lang="en-US" sz="2000" dirty="0"/>
              <a:t>APHEX relevance: AIPEX</a:t>
            </a:r>
          </a:p>
          <a:p>
            <a:pPr marL="920750" lvl="1" indent="-228600">
              <a:buFont typeface="Wingdings" pitchFamily="2" charset="2"/>
              <a:buChar char="§"/>
            </a:pPr>
            <a:r>
              <a:rPr lang="en-US" sz="2000" dirty="0"/>
              <a:t>Planned pattern: rotated Fig-4</a:t>
            </a:r>
          </a:p>
          <a:p>
            <a:pPr marL="920750" lvl="1" indent="-228600">
              <a:buFont typeface="Wingdings" pitchFamily="2" charset="2"/>
              <a:buChar char="§"/>
            </a:pPr>
            <a:r>
              <a:rPr lang="en-US" sz="2000" dirty="0"/>
              <a:t>T/O off (KLAL) – Landing (KLAL): 0828z – 1623z</a:t>
            </a:r>
          </a:p>
          <a:p>
            <a:pPr marL="920750" lvl="1" indent="-228600">
              <a:buFont typeface="Wingdings" pitchFamily="2" charset="2"/>
              <a:buChar char="§"/>
            </a:pPr>
            <a:r>
              <a:rPr lang="en-US" sz="2000" dirty="0"/>
              <a:t>FL 10 k ft</a:t>
            </a:r>
          </a:p>
          <a:p>
            <a:pPr marL="920750" lvl="1" indent="-228600">
              <a:buFont typeface="Wingdings" pitchFamily="2" charset="2"/>
              <a:buChar char="§"/>
            </a:pPr>
            <a:r>
              <a:rPr lang="en-US" sz="2000" dirty="0"/>
              <a:t>14 dropsondes (13 to GTS)</a:t>
            </a:r>
          </a:p>
          <a:p>
            <a:pPr marL="920750" lvl="1" indent="-228600">
              <a:buFont typeface="Wingdings" pitchFamily="2" charset="2"/>
              <a:buChar char="§"/>
            </a:pPr>
            <a:r>
              <a:rPr lang="en-US" sz="2000" dirty="0"/>
              <a:t>3 TDR analyses to NHC and EMC</a:t>
            </a:r>
          </a:p>
          <a:p>
            <a:pPr marL="236537"/>
            <a:endParaRPr lang="en-US" sz="1200" dirty="0"/>
          </a:p>
          <a:p>
            <a:pPr marL="457200" indent="-220663">
              <a:buFont typeface="Arial" panose="020B0604020202020204" pitchFamily="34" charset="0"/>
              <a:buChar char="•"/>
            </a:pPr>
            <a:r>
              <a:rPr lang="en-US" sz="2400" dirty="0"/>
              <a:t>Very active band in the E semicircle with 40+ </a:t>
            </a:r>
            <a:r>
              <a:rPr lang="en-US" sz="2400" dirty="0" err="1"/>
              <a:t>dBZ</a:t>
            </a:r>
            <a:r>
              <a:rPr lang="en-US" sz="2400" dirty="0"/>
              <a:t> cellular convection jamming up against Cuba</a:t>
            </a:r>
          </a:p>
          <a:p>
            <a:pPr marL="922338" lvl="1" indent="-230188">
              <a:buFont typeface="Wingdings" pitchFamily="2" charset="2"/>
              <a:buChar char="§"/>
            </a:pPr>
            <a:r>
              <a:rPr lang="en-US" sz="2000" i="1" dirty="0"/>
              <a:t>could not get to NE point for inbound…repeated SE-NW</a:t>
            </a:r>
          </a:p>
          <a:p>
            <a:pPr marL="457200" indent="-220663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457200" indent="-220663">
              <a:buFont typeface="Arial" panose="020B0604020202020204" pitchFamily="34" charset="0"/>
              <a:buChar char="•"/>
            </a:pPr>
            <a:r>
              <a:rPr lang="en-US" sz="2400" dirty="0"/>
              <a:t>2 km center ~20 km NW of 5 km center</a:t>
            </a:r>
          </a:p>
          <a:p>
            <a:pPr marL="457200" indent="-220663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457200" indent="-220663">
              <a:buFont typeface="Arial" panose="020B0604020202020204" pitchFamily="34" charset="0"/>
              <a:buChar char="•"/>
            </a:pPr>
            <a:r>
              <a:rPr lang="en-US" sz="2400" dirty="0"/>
              <a:t>NASA MTS &gt;&gt; not tracking N42; THOR down</a:t>
            </a:r>
          </a:p>
          <a:p>
            <a:pPr marL="457200" indent="-220663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457200" indent="-220663">
              <a:buFont typeface="Arial" panose="020B0604020202020204" pitchFamily="34" charset="0"/>
              <a:buChar char="•"/>
            </a:pPr>
            <a:r>
              <a:rPr lang="en-US" sz="2400" dirty="0"/>
              <a:t>N42 FL, SFMR, TDR mentioned in NHC’s 15z adv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0A6997-B0BA-7A40-815A-1A58B9EA493B}"/>
              </a:ext>
            </a:extLst>
          </p:cNvPr>
          <p:cNvSpPr txBox="1"/>
          <p:nvPr/>
        </p:nvSpPr>
        <p:spPr>
          <a:xfrm>
            <a:off x="10359133" y="5187186"/>
            <a:ext cx="293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7C5CF1-1458-7541-BC2B-EF274F4E2835}"/>
              </a:ext>
            </a:extLst>
          </p:cNvPr>
          <p:cNvSpPr txBox="1"/>
          <p:nvPr/>
        </p:nvSpPr>
        <p:spPr>
          <a:xfrm>
            <a:off x="10543892" y="5416523"/>
            <a:ext cx="4090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M</a:t>
            </a:r>
          </a:p>
        </p:txBody>
      </p:sp>
      <p:pic>
        <p:nvPicPr>
          <p:cNvPr id="9222" name="Picture 6">
            <a:extLst>
              <a:ext uri="{FF2B5EF4-FFF2-40B4-BE49-F238E27FC236}">
                <a16:creationId xmlns:a16="http://schemas.microsoft.com/office/drawing/2014/main" id="{4D74B256-6AFA-5D48-A234-82597076B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972" y="1445505"/>
            <a:ext cx="3192005" cy="232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51D934-B2AB-B549-B551-394BCE789693}"/>
              </a:ext>
            </a:extLst>
          </p:cNvPr>
          <p:cNvSpPr txBox="1"/>
          <p:nvPr/>
        </p:nvSpPr>
        <p:spPr>
          <a:xfrm>
            <a:off x="7899847" y="3370373"/>
            <a:ext cx="1540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GLM Lightning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A193CC-CD4B-C541-952B-69B3E107CDA3}"/>
              </a:ext>
            </a:extLst>
          </p:cNvPr>
          <p:cNvSpPr txBox="1"/>
          <p:nvPr/>
        </p:nvSpPr>
        <p:spPr>
          <a:xfrm>
            <a:off x="7325557" y="1624676"/>
            <a:ext cx="1928546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45720" tIns="45720" rIns="45720" bIns="45720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significant cellular convection &gt;40 </a:t>
            </a:r>
            <a:r>
              <a:rPr lang="en-US" dirty="0" err="1">
                <a:solidFill>
                  <a:schemeClr val="bg1"/>
                </a:solidFill>
              </a:rPr>
              <a:t>dBZ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B337CA3-47A8-1F41-A4AB-083398A5F341}"/>
              </a:ext>
            </a:extLst>
          </p:cNvPr>
          <p:cNvCxnSpPr>
            <a:cxnSpLocks/>
          </p:cNvCxnSpPr>
          <p:nvPr/>
        </p:nvCxnSpPr>
        <p:spPr>
          <a:xfrm flipH="1">
            <a:off x="7899847" y="2290248"/>
            <a:ext cx="455920" cy="287491"/>
          </a:xfrm>
          <a:prstGeom prst="straightConnector1">
            <a:avLst/>
          </a:prstGeom>
          <a:ln w="349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5569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5B74CC8-5613-0946-A7EB-D69D1CE9E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859" y="1454087"/>
            <a:ext cx="3176369" cy="2310336"/>
          </a:xfrm>
          <a:prstGeom prst="rect">
            <a:avLst/>
          </a:prstGeom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91CB82E7-0785-B141-9120-259896AD2B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" t="15546" r="7465" b="17337"/>
          <a:stretch/>
        </p:blipFill>
        <p:spPr bwMode="auto">
          <a:xfrm>
            <a:off x="7010691" y="4279422"/>
            <a:ext cx="4974336" cy="243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BABBE4C1-6B0E-B04A-A4AA-6B91F28F4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4303" y="1188500"/>
            <a:ext cx="2560320" cy="284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1B41FD-9DB7-2D42-8A49-EEA28ADA7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F780BF-B939-9640-AA9E-7DA582097814}"/>
              </a:ext>
            </a:extLst>
          </p:cNvPr>
          <p:cNvSpPr txBox="1"/>
          <p:nvPr/>
        </p:nvSpPr>
        <p:spPr>
          <a:xfrm>
            <a:off x="0" y="0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2021 Hurricane Field Program-APHEX</a:t>
            </a:r>
          </a:p>
          <a:p>
            <a:pPr algn="ctr"/>
            <a:r>
              <a:rPr lang="en-US" sz="3200" i="1" dirty="0">
                <a:solidFill>
                  <a:schemeClr val="accent1">
                    <a:lumMod val="75000"/>
                  </a:schemeClr>
                </a:solidFill>
              </a:rPr>
              <a:t>TS Elsa: 20210705H1 (NHC Fix - EMC TDR Tasking) </a:t>
            </a:r>
          </a:p>
        </p:txBody>
      </p:sp>
      <p:pic>
        <p:nvPicPr>
          <p:cNvPr id="6" name="Google Shape;228;g88653923ee_0_70">
            <a:extLst>
              <a:ext uri="{FF2B5EF4-FFF2-40B4-BE49-F238E27FC236}">
                <a16:creationId xmlns:a16="http://schemas.microsoft.com/office/drawing/2014/main" id="{9EFC6FDA-162A-1945-8256-BFF03F9EAD4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716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29;g88653923ee_0_70">
            <a:extLst>
              <a:ext uri="{FF2B5EF4-FFF2-40B4-BE49-F238E27FC236}">
                <a16:creationId xmlns:a16="http://schemas.microsoft.com/office/drawing/2014/main" id="{981B3CC5-E1CD-B246-BD28-93154FF79BE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140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A7D4B0-4B22-9B45-8542-C00F9CF02288}"/>
              </a:ext>
            </a:extLst>
          </p:cNvPr>
          <p:cNvSpPr txBox="1"/>
          <p:nvPr/>
        </p:nvSpPr>
        <p:spPr>
          <a:xfrm>
            <a:off x="137160" y="1344375"/>
            <a:ext cx="7080071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220663">
              <a:buFont typeface="Arial" panose="020B0604020202020204" pitchFamily="34" charset="0"/>
              <a:buChar char="•"/>
            </a:pPr>
            <a:r>
              <a:rPr lang="en-US" sz="2400" dirty="0"/>
              <a:t>Mission</a:t>
            </a:r>
          </a:p>
          <a:p>
            <a:pPr marL="920750" lvl="1" indent="-228600">
              <a:buFont typeface="Wingdings" pitchFamily="2" charset="2"/>
              <a:buChar char="§"/>
            </a:pPr>
            <a:r>
              <a:rPr lang="en-US" sz="2000" dirty="0"/>
              <a:t>G-LPS: J. </a:t>
            </a:r>
            <a:r>
              <a:rPr lang="en-US" sz="2000" dirty="0" err="1"/>
              <a:t>Dunion</a:t>
            </a:r>
            <a:endParaRPr lang="en-US" sz="2000" dirty="0"/>
          </a:p>
          <a:p>
            <a:pPr marL="920750" lvl="1" indent="-228600">
              <a:buFont typeface="Wingdings" pitchFamily="2" charset="2"/>
              <a:buChar char="§"/>
            </a:pPr>
            <a:r>
              <a:rPr lang="en-US" sz="2000" dirty="0"/>
              <a:t>APHEX relevance: AIPEX</a:t>
            </a:r>
          </a:p>
          <a:p>
            <a:pPr marL="920750" lvl="1" indent="-228600">
              <a:buFont typeface="Wingdings" pitchFamily="2" charset="2"/>
              <a:buChar char="§"/>
            </a:pPr>
            <a:r>
              <a:rPr lang="en-US" sz="2000" dirty="0"/>
              <a:t>Planned pattern: rotated Fig-4</a:t>
            </a:r>
          </a:p>
          <a:p>
            <a:pPr marL="920750" lvl="1" indent="-228600">
              <a:buFont typeface="Wingdings" pitchFamily="2" charset="2"/>
              <a:buChar char="§"/>
            </a:pPr>
            <a:r>
              <a:rPr lang="en-US" sz="2000" dirty="0"/>
              <a:t>T/O off (KLAL) – Landing (KLAL): 0853 – 1545z</a:t>
            </a:r>
          </a:p>
          <a:p>
            <a:pPr marL="920750" lvl="1" indent="-228600">
              <a:buFont typeface="Wingdings" pitchFamily="2" charset="2"/>
              <a:buChar char="§"/>
            </a:pPr>
            <a:r>
              <a:rPr lang="en-US" sz="2000" dirty="0"/>
              <a:t>FL 10 k ft</a:t>
            </a:r>
          </a:p>
          <a:p>
            <a:pPr marL="920750" lvl="1" indent="-228600">
              <a:buFont typeface="Wingdings" pitchFamily="2" charset="2"/>
              <a:buChar char="§"/>
            </a:pPr>
            <a:r>
              <a:rPr lang="en-US" sz="2000" dirty="0"/>
              <a:t>11 dropsondes (11 to GTS)</a:t>
            </a:r>
          </a:p>
          <a:p>
            <a:pPr marL="920750" lvl="1" indent="-228600">
              <a:buFont typeface="Wingdings" pitchFamily="2" charset="2"/>
              <a:buChar char="§"/>
            </a:pPr>
            <a:r>
              <a:rPr lang="en-US" sz="2000" dirty="0"/>
              <a:t>4 TDR analyses to NHC and EMC</a:t>
            </a:r>
          </a:p>
          <a:p>
            <a:pPr marL="236537"/>
            <a:endParaRPr lang="en-US" sz="1200" dirty="0"/>
          </a:p>
          <a:p>
            <a:pPr marL="457200" indent="-220663">
              <a:buFont typeface="Arial" panose="020B0604020202020204" pitchFamily="34" charset="0"/>
              <a:buChar char="•"/>
            </a:pPr>
            <a:r>
              <a:rPr lang="en-US" sz="2400" dirty="0"/>
              <a:t>A few challenges with dual operational tasking</a:t>
            </a:r>
          </a:p>
          <a:p>
            <a:pPr marL="922338" lvl="1" indent="-230188">
              <a:buFont typeface="Wingdings" pitchFamily="2" charset="2"/>
              <a:buChar char="§"/>
            </a:pPr>
            <a:r>
              <a:rPr lang="en-US" sz="2000" dirty="0"/>
              <a:t>Meeting fix requirements + TDR coverage requirements</a:t>
            </a:r>
          </a:p>
          <a:p>
            <a:pPr marL="236537"/>
            <a:endParaRPr lang="en-US" sz="1200" dirty="0"/>
          </a:p>
          <a:p>
            <a:pPr marL="457200" indent="-220663">
              <a:buFont typeface="Arial" panose="020B0604020202020204" pitchFamily="34" charset="0"/>
              <a:buChar char="•"/>
            </a:pPr>
            <a:r>
              <a:rPr lang="en-US" sz="2400" dirty="0"/>
              <a:t>Proximity to Cuba and Cuba ATC were challenging</a:t>
            </a:r>
          </a:p>
          <a:p>
            <a:pPr marL="922338" lvl="1" indent="-230188">
              <a:buFont typeface="Wingdings" pitchFamily="2" charset="2"/>
              <a:buChar char="§"/>
            </a:pPr>
            <a:r>
              <a:rPr lang="en-US" sz="2000" i="1" dirty="0"/>
              <a:t>uncharted overland &amp; overwater “prohibited airspace”</a:t>
            </a:r>
          </a:p>
          <a:p>
            <a:pPr marL="236537"/>
            <a:endParaRPr lang="en-US" sz="1200" dirty="0"/>
          </a:p>
          <a:p>
            <a:pPr marL="457200" indent="-220663">
              <a:buFont typeface="Arial" panose="020B0604020202020204" pitchFamily="34" charset="0"/>
              <a:buChar char="•"/>
            </a:pPr>
            <a:r>
              <a:rPr lang="en-US" sz="2400" dirty="0"/>
              <a:t>NASA MTS &gt;&gt; not tracking N42; THOR down</a:t>
            </a:r>
          </a:p>
          <a:p>
            <a:pPr marL="457200" indent="-220663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457200" indent="-220663">
              <a:buFont typeface="Arial" panose="020B0604020202020204" pitchFamily="34" charset="0"/>
              <a:buChar char="•"/>
            </a:pPr>
            <a:r>
              <a:rPr lang="en-US" sz="2400" dirty="0"/>
              <a:t>Vortex &gt;&gt; tilted ESE with height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0A6997-B0BA-7A40-815A-1A58B9EA493B}"/>
              </a:ext>
            </a:extLst>
          </p:cNvPr>
          <p:cNvSpPr txBox="1"/>
          <p:nvPr/>
        </p:nvSpPr>
        <p:spPr>
          <a:xfrm>
            <a:off x="10363200" y="5288784"/>
            <a:ext cx="323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7C5CF1-1458-7541-BC2B-EF274F4E2835}"/>
              </a:ext>
            </a:extLst>
          </p:cNvPr>
          <p:cNvSpPr txBox="1"/>
          <p:nvPr/>
        </p:nvSpPr>
        <p:spPr>
          <a:xfrm>
            <a:off x="11037520" y="5276809"/>
            <a:ext cx="4090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M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5B9EDE6-9C48-D445-A7B3-D71EF8D43054}"/>
              </a:ext>
            </a:extLst>
          </p:cNvPr>
          <p:cNvGrpSpPr/>
          <p:nvPr/>
        </p:nvGrpSpPr>
        <p:grpSpPr>
          <a:xfrm>
            <a:off x="6193972" y="1439928"/>
            <a:ext cx="3191256" cy="2310336"/>
            <a:chOff x="6193972" y="1439928"/>
            <a:chExt cx="3191256" cy="2310336"/>
          </a:xfrm>
        </p:grpSpPr>
        <p:pic>
          <p:nvPicPr>
            <p:cNvPr id="11270" name="Picture 6">
              <a:extLst>
                <a:ext uri="{FF2B5EF4-FFF2-40B4-BE49-F238E27FC236}">
                  <a16:creationId xmlns:a16="http://schemas.microsoft.com/office/drawing/2014/main" id="{99EF0F2C-8609-8D47-B26A-ECA836AA89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3972" y="1439928"/>
              <a:ext cx="3191256" cy="2310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051D934-B2AB-B549-B551-394BCE789693}"/>
                </a:ext>
              </a:extLst>
            </p:cNvPr>
            <p:cNvSpPr txBox="1"/>
            <p:nvPr/>
          </p:nvSpPr>
          <p:spPr>
            <a:xfrm>
              <a:off x="8409888" y="1874744"/>
              <a:ext cx="83817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GLM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Flash 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Counts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B337CA3-47A8-1F41-A4AB-083398A5F3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77178" y="2464886"/>
              <a:ext cx="252886" cy="202523"/>
            </a:xfrm>
            <a:prstGeom prst="straightConnector1">
              <a:avLst/>
            </a:prstGeom>
            <a:ln w="3492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698E488-BD7E-134C-8FE4-C5311A68F9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55910" y="2745048"/>
              <a:ext cx="495423" cy="393419"/>
            </a:xfrm>
            <a:prstGeom prst="straightConnector1">
              <a:avLst/>
            </a:prstGeom>
            <a:ln w="3492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1E4CD640-8B4E-F543-A261-D9B75C8ADE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70422" y="2836387"/>
              <a:ext cx="897851" cy="631855"/>
            </a:xfrm>
            <a:prstGeom prst="straightConnector1">
              <a:avLst/>
            </a:prstGeom>
            <a:ln w="3492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1995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91504A8-05E4-7D4E-A6E6-332CC32CA07B}"/>
              </a:ext>
            </a:extLst>
          </p:cNvPr>
          <p:cNvSpPr txBox="1"/>
          <p:nvPr/>
        </p:nvSpPr>
        <p:spPr>
          <a:xfrm>
            <a:off x="0" y="27119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2021 Hurricane Field Program-APHEX</a:t>
            </a:r>
          </a:p>
        </p:txBody>
      </p:sp>
      <p:pic>
        <p:nvPicPr>
          <p:cNvPr id="6" name="Google Shape;228;g88653923ee_0_70">
            <a:extLst>
              <a:ext uri="{FF2B5EF4-FFF2-40B4-BE49-F238E27FC236}">
                <a16:creationId xmlns:a16="http://schemas.microsoft.com/office/drawing/2014/main" id="{62D73C93-E522-6846-BE43-B0283084E2F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716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29;g88653923ee_0_70">
            <a:extLst>
              <a:ext uri="{FF2B5EF4-FFF2-40B4-BE49-F238E27FC236}">
                <a16:creationId xmlns:a16="http://schemas.microsoft.com/office/drawing/2014/main" id="{DCED3D03-39E5-3E4A-801D-B62EA83AF37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40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95;g6f46e3a3ab_1_0">
            <a:extLst>
              <a:ext uri="{FF2B5EF4-FFF2-40B4-BE49-F238E27FC236}">
                <a16:creationId xmlns:a16="http://schemas.microsoft.com/office/drawing/2014/main" id="{761794EB-0BFB-5C4F-B4B0-1B8C04F20828}"/>
              </a:ext>
            </a:extLst>
          </p:cNvPr>
          <p:cNvSpPr txBox="1"/>
          <p:nvPr/>
        </p:nvSpPr>
        <p:spPr>
          <a:xfrm>
            <a:off x="0" y="2866918"/>
            <a:ext cx="12192000" cy="1207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5400" b="1" dirty="0">
                <a:latin typeface="Calibri"/>
                <a:ea typeface="Calibri"/>
                <a:cs typeface="Calibri"/>
                <a:sym typeface="Calibri"/>
              </a:rPr>
              <a:t>Questions?</a:t>
            </a:r>
            <a:endParaRPr sz="54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BBEB61-A7F0-1245-B4D7-4923F66AF4F3}"/>
              </a:ext>
            </a:extLst>
          </p:cNvPr>
          <p:cNvSpPr txBox="1"/>
          <p:nvPr/>
        </p:nvSpPr>
        <p:spPr>
          <a:xfrm>
            <a:off x="0" y="6012954"/>
            <a:ext cx="1219200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Copies of the 2021 AL05/Elsa debrief can be found in the HRD Google Drive folder</a:t>
            </a:r>
          </a:p>
          <a:p>
            <a:pPr algn="ctr"/>
            <a:endParaRPr lang="en-US" sz="500" dirty="0"/>
          </a:p>
          <a:p>
            <a:pPr algn="ctr"/>
            <a:r>
              <a:rPr lang="en-US" i="1" dirty="0"/>
              <a:t>HRD &gt;&gt; Hurricane Field Program &gt;&gt; 2021 &gt;&gt; Debriefs &gt;&gt; AL05/Elsa</a:t>
            </a:r>
          </a:p>
        </p:txBody>
      </p:sp>
    </p:spTree>
    <p:extLst>
      <p:ext uri="{BB962C8B-B14F-4D97-AF65-F5344CB8AC3E}">
        <p14:creationId xmlns:p14="http://schemas.microsoft.com/office/powerpoint/2010/main" val="20673762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15858</TotalTime>
  <Words>1029</Words>
  <Application>Microsoft Macintosh PowerPoint</Application>
  <PresentationFormat>Widescreen</PresentationFormat>
  <Paragraphs>158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Dunion</dc:creator>
  <cp:lastModifiedBy>Jason Dunion</cp:lastModifiedBy>
  <cp:revision>158</cp:revision>
  <cp:lastPrinted>2021-05-25T19:52:11Z</cp:lastPrinted>
  <dcterms:created xsi:type="dcterms:W3CDTF">2021-05-21T18:23:05Z</dcterms:created>
  <dcterms:modified xsi:type="dcterms:W3CDTF">2021-07-22T16:42:26Z</dcterms:modified>
</cp:coreProperties>
</file>