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4" roundtripDataSignature="AMtx7mjF0/xxucS0e6JjIIotd1iZ0W13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954DEA5-35AE-4547-A6F5-6A20AC935712}">
  <a:tblStyle styleId="{1954DEA5-35AE-4547-A6F5-6A20AC93571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44E4CC11-267D-4EA1-A899-2CA149B9F4FA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slide" Target="slides/slide16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24" Type="http://customschemas.google.com/relationships/presentationmetadata" Target="metadata"/><Relationship Id="rId12" Type="http://schemas.openxmlformats.org/officeDocument/2006/relationships/slide" Target="slides/slide6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marks/Documents/HRD/FY19/2017%20HFIP%20plan/Graphics/2017-AL-Intensity-Errors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2711419547133"/>
          <c:y val="0.12238437367620481"/>
          <c:w val="0.84211181935591384"/>
          <c:h val="0.75344834074685452"/>
        </c:manualLayout>
      </c:layout>
      <c:lineChart>
        <c:grouping val="standard"/>
        <c:varyColors val="0"/>
        <c:ser>
          <c:idx val="2"/>
          <c:order val="0"/>
          <c:tx>
            <c:v>RI Cases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'2017 OFCL'!$A$2:$A$12</c:f>
              <c:numCache>
                <c:formatCode>General</c:formatCode>
                <c:ptCount val="11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60</c:v>
                </c:pt>
                <c:pt idx="6">
                  <c:v>72</c:v>
                </c:pt>
                <c:pt idx="7">
                  <c:v>84</c:v>
                </c:pt>
                <c:pt idx="8">
                  <c:v>96</c:v>
                </c:pt>
                <c:pt idx="9">
                  <c:v>108</c:v>
                </c:pt>
                <c:pt idx="10">
                  <c:v>120</c:v>
                </c:pt>
              </c:numCache>
            </c:numRef>
          </c:cat>
          <c:val>
            <c:numRef>
              <c:f>'2015-2017 IVCN'!$D$1:$D$11</c:f>
              <c:numCache>
                <c:formatCode>General</c:formatCode>
                <c:ptCount val="11"/>
                <c:pt idx="0">
                  <c:v>0</c:v>
                </c:pt>
                <c:pt idx="2">
                  <c:v>27.5</c:v>
                </c:pt>
                <c:pt idx="3">
                  <c:v>27.7</c:v>
                </c:pt>
                <c:pt idx="4">
                  <c:v>27.2</c:v>
                </c:pt>
                <c:pt idx="5">
                  <c:v>25.8</c:v>
                </c:pt>
                <c:pt idx="6">
                  <c:v>23.3</c:v>
                </c:pt>
                <c:pt idx="7">
                  <c:v>21.2</c:v>
                </c:pt>
                <c:pt idx="8">
                  <c:v>22.5</c:v>
                </c:pt>
                <c:pt idx="9">
                  <c:v>22.8</c:v>
                </c:pt>
                <c:pt idx="10">
                  <c:v>22.5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6D-A14C-B170-710A04A6BE93}"/>
            </c:ext>
          </c:extLst>
        </c:ser>
        <c:ser>
          <c:idx val="1"/>
          <c:order val="1"/>
          <c:tx>
            <c:v>RI Goal</c:v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'2015-2017 IVCN'!$G$1:$G$11</c:f>
              <c:numCache>
                <c:formatCode>General</c:formatCode>
                <c:ptCount val="11"/>
                <c:pt idx="2">
                  <c:v>13.75</c:v>
                </c:pt>
                <c:pt idx="3">
                  <c:v>13.85</c:v>
                </c:pt>
                <c:pt idx="4">
                  <c:v>13.6</c:v>
                </c:pt>
                <c:pt idx="5">
                  <c:v>12.9</c:v>
                </c:pt>
                <c:pt idx="6">
                  <c:v>11.65</c:v>
                </c:pt>
                <c:pt idx="7">
                  <c:v>10.6</c:v>
                </c:pt>
                <c:pt idx="8">
                  <c:v>11.25</c:v>
                </c:pt>
                <c:pt idx="9">
                  <c:v>11.4</c:v>
                </c:pt>
                <c:pt idx="10">
                  <c:v>11.25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6D-A14C-B170-710A04A6BE93}"/>
            </c:ext>
          </c:extLst>
        </c:ser>
        <c:ser>
          <c:idx val="0"/>
          <c:order val="2"/>
          <c:tx>
            <c:v>All Cases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'2017 OFCL'!$A$2:$A$12</c:f>
              <c:numCache>
                <c:formatCode>General</c:formatCode>
                <c:ptCount val="11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60</c:v>
                </c:pt>
                <c:pt idx="6">
                  <c:v>72</c:v>
                </c:pt>
                <c:pt idx="7">
                  <c:v>84</c:v>
                </c:pt>
                <c:pt idx="8">
                  <c:v>96</c:v>
                </c:pt>
                <c:pt idx="9">
                  <c:v>108</c:v>
                </c:pt>
                <c:pt idx="10">
                  <c:v>120</c:v>
                </c:pt>
              </c:numCache>
            </c:numRef>
          </c:cat>
          <c:val>
            <c:numRef>
              <c:f>'2015-2017 IVCN'!$C$1:$C$11</c:f>
              <c:numCache>
                <c:formatCode>General</c:formatCode>
                <c:ptCount val="11"/>
                <c:pt idx="0">
                  <c:v>2.1</c:v>
                </c:pt>
                <c:pt idx="1">
                  <c:v>6.1</c:v>
                </c:pt>
                <c:pt idx="2">
                  <c:v>8.5</c:v>
                </c:pt>
                <c:pt idx="3">
                  <c:v>10.199999999999999</c:v>
                </c:pt>
                <c:pt idx="4">
                  <c:v>11.5</c:v>
                </c:pt>
                <c:pt idx="5">
                  <c:v>12.5</c:v>
                </c:pt>
                <c:pt idx="6">
                  <c:v>13</c:v>
                </c:pt>
                <c:pt idx="7">
                  <c:v>13.5</c:v>
                </c:pt>
                <c:pt idx="8">
                  <c:v>14.8</c:v>
                </c:pt>
                <c:pt idx="9">
                  <c:v>16.100000000000001</c:v>
                </c:pt>
                <c:pt idx="10">
                  <c:v>17.399999999999999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6D-A14C-B170-710A04A6BE93}"/>
            </c:ext>
          </c:extLst>
        </c:ser>
        <c:ser>
          <c:idx val="3"/>
          <c:order val="3"/>
          <c:tx>
            <c:v>All Cases Goal</c:v>
          </c:tx>
          <c:spPr>
            <a:ln w="28575" cap="rnd">
              <a:solidFill>
                <a:srgbClr val="00B0F0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'2015-2017 IVCN'!$E$1:$E$11</c:f>
              <c:numCache>
                <c:formatCode>General</c:formatCode>
                <c:ptCount val="11"/>
                <c:pt idx="0">
                  <c:v>1.05</c:v>
                </c:pt>
                <c:pt idx="1">
                  <c:v>3.05</c:v>
                </c:pt>
                <c:pt idx="2">
                  <c:v>3.4</c:v>
                </c:pt>
                <c:pt idx="3">
                  <c:v>3.8</c:v>
                </c:pt>
                <c:pt idx="4">
                  <c:v>4.05</c:v>
                </c:pt>
                <c:pt idx="5">
                  <c:v>4.4000000000000004</c:v>
                </c:pt>
                <c:pt idx="6">
                  <c:v>4.7</c:v>
                </c:pt>
                <c:pt idx="7">
                  <c:v>5.15</c:v>
                </c:pt>
                <c:pt idx="8">
                  <c:v>5.55</c:v>
                </c:pt>
                <c:pt idx="9">
                  <c:v>6.15</c:v>
                </c:pt>
                <c:pt idx="10">
                  <c:v>6.95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26D-A14C-B170-710A04A6B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1313968"/>
        <c:axId val="251312792"/>
      </c:lineChart>
      <c:catAx>
        <c:axId val="2513139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dirty="0"/>
                  <a:t>Forecast Hour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312792"/>
        <c:crosses val="autoZero"/>
        <c:auto val="1"/>
        <c:lblAlgn val="ctr"/>
        <c:lblOffset val="100"/>
        <c:noMultiLvlLbl val="0"/>
      </c:catAx>
      <c:valAx>
        <c:axId val="251312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/>
                  <a:t>Intensity Error (kt)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313968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377366891638546"/>
          <c:y val="6.9888548693201935E-2"/>
          <c:w val="0.77746437945256841"/>
          <c:h val="3.185018235244317E-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" name="Google Shape;69;p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89bd7d35d_0_8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a89bd7d35d_0_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Elaborate as desired.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0:notes"/>
          <p:cNvSpPr/>
          <p:nvPr>
            <p:ph idx="2" type="sldImg"/>
          </p:nvPr>
        </p:nvSpPr>
        <p:spPr>
          <a:xfrm>
            <a:off x="-1492250" y="914400"/>
            <a:ext cx="8128000" cy="457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Elaborate as desired.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:notes"/>
          <p:cNvSpPr/>
          <p:nvPr>
            <p:ph idx="2" type="sldImg"/>
          </p:nvPr>
        </p:nvSpPr>
        <p:spPr>
          <a:xfrm>
            <a:off x="-1492250" y="914400"/>
            <a:ext cx="8128000" cy="457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2:notes"/>
          <p:cNvSpPr txBox="1"/>
          <p:nvPr>
            <p:ph idx="1" type="body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2:notes"/>
          <p:cNvSpPr txBox="1"/>
          <p:nvPr>
            <p:ph idx="12" type="sldNum"/>
          </p:nvPr>
        </p:nvSpPr>
        <p:spPr>
          <a:xfrm>
            <a:off x="2913460" y="11580284"/>
            <a:ext cx="222885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/>
          <p:nvPr>
            <p:ph idx="1" type="body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Elaborate as desired.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4:notes"/>
          <p:cNvSpPr/>
          <p:nvPr>
            <p:ph idx="2" type="sldImg"/>
          </p:nvPr>
        </p:nvSpPr>
        <p:spPr>
          <a:xfrm>
            <a:off x="-1492250" y="914400"/>
            <a:ext cx="8128000" cy="457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a12c6eab1e_0_89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a12c6eab1e_0_89:notes"/>
          <p:cNvSpPr txBox="1"/>
          <p:nvPr>
            <p:ph idx="1" type="body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Environmental Information Services Working Group (EISWG) of the NOAA Science Advisory Board (SAB)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https://sab.noaa.gov/WorkingGroups/StandingWorkingGroups.aspx#1031914-environmental-information-services-working-group-eiswg</a:t>
            </a:r>
            <a:endParaRPr/>
          </a:p>
        </p:txBody>
      </p:sp>
      <p:sp>
        <p:nvSpPr>
          <p:cNvPr id="265" name="Google Shape;265;ga12c6eab1e_0_89:notes"/>
          <p:cNvSpPr txBox="1"/>
          <p:nvPr>
            <p:ph idx="12" type="sldNum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5:notes"/>
          <p:cNvSpPr txBox="1"/>
          <p:nvPr>
            <p:ph idx="1" type="body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p15:notes"/>
          <p:cNvSpPr txBox="1"/>
          <p:nvPr>
            <p:ph idx="12" type="sldNum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12c6eab1e_0_76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a12c6eab1e_0_76:notes"/>
          <p:cNvSpPr txBox="1"/>
          <p:nvPr>
            <p:ph idx="1" type="body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2" name="Google Shape;282;ga12c6eab1e_0_76:notes"/>
          <p:cNvSpPr txBox="1"/>
          <p:nvPr>
            <p:ph idx="12" type="sldNum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8" name="Google Shape;7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7" name="Google Shape;8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Elaborate as desired.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Elaborate as desired.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9" name="Google Shape;14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7" Type="http://schemas.openxmlformats.org/officeDocument/2006/relationships/image" Target="../media/image3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0" Type="http://schemas.openxmlformats.org/officeDocument/2006/relationships/image" Target="../media/image33.png"/><Relationship Id="rId9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/>
          <p:nvPr/>
        </p:nvSpPr>
        <p:spPr>
          <a:xfrm>
            <a:off x="490727" y="4960619"/>
            <a:ext cx="8208264" cy="822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531818" y="4985152"/>
            <a:ext cx="8112125" cy="1429"/>
          </a:xfrm>
          <a:custGeom>
            <a:rect b="b" l="l" r="r" t="t"/>
            <a:pathLst>
              <a:path extrusionOk="0" h="1904" w="8112125">
                <a:moveTo>
                  <a:pt x="0" y="0"/>
                </a:moveTo>
                <a:lnTo>
                  <a:pt x="8112000" y="1500"/>
                </a:lnTo>
              </a:path>
            </a:pathLst>
          </a:custGeom>
          <a:noFill/>
          <a:ln cap="flat" cmpd="sng" w="25400">
            <a:solidFill>
              <a:srgbClr val="33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1680978" y="4800600"/>
            <a:ext cx="355800" cy="342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91612" y="4800600"/>
            <a:ext cx="355800" cy="342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179825" y="91450"/>
            <a:ext cx="773100" cy="7803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8124125" y="91450"/>
            <a:ext cx="773100" cy="7545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457201" y="946547"/>
            <a:ext cx="8094980" cy="0"/>
          </a:xfrm>
          <a:custGeom>
            <a:rect b="b" l="l" r="r" t="t"/>
            <a:pathLst>
              <a:path extrusionOk="0" h="120000" w="8094980">
                <a:moveTo>
                  <a:pt x="0" y="0"/>
                </a:moveTo>
                <a:lnTo>
                  <a:pt x="8094600" y="0"/>
                </a:lnTo>
              </a:path>
            </a:pathLst>
          </a:cu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8762354" y="4876449"/>
            <a:ext cx="276225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1905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7"/>
          <p:cNvSpPr txBox="1"/>
          <p:nvPr>
            <p:ph type="title"/>
          </p:nvPr>
        </p:nvSpPr>
        <p:spPr>
          <a:xfrm>
            <a:off x="1193800" y="0"/>
            <a:ext cx="67563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4" name="Google Shape;34;p17"/>
          <p:cNvPicPr preferRelativeResize="0"/>
          <p:nvPr/>
        </p:nvPicPr>
        <p:blipFill rotWithShape="1">
          <a:blip r:embed="rId7">
            <a:alphaModFix/>
          </a:blip>
          <a:srcRect b="21706" l="0" r="953" t="0"/>
          <a:stretch/>
        </p:blipFill>
        <p:spPr>
          <a:xfrm>
            <a:off x="722625" y="4803172"/>
            <a:ext cx="350009" cy="34290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7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/>
          <p:nvPr>
            <p:ph type="title"/>
          </p:nvPr>
        </p:nvSpPr>
        <p:spPr>
          <a:xfrm>
            <a:off x="1193800" y="156972"/>
            <a:ext cx="675640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" type="body"/>
          </p:nvPr>
        </p:nvSpPr>
        <p:spPr>
          <a:xfrm>
            <a:off x="537129" y="1065275"/>
            <a:ext cx="806974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8762354" y="4876449"/>
            <a:ext cx="276225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1905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18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a89bd7d35d_0_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ga89bd7d35d_0_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ga89bd7d35d_0_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1905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/>
          <p:nvPr>
            <p:ph type="ctrTitle"/>
          </p:nvPr>
        </p:nvSpPr>
        <p:spPr>
          <a:xfrm>
            <a:off x="685800" y="1594485"/>
            <a:ext cx="777240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" type="subTitle"/>
          </p:nvPr>
        </p:nvSpPr>
        <p:spPr>
          <a:xfrm>
            <a:off x="1371600" y="2880360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8762354" y="4876449"/>
            <a:ext cx="276225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1905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19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/>
          <p:nvPr/>
        </p:nvSpPr>
        <p:spPr>
          <a:xfrm>
            <a:off x="490727" y="4960619"/>
            <a:ext cx="8208264" cy="822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0"/>
          <p:cNvSpPr/>
          <p:nvPr/>
        </p:nvSpPr>
        <p:spPr>
          <a:xfrm>
            <a:off x="531818" y="4985152"/>
            <a:ext cx="8112125" cy="1429"/>
          </a:xfrm>
          <a:custGeom>
            <a:rect b="b" l="l" r="r" t="t"/>
            <a:pathLst>
              <a:path extrusionOk="0" h="1904" w="8112125">
                <a:moveTo>
                  <a:pt x="0" y="0"/>
                </a:moveTo>
                <a:lnTo>
                  <a:pt x="8112000" y="1500"/>
                </a:lnTo>
              </a:path>
            </a:pathLst>
          </a:custGeom>
          <a:noFill/>
          <a:ln cap="flat" cmpd="sng" w="25400">
            <a:solidFill>
              <a:srgbClr val="33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0"/>
          <p:cNvSpPr/>
          <p:nvPr/>
        </p:nvSpPr>
        <p:spPr>
          <a:xfrm>
            <a:off x="691895" y="4773167"/>
            <a:ext cx="585216" cy="37033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0"/>
          <p:cNvSpPr/>
          <p:nvPr/>
        </p:nvSpPr>
        <p:spPr>
          <a:xfrm>
            <a:off x="1700786" y="4773167"/>
            <a:ext cx="588263" cy="3703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0"/>
          <p:cNvSpPr/>
          <p:nvPr/>
        </p:nvSpPr>
        <p:spPr>
          <a:xfrm>
            <a:off x="1182627" y="4773167"/>
            <a:ext cx="588263" cy="37033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0"/>
          <p:cNvSpPr/>
          <p:nvPr/>
        </p:nvSpPr>
        <p:spPr>
          <a:xfrm>
            <a:off x="457201" y="946547"/>
            <a:ext cx="8094980" cy="0"/>
          </a:xfrm>
          <a:custGeom>
            <a:rect b="b" l="l" r="r" t="t"/>
            <a:pathLst>
              <a:path extrusionOk="0" h="120000" w="8094980">
                <a:moveTo>
                  <a:pt x="0" y="0"/>
                </a:moveTo>
                <a:lnTo>
                  <a:pt x="8094600" y="0"/>
                </a:lnTo>
              </a:path>
            </a:pathLst>
          </a:cu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0"/>
          <p:cNvSpPr txBox="1"/>
          <p:nvPr>
            <p:ph type="title"/>
          </p:nvPr>
        </p:nvSpPr>
        <p:spPr>
          <a:xfrm>
            <a:off x="1193800" y="156972"/>
            <a:ext cx="675640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0"/>
          <p:cNvSpPr txBox="1"/>
          <p:nvPr>
            <p:ph idx="1" type="body"/>
          </p:nvPr>
        </p:nvSpPr>
        <p:spPr>
          <a:xfrm>
            <a:off x="457200" y="1183005"/>
            <a:ext cx="39776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2" type="body"/>
          </p:nvPr>
        </p:nvSpPr>
        <p:spPr>
          <a:xfrm>
            <a:off x="4709160" y="1183005"/>
            <a:ext cx="39776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762354" y="4876449"/>
            <a:ext cx="276225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9050" marR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1905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20"/>
          <p:cNvSpPr/>
          <p:nvPr/>
        </p:nvSpPr>
        <p:spPr>
          <a:xfrm>
            <a:off x="1737360" y="4800600"/>
            <a:ext cx="376661" cy="3429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0"/>
          <p:cNvSpPr/>
          <p:nvPr/>
        </p:nvSpPr>
        <p:spPr>
          <a:xfrm>
            <a:off x="1219200" y="4800600"/>
            <a:ext cx="376661" cy="3429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0"/>
          <p:cNvSpPr/>
          <p:nvPr/>
        </p:nvSpPr>
        <p:spPr>
          <a:xfrm>
            <a:off x="179831" y="91439"/>
            <a:ext cx="810769" cy="780471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0"/>
          <p:cNvSpPr/>
          <p:nvPr/>
        </p:nvSpPr>
        <p:spPr>
          <a:xfrm>
            <a:off x="8086344" y="91440"/>
            <a:ext cx="810769" cy="75451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20"/>
          <p:cNvPicPr preferRelativeResize="0"/>
          <p:nvPr/>
        </p:nvPicPr>
        <p:blipFill rotWithShape="1">
          <a:blip r:embed="rId10">
            <a:alphaModFix/>
          </a:blip>
          <a:srcRect b="21706" l="0" r="953" t="0"/>
          <a:stretch/>
        </p:blipFill>
        <p:spPr>
          <a:xfrm>
            <a:off x="722618" y="4803172"/>
            <a:ext cx="370602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.xml"/><Relationship Id="rId10" Type="http://schemas.openxmlformats.org/officeDocument/2006/relationships/slideLayout" Target="../slideLayouts/slideLayout1.xml"/><Relationship Id="rId1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3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33.png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12.png"/><Relationship Id="rId8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/>
          <p:nvPr/>
        </p:nvSpPr>
        <p:spPr>
          <a:xfrm>
            <a:off x="490727" y="4960619"/>
            <a:ext cx="8208264" cy="82296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6"/>
          <p:cNvSpPr/>
          <p:nvPr/>
        </p:nvSpPr>
        <p:spPr>
          <a:xfrm>
            <a:off x="531818" y="4985152"/>
            <a:ext cx="8112125" cy="1429"/>
          </a:xfrm>
          <a:custGeom>
            <a:rect b="b" l="l" r="r" t="t"/>
            <a:pathLst>
              <a:path extrusionOk="0" h="1904" w="8112125">
                <a:moveTo>
                  <a:pt x="0" y="0"/>
                </a:moveTo>
                <a:lnTo>
                  <a:pt x="8112000" y="1500"/>
                </a:lnTo>
              </a:path>
            </a:pathLst>
          </a:custGeom>
          <a:noFill/>
          <a:ln cap="flat" cmpd="sng" w="25400">
            <a:solidFill>
              <a:srgbClr val="33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6"/>
          <p:cNvSpPr/>
          <p:nvPr/>
        </p:nvSpPr>
        <p:spPr>
          <a:xfrm>
            <a:off x="691895" y="4773167"/>
            <a:ext cx="585216" cy="37033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6"/>
          <p:cNvSpPr/>
          <p:nvPr/>
        </p:nvSpPr>
        <p:spPr>
          <a:xfrm>
            <a:off x="1700786" y="4773167"/>
            <a:ext cx="588263" cy="37033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6"/>
          <p:cNvSpPr/>
          <p:nvPr/>
        </p:nvSpPr>
        <p:spPr>
          <a:xfrm>
            <a:off x="1182627" y="4773167"/>
            <a:ext cx="588263" cy="3703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6"/>
          <p:cNvSpPr txBox="1"/>
          <p:nvPr>
            <p:ph type="title"/>
          </p:nvPr>
        </p:nvSpPr>
        <p:spPr>
          <a:xfrm>
            <a:off x="1193800" y="156972"/>
            <a:ext cx="675640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6"/>
          <p:cNvSpPr txBox="1"/>
          <p:nvPr>
            <p:ph idx="1" type="body"/>
          </p:nvPr>
        </p:nvSpPr>
        <p:spPr>
          <a:xfrm>
            <a:off x="537129" y="1065275"/>
            <a:ext cx="80697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6"/>
          <p:cNvSpPr txBox="1"/>
          <p:nvPr>
            <p:ph idx="12" type="sldNum"/>
          </p:nvPr>
        </p:nvSpPr>
        <p:spPr>
          <a:xfrm>
            <a:off x="8762354" y="4876449"/>
            <a:ext cx="276225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19050" marR="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19050" marR="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19050" marR="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9050" marR="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9050" marR="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9050" marR="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19050" marR="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9050" marR="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9050" marR="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1905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16"/>
          <p:cNvSpPr/>
          <p:nvPr/>
        </p:nvSpPr>
        <p:spPr>
          <a:xfrm>
            <a:off x="1737360" y="4800600"/>
            <a:ext cx="376661" cy="3429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6"/>
          <p:cNvSpPr/>
          <p:nvPr/>
        </p:nvSpPr>
        <p:spPr>
          <a:xfrm>
            <a:off x="1219200" y="4800600"/>
            <a:ext cx="376661" cy="3429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179831" y="91439"/>
            <a:ext cx="810769" cy="78047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6"/>
          <p:cNvSpPr/>
          <p:nvPr/>
        </p:nvSpPr>
        <p:spPr>
          <a:xfrm>
            <a:off x="8086344" y="91440"/>
            <a:ext cx="810769" cy="75451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16"/>
          <p:cNvPicPr preferRelativeResize="0"/>
          <p:nvPr/>
        </p:nvPicPr>
        <p:blipFill rotWithShape="1">
          <a:blip r:embed="rId9">
            <a:alphaModFix/>
          </a:blip>
          <a:srcRect b="21706" l="0" r="953" t="0"/>
          <a:stretch/>
        </p:blipFill>
        <p:spPr>
          <a:xfrm>
            <a:off x="722618" y="4803172"/>
            <a:ext cx="370602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900" u="none" cap="none" strike="noStrike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0"/>
    <p:sldLayoutId id="2147483650" r:id="rId11"/>
    <p:sldLayoutId id="2147483651" r:id="rId12"/>
    <p:sldLayoutId id="2147483652" r:id="rId13"/>
    <p:sldLayoutId id="2147483653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25.png"/><Relationship Id="rId6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sites.google.com/a/noaa.gov/tropical-roadmap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30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Relationship Id="rId5" Type="http://schemas.openxmlformats.org/officeDocument/2006/relationships/image" Target="../media/image32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31.png"/><Relationship Id="rId5" Type="http://schemas.openxmlformats.org/officeDocument/2006/relationships/image" Target="../media/image21.jpg"/><Relationship Id="rId6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rive.google.com/drive/u/0/search?q=eiswg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hfip.org/events/annual_meeting_nov_2020/index.php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rive.google.com/a/noaa.gov/file/d/0B-gbnuzrmA59NFAxR0xWYnExU28/view?usp=shari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hfip.org/documents/HFIP_Strategic_Plan_20190625.pdf" TargetMode="External"/><Relationship Id="rId4" Type="http://schemas.openxmlformats.org/officeDocument/2006/relationships/hyperlink" Target="http://www.hfip.org/documents/HFIP_Strategic_Plan_20190625.pdf" TargetMode="External"/><Relationship Id="rId5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chart" Target="../charts/chart1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gif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/>
          <p:nvPr/>
        </p:nvSpPr>
        <p:spPr>
          <a:xfrm>
            <a:off x="1143002" y="2173349"/>
            <a:ext cx="6854666" cy="1271117"/>
          </a:xfrm>
          <a:custGeom>
            <a:rect b="b" l="l" r="r" t="t"/>
            <a:pathLst>
              <a:path extrusionOk="0" h="1600200" w="9139555">
                <a:moveTo>
                  <a:pt x="0" y="1600199"/>
                </a:moveTo>
                <a:lnTo>
                  <a:pt x="9139049" y="1600199"/>
                </a:lnTo>
                <a:lnTo>
                  <a:pt x="9139049" y="0"/>
                </a:lnTo>
                <a:lnTo>
                  <a:pt x="0" y="0"/>
                </a:lnTo>
                <a:lnTo>
                  <a:pt x="0" y="1600199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"/>
          <p:cNvSpPr txBox="1"/>
          <p:nvPr/>
        </p:nvSpPr>
        <p:spPr>
          <a:xfrm>
            <a:off x="1262006" y="2133130"/>
            <a:ext cx="6612255" cy="1271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049" marR="3810" rt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HFIP Goals and Status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1588" marR="125777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Frank Marks (NOAA/AOML/HRD)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1588" marR="1257776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HFIP Research Lead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1588" marR="1257776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November 17, 2020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"/>
          <p:cNvSpPr/>
          <p:nvPr/>
        </p:nvSpPr>
        <p:spPr>
          <a:xfrm>
            <a:off x="1282250" y="1162918"/>
            <a:ext cx="6571766" cy="82829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"/>
          <p:cNvSpPr txBox="1"/>
          <p:nvPr/>
        </p:nvSpPr>
        <p:spPr>
          <a:xfrm>
            <a:off x="8686800" y="4857750"/>
            <a:ext cx="123349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marR="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89bd7d35d_0_8"/>
          <p:cNvSpPr txBox="1"/>
          <p:nvPr>
            <p:ph type="title"/>
          </p:nvPr>
        </p:nvSpPr>
        <p:spPr>
          <a:xfrm>
            <a:off x="1518000" y="151900"/>
            <a:ext cx="6108000" cy="7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 sz="3000">
                <a:solidFill>
                  <a:srgbClr val="000000"/>
                </a:solidFill>
              </a:rPr>
              <a:t>HAFS V0.1 Model Performance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165" name="Google Shape;165;ga89bd7d35d_0_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ga89bd7d35d_0_8"/>
          <p:cNvSpPr txBox="1"/>
          <p:nvPr/>
        </p:nvSpPr>
        <p:spPr>
          <a:xfrm>
            <a:off x="541250" y="3299600"/>
            <a:ext cx="81606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5-Day Results</a:t>
            </a: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31775" lvl="0" marL="3143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HAFS-B is best track model ≤96 h, including statistically-significant result at 72 h.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1775" lvl="0" marL="3143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HAFS-B has large intensity errors at long lead times (&gt;72 h), high bias from no ocean coupling</a:t>
            </a:r>
            <a:endParaRPr b="0" i="0" sz="110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42875" lvl="0" marL="14287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7-Day Results</a:t>
            </a: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31775" lvl="0" marL="3143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HAFS-B track better than GFS and HAFS-J 12-144 h</a:t>
            </a:r>
            <a:endParaRPr b="0" i="0" sz="140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31775" lvl="0" marL="3143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GFS superior &gt;144 h</a:t>
            </a:r>
            <a:endParaRPr b="0" i="0" sz="140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ga89bd7d35d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00" y="1067971"/>
            <a:ext cx="2967197" cy="225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a89bd7d35d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69202" y="1068862"/>
            <a:ext cx="2965443" cy="225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a89bd7d35d_0_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28950" y="1066750"/>
            <a:ext cx="2962656" cy="225856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a89bd7d35d_0_8"/>
          <p:cNvSpPr txBox="1"/>
          <p:nvPr/>
        </p:nvSpPr>
        <p:spPr>
          <a:xfrm>
            <a:off x="2156150" y="1266700"/>
            <a:ext cx="813600" cy="6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Skill relative HWRF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a89bd7d35d_0_8"/>
          <p:cNvSpPr txBox="1"/>
          <p:nvPr/>
        </p:nvSpPr>
        <p:spPr>
          <a:xfrm>
            <a:off x="5124875" y="1266700"/>
            <a:ext cx="813600" cy="6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Skill relative HWRF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a89bd7d35d_0_8"/>
          <p:cNvSpPr txBox="1"/>
          <p:nvPr/>
        </p:nvSpPr>
        <p:spPr>
          <a:xfrm>
            <a:off x="8093600" y="1266700"/>
            <a:ext cx="813600" cy="6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Skill relative GFS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a89bd7d35d_0_8"/>
          <p:cNvSpPr/>
          <p:nvPr/>
        </p:nvSpPr>
        <p:spPr>
          <a:xfrm>
            <a:off x="1485901" y="946547"/>
            <a:ext cx="6071235" cy="0"/>
          </a:xfrm>
          <a:custGeom>
            <a:rect b="b" l="l" r="r" t="t"/>
            <a:pathLst>
              <a:path extrusionOk="0" h="120000" w="8094980">
                <a:moveTo>
                  <a:pt x="0" y="0"/>
                </a:moveTo>
                <a:lnTo>
                  <a:pt x="8094600" y="0"/>
                </a:lnTo>
              </a:path>
            </a:pathLst>
          </a:cu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ga89bd7d35d_0_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89350" y="4080450"/>
            <a:ext cx="762000" cy="76605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a89bd7d35d_0_8"/>
          <p:cNvSpPr txBox="1"/>
          <p:nvPr/>
        </p:nvSpPr>
        <p:spPr>
          <a:xfrm>
            <a:off x="8093600" y="2684275"/>
            <a:ext cx="8136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7-Day</a:t>
            </a:r>
            <a:endParaRPr b="0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"/>
          <p:cNvSpPr txBox="1"/>
          <p:nvPr/>
        </p:nvSpPr>
        <p:spPr>
          <a:xfrm>
            <a:off x="1741252" y="0"/>
            <a:ext cx="5569085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137150" spcFirstLastPara="1" rIns="137150" wrap="square" tIns="34275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Strategies: Guidance &amp; Products 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0"/>
          <p:cNvSpPr/>
          <p:nvPr/>
        </p:nvSpPr>
        <p:spPr>
          <a:xfrm>
            <a:off x="514200" y="1124200"/>
            <a:ext cx="3777900" cy="15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6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Improve probabilistic guidance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1" marL="40005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Incorporate dynamically-based uncertainty into hazard models &amp; products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1" marL="40005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R&amp;D for hazard-specific products from </a:t>
            </a: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AFS Tropical Roadmap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0"/>
          <p:cNvSpPr/>
          <p:nvPr/>
        </p:nvSpPr>
        <p:spPr>
          <a:xfrm>
            <a:off x="4985350" y="2939150"/>
            <a:ext cx="34518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TC Wind Hazard Recommender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0"/>
          <p:cNvSpPr txBox="1"/>
          <p:nvPr>
            <p:ph idx="12" type="sldNum"/>
          </p:nvPr>
        </p:nvSpPr>
        <p:spPr>
          <a:xfrm>
            <a:off x="8762354" y="4876449"/>
            <a:ext cx="2763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" name="Google Shape;184;p10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0"/>
          <p:cNvSpPr txBox="1"/>
          <p:nvPr/>
        </p:nvSpPr>
        <p:spPr>
          <a:xfrm>
            <a:off x="1131750" y="2939150"/>
            <a:ext cx="22167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Wind Speed Probability Upgrades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6225" y="997075"/>
            <a:ext cx="3483600" cy="19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9334" y="3147975"/>
            <a:ext cx="4565670" cy="1613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10"/>
          <p:cNvGrpSpPr/>
          <p:nvPr/>
        </p:nvGrpSpPr>
        <p:grpSpPr>
          <a:xfrm>
            <a:off x="175775" y="3184250"/>
            <a:ext cx="4263476" cy="1613624"/>
            <a:chOff x="175775" y="3184250"/>
            <a:chExt cx="4263476" cy="1613624"/>
          </a:xfrm>
        </p:grpSpPr>
        <p:pic>
          <p:nvPicPr>
            <p:cNvPr id="189" name="Google Shape;189;p10"/>
            <p:cNvPicPr preferRelativeResize="0"/>
            <p:nvPr/>
          </p:nvPicPr>
          <p:blipFill rotWithShape="1">
            <a:blip r:embed="rId6">
              <a:alphaModFix/>
            </a:blip>
            <a:srcRect b="0" l="0" r="0" t="1613"/>
            <a:stretch/>
          </p:blipFill>
          <p:spPr>
            <a:xfrm>
              <a:off x="175775" y="3184250"/>
              <a:ext cx="4263476" cy="16136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0" name="Google Shape;190;p10"/>
            <p:cNvCxnSpPr/>
            <p:nvPr/>
          </p:nvCxnSpPr>
          <p:spPr>
            <a:xfrm>
              <a:off x="175775" y="3184250"/>
              <a:ext cx="730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91" name="Google Shape;191;p10"/>
          <p:cNvSpPr txBox="1"/>
          <p:nvPr/>
        </p:nvSpPr>
        <p:spPr>
          <a:xfrm>
            <a:off x="1537100" y="3224200"/>
            <a:ext cx="7911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Dorian</a:t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0"/>
          <p:cNvSpPr txBox="1"/>
          <p:nvPr/>
        </p:nvSpPr>
        <p:spPr>
          <a:xfrm>
            <a:off x="6765475" y="3224200"/>
            <a:ext cx="7911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Michael</a:t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11"/>
          <p:cNvGrpSpPr/>
          <p:nvPr/>
        </p:nvGrpSpPr>
        <p:grpSpPr>
          <a:xfrm>
            <a:off x="4281289" y="1065875"/>
            <a:ext cx="4800462" cy="3592924"/>
            <a:chOff x="3942190" y="13479"/>
            <a:chExt cx="6571474" cy="5598199"/>
          </a:xfrm>
        </p:grpSpPr>
        <p:sp>
          <p:nvSpPr>
            <p:cNvPr id="198" name="Google Shape;198;p11"/>
            <p:cNvSpPr/>
            <p:nvPr/>
          </p:nvSpPr>
          <p:spPr>
            <a:xfrm rot="5400000">
              <a:off x="6675530" y="-107871"/>
              <a:ext cx="2093700" cy="2336400"/>
            </a:xfrm>
            <a:prstGeom prst="hexagon">
              <a:avLst>
                <a:gd fmla="val 25000" name="adj"/>
                <a:gd fmla="val 115470" name="vf"/>
              </a:avLst>
            </a:prstGeom>
            <a:blipFill rotWithShape="0">
              <a:blip r:embed="rId3">
                <a:alphaModFix/>
              </a:blip>
              <a:stretch>
                <a:fillRect b="-14133" l="11022" r="11022" t="-14133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 rot="5400000">
              <a:off x="4896859" y="-621"/>
              <a:ext cx="2086500" cy="2114700"/>
            </a:xfrm>
            <a:prstGeom prst="hexagon">
              <a:avLst>
                <a:gd fmla="val 25000" name="adj"/>
                <a:gd fmla="val 115470" name="vf"/>
              </a:avLst>
            </a:prstGeom>
            <a:blipFill rotWithShape="0">
              <a:blip r:embed="rId4">
                <a:alphaModFix/>
              </a:blip>
              <a:stretch>
                <a:fillRect b="-8249" l="7084" r="7083" t="-8248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 rot="5400000">
              <a:off x="5776681" y="1782661"/>
              <a:ext cx="2067000" cy="2059800"/>
            </a:xfrm>
            <a:prstGeom prst="hexagon">
              <a:avLst>
                <a:gd fmla="val 25000" name="adj"/>
                <a:gd fmla="val 115470" name="vf"/>
              </a:avLst>
            </a:prstGeom>
            <a:blipFill rotWithShape="0">
              <a:blip r:embed="rId5">
                <a:alphaModFix/>
              </a:blip>
              <a:stretch>
                <a:fillRect b="-7272" l="6352" r="6352" t="-7272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 rot="5400000">
              <a:off x="7548928" y="1857527"/>
              <a:ext cx="2067000" cy="1902900"/>
            </a:xfrm>
            <a:prstGeom prst="hexagon">
              <a:avLst>
                <a:gd fmla="val 25000" name="adj"/>
                <a:gd fmla="val 115470" name="vf"/>
              </a:avLst>
            </a:prstGeom>
            <a:blipFill rotWithShape="0">
              <a:blip r:embed="rId6">
                <a:alphaModFix/>
              </a:blip>
              <a:stretch>
                <a:fillRect b="-2908" l="2751" r="2751" t="-2908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 rot="5400000">
              <a:off x="6688895" y="3485996"/>
              <a:ext cx="2067000" cy="2112300"/>
            </a:xfrm>
            <a:prstGeom prst="hexagon">
              <a:avLst>
                <a:gd fmla="val 25000" name="adj"/>
                <a:gd fmla="val 115470" name="vf"/>
              </a:avLst>
            </a:prstGeom>
            <a:blipFill rotWithShape="0">
              <a:blip r:embed="rId7">
                <a:alphaModFix/>
              </a:blip>
              <a:stretch>
                <a:fillRect b="-8729" l="7437" r="7437" t="-8729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 rot="5400000">
              <a:off x="4823689" y="3594028"/>
              <a:ext cx="2067000" cy="1968300"/>
            </a:xfrm>
            <a:prstGeom prst="hexagon">
              <a:avLst>
                <a:gd fmla="val 25000" name="adj"/>
                <a:gd fmla="val 115470" name="vf"/>
              </a:avLst>
            </a:prstGeom>
            <a:blipFill rotWithShape="0">
              <a:blip r:embed="rId8">
                <a:alphaModFix/>
              </a:blip>
              <a:stretch>
                <a:fillRect b="-4727" l="4322" r="4322" t="-4727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 rot="5400000">
              <a:off x="8452514" y="96461"/>
              <a:ext cx="2108100" cy="2014200"/>
            </a:xfrm>
            <a:prstGeom prst="hexagon">
              <a:avLst>
                <a:gd fmla="val 25000" name="adj"/>
                <a:gd fmla="val 115470" name="vf"/>
              </a:avLst>
            </a:prstGeom>
            <a:blipFill rotWithShape="0">
              <a:blip r:embed="rId9">
                <a:alphaModFix/>
              </a:blip>
              <a:stretch>
                <a:fillRect b="-4911" l="4476" r="4475" t="-4911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 rot="5400000">
              <a:off x="4016290" y="1713668"/>
              <a:ext cx="2042400" cy="2190600"/>
            </a:xfrm>
            <a:prstGeom prst="hexagon">
              <a:avLst>
                <a:gd fmla="val 25000" name="adj"/>
                <a:gd fmla="val 115470" name="vf"/>
              </a:avLst>
            </a:prstGeom>
            <a:blipFill rotWithShape="0">
              <a:blip r:embed="rId10">
                <a:alphaModFix/>
              </a:blip>
              <a:stretch>
                <a:fillRect b="-11640" l="9446" r="9445" t="-1164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 rot="5400000">
              <a:off x="8473071" y="3587578"/>
              <a:ext cx="2067000" cy="1981200"/>
            </a:xfrm>
            <a:prstGeom prst="hexagon">
              <a:avLst>
                <a:gd fmla="val 25000" name="adj"/>
                <a:gd fmla="val 115470" name="vf"/>
              </a:avLst>
            </a:prstGeom>
            <a:blipFill rotWithShape="0">
              <a:blip r:embed="rId11">
                <a:alphaModFix/>
              </a:blip>
              <a:stretch>
                <a:fillRect b="-5085" l="4619" r="4619" t="-5085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" name="Google Shape;207;p11"/>
          <p:cNvSpPr/>
          <p:nvPr/>
        </p:nvSpPr>
        <p:spPr>
          <a:xfrm>
            <a:off x="569300" y="2083225"/>
            <a:ext cx="3815100" cy="26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-215504" lvl="0" marL="21550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Enhance communication of risk and uncertainty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1" marL="4572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Evaluate TC products for effective communication of risk using </a:t>
            </a: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1" marL="4572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Modernize TC products as informed by social &amp; behavioral science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0988" lvl="0" marL="457200" marR="3767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Coordinating </a:t>
            </a: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 OAR &amp; Hurricane Supplemental Projects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using 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&amp; behavioral science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research to evaluate TC products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 txBox="1"/>
          <p:nvPr/>
        </p:nvSpPr>
        <p:spPr>
          <a:xfrm>
            <a:off x="1142869" y="0"/>
            <a:ext cx="68580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137150" spcFirstLastPara="1" rIns="137150" wrap="square" tIns="34275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Strategies: Enhance Communications of Risk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1"/>
          <p:cNvSpPr txBox="1"/>
          <p:nvPr>
            <p:ph idx="12" type="sldNum"/>
          </p:nvPr>
        </p:nvSpPr>
        <p:spPr>
          <a:xfrm>
            <a:off x="8762354" y="4876449"/>
            <a:ext cx="2763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11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66075" y="987200"/>
            <a:ext cx="3433424" cy="1096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11"/>
          <p:cNvGrpSpPr/>
          <p:nvPr/>
        </p:nvGrpSpPr>
        <p:grpSpPr>
          <a:xfrm>
            <a:off x="4434498" y="1067707"/>
            <a:ext cx="4537509" cy="3589261"/>
            <a:chOff x="5533753" y="970469"/>
            <a:chExt cx="2932533" cy="2794504"/>
          </a:xfrm>
        </p:grpSpPr>
        <p:sp>
          <p:nvSpPr>
            <p:cNvPr id="213" name="Google Shape;213;p11"/>
            <p:cNvSpPr/>
            <p:nvPr/>
          </p:nvSpPr>
          <p:spPr>
            <a:xfrm rot="5400000">
              <a:off x="6692464" y="1089571"/>
              <a:ext cx="1038254" cy="80559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1"/>
            <p:cNvSpPr txBox="1"/>
            <p:nvPr/>
          </p:nvSpPr>
          <p:spPr>
            <a:xfrm>
              <a:off x="6873196" y="1135027"/>
              <a:ext cx="658500" cy="7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Hazard Prediction and Communication Dynamics in the Modern Information Environment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 rot="5400000">
              <a:off x="5844144" y="1086799"/>
              <a:ext cx="1038254" cy="80559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1"/>
            <p:cNvSpPr txBox="1"/>
            <p:nvPr/>
          </p:nvSpPr>
          <p:spPr>
            <a:xfrm>
              <a:off x="6048942" y="1132251"/>
              <a:ext cx="636000" cy="7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Minding the Gap:  Modernizing the TC Product Suite by Evaluating NWS Partner Information Needs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1"/>
            <p:cNvSpPr/>
            <p:nvPr/>
          </p:nvSpPr>
          <p:spPr>
            <a:xfrm rot="5400000">
              <a:off x="6277497" y="1970795"/>
              <a:ext cx="1038254" cy="80559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1"/>
            <p:cNvSpPr txBox="1"/>
            <p:nvPr/>
          </p:nvSpPr>
          <p:spPr>
            <a:xfrm>
              <a:off x="6469347" y="2016255"/>
              <a:ext cx="658500" cy="7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 Web-Based Survey to Estimate the Economic Value of Improved Hurricane Forecasts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1"/>
            <p:cNvSpPr/>
            <p:nvPr/>
          </p:nvSpPr>
          <p:spPr>
            <a:xfrm rot="5400000">
              <a:off x="7125817" y="1970795"/>
              <a:ext cx="1038254" cy="80559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1"/>
            <p:cNvSpPr txBox="1"/>
            <p:nvPr/>
          </p:nvSpPr>
          <p:spPr>
            <a:xfrm>
              <a:off x="7367687" y="2016251"/>
              <a:ext cx="554534" cy="71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Cone of Uncertainty Social and Behavioral Science Research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1"/>
            <p:cNvSpPr/>
            <p:nvPr/>
          </p:nvSpPr>
          <p:spPr>
            <a:xfrm rot="5400000">
              <a:off x="6692464" y="2838564"/>
              <a:ext cx="1038254" cy="80559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1"/>
            <p:cNvSpPr txBox="1"/>
            <p:nvPr/>
          </p:nvSpPr>
          <p:spPr>
            <a:xfrm>
              <a:off x="6848318" y="2884022"/>
              <a:ext cx="729300" cy="7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Optimizing Tropical Cyclone Information:  An NHC Web User Experience Study from a Public Perspective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1"/>
            <p:cNvSpPr/>
            <p:nvPr/>
          </p:nvSpPr>
          <p:spPr>
            <a:xfrm rot="5400000">
              <a:off x="5822425" y="2843049"/>
              <a:ext cx="1038254" cy="80559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1"/>
            <p:cNvSpPr txBox="1"/>
            <p:nvPr/>
          </p:nvSpPr>
          <p:spPr>
            <a:xfrm>
              <a:off x="6064295" y="2888505"/>
              <a:ext cx="554534" cy="71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Public Response to Emergency Communications:  Hurricane Maria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1"/>
            <p:cNvSpPr/>
            <p:nvPr/>
          </p:nvSpPr>
          <p:spPr>
            <a:xfrm rot="5400000">
              <a:off x="7526535" y="1105943"/>
              <a:ext cx="1038254" cy="80559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1"/>
            <p:cNvSpPr txBox="1"/>
            <p:nvPr/>
          </p:nvSpPr>
          <p:spPr>
            <a:xfrm>
              <a:off x="7684032" y="1151404"/>
              <a:ext cx="744900" cy="7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There’s a Chance of What?  Assessing Numeracy Skills of Forecasters, Partners, and Publics to Improve TC Product Uncertainty Communication, IDSS, and Training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1"/>
            <p:cNvSpPr/>
            <p:nvPr/>
          </p:nvSpPr>
          <p:spPr>
            <a:xfrm rot="5400000">
              <a:off x="5417423" y="1966258"/>
              <a:ext cx="1038254" cy="80559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1"/>
            <p:cNvSpPr txBox="1"/>
            <p:nvPr/>
          </p:nvSpPr>
          <p:spPr>
            <a:xfrm>
              <a:off x="5576587" y="2011728"/>
              <a:ext cx="705900" cy="7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Wait, That Forecast Changed?  Assessing How Publics’ Consume and Process Changing Tropical Cyclone Forecasts over Time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1"/>
            <p:cNvSpPr/>
            <p:nvPr/>
          </p:nvSpPr>
          <p:spPr>
            <a:xfrm rot="5400000">
              <a:off x="7544362" y="2838647"/>
              <a:ext cx="1038254" cy="80559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1"/>
            <p:cNvSpPr txBox="1"/>
            <p:nvPr/>
          </p:nvSpPr>
          <p:spPr>
            <a:xfrm>
              <a:off x="7709981" y="2884120"/>
              <a:ext cx="705900" cy="7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RAPID:  Responding to the Risk of Hurricanes Harvey and Irma:  Choices and Adjustment over Time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1225" y="972525"/>
            <a:ext cx="2933175" cy="211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2"/>
          <p:cNvSpPr txBox="1"/>
          <p:nvPr/>
        </p:nvSpPr>
        <p:spPr>
          <a:xfrm>
            <a:off x="1143000" y="0"/>
            <a:ext cx="68580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Strategies: HPC &amp; R2O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2"/>
          <p:cNvSpPr/>
          <p:nvPr/>
        </p:nvSpPr>
        <p:spPr>
          <a:xfrm>
            <a:off x="516950" y="1008675"/>
            <a:ext cx="5084100" cy="15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28575" marR="0" rtl="0" algn="l">
              <a:lnSpc>
                <a:spcPct val="6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Increase HPC Capacity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3127" lvl="3" marL="434577" marR="252889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 R&amp;D </a:t>
            </a:r>
            <a:r>
              <a:rPr lang="en-US" sz="1500"/>
              <a:t>&amp;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operational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computing to support </a:t>
            </a: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AFS development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3127" lvl="3" marL="434577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Hurricane Supplemental will provide R&amp;D HPC </a:t>
            </a:r>
            <a:r>
              <a:rPr b="0" i="0" lang="en-US" sz="1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~24M core h/month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HAFS development (</a:t>
            </a: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Hera &amp; Orion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2"/>
          <p:cNvSpPr txBox="1"/>
          <p:nvPr>
            <p:ph idx="12" type="sldNum"/>
          </p:nvPr>
        </p:nvSpPr>
        <p:spPr>
          <a:xfrm>
            <a:off x="8762354" y="4876449"/>
            <a:ext cx="2763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0" name="Google Shape;240;p12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2"/>
          <p:cNvSpPr txBox="1"/>
          <p:nvPr/>
        </p:nvSpPr>
        <p:spPr>
          <a:xfrm>
            <a:off x="516950" y="2512950"/>
            <a:ext cx="50841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Research to Operations (R20) Enhancements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marR="56721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Accelerate transition to operations by following NOAA’s best practices for promoting readiness levels (RLs)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marR="56721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a process to prioritize research targeted for operational improvements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457200" marR="56721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Integrated use &amp; support of Testbeds (JHT, DTC, JCSDA, HWT, HMT, &amp; EPIC)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6182" y="3419738"/>
            <a:ext cx="1058925" cy="128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250095" y="3419738"/>
            <a:ext cx="1058925" cy="12861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ak7.picdn.net/shutterstock/videos/16765657/thumb/1.jpg" id="244" name="Google Shape;24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0082" y="3327971"/>
            <a:ext cx="2385037" cy="106686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2"/>
          <p:cNvSpPr/>
          <p:nvPr/>
        </p:nvSpPr>
        <p:spPr>
          <a:xfrm>
            <a:off x="5920082" y="3524343"/>
            <a:ext cx="2385000" cy="2685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O2R</a:t>
            </a: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b="1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R2O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2"/>
          <p:cNvSpPr txBox="1"/>
          <p:nvPr/>
        </p:nvSpPr>
        <p:spPr>
          <a:xfrm rot="2186526">
            <a:off x="8216868" y="3362076"/>
            <a:ext cx="996448" cy="28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2"/>
          <p:cNvSpPr txBox="1"/>
          <p:nvPr/>
        </p:nvSpPr>
        <p:spPr>
          <a:xfrm rot="-2038845">
            <a:off x="5017145" y="3361617"/>
            <a:ext cx="885646" cy="287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6371650" y="4010827"/>
            <a:ext cx="17370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VALLEY OF DEATH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2"/>
          <p:cNvGrpSpPr/>
          <p:nvPr/>
        </p:nvGrpSpPr>
        <p:grpSpPr>
          <a:xfrm>
            <a:off x="5969800" y="3776270"/>
            <a:ext cx="825800" cy="468854"/>
            <a:chOff x="3560369" y="5189168"/>
            <a:chExt cx="4082056" cy="1476706"/>
          </a:xfrm>
        </p:grpSpPr>
        <p:pic>
          <p:nvPicPr>
            <p:cNvPr descr="https://image.shutterstock.com/image-vector/truck-cartoon-red-no-simple-260nw-491918500.jpg" id="250" name="Google Shape;250;p12"/>
            <p:cNvPicPr preferRelativeResize="0"/>
            <p:nvPr/>
          </p:nvPicPr>
          <p:blipFill rotWithShape="1">
            <a:blip r:embed="rId6">
              <a:alphaModFix amt="73000"/>
            </a:blip>
            <a:srcRect b="6125" l="3941" r="5453" t="24341"/>
            <a:stretch/>
          </p:blipFill>
          <p:spPr>
            <a:xfrm flipH="1">
              <a:off x="3560369" y="5189181"/>
              <a:ext cx="4082056" cy="14766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2"/>
            <p:cNvSpPr txBox="1"/>
            <p:nvPr/>
          </p:nvSpPr>
          <p:spPr>
            <a:xfrm>
              <a:off x="3660325" y="5189168"/>
              <a:ext cx="2680500" cy="92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HFIP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4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/>
          <p:nvPr/>
        </p:nvSpPr>
        <p:spPr>
          <a:xfrm>
            <a:off x="596551" y="1107854"/>
            <a:ext cx="3630000" cy="3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31775" lvl="0" marL="231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 Broaden expertise and expand interaction with external community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3129" lvl="1" marL="434579" marR="143828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Re-invigorate grants program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3129" lvl="1" marL="434579" marR="143828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Maintain a visiting scientist program at research and operational centers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3129" lvl="1" marL="434579" marR="306705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Advisory committees, community workshops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3129" lvl="1" marL="434579" marR="306705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Collaborate/coordinate with social and behavioral sciences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3129" lvl="1" marL="434579" marR="306705" rtl="0" algn="l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Outreach to America’s Weather Industry (AWI)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4"/>
          <p:cNvSpPr txBox="1"/>
          <p:nvPr/>
        </p:nvSpPr>
        <p:spPr>
          <a:xfrm>
            <a:off x="1556424" y="0"/>
            <a:ext cx="5982511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137150" spcFirstLastPara="1" rIns="137150" wrap="square" tIns="34275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Strategies: 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to Community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4"/>
          <p:cNvSpPr txBox="1"/>
          <p:nvPr>
            <p:ph idx="12" type="sldNum"/>
          </p:nvPr>
        </p:nvSpPr>
        <p:spPr>
          <a:xfrm>
            <a:off x="8762354" y="4876449"/>
            <a:ext cx="2763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9" name="Google Shape;259;p14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0" name="Google Shape;260;p14"/>
          <p:cNvGraphicFramePr/>
          <p:nvPr/>
        </p:nvGraphicFramePr>
        <p:xfrm>
          <a:off x="4279411" y="1084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{1954DEA5-35AE-4547-A6F5-6A20AC935712}</a:tableStyleId>
              </a:tblPr>
              <a:tblGrid>
                <a:gridCol w="771800"/>
                <a:gridCol w="1405775"/>
                <a:gridCol w="2451600"/>
              </a:tblGrid>
              <a:tr h="28660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000" u="none" cap="none" strike="noStrike">
                          <a:solidFill>
                            <a:srgbClr val="FFFFFF"/>
                          </a:solidFill>
                        </a:rPr>
                        <a:t>HFIP Collaborative Awards Round V (2018-2020)</a:t>
                      </a:r>
                      <a:endParaRPr b="1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868CF"/>
                    </a:solidFill>
                  </a:tcPr>
                </a:tc>
                <a:tc hMerge="1"/>
                <a:tc hMerge="1"/>
              </a:tr>
              <a:tr h="297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b="1" lang="en-US" sz="700" u="none" cap="none" strike="noStrike">
                          <a:solidFill>
                            <a:srgbClr val="FFFFFF"/>
                          </a:solidFill>
                        </a:rPr>
                        <a:t>PI Name</a:t>
                      </a:r>
                      <a:endParaRPr b="1" sz="7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37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b="1" lang="en-US" sz="700" u="none" cap="none" strike="noStrike">
                          <a:solidFill>
                            <a:srgbClr val="000000"/>
                          </a:solidFill>
                        </a:rPr>
                        <a:t>PI Institution</a:t>
                      </a:r>
                      <a:endParaRPr b="1" sz="7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9A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b="1" lang="en-US" sz="700" u="none" cap="none" strike="noStrike">
                          <a:solidFill>
                            <a:srgbClr val="000000"/>
                          </a:solidFill>
                        </a:rPr>
                        <a:t>Project Title</a:t>
                      </a:r>
                      <a:endParaRPr b="1" sz="7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9ADF"/>
                    </a:solidFill>
                  </a:tcPr>
                </a:tc>
              </a:tr>
              <a:tr h="52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>
                          <a:solidFill>
                            <a:srgbClr val="FFFFFF"/>
                          </a:solidFill>
                        </a:rPr>
                        <a:t>Agnes Lim</a:t>
                      </a:r>
                      <a:endParaRPr sz="7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37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University of Wisconsin (UWI)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CB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Advanced DA Techniques for Satellite-Derived Atmospheric Motion Vectors from GOES 16/17 in HWRF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CBEF"/>
                    </a:solidFill>
                  </a:tcPr>
                </a:tc>
              </a:tr>
              <a:tr h="537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>
                          <a:solidFill>
                            <a:srgbClr val="FFFFFF"/>
                          </a:solidFill>
                        </a:rPr>
                        <a:t>Andrea Schumacher</a:t>
                      </a:r>
                      <a:endParaRPr sz="7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37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Colorado State University (CSU)</a:t>
                      </a:r>
                      <a:endParaRPr sz="700" u="none" cap="none" strike="noStrike"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 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CB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Using Dynamically-Based Probabilistic Forecast Systems to Improve the NHC Wind Speed Products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CBEF"/>
                    </a:solidFill>
                  </a:tcPr>
                </a:tc>
              </a:tr>
              <a:tr h="417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>
                          <a:solidFill>
                            <a:srgbClr val="FFFFFF"/>
                          </a:solidFill>
                        </a:rPr>
                        <a:t> Kerry Emanuel</a:t>
                      </a:r>
                      <a:endParaRPr sz="7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37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Massachusetts Institute of Technology (MIT)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CB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New Frameworks for Predicting Extreme Rapid Intensification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CBEF"/>
                    </a:solidFill>
                  </a:tcPr>
                </a:tc>
              </a:tr>
              <a:tr h="537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>
                          <a:solidFill>
                            <a:srgbClr val="FFFFFF"/>
                          </a:solidFill>
                        </a:rPr>
                        <a:t>Ping Zhu</a:t>
                      </a:r>
                      <a:endParaRPr sz="7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37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Florida International University (FIU)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9A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Rapid Intensification Changes: Improving Sub-Grid Scale Model Parameterization and Microphysical-Dynamical Interaction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9ADF"/>
                    </a:solidFill>
                  </a:tcPr>
                </a:tc>
              </a:tr>
              <a:tr h="417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>
                          <a:solidFill>
                            <a:srgbClr val="FFFFFF"/>
                          </a:solidFill>
                        </a:rPr>
                        <a:t>Ryan Torn</a:t>
                      </a:r>
                      <a:endParaRPr sz="7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37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SUNY Albany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9A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Evaluating Initial Condition Perturbation Methods in the HWRF Ensemble Prediction System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9ADF"/>
                    </a:solidFill>
                  </a:tcPr>
                </a:tc>
              </a:tr>
              <a:tr h="417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>
                          <a:solidFill>
                            <a:srgbClr val="FFFFFF"/>
                          </a:solidFill>
                        </a:rPr>
                        <a:t>Ting-Chi Wu</a:t>
                      </a:r>
                      <a:endParaRPr sz="7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37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Colorado State University (CSU)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9A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700" u="none" cap="none" strike="noStrike"/>
                        <a:t>Enabling Cloud Condensate Cycling for All-Sky Radiance Assimilation in HWRF</a:t>
                      </a:r>
                      <a:endParaRPr sz="7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9AD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1" name="Google Shape;261;p14"/>
          <p:cNvGraphicFramePr/>
          <p:nvPr/>
        </p:nvGraphicFramePr>
        <p:xfrm>
          <a:off x="4254175" y="10604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{44E4CC11-267D-4EA1-A899-2CA149B9F4FA}</a:tableStyleId>
              </a:tblPr>
              <a:tblGrid>
                <a:gridCol w="1082250"/>
                <a:gridCol w="1001475"/>
                <a:gridCol w="2545450"/>
              </a:tblGrid>
              <a:tr h="543050"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HFIP Collaborative Awards Round VI (2020-2022)</a:t>
                      </a:r>
                      <a:endParaRPr b="1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 hMerge="1"/>
                <a:tc hMerge="1"/>
              </a:tr>
              <a:tr h="485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PI Name</a:t>
                      </a:r>
                      <a:endParaRPr b="1"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PI Institution</a:t>
                      </a:r>
                      <a:endParaRPr b="1"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Project Title</a:t>
                      </a:r>
                      <a:endParaRPr b="1"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779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Alan Brammer</a:t>
                      </a:r>
                      <a:endParaRPr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CSU-CIRA</a:t>
                      </a:r>
                      <a:endParaRPr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Extending the Tropical Cyclone Genesis Index to Global Ensemble Forecasts</a:t>
                      </a:r>
                      <a:endParaRPr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891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Enrique Curchitser</a:t>
                      </a:r>
                      <a:endParaRPr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Rutgers</a:t>
                      </a:r>
                      <a:endParaRPr sz="12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</a:t>
                      </a:r>
                      <a:endParaRPr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Developing Regional Ocean Modeling Capabilities with MOM6 for use in the UFS</a:t>
                      </a:r>
                      <a:endParaRPr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891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Ryan Torn</a:t>
                      </a:r>
                      <a:endParaRPr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SUNY Albany</a:t>
                      </a:r>
                      <a:endParaRPr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Application of Innovation Statistics to Diagnose Biases in the HAFS System</a:t>
                      </a:r>
                      <a:endParaRPr sz="1200"/>
                    </a:p>
                  </a:txBody>
                  <a:tcPr marT="9525" marB="91425" marR="68575" marL="6857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12c6eab1e_0_89"/>
          <p:cNvSpPr txBox="1"/>
          <p:nvPr>
            <p:ph idx="12" type="sldNum"/>
          </p:nvPr>
        </p:nvSpPr>
        <p:spPr>
          <a:xfrm>
            <a:off x="8762354" y="4876449"/>
            <a:ext cx="2763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Google Shape;268;ga12c6eab1e_0_89"/>
          <p:cNvSpPr txBox="1"/>
          <p:nvPr>
            <p:ph type="title"/>
          </p:nvPr>
        </p:nvSpPr>
        <p:spPr>
          <a:xfrm>
            <a:off x="1517050" y="0"/>
            <a:ext cx="60075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/>
              <a:t>EISWG HFIP Recommendations to NOAA SAB</a:t>
            </a:r>
            <a:endParaRPr sz="3000"/>
          </a:p>
        </p:txBody>
      </p:sp>
      <p:sp>
        <p:nvSpPr>
          <p:cNvPr id="269" name="Google Shape;269;ga12c6eab1e_0_89"/>
          <p:cNvSpPr txBox="1"/>
          <p:nvPr/>
        </p:nvSpPr>
        <p:spPr>
          <a:xfrm>
            <a:off x="617500" y="1115700"/>
            <a:ext cx="7806600" cy="3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To achieve the increasingly urgent goals of the Weather Act, Section 104 in a reasonable time, NOAA will need to continue to support HFIP, plus: 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AutoNum type="arabicParenR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invest in additional physical, social </a:t>
            </a:r>
            <a:r>
              <a:rPr lang="en-US" sz="1800">
                <a:solidFill>
                  <a:srgbClr val="222222"/>
                </a:solidFill>
                <a:highlight>
                  <a:srgbClr val="FFFFFF"/>
                </a:highlight>
              </a:rPr>
              <a:t>&amp;</a:t>
            </a: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behavioral science research, motivated </a:t>
            </a:r>
            <a:r>
              <a:rPr lang="en-US" sz="1800">
                <a:solidFill>
                  <a:srgbClr val="222222"/>
                </a:solidFill>
                <a:highlight>
                  <a:srgbClr val="FFFFFF"/>
                </a:highlight>
              </a:rPr>
              <a:t>&amp;</a:t>
            </a: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targeted by an expanded set of success metrics; 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AutoNum type="arabicParenR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leverage scientific </a:t>
            </a:r>
            <a:r>
              <a:rPr lang="en-US" sz="1800">
                <a:solidFill>
                  <a:srgbClr val="222222"/>
                </a:solidFill>
                <a:highlight>
                  <a:srgbClr val="FFFFFF"/>
                </a:highlight>
              </a:rPr>
              <a:t>&amp;</a:t>
            </a: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technological advances enabled by other line offices, testbeds, agencies, organizations </a:t>
            </a:r>
            <a:r>
              <a:rPr lang="en-US" sz="1800">
                <a:solidFill>
                  <a:srgbClr val="222222"/>
                </a:solidFill>
                <a:highlight>
                  <a:srgbClr val="FFFFFF"/>
                </a:highlight>
              </a:rPr>
              <a:t>&amp;</a:t>
            </a: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industry; </a:t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800"/>
              <a:buFont typeface="Arial"/>
              <a:buAutoNum type="arabicParenR"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entrain a broader network of expert personnel external to NOAA for convergent research and workforce development.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a12c6eab1e_0_89"/>
          <p:cNvSpPr txBox="1"/>
          <p:nvPr/>
        </p:nvSpPr>
        <p:spPr>
          <a:xfrm>
            <a:off x="938800" y="4143775"/>
            <a:ext cx="75015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Provided 5 Specific Recommendations</a:t>
            </a: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- HFIP response will be required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"/>
          <p:cNvSpPr txBox="1"/>
          <p:nvPr>
            <p:ph idx="12" type="sldNum"/>
          </p:nvPr>
        </p:nvSpPr>
        <p:spPr>
          <a:xfrm>
            <a:off x="8762354" y="4876449"/>
            <a:ext cx="276225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7" name="Google Shape;277;p15"/>
          <p:cNvSpPr txBox="1"/>
          <p:nvPr>
            <p:ph type="title"/>
          </p:nvPr>
        </p:nvSpPr>
        <p:spPr>
          <a:xfrm>
            <a:off x="1193800" y="0"/>
            <a:ext cx="67563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Questions</a:t>
            </a:r>
            <a:endParaRPr/>
          </a:p>
        </p:txBody>
      </p:sp>
      <p:sp>
        <p:nvSpPr>
          <p:cNvPr id="278" name="Google Shape;278;p15"/>
          <p:cNvSpPr txBox="1"/>
          <p:nvPr/>
        </p:nvSpPr>
        <p:spPr>
          <a:xfrm>
            <a:off x="1722100" y="2697900"/>
            <a:ext cx="5699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To register for the 2020 HFIP Annual Workshop go to:</a:t>
            </a:r>
            <a:r>
              <a:rPr lang="en-US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http://www.hfip.org/events/annual_meeting_nov_2020/index.php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a12c6eab1e_0_76"/>
          <p:cNvSpPr txBox="1"/>
          <p:nvPr>
            <p:ph idx="12" type="sldNum"/>
          </p:nvPr>
        </p:nvSpPr>
        <p:spPr>
          <a:xfrm>
            <a:off x="8762354" y="4876449"/>
            <a:ext cx="2763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5" name="Google Shape;285;ga12c6eab1e_0_76"/>
          <p:cNvSpPr txBox="1"/>
          <p:nvPr>
            <p:ph type="title"/>
          </p:nvPr>
        </p:nvSpPr>
        <p:spPr>
          <a:xfrm>
            <a:off x="1550100" y="0"/>
            <a:ext cx="60438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/>
              <a:t>HFIP Recommendations to NOAA SAB</a:t>
            </a:r>
            <a:endParaRPr sz="3000"/>
          </a:p>
        </p:txBody>
      </p:sp>
      <p:sp>
        <p:nvSpPr>
          <p:cNvPr id="286" name="Google Shape;286;ga12c6eab1e_0_76"/>
          <p:cNvSpPr txBox="1"/>
          <p:nvPr/>
        </p:nvSpPr>
        <p:spPr>
          <a:xfrm>
            <a:off x="376550" y="979150"/>
            <a:ext cx="8256600" cy="3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1" i="0" lang="en-US" sz="14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Expanded HFIP scope must be mapped to necessary resources &amp; timelines</a:t>
            </a: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(</a:t>
            </a:r>
            <a:r>
              <a:rPr b="1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Supplemental $ run out in FY22)</a:t>
            </a:r>
            <a:endParaRPr b="0" i="0" sz="17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Expand participation</a:t>
            </a:r>
            <a:r>
              <a:rPr b="0" i="0" lang="en-US" sz="14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4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through dedicated science campaigns that cross the atmosphere-ocean interface to improve model physics and data assimilation</a:t>
            </a:r>
            <a:r>
              <a:rPr b="0" i="0" lang="en-US" sz="14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nd increase the use of probabilistic forecasts to quantify uncertainty. Continue HAFS development and entrain more external researchers. </a:t>
            </a:r>
            <a:r>
              <a:rPr b="1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(GOMO &amp; IOOS can help)</a:t>
            </a:r>
            <a:endParaRPr b="0" i="0" sz="17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Communicating storm-surge risk should be prioritized and </a:t>
            </a: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account for uncertainty from multiple sources and address diversities of human perception, behavior, and needs</a:t>
            </a: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i="0" lang="en-US" sz="14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Evaluation and improvement of operational storm surge models should also be prioritized</a:t>
            </a: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(NOS?</a:t>
            </a: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Severe weather can evoke </a:t>
            </a: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subsequent hazards; warning and watch products need to address risk from multiple threats. </a:t>
            </a:r>
            <a:r>
              <a:rPr b="1" i="0" lang="en-US" sz="14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Developing a strategic plan for social and behavioral research with milestones and metrics should be a high priority</a:t>
            </a: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to ensure forecasts and forecast products address diverse societal needs and impacts. (</a:t>
            </a:r>
            <a:r>
              <a:rPr b="1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AFS Roadmap &amp; FACETs can help)</a:t>
            </a:r>
            <a:endParaRPr b="0" i="0" sz="17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1" i="0" lang="en-US" sz="14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Increase internal coordination across OAR, NWS, &amp; NOS and expand science and technology partnerships.</a:t>
            </a: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</a:t>
            </a:r>
            <a:r>
              <a:rPr b="1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HFIP strategic plan, FACETs, AFS Roadmap, ?)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"/>
          <p:cNvSpPr txBox="1"/>
          <p:nvPr>
            <p:ph idx="1" type="body"/>
          </p:nvPr>
        </p:nvSpPr>
        <p:spPr>
          <a:xfrm>
            <a:off x="914400" y="1047448"/>
            <a:ext cx="73152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-5954" lvl="0" marL="595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an </a:t>
            </a:r>
            <a:r>
              <a:rPr lang="en-US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updated plan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detailing the specific research, development,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technology transfer activities necessary to sustain HFIP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achieve the 3 focus areas in </a:t>
            </a:r>
            <a:r>
              <a:rPr b="1"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Section 104 of the 2017 Weather Research and Forecasting Innovation Act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prediction of rapid intensification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track of hurricanes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forecast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communication of storm surges from hurricanes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incorporate risk communication research to create more effective watch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warning products</a:t>
            </a:r>
            <a:endParaRPr/>
          </a:p>
          <a:p>
            <a:pPr indent="-5954" lvl="0" marL="5954" rtl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 details long-term HFIP goals, priorities,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approaches.</a:t>
            </a:r>
            <a:endParaRPr/>
          </a:p>
          <a:p>
            <a:pPr indent="-257175" lvl="0" marL="257175" rtl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485901" y="946547"/>
            <a:ext cx="6071235" cy="0"/>
          </a:xfrm>
          <a:custGeom>
            <a:rect b="b" l="l" r="r" t="t"/>
            <a:pathLst>
              <a:path extrusionOk="0" h="120000" w="8094980">
                <a:moveTo>
                  <a:pt x="0" y="0"/>
                </a:moveTo>
                <a:lnTo>
                  <a:pt x="8094600" y="0"/>
                </a:lnTo>
              </a:path>
            </a:pathLst>
          </a:cu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 txBox="1"/>
          <p:nvPr>
            <p:ph type="title"/>
          </p:nvPr>
        </p:nvSpPr>
        <p:spPr>
          <a:xfrm>
            <a:off x="2092643" y="236541"/>
            <a:ext cx="48577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/>
              <a:t>Weather Act Sec.104: HFIP</a:t>
            </a:r>
            <a:endParaRPr sz="3000"/>
          </a:p>
        </p:txBody>
      </p:sp>
      <p:sp>
        <p:nvSpPr>
          <p:cNvPr id="83" name="Google Shape;83;p2"/>
          <p:cNvSpPr txBox="1"/>
          <p:nvPr>
            <p:ph idx="12" type="sldNum"/>
          </p:nvPr>
        </p:nvSpPr>
        <p:spPr>
          <a:xfrm>
            <a:off x="8686800" y="4857750"/>
            <a:ext cx="207169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" name="Google Shape;84;p2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 txBox="1"/>
          <p:nvPr>
            <p:ph idx="1" type="body"/>
          </p:nvPr>
        </p:nvSpPr>
        <p:spPr>
          <a:xfrm>
            <a:off x="838200" y="1052267"/>
            <a:ext cx="4267200" cy="32720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High-level plan approved by NOAA for submission to Congress – May 2019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HFIP Strategic Plan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details on long-term HFIP goals (Appendix A), priorities,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strategies – June 2019</a:t>
            </a:r>
            <a:endParaRPr/>
          </a:p>
        </p:txBody>
      </p:sp>
      <p:sp>
        <p:nvSpPr>
          <p:cNvPr id="90" name="Google Shape;90;p3"/>
          <p:cNvSpPr/>
          <p:nvPr/>
        </p:nvSpPr>
        <p:spPr>
          <a:xfrm>
            <a:off x="1485901" y="946547"/>
            <a:ext cx="6071235" cy="0"/>
          </a:xfrm>
          <a:custGeom>
            <a:rect b="b" l="l" r="r" t="t"/>
            <a:pathLst>
              <a:path extrusionOk="0" h="120000" w="8094980">
                <a:moveTo>
                  <a:pt x="0" y="0"/>
                </a:moveTo>
                <a:lnTo>
                  <a:pt x="8094600" y="0"/>
                </a:lnTo>
              </a:path>
            </a:pathLst>
          </a:cu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"/>
          <p:cNvSpPr txBox="1"/>
          <p:nvPr>
            <p:ph type="title"/>
          </p:nvPr>
        </p:nvSpPr>
        <p:spPr>
          <a:xfrm>
            <a:off x="1352550" y="226367"/>
            <a:ext cx="63379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/>
              <a:t>HFIP Strategic Plan – 2019-2024</a:t>
            </a:r>
            <a:endParaRPr sz="3000"/>
          </a:p>
        </p:txBody>
      </p:sp>
      <p:sp>
        <p:nvSpPr>
          <p:cNvPr id="92" name="Google Shape;92;p3"/>
          <p:cNvSpPr txBox="1"/>
          <p:nvPr>
            <p:ph idx="12" type="sldNum"/>
          </p:nvPr>
        </p:nvSpPr>
        <p:spPr>
          <a:xfrm>
            <a:off x="8686800" y="4857750"/>
            <a:ext cx="207169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3" name="Google Shape;93;p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8443" y="1003904"/>
            <a:ext cx="3027038" cy="388431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/>
          <p:nvPr/>
        </p:nvSpPr>
        <p:spPr>
          <a:xfrm>
            <a:off x="1485901" y="946547"/>
            <a:ext cx="6071235" cy="0"/>
          </a:xfrm>
          <a:custGeom>
            <a:rect b="b" l="l" r="r" t="t"/>
            <a:pathLst>
              <a:path extrusionOk="0" h="120000" w="8094980">
                <a:moveTo>
                  <a:pt x="0" y="0"/>
                </a:moveTo>
                <a:lnTo>
                  <a:pt x="8094600" y="0"/>
                </a:lnTo>
              </a:path>
            </a:pathLst>
          </a:cu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762000" y="1124150"/>
            <a:ext cx="7620000" cy="3509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5750" lvl="0" marL="295275" marR="142399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 numerical forecast guidance errors, </a:t>
            </a:r>
            <a:r>
              <a:rPr b="0" i="0" lang="en-US" sz="2000" u="none" cap="none" strike="noStrike">
                <a:solidFill>
                  <a:srgbClr val="001CFF"/>
                </a:solidFill>
                <a:latin typeface="Arial"/>
                <a:ea typeface="Arial"/>
                <a:cs typeface="Arial"/>
                <a:sym typeface="Arial"/>
              </a:rPr>
              <a:t>including during rapid intensification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by 50% from 2017;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95275" marR="142399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 7-day forecast guidance similar to 2017 5-day forecast guidance;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95275" marR="142399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1CFF"/>
              </a:buClr>
              <a:buSzPts val="2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01CFF"/>
                </a:solidFill>
                <a:latin typeface="Arial"/>
                <a:ea typeface="Arial"/>
                <a:cs typeface="Arial"/>
                <a:sym typeface="Arial"/>
              </a:rPr>
              <a:t>Improve guidance on pre-formation disturbances, including genesis timing, track </a:t>
            </a:r>
            <a:r>
              <a:rPr lang="en-US" sz="2000">
                <a:solidFill>
                  <a:srgbClr val="001CFF"/>
                </a:solidFill>
              </a:rPr>
              <a:t>&amp;</a:t>
            </a:r>
            <a:r>
              <a:rPr b="0" i="0" lang="en-US" sz="2000" u="none" cap="none" strike="noStrike">
                <a:solidFill>
                  <a:srgbClr val="001CFF"/>
                </a:solidFill>
                <a:latin typeface="Arial"/>
                <a:ea typeface="Arial"/>
                <a:cs typeface="Arial"/>
                <a:sym typeface="Arial"/>
              </a:rPr>
              <a:t> intensity forecasts, by 20% from 2017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and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95275" marR="142399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1CFF"/>
              </a:buClr>
              <a:buSzPts val="2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01CFF"/>
                </a:solidFill>
                <a:latin typeface="Arial"/>
                <a:ea typeface="Arial"/>
                <a:cs typeface="Arial"/>
                <a:sym typeface="Arial"/>
              </a:rPr>
              <a:t>Improve hazard guidance </a:t>
            </a:r>
            <a:r>
              <a:rPr lang="en-US" sz="2000">
                <a:solidFill>
                  <a:srgbClr val="001CFF"/>
                </a:solidFill>
              </a:rPr>
              <a:t>&amp;</a:t>
            </a:r>
            <a:r>
              <a:rPr b="0" i="0" lang="en-US" sz="2000" u="none" cap="none" strike="noStrike">
                <a:solidFill>
                  <a:srgbClr val="001CFF"/>
                </a:solidFill>
                <a:latin typeface="Arial"/>
                <a:ea typeface="Arial"/>
                <a:cs typeface="Arial"/>
                <a:sym typeface="Arial"/>
              </a:rPr>
              <a:t> risk communication, based on social and behavioral science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to modernize TC product suite for actionable lead times for storm surge </a:t>
            </a:r>
            <a:r>
              <a:rPr lang="en-US" sz="2000">
                <a:solidFill>
                  <a:srgbClr val="001CFF"/>
                </a:solidFill>
              </a:rPr>
              <a:t>&amp;</a:t>
            </a:r>
            <a:r>
              <a:rPr b="0" i="0" lang="en-US" sz="2000" u="none" cap="none" strike="noStrike">
                <a:solidFill>
                  <a:srgbClr val="001CFF"/>
                </a:solidFill>
                <a:latin typeface="Arial"/>
                <a:ea typeface="Arial"/>
                <a:cs typeface="Arial"/>
                <a:sym typeface="Arial"/>
              </a:rPr>
              <a:t> all other threats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 txBox="1"/>
          <p:nvPr>
            <p:ph idx="12" type="sldNum"/>
          </p:nvPr>
        </p:nvSpPr>
        <p:spPr>
          <a:xfrm>
            <a:off x="8686800" y="4857750"/>
            <a:ext cx="207169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4"/>
          <p:cNvSpPr txBox="1"/>
          <p:nvPr>
            <p:ph type="title"/>
          </p:nvPr>
        </p:nvSpPr>
        <p:spPr>
          <a:xfrm>
            <a:off x="1219200" y="298219"/>
            <a:ext cx="6705600" cy="3590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954" marR="3810" rtl="0" algn="ctr">
              <a:lnSpc>
                <a:spcPct val="917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/>
              <a:t>HFIP Goals aligned with Weather Act</a:t>
            </a:r>
            <a:endParaRPr/>
          </a:p>
        </p:txBody>
      </p:sp>
      <p:sp>
        <p:nvSpPr>
          <p:cNvPr id="103" name="Google Shape;103;p4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/>
          <p:nvPr/>
        </p:nvSpPr>
        <p:spPr>
          <a:xfrm>
            <a:off x="1485901" y="946547"/>
            <a:ext cx="6071235" cy="0"/>
          </a:xfrm>
          <a:custGeom>
            <a:rect b="b" l="l" r="r" t="t"/>
            <a:pathLst>
              <a:path extrusionOk="0" h="120000" w="8094980">
                <a:moveTo>
                  <a:pt x="0" y="0"/>
                </a:moveTo>
                <a:lnTo>
                  <a:pt x="8094600" y="0"/>
                </a:lnTo>
              </a:path>
            </a:pathLst>
          </a:cu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/>
          <p:nvPr>
            <p:ph idx="12" type="sldNum"/>
          </p:nvPr>
        </p:nvSpPr>
        <p:spPr>
          <a:xfrm>
            <a:off x="8686800" y="4857750"/>
            <a:ext cx="207169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5"/>
          <p:cNvSpPr txBox="1"/>
          <p:nvPr>
            <p:ph type="title"/>
          </p:nvPr>
        </p:nvSpPr>
        <p:spPr>
          <a:xfrm>
            <a:off x="1219200" y="298219"/>
            <a:ext cx="6705600" cy="3590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954" marR="3810" rtl="0" algn="ctr">
              <a:lnSpc>
                <a:spcPct val="917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/>
              <a:t>HFIP Goals aligned with Weather Act</a:t>
            </a:r>
            <a:endParaRPr/>
          </a:p>
        </p:txBody>
      </p:sp>
      <p:sp>
        <p:nvSpPr>
          <p:cNvPr id="111" name="Google Shape;111;p5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463" y="1382255"/>
            <a:ext cx="4114801" cy="29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 txBox="1"/>
          <p:nvPr/>
        </p:nvSpPr>
        <p:spPr>
          <a:xfrm>
            <a:off x="5825572" y="1396043"/>
            <a:ext cx="196239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HFIP Intensity Error Baseline and Goal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" name="Google Shape;114;p5"/>
          <p:cNvGrpSpPr/>
          <p:nvPr/>
        </p:nvGrpSpPr>
        <p:grpSpPr>
          <a:xfrm>
            <a:off x="4547263" y="1385245"/>
            <a:ext cx="4116262" cy="2995055"/>
            <a:chOff x="4547263" y="1385245"/>
            <a:chExt cx="4116262" cy="2995055"/>
          </a:xfrm>
        </p:grpSpPr>
        <p:graphicFrame>
          <p:nvGraphicFramePr>
            <p:cNvPr id="115" name="Google Shape;115;p5"/>
            <p:cNvGraphicFramePr/>
            <p:nvPr/>
          </p:nvGraphicFramePr>
          <p:xfrm>
            <a:off x="4547263" y="1385245"/>
            <a:ext cx="4114800" cy="2990100"/>
          </p:xfrm>
          <a:graphic>
            <a:graphicData uri="http://schemas.openxmlformats.org/drawingml/2006/chart">
              <c:chart r:id="rId4"/>
            </a:graphicData>
          </a:graphic>
        </p:graphicFrame>
        <p:cxnSp>
          <p:nvCxnSpPr>
            <p:cNvPr id="116" name="Google Shape;116;p5"/>
            <p:cNvCxnSpPr/>
            <p:nvPr/>
          </p:nvCxnSpPr>
          <p:spPr>
            <a:xfrm>
              <a:off x="4555325" y="4370100"/>
              <a:ext cx="4108200" cy="10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/>
          <p:nvPr/>
        </p:nvSpPr>
        <p:spPr>
          <a:xfrm>
            <a:off x="1485901" y="946547"/>
            <a:ext cx="6071235" cy="0"/>
          </a:xfrm>
          <a:custGeom>
            <a:rect b="b" l="l" r="r" t="t"/>
            <a:pathLst>
              <a:path extrusionOk="0" h="120000" w="8094980">
                <a:moveTo>
                  <a:pt x="0" y="0"/>
                </a:moveTo>
                <a:lnTo>
                  <a:pt x="8094600" y="0"/>
                </a:lnTo>
              </a:path>
            </a:pathLst>
          </a:cu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990600" y="1123950"/>
            <a:ext cx="7467599" cy="3162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4025" lvl="0" marL="463550" marR="1423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AutoNum type="arabicPeriod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Advance an operational Hurricane Analysis </a:t>
            </a:r>
            <a:r>
              <a:rPr lang="en-US" sz="2100">
                <a:solidFill>
                  <a:schemeClr val="dk1"/>
                </a:solidFill>
              </a:rPr>
              <a:t>&amp;</a:t>
            </a: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Forecast System (HAFS)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4025" lvl="0" marL="463550" marR="142399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AutoNum type="arabicPeriod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 probabilistic guidance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4025" lvl="0" marL="463550" marR="142399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AutoNum type="arabicPeriod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Enhance communication of risk </a:t>
            </a:r>
            <a:r>
              <a:rPr lang="en-US" sz="2100">
                <a:solidFill>
                  <a:schemeClr val="dk1"/>
                </a:solidFill>
              </a:rPr>
              <a:t>&amp;</a:t>
            </a: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uncertainty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4025" lvl="0" marL="463550" marR="142399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AutoNum type="arabicPeriod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dedicated high performance computing allocation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4025" lvl="0" marL="463550" marR="142399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AutoNum type="arabicPeriod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R2O Enhancement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4025" lvl="0" marL="463550" marR="142399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AutoNum type="arabicPeriod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Broaden expertise </a:t>
            </a:r>
            <a:r>
              <a:rPr lang="en-US" sz="2100">
                <a:solidFill>
                  <a:schemeClr val="dk1"/>
                </a:solidFill>
              </a:rPr>
              <a:t>&amp;</a:t>
            </a: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expand interaction with external community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6"/>
          <p:cNvSpPr txBox="1"/>
          <p:nvPr>
            <p:ph idx="12" type="sldNum"/>
          </p:nvPr>
        </p:nvSpPr>
        <p:spPr>
          <a:xfrm>
            <a:off x="8686800" y="4857750"/>
            <a:ext cx="207169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6"/>
          <p:cNvSpPr txBox="1"/>
          <p:nvPr>
            <p:ph type="title"/>
          </p:nvPr>
        </p:nvSpPr>
        <p:spPr>
          <a:xfrm>
            <a:off x="2038350" y="293386"/>
            <a:ext cx="5067300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Strategies: </a:t>
            </a:r>
            <a:endParaRPr/>
          </a:p>
        </p:txBody>
      </p:sp>
      <p:sp>
        <p:nvSpPr>
          <p:cNvPr id="125" name="Google Shape;125;p6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7"/>
          <p:cNvPicPr preferRelativeResize="0"/>
          <p:nvPr/>
        </p:nvPicPr>
        <p:blipFill rotWithShape="1">
          <a:blip r:embed="rId3">
            <a:alphaModFix/>
          </a:blip>
          <a:srcRect b="34174" l="28702" r="22031" t="25685"/>
          <a:stretch/>
        </p:blipFill>
        <p:spPr>
          <a:xfrm>
            <a:off x="3937450" y="1188725"/>
            <a:ext cx="5037325" cy="325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7"/>
          <p:cNvSpPr txBox="1"/>
          <p:nvPr/>
        </p:nvSpPr>
        <p:spPr>
          <a:xfrm>
            <a:off x="4411242" y="4406913"/>
            <a:ext cx="43836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Moving nests in global FV3 to track all hurricanes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>
            <a:off x="451471" y="1475765"/>
            <a:ext cx="3422916" cy="32575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-214312" lvl="0" marL="557213" marR="94297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R&amp;D for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AFS to advance deterministic </a:t>
            </a:r>
            <a:r>
              <a:rPr lang="en-US" sz="1600"/>
              <a:t>&amp;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ensemble prediction capabilities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0" marL="557213" marR="94297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R&amp;D for fusion of modeling, data assimilation </a:t>
            </a:r>
            <a:r>
              <a:rPr lang="en-US" sz="1600"/>
              <a:t>&amp;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observations to produce an Analysis of Record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0" marL="55721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R&amp;D for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post-processing to extract guidance </a:t>
            </a:r>
            <a:r>
              <a:rPr lang="en-US" sz="1600"/>
              <a:t>&amp;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uncertainty information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7"/>
          <p:cNvSpPr txBox="1"/>
          <p:nvPr/>
        </p:nvSpPr>
        <p:spPr>
          <a:xfrm>
            <a:off x="482047" y="1028702"/>
            <a:ext cx="63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Advance operational HAFS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7"/>
          <p:cNvSpPr txBox="1"/>
          <p:nvPr>
            <p:ph idx="12" type="sldNum"/>
          </p:nvPr>
        </p:nvSpPr>
        <p:spPr>
          <a:xfrm>
            <a:off x="8762354" y="4876449"/>
            <a:ext cx="2763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7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0400" y="133350"/>
            <a:ext cx="762000" cy="76605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 txBox="1"/>
          <p:nvPr/>
        </p:nvSpPr>
        <p:spPr>
          <a:xfrm>
            <a:off x="1142994" y="-35250"/>
            <a:ext cx="68580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137150" spcFirstLastPara="1" rIns="137150" wrap="square" tIns="34275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Strategies: HAFS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694500" y="993450"/>
            <a:ext cx="8029500" cy="37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3767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Coordinating six 2018 and one 2019 Hurricane Supplemental Plans to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Accelerate Improvements in Hurricane Intensity Forecasting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37671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1A.4: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Accelerate HAFS moving nest development (Gopal)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37671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3A.1: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Accelerate implementation of Updated HFIP Plan (Marks)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37671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3A.2: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Accelerate re-Engineering of HAFS (Mehra)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37671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3B: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Sustained Ocean Observations - “picket fence” gliders (Goni)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37671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4A.1: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Optimize current observing system to improve prediction of extreme weather (Cucurull)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4A.2: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Impact Studies (OSE) (Cucurull)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HU-2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Accelerate development of HAFS DA (Marks)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8"/>
          <p:cNvSpPr txBox="1"/>
          <p:nvPr/>
        </p:nvSpPr>
        <p:spPr>
          <a:xfrm>
            <a:off x="1142994" y="-35250"/>
            <a:ext cx="68580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137150" spcFirstLastPara="1" rIns="137150" wrap="square" tIns="34275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Strategies: HAFS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8"/>
          <p:cNvSpPr txBox="1"/>
          <p:nvPr>
            <p:ph idx="12" type="sldNum"/>
          </p:nvPr>
        </p:nvSpPr>
        <p:spPr>
          <a:xfrm>
            <a:off x="8762354" y="4876449"/>
            <a:ext cx="2763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8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0400" y="133350"/>
            <a:ext cx="762000" cy="766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/>
          <p:nvPr>
            <p:ph type="title"/>
          </p:nvPr>
        </p:nvSpPr>
        <p:spPr>
          <a:xfrm>
            <a:off x="2114550" y="0"/>
            <a:ext cx="48006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>
                <a:solidFill>
                  <a:schemeClr val="dk1"/>
                </a:solidFill>
              </a:rPr>
              <a:t>HAFS Yearly Milestones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52" name="Google Shape;152;p9"/>
          <p:cNvSpPr txBox="1"/>
          <p:nvPr>
            <p:ph idx="1" type="body"/>
          </p:nvPr>
        </p:nvSpPr>
        <p:spPr>
          <a:xfrm>
            <a:off x="167950" y="981150"/>
            <a:ext cx="3977400" cy="3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-215900" lvl="0" marL="4000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✓"/>
            </a:pPr>
            <a:r>
              <a:rPr b="1"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HAFS v0.1A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stand-alone regional (SAR) nest configuration over NATL basin, 3 km hor. res, 91L, mod. HWRF physics, VI, DA &amp; ocean coupling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4000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✓"/>
            </a:pPr>
            <a:r>
              <a:rPr b="1"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HAFS v0.1B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Global-regional nest configuration over NATL basin, 3-km hor. res, 78L, mod. GFS physics &amp; VI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4000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✓"/>
            </a:pPr>
            <a:r>
              <a:rPr b="1"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HAFS v0.1J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SAR nest ESG configuration over NATL &amp; EPAC, 3 km hor. res, 64L, HWRF physics</a:t>
            </a:r>
            <a:endParaRPr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4000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✓"/>
            </a:pPr>
            <a:r>
              <a:rPr b="1"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HAFS v0.1E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17-member ensemble of HAFS v0.1A, 6-km hor. res, 64L, No ocean coupling, SKEB, SPPT, SHUM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9"/>
          <p:cNvSpPr txBox="1"/>
          <p:nvPr>
            <p:ph idx="12" type="sldNum"/>
          </p:nvPr>
        </p:nvSpPr>
        <p:spPr>
          <a:xfrm>
            <a:off x="8686800" y="4857750"/>
            <a:ext cx="207169" cy="179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9050" rtl="0" algn="l">
              <a:lnSpc>
                <a:spcPct val="117166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9"/>
          <p:cNvSpPr/>
          <p:nvPr/>
        </p:nvSpPr>
        <p:spPr>
          <a:xfrm>
            <a:off x="1485901" y="946547"/>
            <a:ext cx="6071235" cy="0"/>
          </a:xfrm>
          <a:custGeom>
            <a:rect b="b" l="l" r="r" t="t"/>
            <a:pathLst>
              <a:path extrusionOk="0" h="120000" w="8094980">
                <a:moveTo>
                  <a:pt x="0" y="0"/>
                </a:moveTo>
                <a:lnTo>
                  <a:pt x="8094600" y="0"/>
                </a:lnTo>
              </a:path>
            </a:pathLst>
          </a:cu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9"/>
          <p:cNvSpPr txBox="1"/>
          <p:nvPr>
            <p:ph idx="11" type="ftr"/>
          </p:nvPr>
        </p:nvSpPr>
        <p:spPr>
          <a:xfrm>
            <a:off x="3125959" y="4811047"/>
            <a:ext cx="3459479" cy="3064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525" marR="0" rtl="0" algn="l">
              <a:lnSpc>
                <a:spcPct val="11877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9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NOAA Hurricane Forecast Improvement Project</a:t>
            </a:r>
            <a:endParaRPr/>
          </a:p>
          <a:p>
            <a:pPr indent="0" lvl="0" marL="41433" marR="0" rtl="0" algn="l">
              <a:lnSpc>
                <a:spcPct val="100000"/>
              </a:lnSpc>
              <a:spcBef>
                <a:spcPts val="344"/>
              </a:spcBef>
              <a:spcAft>
                <a:spcPts val="0"/>
              </a:spcAft>
              <a:buSzPts val="1400"/>
              <a:buNone/>
            </a:pPr>
            <a:r>
              <a:rPr b="0" i="1" lang="en-US" sz="825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Meeting the Nation’s Needs</a:t>
            </a:r>
            <a:endParaRPr b="1" i="0" sz="825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0400" y="133350"/>
            <a:ext cx="762000" cy="76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9075" y="1070000"/>
            <a:ext cx="4998724" cy="3457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8" name="Google Shape;158;p9"/>
          <p:cNvGraphicFramePr/>
          <p:nvPr/>
        </p:nvGraphicFramePr>
        <p:xfrm>
          <a:off x="7402125" y="3176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{1954DEA5-35AE-4547-A6F5-6A20AC935712}</a:tableStyleId>
              </a:tblPr>
              <a:tblGrid>
                <a:gridCol w="694725"/>
                <a:gridCol w="750025"/>
              </a:tblGrid>
              <a:tr h="2123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rgbClr val="0000FF"/>
                          </a:solidFill>
                        </a:rPr>
                        <a:t>HFIP Demo</a:t>
                      </a:r>
                      <a:endParaRPr sz="11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21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rgbClr val="0000FF"/>
                          </a:solidFill>
                        </a:rPr>
                        <a:t>Model</a:t>
                      </a:r>
                      <a:endParaRPr sz="11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0000FF"/>
                          </a:solidFill>
                        </a:rPr>
                        <a:t># cases</a:t>
                      </a:r>
                      <a:endParaRPr sz="10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2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rgbClr val="0000FF"/>
                          </a:solidFill>
                        </a:rPr>
                        <a:t>HAFS-A</a:t>
                      </a:r>
                      <a:endParaRPr sz="11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0000FF"/>
                          </a:solidFill>
                        </a:rPr>
                        <a:t>1390</a:t>
                      </a:r>
                      <a:endParaRPr sz="10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2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rgbClr val="0000FF"/>
                          </a:solidFill>
                        </a:rPr>
                        <a:t>HAFS-B</a:t>
                      </a:r>
                      <a:endParaRPr sz="11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0000FF"/>
                          </a:solidFill>
                        </a:rPr>
                        <a:t>1140</a:t>
                      </a:r>
                      <a:endParaRPr sz="10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2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rgbClr val="0000FF"/>
                          </a:solidFill>
                        </a:rPr>
                        <a:t>HAFS-E</a:t>
                      </a:r>
                      <a:endParaRPr sz="11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0000FF"/>
                          </a:solidFill>
                        </a:rPr>
                        <a:t>6884</a:t>
                      </a:r>
                      <a:endParaRPr sz="10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45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rgbClr val="0000FF"/>
                          </a:solidFill>
                        </a:rPr>
                        <a:t>HAFS-J</a:t>
                      </a:r>
                      <a:endParaRPr sz="11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0000FF"/>
                          </a:solidFill>
                        </a:rPr>
                        <a:t>1049</a:t>
                      </a:r>
                      <a:endParaRPr sz="10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59" name="Google Shape;159;p9"/>
          <p:cNvSpPr txBox="1"/>
          <p:nvPr/>
        </p:nvSpPr>
        <p:spPr>
          <a:xfrm>
            <a:off x="118000" y="4080600"/>
            <a:ext cx="42810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4475" lvl="0" marL="40005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HAFS v0.2: Fully-coupled SAR nest configurati</a:t>
            </a:r>
            <a:r>
              <a:rPr b="0" i="1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with moving nest &amp; DA - Year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2018-03-21T14:52:24Z</dcterms:created>
</cp:coreProperties>
</file>