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65" r:id="rId4"/>
    <p:sldId id="259" r:id="rId5"/>
    <p:sldId id="261" r:id="rId6"/>
    <p:sldId id="263" r:id="rId7"/>
    <p:sldId id="262" r:id="rId8"/>
    <p:sldId id="264" r:id="rId9"/>
    <p:sldId id="266" r:id="rId10"/>
    <p:sldId id="267" r:id="rId11"/>
    <p:sldId id="258" r:id="rId12"/>
    <p:sldId id="260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0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48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BAE9A-BE76-472F-8037-125B388AE410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0E705-E287-4656-BA9A-13DECD8B9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Stadium Eye picture as 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0E705-E287-4656-BA9A-13DECD8B90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75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flight tracks to background or insert figure? Add max wind from NHC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0E705-E287-4656-BA9A-13DECD8B90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32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from Lane but similar </a:t>
            </a:r>
            <a:r>
              <a:rPr lang="en-US" dirty="0" err="1"/>
              <a:t>sondes</a:t>
            </a:r>
            <a:r>
              <a:rPr lang="en-US" dirty="0"/>
              <a:t> from Michael and Florence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0E705-E287-4656-BA9A-13DECD8B90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2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Doesn’t have “spikey” winds associated with fast fall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0E705-E287-4656-BA9A-13DECD8B90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08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values for buddy and outlier checks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0E705-E287-4656-BA9A-13DECD8B90E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29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values for buddy and outlier checks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F0E705-E287-4656-BA9A-13DECD8B90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28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F0F13-40E2-470E-9042-5E277A519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0B91A-21A5-48C1-AF9C-2C30FF6D7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8B1B6-529B-4ED3-9FA6-B026E93E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3A137-76C9-42ED-9088-428CAEDB4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11980-FA71-4C2E-B88A-A8928359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8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092F-FC36-41D0-81B5-E597CF7CF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9CE03B-7C63-4475-A45C-8EECB5FE9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3286B-DFB1-4D62-AAC1-4AC532912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28767-56A5-44E0-B28A-03E6F8E56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BA08A-FF84-4C10-A7B5-0C971F29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1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68C9E-49FE-438A-8507-DA3C7A2C6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83F04-FCC2-4410-9980-F22FC1FE7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40BA-E888-44DC-AA0A-36FA262F6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AC435-ADFF-4D07-84B4-98257BC3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FECFB-5B81-48B8-A014-7CC1FA0E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11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5FCB9-B703-45E2-88CF-5846955C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A1968-4F55-48D7-9B32-DAB036D01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8C8B-5CC6-4593-A681-CBCB2A986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DE83B-2C72-410E-885F-A4A830507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3935D-658D-4E40-90C9-753FB8580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6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C150-0F8B-47D5-BBC5-D5BC5AE04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F8F5D-EE49-47A4-95FC-B78436579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6BC03-94AC-4DF0-9B97-79AD319FC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6A22B-91CC-4067-824E-24FB7E34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CC68E-1C38-4586-A1B9-A11043D9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7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D44D-8187-4ACD-B894-5F859159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DBCF-068D-43E6-9FB0-564F435C4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1ED7E-F535-4F56-9EF7-FBA68CD71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5F89A-8A4F-422A-8168-B069BD38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B08DC-41C4-4E08-8C70-064AAE92C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56781-3349-4D4D-B75F-E9B47A98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7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FEBDE-B405-40E0-ADA4-4E6F8082B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7746B5-6A75-47C6-BEE2-09D1DD1DF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AF45B-00D4-413F-A5A1-84EF3A2B5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B59163-B99A-49B4-A98A-0B4128CBF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F04A5F-1753-46E9-B20F-558E49D54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FD6EA-5B87-408F-B14B-2DD0538FB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4A02B7-5C1D-47D0-9EBE-263741FFA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22F5EB-A1B6-4BDD-9BD2-246E5EA1A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4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DE452-8226-42B2-A839-333F23F3F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E23396-C00E-4176-B022-C3A519B7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21457-2483-4558-9B01-69B2ACBD8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4DCBBA-66C2-47C0-B976-255160658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9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408CA-8CC0-49BD-8A64-CB0E2D3B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77B4C-35C1-44BF-B02B-F49C795DA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28123-8F5B-4B94-983C-4878FABD8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2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33FB-4A2C-4677-92C6-EEDC22DF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D0652-1527-4459-A266-80BF6543E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160A4-D723-4C91-A438-34C5D4530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7061F-108B-4C0B-BC8D-0934C03F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1F75D-13F7-476A-8FD9-9BA37E1D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9454F-5F3E-40DB-81B1-EB57731C2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7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4BF43-A375-43FC-BEA4-9AE6ED205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E762BE-1D56-4856-9C16-24EB7059C7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386E1-9855-47CE-9D75-ECB52BEFE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16B6B-AD06-4009-BE64-9F4FFA7A8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7FA5F-A5B3-4C9F-909C-344884FEB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AD671-1C20-4BB7-A805-B0A6F6D2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8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AB2116-3A60-4826-8C32-328EEC7C9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90135-E0F3-489E-B757-C708A3B1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28331-429B-40D5-888B-15AB3DAFD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DFDA-2488-422C-876A-5550FD58796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49B11-92B1-4326-AEF1-D330B78E9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AF860-5B66-47EB-9520-47BC91ED8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77FE5-66BD-4AE9-85A2-4E9D391A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athryn.sellwood@noaa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B9E891-32A3-4AB2-9CA7-C4DA428A2294}"/>
              </a:ext>
            </a:extLst>
          </p:cNvPr>
          <p:cNvSpPr txBox="1"/>
          <p:nvPr/>
        </p:nvSpPr>
        <p:spPr>
          <a:xfrm>
            <a:off x="491301" y="3030845"/>
            <a:ext cx="115208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DROPSONDE BEHAVIOUR IN HIGH WIND / TURBULENCE  REGIMES</a:t>
            </a:r>
            <a:endParaRPr lang="en-US" b="1" dirty="0">
              <a:solidFill>
                <a:srgbClr val="7030A0"/>
              </a:solidFill>
            </a:endParaRPr>
          </a:p>
          <a:p>
            <a:r>
              <a:rPr lang="en-US" dirty="0"/>
              <a:t>                                                                               </a:t>
            </a:r>
            <a:r>
              <a:rPr lang="en-US" sz="2800" b="1" dirty="0"/>
              <a:t>Kathryn </a:t>
            </a:r>
            <a:r>
              <a:rPr lang="en-US" sz="2800" b="1" dirty="0" err="1"/>
              <a:t>Sellwood</a:t>
            </a:r>
            <a:endParaRPr lang="en-US" sz="2800" b="1" dirty="0"/>
          </a:p>
          <a:p>
            <a:r>
              <a:rPr lang="en-US" sz="2800" b="1" dirty="0"/>
              <a:t>                       University of Miami CIMAS and NOAA/AOML/HRD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704D72-A135-4A5A-B12F-57A09E9088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703" y="33783"/>
            <a:ext cx="1521619" cy="1314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9535B1D-1CCB-4A67-B75B-FB99774CA89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167"/>
          <a:stretch/>
        </p:blipFill>
        <p:spPr>
          <a:xfrm>
            <a:off x="1780678" y="0"/>
            <a:ext cx="2540000" cy="12466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281D2C-1B37-471B-8A78-E1E3561932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451" y="33783"/>
            <a:ext cx="1446549" cy="1246626"/>
          </a:xfrm>
          <a:prstGeom prst="rect">
            <a:avLst/>
          </a:prstGeom>
        </p:spPr>
      </p:pic>
      <p:pic>
        <p:nvPicPr>
          <p:cNvPr id="1026" name="Picture 2" descr="Image result for university of miami logo">
            <a:extLst>
              <a:ext uri="{FF2B5EF4-FFF2-40B4-BE49-F238E27FC236}">
                <a16:creationId xmlns:a16="http://schemas.microsoft.com/office/drawing/2014/main" id="{A6DE4149-C598-4F6C-B233-6685BDD40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6" y="0"/>
            <a:ext cx="1438275" cy="124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32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0AC827-36EE-4E8B-80AA-0990CAEFC3C6}"/>
              </a:ext>
            </a:extLst>
          </p:cNvPr>
          <p:cNvSpPr txBox="1"/>
          <p:nvPr/>
        </p:nvSpPr>
        <p:spPr>
          <a:xfrm>
            <a:off x="464939" y="251460"/>
            <a:ext cx="7523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Temperature / Humidity Profile: Cloud Layer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98061-6624-4934-80C4-13979CEAE1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857" y="1101778"/>
            <a:ext cx="8914286" cy="5504762"/>
          </a:xfrm>
          <a:prstGeom prst="rect">
            <a:avLst/>
          </a:prstGeom>
        </p:spPr>
      </p:pic>
      <p:sp>
        <p:nvSpPr>
          <p:cNvPr id="6" name="Arrow: Up-Down 5">
            <a:extLst>
              <a:ext uri="{FF2B5EF4-FFF2-40B4-BE49-F238E27FC236}">
                <a16:creationId xmlns:a16="http://schemas.microsoft.com/office/drawing/2014/main" id="{8B7F8F87-8420-4935-B452-B51B2F5C3A30}"/>
              </a:ext>
            </a:extLst>
          </p:cNvPr>
          <p:cNvSpPr/>
          <p:nvPr/>
        </p:nvSpPr>
        <p:spPr>
          <a:xfrm rot="5400000">
            <a:off x="6404339" y="2228190"/>
            <a:ext cx="237477" cy="4067860"/>
          </a:xfrm>
          <a:prstGeom prst="up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86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99F3A-16E7-45DF-8958-2C3D005A1EB2}"/>
              </a:ext>
            </a:extLst>
          </p:cNvPr>
          <p:cNvSpPr txBox="1"/>
          <p:nvPr/>
        </p:nvSpPr>
        <p:spPr>
          <a:xfrm>
            <a:off x="406400" y="366623"/>
            <a:ext cx="12010980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Sharp gradients and extreme values caused many good wind data flagged</a:t>
            </a:r>
          </a:p>
          <a:p>
            <a:r>
              <a:rPr lang="en-US" sz="2800" dirty="0">
                <a:solidFill>
                  <a:srgbClr val="FFFF00"/>
                </a:solidFill>
              </a:rPr>
              <a:t>by ASPEN QC procedures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No surface wind values produced without unflagging multiple data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Difficult to determine which points to retain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Value of surface wind in </a:t>
            </a:r>
            <a:r>
              <a:rPr lang="en-US" sz="2800" dirty="0" err="1">
                <a:solidFill>
                  <a:schemeClr val="bg1"/>
                </a:solidFill>
              </a:rPr>
              <a:t>Tempdrop</a:t>
            </a:r>
            <a:r>
              <a:rPr lang="en-US" sz="2800" dirty="0">
                <a:solidFill>
                  <a:schemeClr val="bg1"/>
                </a:solidFill>
              </a:rPr>
              <a:t> message strongly dependent on the choice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of observations retained and QC parameters for wind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Default parameters found to be too strict for the observed winds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Buddy Check slope of 1.5 m/s</a:t>
            </a:r>
            <a:r>
              <a:rPr lang="en-US" sz="2800" baseline="30000" dirty="0">
                <a:solidFill>
                  <a:schemeClr val="bg1"/>
                </a:solidFill>
              </a:rPr>
              <a:t>2 </a:t>
            </a:r>
            <a:r>
              <a:rPr lang="en-US" sz="2800" dirty="0">
                <a:solidFill>
                  <a:schemeClr val="bg1"/>
                </a:solidFill>
              </a:rPr>
              <a:t> increased to 4.5 m/s</a:t>
            </a:r>
            <a:r>
              <a:rPr lang="en-US" sz="2800" baseline="30000" dirty="0">
                <a:solidFill>
                  <a:schemeClr val="bg1"/>
                </a:solidFill>
              </a:rPr>
              <a:t>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Default value to be increased to 10 m/s</a:t>
            </a:r>
            <a:r>
              <a:rPr lang="en-US" sz="2800" baseline="30000" dirty="0">
                <a:solidFill>
                  <a:schemeClr val="bg1"/>
                </a:solidFill>
              </a:rPr>
              <a:t>2 </a:t>
            </a:r>
            <a:r>
              <a:rPr lang="en-US" sz="2800" dirty="0">
                <a:solidFill>
                  <a:schemeClr val="bg1"/>
                </a:solidFill>
              </a:rPr>
              <a:t> for 2019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Outlier check increased from 5 to 10 std.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Larger Buddy check slope should make this unnecessary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No adjustment to vertical velocity 2.5 m/s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Move towards a uniform approach to processing extreme </a:t>
            </a:r>
            <a:r>
              <a:rPr lang="en-US" sz="2800" dirty="0" err="1">
                <a:solidFill>
                  <a:srgbClr val="FFFF00"/>
                </a:solidFill>
              </a:rPr>
              <a:t>sondes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799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5DA67F-DEC1-42DF-A3DF-D93CEF3944F5}"/>
              </a:ext>
            </a:extLst>
          </p:cNvPr>
          <p:cNvSpPr txBox="1"/>
          <p:nvPr/>
        </p:nvSpPr>
        <p:spPr>
          <a:xfrm>
            <a:off x="162560" y="203200"/>
            <a:ext cx="12029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Surface Wind Speed coding may vary, depending on retained observations and QC parameters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59F00B-4A79-4775-B142-8F65E5E25993}"/>
              </a:ext>
            </a:extLst>
          </p:cNvPr>
          <p:cNvSpPr/>
          <p:nvPr/>
        </p:nvSpPr>
        <p:spPr>
          <a:xfrm>
            <a:off x="162560" y="1569660"/>
            <a:ext cx="59334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UZPN13 KWBC</a:t>
            </a:r>
          </a:p>
          <a:p>
            <a:r>
              <a:rPr lang="en-US" dirty="0">
                <a:solidFill>
                  <a:schemeClr val="bg1"/>
                </a:solidFill>
              </a:rPr>
              <a:t>XXAA  71088 99141 71511 05241 99965 24600 </a:t>
            </a:r>
            <a:r>
              <a:rPr lang="en-US" dirty="0">
                <a:solidFill>
                  <a:srgbClr val="FF0000"/>
                </a:solidFill>
              </a:rPr>
              <a:t>00639</a:t>
            </a:r>
            <a:r>
              <a:rPr lang="en-US" dirty="0">
                <a:solidFill>
                  <a:schemeClr val="bg1"/>
                </a:solidFill>
              </a:rPr>
              <a:t> 00813 ///// /////</a:t>
            </a:r>
          </a:p>
          <a:p>
            <a:r>
              <a:rPr lang="en-US" dirty="0">
                <a:solidFill>
                  <a:schemeClr val="bg1"/>
                </a:solidFill>
              </a:rPr>
              <a:t>92372 22400 04155 85107 19400 07148 88999 77999</a:t>
            </a:r>
          </a:p>
          <a:p>
            <a:r>
              <a:rPr lang="en-US" dirty="0">
                <a:solidFill>
                  <a:schemeClr val="bg1"/>
                </a:solidFill>
              </a:rPr>
              <a:t>31313 09608 80743</a:t>
            </a:r>
          </a:p>
          <a:p>
            <a:r>
              <a:rPr lang="en-US" dirty="0">
                <a:solidFill>
                  <a:schemeClr val="bg1"/>
                </a:solidFill>
              </a:rPr>
              <a:t>61616 AF100 WXWXA TRAIN        OB 99</a:t>
            </a:r>
          </a:p>
          <a:p>
            <a:r>
              <a:rPr lang="en-US" dirty="0">
                <a:solidFill>
                  <a:schemeClr val="bg1"/>
                </a:solidFill>
              </a:rPr>
              <a:t>62626 MBL WND 03147 AEV 33666 DLM WND 06128 965750 WL150 01654 07</a:t>
            </a:r>
          </a:p>
          <a:p>
            <a:r>
              <a:rPr lang="en-US" dirty="0">
                <a:solidFill>
                  <a:schemeClr val="bg1"/>
                </a:solidFill>
              </a:rPr>
              <a:t>6 REL 1407N15111W 074349 SPG 1402N15122W 074714 =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83EF09-3646-4103-95F5-CBC66DB7C095}"/>
              </a:ext>
            </a:extLst>
          </p:cNvPr>
          <p:cNvSpPr/>
          <p:nvPr/>
        </p:nvSpPr>
        <p:spPr>
          <a:xfrm>
            <a:off x="6319520" y="1569659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UZPN13 KWBC</a:t>
            </a:r>
          </a:p>
          <a:p>
            <a:r>
              <a:rPr lang="en-US" dirty="0">
                <a:solidFill>
                  <a:schemeClr val="bg1"/>
                </a:solidFill>
              </a:rPr>
              <a:t>XXAA  71088 99141 71511 05241 99965 24600 </a:t>
            </a:r>
            <a:r>
              <a:rPr lang="en-US" dirty="0">
                <a:solidFill>
                  <a:srgbClr val="FF0000"/>
                </a:solidFill>
              </a:rPr>
              <a:t>00640</a:t>
            </a:r>
            <a:r>
              <a:rPr lang="en-US" dirty="0">
                <a:solidFill>
                  <a:schemeClr val="bg1"/>
                </a:solidFill>
              </a:rPr>
              <a:t> 00813 ///// /////</a:t>
            </a:r>
          </a:p>
          <a:p>
            <a:r>
              <a:rPr lang="en-US" dirty="0">
                <a:solidFill>
                  <a:schemeClr val="bg1"/>
                </a:solidFill>
              </a:rPr>
              <a:t>92372 22400 04155 85107 19400 07147 88999 77999</a:t>
            </a:r>
          </a:p>
          <a:p>
            <a:r>
              <a:rPr lang="en-US" dirty="0">
                <a:solidFill>
                  <a:schemeClr val="bg1"/>
                </a:solidFill>
              </a:rPr>
              <a:t>31313 09608 80743</a:t>
            </a:r>
          </a:p>
          <a:p>
            <a:r>
              <a:rPr lang="en-US" dirty="0">
                <a:solidFill>
                  <a:schemeClr val="bg1"/>
                </a:solidFill>
              </a:rPr>
              <a:t>61616 AF100 WXWXA TRAIN        OB 99</a:t>
            </a:r>
          </a:p>
          <a:p>
            <a:r>
              <a:rPr lang="en-US" dirty="0">
                <a:solidFill>
                  <a:schemeClr val="bg1"/>
                </a:solidFill>
              </a:rPr>
              <a:t>62626 MBL WND 03148 AEV 33666 DLM WND 06128 965750 WL150 01654 07</a:t>
            </a:r>
          </a:p>
          <a:p>
            <a:r>
              <a:rPr lang="en-US" dirty="0">
                <a:solidFill>
                  <a:schemeClr val="bg1"/>
                </a:solidFill>
              </a:rPr>
              <a:t>7 REL 1407N15111W 074349 SPG 1402N15122W 074716 =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DE5DB4-3DCE-4D16-BF33-B2D15ACF6B65}"/>
              </a:ext>
            </a:extLst>
          </p:cNvPr>
          <p:cNvSpPr/>
          <p:nvPr/>
        </p:nvSpPr>
        <p:spPr>
          <a:xfrm>
            <a:off x="3129280" y="4231287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UZPN13 KWBC</a:t>
            </a:r>
          </a:p>
          <a:p>
            <a:r>
              <a:rPr lang="en-US" dirty="0">
                <a:solidFill>
                  <a:schemeClr val="bg1"/>
                </a:solidFill>
              </a:rPr>
              <a:t>XXAA  71088 99141 71511 05241 99965 24600 </a:t>
            </a:r>
            <a:r>
              <a:rPr lang="en-US" dirty="0">
                <a:solidFill>
                  <a:srgbClr val="FF0000"/>
                </a:solidFill>
              </a:rPr>
              <a:t>01139</a:t>
            </a:r>
            <a:r>
              <a:rPr lang="en-US" dirty="0">
                <a:solidFill>
                  <a:schemeClr val="bg1"/>
                </a:solidFill>
              </a:rPr>
              <a:t> 00813 ///// /////</a:t>
            </a:r>
          </a:p>
          <a:p>
            <a:r>
              <a:rPr lang="en-US" dirty="0">
                <a:solidFill>
                  <a:schemeClr val="bg1"/>
                </a:solidFill>
              </a:rPr>
              <a:t>92372 22400 04155 85107 19400 07147 88999 77999</a:t>
            </a:r>
          </a:p>
          <a:p>
            <a:r>
              <a:rPr lang="en-US" dirty="0">
                <a:solidFill>
                  <a:schemeClr val="bg1"/>
                </a:solidFill>
              </a:rPr>
              <a:t>31313 09608 80743</a:t>
            </a:r>
          </a:p>
          <a:p>
            <a:r>
              <a:rPr lang="en-US" dirty="0">
                <a:solidFill>
                  <a:schemeClr val="bg1"/>
                </a:solidFill>
              </a:rPr>
              <a:t>61616 AF100 WXWXA TRAIN        OB 99</a:t>
            </a:r>
          </a:p>
          <a:p>
            <a:r>
              <a:rPr lang="en-US" dirty="0">
                <a:solidFill>
                  <a:schemeClr val="bg1"/>
                </a:solidFill>
              </a:rPr>
              <a:t>62626 MBL WND 03148 AEV 33666 DLM WND 06128 965750 WL150 01655 08</a:t>
            </a:r>
          </a:p>
          <a:p>
            <a:r>
              <a:rPr lang="en-US" dirty="0">
                <a:solidFill>
                  <a:schemeClr val="bg1"/>
                </a:solidFill>
              </a:rPr>
              <a:t>0 REL 1407N15111W 074349 SPG 1402N15122W 074715 =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7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99F3A-16E7-45DF-8958-2C3D005A1EB2}"/>
              </a:ext>
            </a:extLst>
          </p:cNvPr>
          <p:cNvSpPr txBox="1"/>
          <p:nvPr/>
        </p:nvSpPr>
        <p:spPr>
          <a:xfrm>
            <a:off x="460450" y="815196"/>
            <a:ext cx="11341695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2019 ASPEN training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QC procedure document and </a:t>
            </a:r>
            <a:r>
              <a:rPr lang="en-US" sz="2800" dirty="0" err="1">
                <a:solidFill>
                  <a:schemeClr val="bg1"/>
                </a:solidFill>
              </a:rPr>
              <a:t>powerpoint</a:t>
            </a:r>
            <a:r>
              <a:rPr lang="en-US" sz="2800" dirty="0">
                <a:solidFill>
                  <a:schemeClr val="bg1"/>
                </a:solidFill>
              </a:rPr>
              <a:t> to be available via Google drive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Set of practice dropsondes to process prior to in-person or online training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Completion of practice </a:t>
            </a:r>
            <a:r>
              <a:rPr lang="en-US" sz="2800" dirty="0" err="1">
                <a:solidFill>
                  <a:schemeClr val="bg1"/>
                </a:solidFill>
              </a:rPr>
              <a:t>sondes</a:t>
            </a:r>
            <a:r>
              <a:rPr lang="en-US" sz="2800" dirty="0">
                <a:solidFill>
                  <a:schemeClr val="bg1"/>
                </a:solidFill>
              </a:rPr>
              <a:t> and training required for field program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participation as dropsonde scientist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Will use 2019 operational version of AVAPS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Practice dropsondes should be available by end of May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Examples of problem </a:t>
            </a:r>
            <a:r>
              <a:rPr lang="en-US" sz="2800" dirty="0" err="1">
                <a:solidFill>
                  <a:schemeClr val="bg1"/>
                </a:solidFill>
              </a:rPr>
              <a:t>sondes</a:t>
            </a:r>
            <a:r>
              <a:rPr lang="en-US" sz="2800" dirty="0">
                <a:solidFill>
                  <a:schemeClr val="bg1"/>
                </a:solidFill>
              </a:rPr>
              <a:t> will be included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In person (go to meeting available) training in early June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Plan is to record training session and place on Google drive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Contact myself </a:t>
            </a:r>
            <a:r>
              <a:rPr lang="en-US" sz="2800" dirty="0">
                <a:solidFill>
                  <a:schemeClr val="bg1"/>
                </a:solidFill>
                <a:hlinkClick r:id="rId3"/>
              </a:rPr>
              <a:t>kathryn.sellwood@noaa.gov</a:t>
            </a:r>
            <a:r>
              <a:rPr lang="en-US" sz="2800" dirty="0">
                <a:solidFill>
                  <a:schemeClr val="bg1"/>
                </a:solidFill>
              </a:rPr>
              <a:t> to share Google drive folder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and / or to be added to email list</a:t>
            </a:r>
          </a:p>
          <a:p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05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E833D3-E21C-45B9-A78D-90FF1D703DBC}"/>
              </a:ext>
            </a:extLst>
          </p:cNvPr>
          <p:cNvSpPr txBox="1"/>
          <p:nvPr/>
        </p:nvSpPr>
        <p:spPr>
          <a:xfrm>
            <a:off x="325120" y="274637"/>
            <a:ext cx="120294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FUTURE CONSIDERATIONS </a:t>
            </a:r>
          </a:p>
          <a:p>
            <a:r>
              <a:rPr lang="en-US" sz="2800" dirty="0">
                <a:solidFill>
                  <a:srgbClr val="FFFF00"/>
                </a:solidFill>
              </a:rPr>
              <a:t>-    </a:t>
            </a:r>
            <a:r>
              <a:rPr lang="en-US" sz="2800" dirty="0">
                <a:solidFill>
                  <a:schemeClr val="bg1"/>
                </a:solidFill>
              </a:rPr>
              <a:t>Move to BUFR format may produce more extreme observations</a:t>
            </a:r>
          </a:p>
          <a:p>
            <a:pPr marL="457200" indent="-457200">
              <a:buFontTx/>
              <a:buChar char="-"/>
            </a:pPr>
            <a:r>
              <a:rPr lang="en-US" sz="2800" dirty="0" err="1">
                <a:solidFill>
                  <a:schemeClr val="bg1"/>
                </a:solidFill>
              </a:rPr>
              <a:t>Tempdrop</a:t>
            </a:r>
            <a:r>
              <a:rPr lang="en-US" sz="2800" dirty="0">
                <a:solidFill>
                  <a:schemeClr val="bg1"/>
                </a:solidFill>
              </a:rPr>
              <a:t> constrains significant levels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How can we avoid sending bad data in BUFR?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Should we thin BUFR data?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How to thin?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OSE experiments </a:t>
            </a:r>
            <a:r>
              <a:rPr lang="en-US" sz="2800">
                <a:solidFill>
                  <a:schemeClr val="bg1"/>
                </a:solidFill>
              </a:rPr>
              <a:t>in process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640E0C-284A-4537-8743-3EB12A2799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064" y="2239963"/>
            <a:ext cx="6429375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90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96D88B-835E-4B36-B4FE-E474C0508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748700"/>
              </p:ext>
            </p:extLst>
          </p:nvPr>
        </p:nvGraphicFramePr>
        <p:xfrm>
          <a:off x="524931" y="3010118"/>
          <a:ext cx="11142138" cy="237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>
                  <a:extLst>
                    <a:ext uri="{9D8B030D-6E8A-4147-A177-3AD203B41FA5}">
                      <a16:colId xmlns:a16="http://schemas.microsoft.com/office/drawing/2014/main" val="1384889197"/>
                    </a:ext>
                  </a:extLst>
                </a:gridCol>
                <a:gridCol w="1794934">
                  <a:extLst>
                    <a:ext uri="{9D8B030D-6E8A-4147-A177-3AD203B41FA5}">
                      <a16:colId xmlns:a16="http://schemas.microsoft.com/office/drawing/2014/main" val="441923742"/>
                    </a:ext>
                  </a:extLst>
                </a:gridCol>
                <a:gridCol w="2099733">
                  <a:extLst>
                    <a:ext uri="{9D8B030D-6E8A-4147-A177-3AD203B41FA5}">
                      <a16:colId xmlns:a16="http://schemas.microsoft.com/office/drawing/2014/main" val="2469121405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3980927636"/>
                    </a:ext>
                  </a:extLst>
                </a:gridCol>
                <a:gridCol w="1275648">
                  <a:extLst>
                    <a:ext uri="{9D8B030D-6E8A-4147-A177-3AD203B41FA5}">
                      <a16:colId xmlns:a16="http://schemas.microsoft.com/office/drawing/2014/main" val="1335764081"/>
                    </a:ext>
                  </a:extLst>
                </a:gridCol>
                <a:gridCol w="1857023">
                  <a:extLst>
                    <a:ext uri="{9D8B030D-6E8A-4147-A177-3AD203B41FA5}">
                      <a16:colId xmlns:a16="http://schemas.microsoft.com/office/drawing/2014/main" val="3924032969"/>
                    </a:ext>
                  </a:extLst>
                </a:gridCol>
              </a:tblGrid>
              <a:tr h="593670">
                <a:tc>
                  <a:txBody>
                    <a:bodyPr/>
                    <a:lstStyle/>
                    <a:p>
                      <a:r>
                        <a:rPr lang="en-US" dirty="0"/>
                        <a:t>STORM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SONDES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UPDRAFT &gt; 10 m/s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DOWNDRAFT &lt; -10 m/s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UPSONDES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WINDS &gt; 100kts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636052"/>
                  </a:ext>
                </a:extLst>
              </a:tr>
              <a:tr h="593670">
                <a:tc>
                  <a:txBody>
                    <a:bodyPr/>
                    <a:lstStyle/>
                    <a:p>
                      <a:r>
                        <a:rPr lang="en-US" dirty="0"/>
                        <a:t>LANE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592645"/>
                  </a:ext>
                </a:extLst>
              </a:tr>
              <a:tr h="593670">
                <a:tc>
                  <a:txBody>
                    <a:bodyPr/>
                    <a:lstStyle/>
                    <a:p>
                      <a:r>
                        <a:rPr lang="en-US" dirty="0"/>
                        <a:t>FLORENCE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86731"/>
                  </a:ext>
                </a:extLst>
              </a:tr>
              <a:tr h="593670">
                <a:tc>
                  <a:txBody>
                    <a:bodyPr/>
                    <a:lstStyle/>
                    <a:p>
                      <a:r>
                        <a:rPr lang="en-US" dirty="0"/>
                        <a:t>MICHAEL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03125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01032C4-536B-4489-8ED1-B9846288369B}"/>
              </a:ext>
            </a:extLst>
          </p:cNvPr>
          <p:cNvSpPr txBox="1"/>
          <p:nvPr/>
        </p:nvSpPr>
        <p:spPr>
          <a:xfrm>
            <a:off x="325120" y="548640"/>
            <a:ext cx="837472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2018: NOAA AIRCRAFT SAMPLED 3 MAJOR HURRICANES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     Florence in the tropical Atlantic Sept. 8-12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     Michael in the Gulf of Mexico Oct 8-10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     Lane in the Central Pacific Aug. 19-22</a:t>
            </a:r>
          </a:p>
        </p:txBody>
      </p:sp>
    </p:spTree>
    <p:extLst>
      <p:ext uri="{BB962C8B-B14F-4D97-AF65-F5344CB8AC3E}">
        <p14:creationId xmlns:p14="http://schemas.microsoft.com/office/powerpoint/2010/main" val="2735311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97EB8D-2A9E-4907-9E44-480E687460E7}"/>
              </a:ext>
            </a:extLst>
          </p:cNvPr>
          <p:cNvSpPr txBox="1"/>
          <p:nvPr/>
        </p:nvSpPr>
        <p:spPr>
          <a:xfrm>
            <a:off x="1134224" y="0"/>
            <a:ext cx="890295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“</a:t>
            </a:r>
            <a:r>
              <a:rPr lang="en-US" sz="2000" dirty="0">
                <a:solidFill>
                  <a:srgbClr val="FFFF00"/>
                </a:solidFill>
              </a:rPr>
              <a:t>UPSONDES”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Vertical velocities great enough to propel dropsonde upward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Associated with eyewall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Major updraft above the boundary layer ~ 1500m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Large vertical wind speeds throughout the boundary layer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Very strong horizontal winds from below updraft to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Radially fluctuating motion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</a:rPr>
              <a:t>SONDES WITH BOTH LARGE UPDRAFTS AND DOWNDRAFTS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Also in eyewall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Far more common than </a:t>
            </a:r>
            <a:r>
              <a:rPr lang="en-US" sz="2000" dirty="0" err="1">
                <a:solidFill>
                  <a:schemeClr val="bg1"/>
                </a:solidFill>
              </a:rPr>
              <a:t>upsondes</a:t>
            </a: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Large updraft above boundary layer + Large downdraft closer to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Wind maxima  near level of both upward and downward vertical velocity maxima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Strong horizontal winds to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Little radial motion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00"/>
              </a:solidFill>
            </a:endParaRPr>
          </a:p>
          <a:p>
            <a:r>
              <a:rPr lang="en-US" sz="2000" dirty="0">
                <a:solidFill>
                  <a:srgbClr val="FFFF00"/>
                </a:solidFill>
              </a:rPr>
              <a:t>SONDES WITH LARGE DOWNDRAFTS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Flagged as possible fast fall ( may cause ASPEN to crash unexpectedly)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Eyewall slightly  outside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Moist cool layer (probable cloud)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Strong horizontal winds below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Radially fluctuating motion</a:t>
            </a:r>
          </a:p>
        </p:txBody>
      </p:sp>
    </p:spTree>
    <p:extLst>
      <p:ext uri="{BB962C8B-B14F-4D97-AF65-F5344CB8AC3E}">
        <p14:creationId xmlns:p14="http://schemas.microsoft.com/office/powerpoint/2010/main" val="3323801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C4CEB2-1038-42E5-8E51-651F235E3729}"/>
              </a:ext>
            </a:extLst>
          </p:cNvPr>
          <p:cNvSpPr txBox="1"/>
          <p:nvPr/>
        </p:nvSpPr>
        <p:spPr>
          <a:xfrm>
            <a:off x="355600" y="441144"/>
            <a:ext cx="10576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FF00"/>
                </a:solidFill>
              </a:rPr>
              <a:t>21 m/s updraft observed in Hurricane Lane 08/21 5:21Z</a:t>
            </a:r>
          </a:p>
          <a:p>
            <a:r>
              <a:rPr lang="en-US" sz="3600" dirty="0">
                <a:solidFill>
                  <a:srgbClr val="FFFF00"/>
                </a:solidFill>
              </a:rPr>
              <a:t>Upward </a:t>
            </a:r>
            <a:r>
              <a:rPr lang="en-US" sz="3600" dirty="0" err="1">
                <a:solidFill>
                  <a:srgbClr val="FFFF00"/>
                </a:solidFill>
              </a:rPr>
              <a:t>sonde</a:t>
            </a:r>
            <a:r>
              <a:rPr lang="en-US" sz="3600" dirty="0">
                <a:solidFill>
                  <a:srgbClr val="FFFF00"/>
                </a:solidFill>
              </a:rPr>
              <a:t> motion for &gt; 1 minute (800-1500m)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9541FC-860D-49AD-9F9C-3BD208C40D4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7" y="1855128"/>
            <a:ext cx="5824952" cy="48106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ED0BFA-BBE5-48D2-B5E6-7142E2516FC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832" y="1900830"/>
            <a:ext cx="5824952" cy="4810667"/>
          </a:xfrm>
          <a:prstGeom prst="rect">
            <a:avLst/>
          </a:prstGeom>
        </p:spPr>
      </p:pic>
      <p:sp>
        <p:nvSpPr>
          <p:cNvPr id="7" name="Arrow: Up 6">
            <a:extLst>
              <a:ext uri="{FF2B5EF4-FFF2-40B4-BE49-F238E27FC236}">
                <a16:creationId xmlns:a16="http://schemas.microsoft.com/office/drawing/2014/main" id="{2A803F84-F619-4841-8702-17E270D79D48}"/>
              </a:ext>
            </a:extLst>
          </p:cNvPr>
          <p:cNvSpPr/>
          <p:nvPr/>
        </p:nvSpPr>
        <p:spPr>
          <a:xfrm rot="2874960">
            <a:off x="10863189" y="3685651"/>
            <a:ext cx="428035" cy="935236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DE6F070B-D572-4D2C-BE85-E557DFAED8F4}"/>
              </a:ext>
            </a:extLst>
          </p:cNvPr>
          <p:cNvSpPr/>
          <p:nvPr/>
        </p:nvSpPr>
        <p:spPr>
          <a:xfrm>
            <a:off x="3456723" y="4260462"/>
            <a:ext cx="404078" cy="730099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95D381-0216-4C12-B226-6BDAD177865F}"/>
              </a:ext>
            </a:extLst>
          </p:cNvPr>
          <p:cNvSpPr txBox="1"/>
          <p:nvPr/>
        </p:nvSpPr>
        <p:spPr>
          <a:xfrm>
            <a:off x="2153920" y="6216801"/>
            <a:ext cx="226921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Pressure / Altitude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97E8B3-8195-46F1-AE58-27D636169E05}"/>
              </a:ext>
            </a:extLst>
          </p:cNvPr>
          <p:cNvSpPr txBox="1"/>
          <p:nvPr/>
        </p:nvSpPr>
        <p:spPr>
          <a:xfrm>
            <a:off x="8294297" y="6311386"/>
            <a:ext cx="22924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Vertical wind Speed</a:t>
            </a:r>
          </a:p>
        </p:txBody>
      </p:sp>
    </p:spTree>
    <p:extLst>
      <p:ext uri="{BB962C8B-B14F-4D97-AF65-F5344CB8AC3E}">
        <p14:creationId xmlns:p14="http://schemas.microsoft.com/office/powerpoint/2010/main" val="75980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BC877E-9B7B-4CBA-B35C-95AC70BFB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54107"/>
            <a:ext cx="5198409" cy="550476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800A41-ED78-4F4D-BE67-46D3EFC332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807" y="954107"/>
            <a:ext cx="5161993" cy="55047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19EFBA-2763-4C04-A25B-281191297C7D}"/>
              </a:ext>
            </a:extLst>
          </p:cNvPr>
          <p:cNvSpPr txBox="1"/>
          <p:nvPr/>
        </p:nvSpPr>
        <p:spPr>
          <a:xfrm>
            <a:off x="457200" y="137521"/>
            <a:ext cx="10477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Updraft region: 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7203D6DF-B4F5-4C04-A555-BD79FC3C38FC}"/>
              </a:ext>
            </a:extLst>
          </p:cNvPr>
          <p:cNvSpPr/>
          <p:nvPr/>
        </p:nvSpPr>
        <p:spPr>
          <a:xfrm rot="5776241">
            <a:off x="7134001" y="1224348"/>
            <a:ext cx="404078" cy="3613006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E94C59-54F2-4D23-8AE7-D04B7FDB6817}"/>
              </a:ext>
            </a:extLst>
          </p:cNvPr>
          <p:cNvSpPr txBox="1"/>
          <p:nvPr/>
        </p:nvSpPr>
        <p:spPr>
          <a:xfrm>
            <a:off x="2194560" y="6058759"/>
            <a:ext cx="22924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Vertical wind Speed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FD7E99-49FA-4036-96E9-9B0E493C6EEA}"/>
              </a:ext>
            </a:extLst>
          </p:cNvPr>
          <p:cNvSpPr txBox="1"/>
          <p:nvPr/>
        </p:nvSpPr>
        <p:spPr>
          <a:xfrm>
            <a:off x="7569200" y="6058759"/>
            <a:ext cx="37889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Horizontal wind Speed / Direction</a:t>
            </a:r>
          </a:p>
        </p:txBody>
      </p:sp>
    </p:spTree>
    <p:extLst>
      <p:ext uri="{BB962C8B-B14F-4D97-AF65-F5344CB8AC3E}">
        <p14:creationId xmlns:p14="http://schemas.microsoft.com/office/powerpoint/2010/main" val="4282705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CAEA56-99CD-4F16-B0B6-58DF5AB9C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802" y="960362"/>
            <a:ext cx="6417426" cy="5504762"/>
          </a:xfrm>
          <a:prstGeom prst="rect">
            <a:avLst/>
          </a:prstGeom>
        </p:spPr>
      </p:pic>
      <p:sp>
        <p:nvSpPr>
          <p:cNvPr id="4" name="Arrow: Up 3">
            <a:extLst>
              <a:ext uri="{FF2B5EF4-FFF2-40B4-BE49-F238E27FC236}">
                <a16:creationId xmlns:a16="http://schemas.microsoft.com/office/drawing/2014/main" id="{23707985-8CFD-422A-A86F-1B71CFEED9DB}"/>
              </a:ext>
            </a:extLst>
          </p:cNvPr>
          <p:cNvSpPr/>
          <p:nvPr/>
        </p:nvSpPr>
        <p:spPr>
          <a:xfrm rot="10800000">
            <a:off x="10689481" y="3712743"/>
            <a:ext cx="404078" cy="2073836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C88FF-850B-4DC2-8DD6-76104E8A0AEC}"/>
              </a:ext>
            </a:extLst>
          </p:cNvPr>
          <p:cNvSpPr txBox="1"/>
          <p:nvPr/>
        </p:nvSpPr>
        <p:spPr>
          <a:xfrm>
            <a:off x="251830" y="1498354"/>
            <a:ext cx="43994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High winds extend to surface</a:t>
            </a:r>
          </a:p>
          <a:p>
            <a:r>
              <a:rPr lang="en-US" sz="2800" dirty="0">
                <a:solidFill>
                  <a:srgbClr val="FFFF00"/>
                </a:solidFill>
              </a:rPr>
              <a:t>Radial wind fluctuations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636061-8452-4EF1-B847-C85FFAE784EE}"/>
              </a:ext>
            </a:extLst>
          </p:cNvPr>
          <p:cNvSpPr txBox="1"/>
          <p:nvPr/>
        </p:nvSpPr>
        <p:spPr>
          <a:xfrm>
            <a:off x="6900559" y="6065014"/>
            <a:ext cx="37889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Horizontal wind Speed / Direction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458E0C-09A5-468F-A780-091719596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19" y="2633432"/>
            <a:ext cx="3703510" cy="376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99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6849D0-AF03-43A6-AF19-C4AF003D7396}"/>
              </a:ext>
            </a:extLst>
          </p:cNvPr>
          <p:cNvSpPr txBox="1"/>
          <p:nvPr/>
        </p:nvSpPr>
        <p:spPr>
          <a:xfrm>
            <a:off x="417979" y="190500"/>
            <a:ext cx="1063720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14m/s Updraft above boundary layer - local wind max below</a:t>
            </a:r>
          </a:p>
          <a:p>
            <a:r>
              <a:rPr lang="en-US" sz="3200" dirty="0">
                <a:solidFill>
                  <a:srgbClr val="FFFF00"/>
                </a:solidFill>
              </a:rPr>
              <a:t>5m/s Downdraft within boundary layer - local wind max above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A8A8AE-D2B0-4B37-BD9F-68962CC4EF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343188"/>
            <a:ext cx="5542993" cy="47812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FAFDA7-93C5-4767-A833-ED875E30AD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04"/>
          <a:stretch/>
        </p:blipFill>
        <p:spPr>
          <a:xfrm>
            <a:off x="6229908" y="1343188"/>
            <a:ext cx="5447743" cy="4781224"/>
          </a:xfrm>
          <a:prstGeom prst="rect">
            <a:avLst/>
          </a:prstGeom>
        </p:spPr>
      </p:pic>
      <p:sp>
        <p:nvSpPr>
          <p:cNvPr id="9" name="Arrow: Up-Down 8">
            <a:extLst>
              <a:ext uri="{FF2B5EF4-FFF2-40B4-BE49-F238E27FC236}">
                <a16:creationId xmlns:a16="http://schemas.microsoft.com/office/drawing/2014/main" id="{E4ABBF33-3D71-42A6-A906-F3D562F0DA6A}"/>
              </a:ext>
            </a:extLst>
          </p:cNvPr>
          <p:cNvSpPr/>
          <p:nvPr/>
        </p:nvSpPr>
        <p:spPr>
          <a:xfrm rot="3988205">
            <a:off x="3071857" y="1699870"/>
            <a:ext cx="237477" cy="4067860"/>
          </a:xfrm>
          <a:prstGeom prst="up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35977F21-74C6-4815-B543-70067A50E755}"/>
              </a:ext>
            </a:extLst>
          </p:cNvPr>
          <p:cNvSpPr/>
          <p:nvPr/>
        </p:nvSpPr>
        <p:spPr>
          <a:xfrm>
            <a:off x="10000697" y="2933700"/>
            <a:ext cx="838477" cy="800100"/>
          </a:xfrm>
          <a:prstGeom prst="donut">
            <a:avLst>
              <a:gd name="adj" fmla="val 190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ircle: Hollow 11">
            <a:extLst>
              <a:ext uri="{FF2B5EF4-FFF2-40B4-BE49-F238E27FC236}">
                <a16:creationId xmlns:a16="http://schemas.microsoft.com/office/drawing/2014/main" id="{394F8B53-9EF8-41A9-BC88-CC95003AEDDE}"/>
              </a:ext>
            </a:extLst>
          </p:cNvPr>
          <p:cNvSpPr/>
          <p:nvPr/>
        </p:nvSpPr>
        <p:spPr>
          <a:xfrm>
            <a:off x="10839174" y="3854568"/>
            <a:ext cx="838477" cy="800100"/>
          </a:xfrm>
          <a:prstGeom prst="donut">
            <a:avLst>
              <a:gd name="adj" fmla="val 190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FB0820-41D7-437E-B7BA-6D9952319FEB}"/>
              </a:ext>
            </a:extLst>
          </p:cNvPr>
          <p:cNvSpPr txBox="1"/>
          <p:nvPr/>
        </p:nvSpPr>
        <p:spPr>
          <a:xfrm>
            <a:off x="7469490" y="5643541"/>
            <a:ext cx="37889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Horizontal wind Speed / Direction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28D7C7-A3AE-438B-A5B7-CA1A282AF5B0}"/>
              </a:ext>
            </a:extLst>
          </p:cNvPr>
          <p:cNvSpPr txBox="1"/>
          <p:nvPr/>
        </p:nvSpPr>
        <p:spPr>
          <a:xfrm>
            <a:off x="2171484" y="5724302"/>
            <a:ext cx="22924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Vertical wind Speed</a:t>
            </a:r>
          </a:p>
        </p:txBody>
      </p:sp>
    </p:spTree>
    <p:extLst>
      <p:ext uri="{BB962C8B-B14F-4D97-AF65-F5344CB8AC3E}">
        <p14:creationId xmlns:p14="http://schemas.microsoft.com/office/powerpoint/2010/main" val="368721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B9E43B-5B52-4AD4-9A15-21D712A45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946" y="713493"/>
            <a:ext cx="5737303" cy="55047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4A5A2AE-BE3F-4B65-BEDA-7373C9E0E7B8}"/>
              </a:ext>
            </a:extLst>
          </p:cNvPr>
          <p:cNvSpPr txBox="1"/>
          <p:nvPr/>
        </p:nvSpPr>
        <p:spPr>
          <a:xfrm>
            <a:off x="299258" y="1338457"/>
            <a:ext cx="44811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High winds extend to surface </a:t>
            </a:r>
          </a:p>
          <a:p>
            <a:r>
              <a:rPr lang="en-US" sz="2800" dirty="0">
                <a:solidFill>
                  <a:srgbClr val="FFFF00"/>
                </a:solidFill>
              </a:rPr>
              <a:t>Less radial fluctuation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2C4A73-2677-4B36-9DE6-CD45CA5CF5BB}"/>
              </a:ext>
            </a:extLst>
          </p:cNvPr>
          <p:cNvSpPr txBox="1"/>
          <p:nvPr/>
        </p:nvSpPr>
        <p:spPr>
          <a:xfrm>
            <a:off x="6904099" y="5744397"/>
            <a:ext cx="37889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Horizontal wind Speed / Direction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43F488-6DFC-44E4-B3C2-FCA081B95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38" y="2858469"/>
            <a:ext cx="3558723" cy="341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710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43AFF3-1AB3-4DDE-A271-38A0EAD70EA8}"/>
              </a:ext>
            </a:extLst>
          </p:cNvPr>
          <p:cNvSpPr txBox="1"/>
          <p:nvPr/>
        </p:nvSpPr>
        <p:spPr>
          <a:xfrm>
            <a:off x="464939" y="251460"/>
            <a:ext cx="991758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Wind Profile:</a:t>
            </a:r>
          </a:p>
          <a:p>
            <a:r>
              <a:rPr lang="en-US" sz="3200" dirty="0">
                <a:solidFill>
                  <a:srgbClr val="FFFF00"/>
                </a:solidFill>
              </a:rPr>
              <a:t>15m/s downdraft + multiple downward vertical wind gusts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61D15C-9ADB-4B15-86D9-F2BEC1250E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19" y="1353238"/>
            <a:ext cx="5427861" cy="55047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1C63B3-068B-4969-B683-7D3DA45B93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484" y="1353238"/>
            <a:ext cx="5382577" cy="5504762"/>
          </a:xfrm>
          <a:prstGeom prst="rect">
            <a:avLst/>
          </a:prstGeom>
        </p:spPr>
      </p:pic>
      <p:sp>
        <p:nvSpPr>
          <p:cNvPr id="7" name="Arrow: Up 6">
            <a:extLst>
              <a:ext uri="{FF2B5EF4-FFF2-40B4-BE49-F238E27FC236}">
                <a16:creationId xmlns:a16="http://schemas.microsoft.com/office/drawing/2014/main" id="{59F118FB-A03E-4753-9FD8-F72A525197AB}"/>
              </a:ext>
            </a:extLst>
          </p:cNvPr>
          <p:cNvSpPr/>
          <p:nvPr/>
        </p:nvSpPr>
        <p:spPr>
          <a:xfrm rot="5400000">
            <a:off x="10168508" y="5037144"/>
            <a:ext cx="428035" cy="935236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EEAA06-4533-4331-B5DE-C50F25A6D7E8}"/>
              </a:ext>
            </a:extLst>
          </p:cNvPr>
          <p:cNvSpPr txBox="1"/>
          <p:nvPr/>
        </p:nvSpPr>
        <p:spPr>
          <a:xfrm>
            <a:off x="7426960" y="6420448"/>
            <a:ext cx="37889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Horizontal wind Speed / Direction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DD8047-D471-41B9-A6D5-8AC8D97C4034}"/>
              </a:ext>
            </a:extLst>
          </p:cNvPr>
          <p:cNvSpPr txBox="1"/>
          <p:nvPr/>
        </p:nvSpPr>
        <p:spPr>
          <a:xfrm>
            <a:off x="2015417" y="6457890"/>
            <a:ext cx="22924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Vertical wind Speed</a:t>
            </a:r>
          </a:p>
        </p:txBody>
      </p:sp>
    </p:spTree>
    <p:extLst>
      <p:ext uri="{BB962C8B-B14F-4D97-AF65-F5344CB8AC3E}">
        <p14:creationId xmlns:p14="http://schemas.microsoft.com/office/powerpoint/2010/main" val="212463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848</Words>
  <Application>Microsoft Office PowerPoint</Application>
  <PresentationFormat>Widescreen</PresentationFormat>
  <Paragraphs>143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Sellwood, Kathryn Julie</dc:creator>
  <cp:lastModifiedBy>Sellwood, Kathryn Julie</cp:lastModifiedBy>
  <cp:revision>45</cp:revision>
  <dcterms:created xsi:type="dcterms:W3CDTF">2019-04-13T23:48:48Z</dcterms:created>
  <dcterms:modified xsi:type="dcterms:W3CDTF">2019-04-16T19:24:33Z</dcterms:modified>
</cp:coreProperties>
</file>