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8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311" r:id="rId20"/>
    <p:sldId id="271" r:id="rId21"/>
    <p:sldId id="272" r:id="rId22"/>
    <p:sldId id="273" r:id="rId23"/>
    <p:sldId id="274" r:id="rId24"/>
    <p:sldId id="260" r:id="rId25"/>
    <p:sldId id="261" r:id="rId26"/>
    <p:sldId id="262" r:id="rId27"/>
    <p:sldId id="275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2" r:id="rId5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67A"/>
    <a:srgbClr val="F78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824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3d4b4cb0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43d4b4cb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4074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4D845-7A55-A34D-9699-644AFBC1F8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49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5221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7468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5751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7845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9466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3641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3401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965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7260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4070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2849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8029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5476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5653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253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42663b400_2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442663b400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42663b400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442663b400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41af5dea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441af5de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41af5deab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441af5dea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54a730b6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454a730b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image" Target="../media/image82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7.png"/><Relationship Id="rId7" Type="http://schemas.openxmlformats.org/officeDocument/2006/relationships/image" Target="../media/image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59.png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524000" y="22173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356" y="2636290"/>
            <a:ext cx="2939283" cy="2939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3"/>
          <p:cNvCxnSpPr/>
          <p:nvPr/>
        </p:nvCxnSpPr>
        <p:spPr>
          <a:xfrm rot="10800000" flipH="1">
            <a:off x="1523998" y="1253204"/>
            <a:ext cx="9144000" cy="753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3"/>
          <p:cNvSpPr txBox="1"/>
          <p:nvPr/>
        </p:nvSpPr>
        <p:spPr>
          <a:xfrm>
            <a:off x="0" y="1552162"/>
            <a:ext cx="12191999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AL02 / Barry Debrief</a:t>
            </a:r>
            <a:endParaRPr sz="32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93A261-19AF-F44A-B08B-BE956F587F24}"/>
              </a:ext>
            </a:extLst>
          </p:cNvPr>
          <p:cNvSpPr txBox="1"/>
          <p:nvPr/>
        </p:nvSpPr>
        <p:spPr>
          <a:xfrm>
            <a:off x="699077" y="1610601"/>
            <a:ext cx="1091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HWRF Reconnaissance Observation Usage for Tropical Cyclone Barry (AL02 2019)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36513DF-006B-2E44-A2F7-E66204621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006" y="3429000"/>
            <a:ext cx="87503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 dirty="0">
              <a:solidFill>
                <a:srgbClr val="A6A6A6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dirty="0">
                <a:solidFill>
                  <a:srgbClr val="A6A6A6"/>
                </a:solidFill>
                <a:latin typeface="Calibri" charset="0"/>
                <a:cs typeface="Calibri" charset="0"/>
              </a:rPr>
              <a:t>Henry R. Winterbottom</a:t>
            </a:r>
          </a:p>
          <a:p>
            <a:pPr algn="ctr" eaLnBrk="1" hangingPunct="1"/>
            <a:endParaRPr lang="en-US" sz="1200" dirty="0">
              <a:solidFill>
                <a:srgbClr val="A6A6A6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600" dirty="0">
                <a:solidFill>
                  <a:srgbClr val="A6A6A6"/>
                </a:solidFill>
                <a:latin typeface="Calibri" charset="0"/>
                <a:cs typeface="Calibri" charset="0"/>
              </a:rPr>
              <a:t>I.M. Systems Group, Inc. (IMSG)</a:t>
            </a:r>
          </a:p>
          <a:p>
            <a:pPr algn="ctr" eaLnBrk="1" hangingPunct="1"/>
            <a:r>
              <a:rPr lang="en-US" sz="1600" dirty="0">
                <a:solidFill>
                  <a:srgbClr val="A6A6A6"/>
                </a:solidFill>
                <a:latin typeface="Calibri" charset="0"/>
                <a:cs typeface="Calibri" charset="0"/>
              </a:rPr>
              <a:t>National Oceanic and Atmospheric Administration (NOAA)/National Weather Service (NWS)</a:t>
            </a:r>
          </a:p>
          <a:p>
            <a:pPr algn="ctr" eaLnBrk="1" hangingPunct="1"/>
            <a:r>
              <a:rPr lang="en-US" sz="1600" dirty="0">
                <a:solidFill>
                  <a:srgbClr val="A6A6A6"/>
                </a:solidFill>
                <a:latin typeface="Calibri" charset="0"/>
                <a:cs typeface="Calibri" charset="0"/>
              </a:rPr>
              <a:t>National Centers for Environmental Prediction (NCEP) Environmental Modeling Center (EMC)</a:t>
            </a:r>
          </a:p>
          <a:p>
            <a:pPr algn="ctr" eaLnBrk="1" hangingPunct="1"/>
            <a:endParaRPr lang="en-US" sz="1600" i="1" dirty="0">
              <a:solidFill>
                <a:srgbClr val="A6A6A6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600" i="1" dirty="0">
                <a:solidFill>
                  <a:srgbClr val="A6A6A6"/>
                </a:solidFill>
                <a:latin typeface="Calibri" charset="0"/>
                <a:cs typeface="Calibri" charset="0"/>
              </a:rPr>
              <a:t>5830 University Research Court</a:t>
            </a:r>
          </a:p>
          <a:p>
            <a:pPr algn="ctr" eaLnBrk="1" hangingPunct="1"/>
            <a:r>
              <a:rPr lang="en-US" sz="1600" i="1" dirty="0">
                <a:solidFill>
                  <a:srgbClr val="A6A6A6"/>
                </a:solidFill>
                <a:latin typeface="Calibri" charset="0"/>
                <a:cs typeface="Calibri" charset="0"/>
              </a:rPr>
              <a:t>College Park, Maryland 20740</a:t>
            </a:r>
          </a:p>
          <a:p>
            <a:pPr algn="ctr" eaLnBrk="1" hangingPunct="1"/>
            <a:endParaRPr lang="en-US" sz="1600" i="1" dirty="0">
              <a:solidFill>
                <a:srgbClr val="A6A6A6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600" i="1" dirty="0">
                <a:solidFill>
                  <a:srgbClr val="A6A6A6"/>
                </a:solidFill>
                <a:latin typeface="Calibri" charset="0"/>
                <a:cs typeface="Calibri" charset="0"/>
              </a:rPr>
              <a:t>On Behalf of the EMC HWRF Team</a:t>
            </a:r>
            <a:endParaRPr lang="en-US" sz="1600" dirty="0">
              <a:solidFill>
                <a:srgbClr val="A6A6A6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6FB7F-0166-1D4D-8BF6-D1DED340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alibri" charset="0"/>
              </a:rPr>
              <a:t>Assimilated Reconnaissance Observations: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28E1B7-B0D0-7048-9393-69A68860C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552" y="3950208"/>
            <a:ext cx="3901440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5DC5E9-0496-5242-8C98-EECE9FC50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784" y="3950208"/>
            <a:ext cx="3904485" cy="292836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5F423B-FC80-5448-B4C1-FD49B9F97CDE}"/>
              </a:ext>
            </a:extLst>
          </p:cNvPr>
          <p:cNvGrpSpPr/>
          <p:nvPr/>
        </p:nvGrpSpPr>
        <p:grpSpPr>
          <a:xfrm>
            <a:off x="2129937" y="1166481"/>
            <a:ext cx="3901748" cy="2926080"/>
            <a:chOff x="2129937" y="1005840"/>
            <a:chExt cx="3901748" cy="29260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6C9695-9989-9043-ADEF-797E2F52A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9937" y="1005840"/>
              <a:ext cx="3901440" cy="29260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8E8290-6FAC-B54F-BD33-6B32EEEA1D71}"/>
                </a:ext>
              </a:extLst>
            </p:cNvPr>
            <p:cNvSpPr txBox="1"/>
            <p:nvPr/>
          </p:nvSpPr>
          <p:spPr>
            <a:xfrm>
              <a:off x="4348335" y="1009791"/>
              <a:ext cx="1683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Dropsonde (w/ drift)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866BA5-4F13-7746-B987-A5D0BE9B5A58}"/>
              </a:ext>
            </a:extLst>
          </p:cNvPr>
          <p:cNvGrpSpPr/>
          <p:nvPr/>
        </p:nvGrpSpPr>
        <p:grpSpPr>
          <a:xfrm>
            <a:off x="6273561" y="1170432"/>
            <a:ext cx="3901440" cy="2926080"/>
            <a:chOff x="6273561" y="1005840"/>
            <a:chExt cx="3901440" cy="2926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DF2791-4844-0C4B-92D5-4BC846A36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3561" y="1005840"/>
              <a:ext cx="3901440" cy="2926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376FAF-448D-3F40-A19F-2AED0B6119EF}"/>
                </a:ext>
              </a:extLst>
            </p:cNvPr>
            <p:cNvSpPr txBox="1"/>
            <p:nvPr/>
          </p:nvSpPr>
          <p:spPr>
            <a:xfrm>
              <a:off x="8982127" y="1005840"/>
              <a:ext cx="1065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Flight-level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5AE15C4-BCF7-8648-8D1E-4CD2328C8F04}"/>
              </a:ext>
            </a:extLst>
          </p:cNvPr>
          <p:cNvSpPr txBox="1"/>
          <p:nvPr/>
        </p:nvSpPr>
        <p:spPr>
          <a:xfrm>
            <a:off x="2298360" y="3954332"/>
            <a:ext cx="1161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SFMR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A2E1AB-20AC-A043-8E08-98BD862F5A88}"/>
              </a:ext>
            </a:extLst>
          </p:cNvPr>
          <p:cNvSpPr txBox="1"/>
          <p:nvPr/>
        </p:nvSpPr>
        <p:spPr>
          <a:xfrm>
            <a:off x="6718785" y="3954332"/>
            <a:ext cx="695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FB699-E85A-6942-A191-AE919904F8A4}"/>
              </a:ext>
            </a:extLst>
          </p:cNvPr>
          <p:cNvSpPr txBox="1"/>
          <p:nvPr/>
        </p:nvSpPr>
        <p:spPr>
          <a:xfrm>
            <a:off x="1542534" y="812267"/>
            <a:ext cx="91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Number of Reconnaissance Observation Types per HWRF Forecast Cycle</a:t>
            </a:r>
          </a:p>
        </p:txBody>
      </p:sp>
    </p:spTree>
    <p:extLst>
      <p:ext uri="{BB962C8B-B14F-4D97-AF65-F5344CB8AC3E}">
        <p14:creationId xmlns:p14="http://schemas.microsoft.com/office/powerpoint/2010/main" val="218066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6FB7F-0166-1D4D-8BF6-D1DED340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542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alibri" charset="0"/>
              </a:rPr>
              <a:t>Reconnaissance Observation Usage: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6E389D-1C1E-2248-AA70-4E99323C94DB}"/>
              </a:ext>
            </a:extLst>
          </p:cNvPr>
          <p:cNvGraphicFramePr>
            <a:graphicFrameLocks noGrp="1"/>
          </p:cNvGraphicFramePr>
          <p:nvPr/>
        </p:nvGraphicFramePr>
        <p:xfrm>
          <a:off x="721993" y="1442667"/>
          <a:ext cx="10748012" cy="3749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82005">
                  <a:extLst>
                    <a:ext uri="{9D8B030D-6E8A-4147-A177-3AD203B41FA5}">
                      <a16:colId xmlns:a16="http://schemas.microsoft.com/office/drawing/2014/main" val="2627958304"/>
                    </a:ext>
                  </a:extLst>
                </a:gridCol>
                <a:gridCol w="1993816">
                  <a:extLst>
                    <a:ext uri="{9D8B030D-6E8A-4147-A177-3AD203B41FA5}">
                      <a16:colId xmlns:a16="http://schemas.microsoft.com/office/drawing/2014/main" val="923466468"/>
                    </a:ext>
                  </a:extLst>
                </a:gridCol>
                <a:gridCol w="2108897">
                  <a:extLst>
                    <a:ext uri="{9D8B030D-6E8A-4147-A177-3AD203B41FA5}">
                      <a16:colId xmlns:a16="http://schemas.microsoft.com/office/drawing/2014/main" val="2043986687"/>
                    </a:ext>
                  </a:extLst>
                </a:gridCol>
                <a:gridCol w="2463294">
                  <a:extLst>
                    <a:ext uri="{9D8B030D-6E8A-4147-A177-3AD203B41FA5}">
                      <a16:colId xmlns:a16="http://schemas.microsoft.com/office/drawing/2014/main" val="1334231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Observation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Number Assimilated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Number Rejected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Percentage of Total Assimilated</a:t>
                      </a:r>
                      <a:r>
                        <a:rPr lang="en-US" sz="2400" baseline="30000" dirty="0"/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76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Dropsondes (w/drift)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99.8%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66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Flight-level</a:t>
                      </a:r>
                      <a:r>
                        <a:rPr lang="en-US" sz="2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98.7%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611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Stepped Frequency Microwave Radiometer (SFMR)</a:t>
                      </a:r>
                    </a:p>
                  </a:txBody>
                  <a:tcPr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97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Tail Doppler Radar (TDR)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103010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6737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86663A7-608C-0E4C-94A9-9691E5BB7CEA}"/>
              </a:ext>
            </a:extLst>
          </p:cNvPr>
          <p:cNvSpPr txBox="1"/>
          <p:nvPr/>
        </p:nvSpPr>
        <p:spPr>
          <a:xfrm>
            <a:off x="721993" y="4572000"/>
            <a:ext cx="1074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*</a:t>
            </a:r>
            <a:r>
              <a:rPr lang="en-US" sz="1400" dirty="0"/>
              <a:t> Statistics computed following the third GSI cost-function minimization iteration.</a:t>
            </a:r>
          </a:p>
        </p:txBody>
      </p:sp>
    </p:spTree>
    <p:extLst>
      <p:ext uri="{BB962C8B-B14F-4D97-AF65-F5344CB8AC3E}">
        <p14:creationId xmlns:p14="http://schemas.microsoft.com/office/powerpoint/2010/main" val="56462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1107" y="1563199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AL02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Flight 190710H1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686" y="1728908"/>
            <a:ext cx="88656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Meteorological highlights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AL02 a broad circulation just emerging in northeastern Gulf of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Elongated regions of precipitation focused on southern side of diffuse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Moderate to strong northerly shear, sharp shear gradient; moist low-level environment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Drops showed N-S shear axis below 700 </a:t>
            </a:r>
            <a:r>
              <a:rPr lang="en-US" sz="2000" dirty="0" err="1">
                <a:solidFill>
                  <a:schemeClr val="bg1"/>
                </a:solidFill>
              </a:rPr>
              <a:t>hPa</a:t>
            </a:r>
            <a:r>
              <a:rPr lang="en-US" sz="2000" dirty="0">
                <a:solidFill>
                  <a:schemeClr val="bg1"/>
                </a:solidFill>
              </a:rPr>
              <a:t>, possible midlevel circulation at 500 </a:t>
            </a:r>
            <a:r>
              <a:rPr lang="en-US" sz="2000" dirty="0" err="1">
                <a:solidFill>
                  <a:schemeClr val="bg1"/>
                </a:solidFill>
              </a:rPr>
              <a:t>hPa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Models forecast slow intensification initially, then more significant intensification near landfall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>
                <a:solidFill>
                  <a:schemeClr val="bg1"/>
                </a:solidFill>
              </a:rPr>
              <a:t>Mission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Lawnmower pattern, flown at high altitude (20-22 </a:t>
            </a:r>
            <a:r>
              <a:rPr lang="en-US" sz="2000" dirty="0" err="1">
                <a:solidFill>
                  <a:schemeClr val="bg1"/>
                </a:solidFill>
              </a:rPr>
              <a:t>kft</a:t>
            </a:r>
            <a:r>
              <a:rPr lang="en-US" sz="2000" dirty="0">
                <a:solidFill>
                  <a:schemeClr val="bg1"/>
                </a:solidFill>
              </a:rPr>
              <a:t>) for much of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24 GPS dropsondes (22 were good), 5 AXBTs (2 were good)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Coordinated leg on SW side of pattern with AEOLUS overpass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0888" y="2505805"/>
            <a:ext cx="2553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LPS: Rob Rogers</a:t>
            </a:r>
          </a:p>
          <a:p>
            <a:r>
              <a:rPr lang="en-US" dirty="0">
                <a:solidFill>
                  <a:schemeClr val="bg1"/>
                </a:solidFill>
              </a:rPr>
              <a:t>Radar (air): Paul </a:t>
            </a:r>
            <a:r>
              <a:rPr lang="en-US" dirty="0" err="1">
                <a:solidFill>
                  <a:schemeClr val="bg1"/>
                </a:solidFill>
              </a:rPr>
              <a:t>Reasor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Radar (ground): Nancy Griffin</a:t>
            </a:r>
          </a:p>
          <a:p>
            <a:r>
              <a:rPr lang="en-US" dirty="0">
                <a:solidFill>
                  <a:schemeClr val="bg1"/>
                </a:solidFill>
              </a:rPr>
              <a:t>Dropsonde: Kathryn </a:t>
            </a:r>
            <a:r>
              <a:rPr lang="en-US" dirty="0" err="1">
                <a:solidFill>
                  <a:schemeClr val="bg1"/>
                </a:solidFill>
              </a:rPr>
              <a:t>Sellwood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6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9286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31942" y="2045312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CIMSS 850-200 </a:t>
            </a:r>
            <a:r>
              <a:rPr lang="en-US" dirty="0" err="1">
                <a:solidFill>
                  <a:schemeClr val="bg1"/>
                </a:solidFill>
              </a:rPr>
              <a:t>hPa</a:t>
            </a:r>
            <a:r>
              <a:rPr lang="en-US" dirty="0">
                <a:solidFill>
                  <a:schemeClr val="bg1"/>
                </a:solidFill>
              </a:rPr>
              <a:t> shear 18 UTC July 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73022" y="2045312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TPW 18 UTC July 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4560" y="1336923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Environmental conditions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12102" y="5712234"/>
            <a:ext cx="9363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Shear gradient, 30+ </a:t>
            </a:r>
            <a:r>
              <a:rPr lang="en-US" sz="2800" dirty="0" err="1">
                <a:solidFill>
                  <a:schemeClr val="bg1"/>
                </a:solidFill>
              </a:rPr>
              <a:t>kt</a:t>
            </a:r>
            <a:r>
              <a:rPr lang="en-US" sz="2800" dirty="0">
                <a:solidFill>
                  <a:schemeClr val="bg1"/>
                </a:solidFill>
              </a:rPr>
              <a:t> northerly shear in eastern Gulf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Moist low-level environment, shear axis in eastern Gulf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18097" y="2609540"/>
            <a:ext cx="4078939" cy="2837280"/>
            <a:chOff x="580103" y="2057400"/>
            <a:chExt cx="5260258" cy="362209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561" y="2057400"/>
              <a:ext cx="5257800" cy="35052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103" y="5562600"/>
              <a:ext cx="5260258" cy="11689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103" y="2057401"/>
              <a:ext cx="3447428" cy="20893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683383" y="2609540"/>
            <a:ext cx="4235637" cy="2878540"/>
            <a:chOff x="685800" y="5029200"/>
            <a:chExt cx="5265174" cy="36944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174" y="5029200"/>
              <a:ext cx="5257800" cy="35052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" y="8548330"/>
              <a:ext cx="5260258" cy="175342"/>
            </a:xfrm>
            <a:prstGeom prst="rect">
              <a:avLst/>
            </a:prstGeom>
          </p:spPr>
        </p:pic>
      </p:grpSp>
      <p:sp>
        <p:nvSpPr>
          <p:cNvPr id="13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16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9;p1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25918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2318" y="1339677"/>
            <a:ext cx="5150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Satellite presentation: GEO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7448" y="2180921"/>
            <a:ext cx="3092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IR valid 2100 UTC July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818" y="2189800"/>
            <a:ext cx="316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Vis valid 2100 UTC July 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826" y="5339316"/>
            <a:ext cx="10427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Scattered areas of convection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Complex environment, dry mid-, upper-level air over SE U.S.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418" y="2532807"/>
            <a:ext cx="2559649" cy="2559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983" y="2490141"/>
            <a:ext cx="2602224" cy="2602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269" y="2491678"/>
            <a:ext cx="2613367" cy="26133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82904" y="2184557"/>
            <a:ext cx="320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WV valid 2100 UTC July 10</a:t>
            </a:r>
          </a:p>
        </p:txBody>
      </p:sp>
      <p:sp>
        <p:nvSpPr>
          <p:cNvPr id="15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22576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02178" y="1321330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Satellite presentation: Microwave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2839" y="2018159"/>
            <a:ext cx="325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F-16 37 GHz composite valid 2103 UTC July 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9753" y="5588134"/>
            <a:ext cx="9374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Most rain, ice scattering in central Gulf, southern part of disturbance consistent with shear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173" y="2597644"/>
            <a:ext cx="2752212" cy="2752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091" y="2597644"/>
            <a:ext cx="2755900" cy="2755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84288" y="2034871"/>
            <a:ext cx="325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F-16 91 GHz PCT valid 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2103 UTC July 10</a:t>
            </a:r>
          </a:p>
        </p:txBody>
      </p:sp>
      <p:sp>
        <p:nvSpPr>
          <p:cNvPr id="9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9;p1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9767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59909" y="2289983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Flight tracks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7455" y="3350396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flight track for 190710H1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391" y="1319494"/>
            <a:ext cx="4077228" cy="540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</a:rPr>
              <a:t>Lawnmower survey pattern</a:t>
            </a:r>
          </a:p>
          <a:p>
            <a:endParaRPr lang="en-US" sz="23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</a:rPr>
              <a:t>Fly as high an altitude as possible (20 kft or higher) especially on north (upshear) side</a:t>
            </a:r>
          </a:p>
          <a:p>
            <a:endParaRPr lang="en-US" sz="23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</a:rPr>
              <a:t>IP originally planned for SE corner, shifted to NE corner</a:t>
            </a:r>
          </a:p>
          <a:p>
            <a:endParaRPr lang="en-US" sz="23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/>
                </a:solidFill>
              </a:rPr>
              <a:t>Flew leg aligned with AEOLUS overpass in SW corner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780" y="1553845"/>
            <a:ext cx="3743268" cy="3127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730" y="3700169"/>
            <a:ext cx="3797300" cy="2997200"/>
          </a:xfrm>
          <a:prstGeom prst="rect">
            <a:avLst/>
          </a:prstGeom>
        </p:spPr>
      </p:pic>
      <p:sp>
        <p:nvSpPr>
          <p:cNvPr id="8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9;p1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TextBox 14"/>
          <p:cNvSpPr txBox="1"/>
          <p:nvPr/>
        </p:nvSpPr>
        <p:spPr>
          <a:xfrm>
            <a:off x="8180422" y="1528838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Planned flight track for 190710H1</a:t>
            </a:r>
          </a:p>
        </p:txBody>
      </p:sp>
    </p:spTree>
    <p:extLst>
      <p:ext uri="{BB962C8B-B14F-4D97-AF65-F5344CB8AC3E}">
        <p14:creationId xmlns:p14="http://schemas.microsoft.com/office/powerpoint/2010/main" val="281006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74755" y="1421200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Real-time radar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0228" y="5503918"/>
            <a:ext cx="90524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Limited coverage, problems with noise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Scatterers mostly on south side of circulation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Broad circulation, centers fairly aligned between 0.5 and 3 km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825" y="2347825"/>
            <a:ext cx="2891927" cy="27520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67250" y="2347825"/>
            <a:ext cx="2908300" cy="2752052"/>
            <a:chOff x="4527550" y="1407198"/>
            <a:chExt cx="3505200" cy="32631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889"/>
            <a:stretch/>
          </p:blipFill>
          <p:spPr>
            <a:xfrm>
              <a:off x="4527550" y="1407198"/>
              <a:ext cx="3505200" cy="3263148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6203950" y="2641600"/>
              <a:ext cx="1117600" cy="39717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046" y="2347825"/>
            <a:ext cx="2891927" cy="2752052"/>
          </a:xfrm>
          <a:prstGeom prst="rect">
            <a:avLst/>
          </a:prstGeom>
        </p:spPr>
      </p:pic>
      <p:sp>
        <p:nvSpPr>
          <p:cNvPr id="11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65789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uilding, text&#10;&#10;Description automatically generated">
            <a:extLst>
              <a:ext uri="{FF2B5EF4-FFF2-40B4-BE49-F238E27FC236}">
                <a16:creationId xmlns:a16="http://schemas.microsoft.com/office/drawing/2014/main" id="{85E51C45-C267-C14A-B9EA-2E3D6003F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88" y="3748982"/>
            <a:ext cx="5669280" cy="3058963"/>
          </a:xfrm>
          <a:prstGeom prst="rect">
            <a:avLst/>
          </a:prstGeom>
        </p:spPr>
      </p:pic>
      <p:sp>
        <p:nvSpPr>
          <p:cNvPr id="8" name="Google Shape;98;p14">
            <a:extLst>
              <a:ext uri="{FF2B5EF4-FFF2-40B4-BE49-F238E27FC236}">
                <a16:creationId xmlns:a16="http://schemas.microsoft.com/office/drawing/2014/main" id="{CB778A7B-FD55-0646-B9CC-CE803C2CE28A}"/>
              </a:ext>
            </a:extLst>
          </p:cNvPr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dirty="0"/>
          </a:p>
        </p:txBody>
      </p:sp>
      <p:pic>
        <p:nvPicPr>
          <p:cNvPr id="9" name="Google Shape;99;p14">
            <a:extLst>
              <a:ext uri="{FF2B5EF4-FFF2-40B4-BE49-F238E27FC236}">
                <a16:creationId xmlns:a16="http://schemas.microsoft.com/office/drawing/2014/main" id="{1355989B-AF1F-6C46-A2A3-CEFA25A565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0;p14">
            <a:extLst>
              <a:ext uri="{FF2B5EF4-FFF2-40B4-BE49-F238E27FC236}">
                <a16:creationId xmlns:a16="http://schemas.microsoft.com/office/drawing/2014/main" id="{ACC406EB-2984-094D-BFAA-159BDFD7A258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1;p14">
            <a:extLst>
              <a:ext uri="{FF2B5EF4-FFF2-40B4-BE49-F238E27FC236}">
                <a16:creationId xmlns:a16="http://schemas.microsoft.com/office/drawing/2014/main" id="{A49D3A10-15CB-6A4D-83B0-D31E626CDA35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E75B5"/>
                </a:solidFill>
              </a:rPr>
              <a:t>AL02/Barry Debrief</a:t>
            </a:r>
            <a:endParaRPr dirty="0"/>
          </a:p>
        </p:txBody>
      </p:sp>
      <p:cxnSp>
        <p:nvCxnSpPr>
          <p:cNvPr id="12" name="Google Shape;102;p14">
            <a:extLst>
              <a:ext uri="{FF2B5EF4-FFF2-40B4-BE49-F238E27FC236}">
                <a16:creationId xmlns:a16="http://schemas.microsoft.com/office/drawing/2014/main" id="{C4EAD18C-28E0-F748-8E81-DC0956B3E5D3}"/>
              </a:ext>
            </a:extLst>
          </p:cNvPr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20180820H1">
            <a:extLst>
              <a:ext uri="{FF2B5EF4-FFF2-40B4-BE49-F238E27FC236}">
                <a16:creationId xmlns:a16="http://schemas.microsoft.com/office/drawing/2014/main" id="{95BBD567-7672-A440-BE6E-23ECA80A21BA}"/>
              </a:ext>
            </a:extLst>
          </p:cNvPr>
          <p:cNvSpPr txBox="1"/>
          <p:nvPr/>
        </p:nvSpPr>
        <p:spPr>
          <a:xfrm>
            <a:off x="0" y="1265535"/>
            <a:ext cx="12192000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/>
            </a:lvl1pPr>
          </a:lstStyle>
          <a:p>
            <a:pPr algn="ctr"/>
            <a:r>
              <a:rPr lang="en-US" sz="2000" dirty="0"/>
              <a:t>ADM-Aeolus Satellite Validation Module on 20190710H1</a:t>
            </a:r>
          </a:p>
          <a:p>
            <a:pPr algn="ctr"/>
            <a:r>
              <a:rPr lang="en-US" sz="1800" dirty="0"/>
              <a:t>Objective: </a:t>
            </a:r>
            <a:r>
              <a:rPr lang="en-US" sz="1800" b="0" dirty="0"/>
              <a:t>validate &amp; evaluate ADM-Aeolus profiles of winds and aerosols in a variety of tropical environments using aircraft data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7FC71C9-669D-2447-9454-651EB363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5ACBA-AC0B-A84E-AB94-62FB4290B144}" type="slidenum">
              <a:rPr lang="en-US" smtClean="0"/>
              <a:t>19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5799A-C1A2-1641-BDBE-77E2EF73CA06}"/>
              </a:ext>
            </a:extLst>
          </p:cNvPr>
          <p:cNvSpPr txBox="1"/>
          <p:nvPr/>
        </p:nvSpPr>
        <p:spPr>
          <a:xfrm>
            <a:off x="224888" y="1964844"/>
            <a:ext cx="11967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Coordination Details:</a:t>
            </a:r>
          </a:p>
          <a:p>
            <a:pPr marL="344488" indent="-168275">
              <a:buFont typeface="Arial" panose="020B0604020202020204" pitchFamily="34" charset="0"/>
              <a:buChar char="•"/>
            </a:pPr>
            <a:r>
              <a:rPr lang="en-US" b="1" dirty="0"/>
              <a:t>Target</a:t>
            </a:r>
            <a:r>
              <a:rPr lang="en-US" dirty="0"/>
              <a:t>: ADM-Aeolus ascending pass (~2352z) in region 125 n mi east of nadir (E edge of red shaded swath)</a:t>
            </a:r>
          </a:p>
          <a:p>
            <a:pPr marL="344488" indent="-168275">
              <a:buFont typeface="Arial" panose="020B0604020202020204" pitchFamily="34" charset="0"/>
              <a:buChar char="•"/>
            </a:pPr>
            <a:r>
              <a:rPr lang="en-US" b="1" dirty="0"/>
              <a:t>Pattern Adjustment</a:t>
            </a:r>
            <a:r>
              <a:rPr lang="en-US" dirty="0"/>
              <a:t>: final N-S leg adjusted slightly eastward and oriented NNW-SSE</a:t>
            </a:r>
          </a:p>
          <a:p>
            <a:pPr marL="344488" indent="-168275">
              <a:buFont typeface="Arial" panose="020B0604020202020204" pitchFamily="34" charset="0"/>
              <a:buChar char="•"/>
            </a:pPr>
            <a:r>
              <a:rPr lang="en-US" b="1" dirty="0"/>
              <a:t>Dropsondes</a:t>
            </a:r>
            <a:r>
              <a:rPr lang="en-US" dirty="0"/>
              <a:t>: 3 extra </a:t>
            </a:r>
            <a:r>
              <a:rPr lang="en-US" dirty="0" err="1"/>
              <a:t>sondes</a:t>
            </a:r>
            <a:r>
              <a:rPr lang="en-US" dirty="0"/>
              <a:t> deployed</a:t>
            </a:r>
          </a:p>
          <a:p>
            <a:pPr marL="344488" indent="-168275">
              <a:buFont typeface="Arial" panose="020B0604020202020204" pitchFamily="34" charset="0"/>
              <a:buChar char="•"/>
            </a:pPr>
            <a:r>
              <a:rPr lang="en-US" b="1" dirty="0" err="1"/>
              <a:t>Sonde</a:t>
            </a:r>
            <a:r>
              <a:rPr lang="en-US" b="1" dirty="0"/>
              <a:t> Comparisons </a:t>
            </a:r>
            <a:r>
              <a:rPr lang="en-US" dirty="0"/>
              <a:t>(≤30 min, ≤50 n mi): 232640/234230/234836/235409/235821/000408/001308/002508z (partial)</a:t>
            </a:r>
          </a:p>
          <a:p>
            <a:pPr marL="344488" indent="-168275">
              <a:buFont typeface="Arial" panose="020B0604020202020204" pitchFamily="34" charset="0"/>
              <a:buChar char="•"/>
            </a:pPr>
            <a:r>
              <a:rPr lang="en-US" b="1" dirty="0"/>
              <a:t>Satellite Status: </a:t>
            </a:r>
            <a:r>
              <a:rPr lang="en-US" dirty="0"/>
              <a:t>switched from laser A to B in early July (calibration ongoing)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22CE38-34C2-8641-AC32-A4C2C879A1B1}"/>
              </a:ext>
            </a:extLst>
          </p:cNvPr>
          <p:cNvSpPr txBox="1"/>
          <p:nvPr/>
        </p:nvSpPr>
        <p:spPr>
          <a:xfrm>
            <a:off x="6265396" y="558279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FA00"/>
                </a:solidFill>
              </a:rPr>
              <a:t>ADM-Aeolus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C51EDD-DA0A-F44A-B75F-50FB84823E22}"/>
              </a:ext>
            </a:extLst>
          </p:cNvPr>
          <p:cNvGrpSpPr/>
          <p:nvPr/>
        </p:nvGrpSpPr>
        <p:grpSpPr>
          <a:xfrm>
            <a:off x="6297834" y="3748981"/>
            <a:ext cx="5669280" cy="3058964"/>
            <a:chOff x="6297834" y="3664311"/>
            <a:chExt cx="5669280" cy="3058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ECE88D-C996-F548-9293-E67A5A7C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834" y="3664311"/>
              <a:ext cx="5669280" cy="3058964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E444A1-57D7-E74C-9420-6AD16C975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2365" y="4281201"/>
              <a:ext cx="1059241" cy="250298"/>
            </a:xfrm>
            <a:prstGeom prst="straightConnector1">
              <a:avLst/>
            </a:prstGeom>
            <a:ln w="158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C35036-E6E7-B749-B05D-E20E5BC19A46}"/>
                </a:ext>
              </a:extLst>
            </p:cNvPr>
            <p:cNvSpPr txBox="1"/>
            <p:nvPr/>
          </p:nvSpPr>
          <p:spPr>
            <a:xfrm rot="20804621">
              <a:off x="7103881" y="4183310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125 n mi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474BD-06B5-984C-99E1-F6E991EC8876}"/>
                </a:ext>
              </a:extLst>
            </p:cNvPr>
            <p:cNvSpPr txBox="1"/>
            <p:nvPr/>
          </p:nvSpPr>
          <p:spPr>
            <a:xfrm>
              <a:off x="7940973" y="5619732"/>
              <a:ext cx="802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FA00"/>
                  </a:solidFill>
                </a:rPr>
                <a:t> NOAA-42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B42A82-28B4-F140-85D6-41926D70B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7309" y="5374095"/>
              <a:ext cx="324051" cy="266309"/>
            </a:xfrm>
            <a:prstGeom prst="line">
              <a:avLst/>
            </a:prstGeom>
            <a:ln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4F247D-BF30-4A4D-94EF-BBA80F847D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86183" y="5640404"/>
              <a:ext cx="165423" cy="117829"/>
            </a:xfrm>
            <a:prstGeom prst="line">
              <a:avLst/>
            </a:prstGeom>
            <a:ln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022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" name="Google Shape;103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14"/>
          <p:cNvSpPr/>
          <p:nvPr/>
        </p:nvSpPr>
        <p:spPr>
          <a:xfrm>
            <a:off x="239096" y="1412900"/>
            <a:ext cx="4827169" cy="230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374520" y="1946793"/>
            <a:ext cx="4556318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/>
              <a:t>     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EMC-tasked</a:t>
            </a:r>
            <a:r>
              <a:rPr lang="en-US" sz="1800" dirty="0"/>
              <a:t>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P-3 (NOAA42) Missions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35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P-3 Flight Hours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101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</a:rPr>
              <a:t>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Dropsondes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10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AXBTs 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</a:t>
            </a:r>
            <a:r>
              <a:rPr lang="en-US" dirty="0">
                <a:solidFill>
                  <a:schemeClr val="dk1"/>
                </a:solidFill>
              </a:rPr>
              <a:t> storm)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39095" y="1443862"/>
            <a:ext cx="4827169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chemeClr val="accent5"/>
                </a:solidFill>
              </a:rPr>
              <a:t>July</a:t>
            </a:r>
            <a:r>
              <a:rPr lang="en-US" sz="2400" b="1" i="0" u="none" strike="noStrike" cap="none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r>
              <a:rPr lang="en-US" sz="2400" b="1" dirty="0">
                <a:solidFill>
                  <a:schemeClr val="accent5"/>
                </a:solidFill>
              </a:rPr>
              <a:t>-12</a:t>
            </a:r>
            <a:endParaRPr sz="2400" b="1" i="0" u="none" strike="noStrike" cap="none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239096" y="3861675"/>
            <a:ext cx="4827169" cy="287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239096" y="3893413"/>
            <a:ext cx="4827169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22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374520" y="4349917"/>
            <a:ext cx="4691744" cy="24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sym typeface="Arial"/>
              </a:rPr>
              <a:t>Missions Overview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sym typeface="Arial"/>
              </a:rPr>
              <a:t>Deployment Overview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sym typeface="Arial"/>
              </a:rPr>
              <a:t>190710H1 (</a:t>
            </a:r>
            <a:r>
              <a:rPr lang="en-US" sz="1800" dirty="0">
                <a:latin typeface="+mj-lt"/>
              </a:rPr>
              <a:t>Rogers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sym typeface="Arial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sym typeface="Arial"/>
              </a:rPr>
              <a:t>190711H1 (Marks)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190711H2 (Rogers)</a:t>
            </a:r>
            <a:endParaRPr sz="1800" dirty="0">
              <a:latin typeface="+mj-lt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+mj-lt"/>
                <a:sym typeface="Arial"/>
              </a:rPr>
              <a:t>190712H1 (Marks)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800" dirty="0">
                <a:latin typeface="+mj-lt"/>
              </a:rPr>
              <a:t>190712H2 (Rogers)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EMC (Winterbottom)</a:t>
            </a:r>
            <a:endParaRPr sz="1800" dirty="0">
              <a:solidFill>
                <a:schemeClr val="dk1"/>
              </a:solidFill>
              <a:latin typeface="+mj-l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8" name="image140.png">
            <a:extLst>
              <a:ext uri="{FF2B5EF4-FFF2-40B4-BE49-F238E27FC236}">
                <a16:creationId xmlns:a16="http://schemas.microsoft.com/office/drawing/2014/main" id="{83796F7C-F7DE-6F48-B887-57874475B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8792" y="4101618"/>
            <a:ext cx="3367859" cy="2429780"/>
          </a:xfrm>
          <a:prstGeom prst="rect">
            <a:avLst/>
          </a:prstGeom>
          <a:ln/>
        </p:spPr>
      </p:pic>
      <p:pic>
        <p:nvPicPr>
          <p:cNvPr id="19" name="image72.png">
            <a:extLst>
              <a:ext uri="{FF2B5EF4-FFF2-40B4-BE49-F238E27FC236}">
                <a16:creationId xmlns:a16="http://schemas.microsoft.com/office/drawing/2014/main" id="{A2881614-5E90-4F46-AB4F-292C5A7E4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5319" y="4090904"/>
            <a:ext cx="3376878" cy="2440494"/>
          </a:xfrm>
          <a:prstGeom prst="rect">
            <a:avLst/>
          </a:prstGeom>
          <a:ln/>
        </p:spPr>
      </p:pic>
      <p:pic>
        <p:nvPicPr>
          <p:cNvPr id="20" name="image97.png">
            <a:extLst>
              <a:ext uri="{FF2B5EF4-FFF2-40B4-BE49-F238E27FC236}">
                <a16:creationId xmlns:a16="http://schemas.microsoft.com/office/drawing/2014/main" id="{3E761E20-27A3-4548-BB8A-99B8A4CA6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8792" y="1613930"/>
            <a:ext cx="3367859" cy="2434040"/>
          </a:xfrm>
          <a:prstGeom prst="rect">
            <a:avLst/>
          </a:prstGeom>
          <a:ln/>
        </p:spPr>
      </p:pic>
      <p:pic>
        <p:nvPicPr>
          <p:cNvPr id="21" name="image31.png">
            <a:extLst>
              <a:ext uri="{FF2B5EF4-FFF2-40B4-BE49-F238E27FC236}">
                <a16:creationId xmlns:a16="http://schemas.microsoft.com/office/drawing/2014/main" id="{CE0A5D69-4CA7-BF48-BB9F-3E36B1ED97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0768" y="1613930"/>
            <a:ext cx="3376839" cy="2440494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B9A01-CD5F-AE4D-9B9D-01FEC23143F1}"/>
              </a:ext>
            </a:extLst>
          </p:cNvPr>
          <p:cNvSpPr txBox="1"/>
          <p:nvPr/>
        </p:nvSpPr>
        <p:spPr>
          <a:xfrm>
            <a:off x="5247501" y="1670183"/>
            <a:ext cx="877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July 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896EA-1847-804F-BEB5-95143B0FF7BD}"/>
              </a:ext>
            </a:extLst>
          </p:cNvPr>
          <p:cNvSpPr txBox="1"/>
          <p:nvPr/>
        </p:nvSpPr>
        <p:spPr>
          <a:xfrm>
            <a:off x="8749524" y="1688639"/>
            <a:ext cx="877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July 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F9B2A7-3907-544F-9D43-D1E5CE1F7FCE}"/>
              </a:ext>
            </a:extLst>
          </p:cNvPr>
          <p:cNvSpPr txBox="1"/>
          <p:nvPr/>
        </p:nvSpPr>
        <p:spPr>
          <a:xfrm>
            <a:off x="5296926" y="4147363"/>
            <a:ext cx="877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July 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B883C0-02E9-9841-BE72-578F5C873CF4}"/>
              </a:ext>
            </a:extLst>
          </p:cNvPr>
          <p:cNvSpPr txBox="1"/>
          <p:nvPr/>
        </p:nvSpPr>
        <p:spPr>
          <a:xfrm>
            <a:off x="8790711" y="4148518"/>
            <a:ext cx="877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July 12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877" y="2022922"/>
            <a:ext cx="6760494" cy="47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864" y="4102299"/>
            <a:ext cx="2367254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7636514" y="2214966"/>
            <a:ext cx="4165632" cy="17261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Takeoff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0807 UTC,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Landing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1443 UTC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Butterfly, 15 kft radar alt.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18: 3 centers, 6 midpoints, 6 endpoints, and 2 burst module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AXBTs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5/2 worked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center fixes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268546" y="1500992"/>
            <a:ext cx="2510903" cy="144338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LPS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Marks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Alvey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Aberson/Diaz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Radar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Gamache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Hollings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Johnson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728444" y="2203364"/>
            <a:ext cx="1489500" cy="3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kt / 1009 hPa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985552" y="5890217"/>
            <a:ext cx="1926982" cy="7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MOTION	260° </a:t>
            </a:r>
            <a:r>
              <a:rPr lang="en-US" sz="1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4-5 kt</a:t>
            </a:r>
            <a:endParaRPr sz="14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SHIPS SHR	</a:t>
            </a:r>
            <a:r>
              <a:rPr lang="en-U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NNE 15 kt</a:t>
            </a:r>
            <a:endParaRPr sz="1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 ARRIVAL	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0857 UTC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9" t="7056" r="11977" b="4345"/>
          <a:stretch/>
        </p:blipFill>
        <p:spPr>
          <a:xfrm>
            <a:off x="7508917" y="4102299"/>
            <a:ext cx="2560320" cy="2191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80;p26">
            <a:extLst>
              <a:ext uri="{FF2B5EF4-FFF2-40B4-BE49-F238E27FC236}">
                <a16:creationId xmlns:a16="http://schemas.microsoft.com/office/drawing/2014/main" id="{139CB922-8043-C24B-B380-376EA043EE84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05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8487" y="1763289"/>
            <a:ext cx="6942592" cy="463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2"/>
          <p:cNvSpPr txBox="1"/>
          <p:nvPr/>
        </p:nvSpPr>
        <p:spPr>
          <a:xfrm>
            <a:off x="585681" y="2131832"/>
            <a:ext cx="1700319" cy="10366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en-US" sz="1800" b="1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PTC02</a:t>
            </a:r>
            <a:r>
              <a:rPr lang="en-US" sz="18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: MOTION: </a:t>
            </a:r>
            <a:r>
              <a:rPr lang="en-US" sz="18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4-5 kt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8102011" y="1924188"/>
            <a:ext cx="1329068" cy="218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200-850 mb deep layer mean shear (07/11 12Z)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2574203" y="6379200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CIMSS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0;p26">
            <a:extLst>
              <a:ext uri="{FF2B5EF4-FFF2-40B4-BE49-F238E27FC236}">
                <a16:creationId xmlns:a16="http://schemas.microsoft.com/office/drawing/2014/main" id="{C829F847-DAEE-974E-8601-F96A282B00B0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336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601" y="1947985"/>
            <a:ext cx="4082431" cy="402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3"/>
          <p:cNvSpPr txBox="1"/>
          <p:nvPr/>
        </p:nvSpPr>
        <p:spPr>
          <a:xfrm>
            <a:off x="562582" y="5180306"/>
            <a:ext cx="4368320" cy="997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highest flight level winds was 35 kt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SFMR was too high – discontinued at 0930 UTC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0219"/>
            <a:ext cx="8302748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/>
          <p:nvPr/>
        </p:nvSpPr>
        <p:spPr>
          <a:xfrm>
            <a:off x="4771650" y="6304425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Heather Holbach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0;p26">
            <a:extLst>
              <a:ext uri="{FF2B5EF4-FFF2-40B4-BE49-F238E27FC236}">
                <a16:creationId xmlns:a16="http://schemas.microsoft.com/office/drawing/2014/main" id="{655AA1E7-5A64-B441-B74D-543870DAF3AB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594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9600" y="1784292"/>
            <a:ext cx="9612509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" name="Google Shape;137;p4"/>
          <p:cNvSpPr txBox="1"/>
          <p:nvPr/>
        </p:nvSpPr>
        <p:spPr>
          <a:xfrm>
            <a:off x="9144912" y="5135367"/>
            <a:ext cx="1342564" cy="76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Burst module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 rot="-7339145">
            <a:off x="8929537" y="4836965"/>
            <a:ext cx="838782" cy="12709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4771650" y="6304425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Paul Reasor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0;p26">
            <a:extLst>
              <a:ext uri="{FF2B5EF4-FFF2-40B4-BE49-F238E27FC236}">
                <a16:creationId xmlns:a16="http://schemas.microsoft.com/office/drawing/2014/main" id="{0E946D22-5B45-F24E-9115-B83FBE799D45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274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5"/>
          <p:cNvSpPr txBox="1"/>
          <p:nvPr/>
        </p:nvSpPr>
        <p:spPr>
          <a:xfrm>
            <a:off x="4771650" y="6304425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Paul Reasor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378" y="1790978"/>
            <a:ext cx="961253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0;p26">
            <a:extLst>
              <a:ext uri="{FF2B5EF4-FFF2-40B4-BE49-F238E27FC236}">
                <a16:creationId xmlns:a16="http://schemas.microsoft.com/office/drawing/2014/main" id="{43D1B8E1-9729-9B4C-BD28-BA1921213716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861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6"/>
          <p:cNvSpPr txBox="1"/>
          <p:nvPr/>
        </p:nvSpPr>
        <p:spPr>
          <a:xfrm>
            <a:off x="5210756" y="6242845"/>
            <a:ext cx="1487746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Burst module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12" y="1785689"/>
            <a:ext cx="4765591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906" y="1785689"/>
            <a:ext cx="4841704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825754" y="2189439"/>
            <a:ext cx="1283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dBZ-shaded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(m/s)</a:t>
            </a:r>
            <a:endParaRPr/>
          </a:p>
        </p:txBody>
      </p:sp>
      <p:sp>
        <p:nvSpPr>
          <p:cNvPr id="169" name="Google Shape;169;p6"/>
          <p:cNvSpPr txBox="1"/>
          <p:nvPr/>
        </p:nvSpPr>
        <p:spPr>
          <a:xfrm>
            <a:off x="6444459" y="2189439"/>
            <a:ext cx="17261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WS-shaded (kt)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(m/s)</a:t>
            </a:r>
            <a:endParaRPr/>
          </a:p>
        </p:txBody>
      </p:sp>
      <p:sp>
        <p:nvSpPr>
          <p:cNvPr id="13" name="Google Shape;280;p26">
            <a:extLst>
              <a:ext uri="{FF2B5EF4-FFF2-40B4-BE49-F238E27FC236}">
                <a16:creationId xmlns:a16="http://schemas.microsoft.com/office/drawing/2014/main" id="{1C7D07E7-4B5C-304C-838D-72B7C6EF19F3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87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7"/>
          <p:cNvGrpSpPr/>
          <p:nvPr/>
        </p:nvGrpSpPr>
        <p:grpSpPr>
          <a:xfrm>
            <a:off x="1345880" y="1867599"/>
            <a:ext cx="6089830" cy="4729126"/>
            <a:chOff x="277375" y="1867599"/>
            <a:chExt cx="6089830" cy="4729126"/>
          </a:xfrm>
        </p:grpSpPr>
        <p:pic>
          <p:nvPicPr>
            <p:cNvPr id="181" name="Google Shape;181;p7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375" y="1867599"/>
              <a:ext cx="6089830" cy="472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7"/>
            <p:cNvSpPr txBox="1"/>
            <p:nvPr/>
          </p:nvSpPr>
          <p:spPr>
            <a:xfrm>
              <a:off x="2065200" y="3297950"/>
              <a:ext cx="394200" cy="4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7"/>
            <p:cNvSpPr txBox="1"/>
            <p:nvPr/>
          </p:nvSpPr>
          <p:spPr>
            <a:xfrm>
              <a:off x="2141225" y="3457275"/>
              <a:ext cx="394200" cy="4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7"/>
            <p:cNvSpPr txBox="1"/>
            <p:nvPr/>
          </p:nvSpPr>
          <p:spPr>
            <a:xfrm>
              <a:off x="2238075" y="3588850"/>
              <a:ext cx="394200" cy="4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7"/>
            <p:cNvSpPr txBox="1"/>
            <p:nvPr/>
          </p:nvSpPr>
          <p:spPr>
            <a:xfrm>
              <a:off x="2341875" y="3701975"/>
              <a:ext cx="394200" cy="4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7"/>
            <p:cNvSpPr txBox="1"/>
            <p:nvPr/>
          </p:nvSpPr>
          <p:spPr>
            <a:xfrm>
              <a:off x="2494275" y="3854375"/>
              <a:ext cx="394200" cy="4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1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280;p26">
            <a:extLst>
              <a:ext uri="{FF2B5EF4-FFF2-40B4-BE49-F238E27FC236}">
                <a16:creationId xmlns:a16="http://schemas.microsoft.com/office/drawing/2014/main" id="{F9A00D75-0677-4848-B1E5-E9A04898B7B4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87;p7">
            <a:extLst>
              <a:ext uri="{FF2B5EF4-FFF2-40B4-BE49-F238E27FC236}">
                <a16:creationId xmlns:a16="http://schemas.microsoft.com/office/drawing/2014/main" id="{BE17C470-FBBA-A448-ACE7-30ACCBCD9B0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120725" y="2859949"/>
            <a:ext cx="4610399" cy="27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8;p7">
            <a:extLst>
              <a:ext uri="{FF2B5EF4-FFF2-40B4-BE49-F238E27FC236}">
                <a16:creationId xmlns:a16="http://schemas.microsoft.com/office/drawing/2014/main" id="{2DD57F0A-FEAE-9545-860E-BF43744422B9}"/>
              </a:ext>
            </a:extLst>
          </p:cNvPr>
          <p:cNvSpPr/>
          <p:nvPr/>
        </p:nvSpPr>
        <p:spPr>
          <a:xfrm>
            <a:off x="3499600" y="3876700"/>
            <a:ext cx="132000" cy="132000"/>
          </a:xfrm>
          <a:prstGeom prst="ellipse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9;p7">
            <a:extLst>
              <a:ext uri="{FF2B5EF4-FFF2-40B4-BE49-F238E27FC236}">
                <a16:creationId xmlns:a16="http://schemas.microsoft.com/office/drawing/2014/main" id="{BB84CB28-A319-794C-A5AB-E9EC43E377F7}"/>
              </a:ext>
            </a:extLst>
          </p:cNvPr>
          <p:cNvSpPr/>
          <p:nvPr/>
        </p:nvSpPr>
        <p:spPr>
          <a:xfrm rot="10800000">
            <a:off x="3631600" y="3882550"/>
            <a:ext cx="4554000" cy="120300"/>
          </a:xfrm>
          <a:prstGeom prst="rightArrow">
            <a:avLst>
              <a:gd name="adj1" fmla="val 25333"/>
              <a:gd name="adj2" fmla="val 172781"/>
            </a:avLst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" name="Google Shape;190;p7">
            <a:extLst>
              <a:ext uri="{FF2B5EF4-FFF2-40B4-BE49-F238E27FC236}">
                <a16:creationId xmlns:a16="http://schemas.microsoft.com/office/drawing/2014/main" id="{262D4077-6674-6C40-AFE8-B37075B285A8}"/>
              </a:ext>
            </a:extLst>
          </p:cNvPr>
          <p:cNvCxnSpPr/>
          <p:nvPr/>
        </p:nvCxnSpPr>
        <p:spPr>
          <a:xfrm rot="10800000" flipH="1">
            <a:off x="8771750" y="2794125"/>
            <a:ext cx="1926000" cy="8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" name="Google Shape;191;p7">
            <a:extLst>
              <a:ext uri="{FF2B5EF4-FFF2-40B4-BE49-F238E27FC236}">
                <a16:creationId xmlns:a16="http://schemas.microsoft.com/office/drawing/2014/main" id="{F5BE1EB2-700D-EA4B-8A67-A7001EEC3296}"/>
              </a:ext>
            </a:extLst>
          </p:cNvPr>
          <p:cNvCxnSpPr/>
          <p:nvPr/>
        </p:nvCxnSpPr>
        <p:spPr>
          <a:xfrm rot="10800000" flipH="1">
            <a:off x="8771750" y="3331700"/>
            <a:ext cx="1926000" cy="8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46195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0" y="1784232"/>
            <a:ext cx="6217920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20180711H1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84293"/>
            <a:ext cx="6277707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6" y="1784232"/>
            <a:ext cx="621792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 txBox="1"/>
          <p:nvPr/>
        </p:nvSpPr>
        <p:spPr>
          <a:xfrm>
            <a:off x="7429788" y="6457146"/>
            <a:ext cx="2851896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credits: Nick Johnson &amp; Frank Marks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490153" y="6457146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Weathernerds.com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0;p26">
            <a:extLst>
              <a:ext uri="{FF2B5EF4-FFF2-40B4-BE49-F238E27FC236}">
                <a16:creationId xmlns:a16="http://schemas.microsoft.com/office/drawing/2014/main" id="{1515E714-A071-C548-95E4-2B3438ECEC12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0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4930" y="1742561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TS Barry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Flight 190711H2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207" y="1399774"/>
            <a:ext cx="886563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Meteorological highlights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TS Barry remains a broad circulation in northern Gulf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Moderate northerly shear; stronger shear on east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Dry air in northern portion of Gulf, Gulf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Peak winds from AF ~100 nm SE of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Multiple vortices rotating out from precipitation region confined to S, SW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More widespread convective, </a:t>
            </a:r>
            <a:r>
              <a:rPr lang="en-US" sz="2000" dirty="0" err="1">
                <a:solidFill>
                  <a:schemeClr val="bg1"/>
                </a:solidFill>
              </a:rPr>
              <a:t>stratiform</a:t>
            </a:r>
            <a:r>
              <a:rPr lang="en-US" sz="2000" dirty="0">
                <a:solidFill>
                  <a:schemeClr val="bg1"/>
                </a:solidFill>
              </a:rPr>
              <a:t> precipitation on S side toward end of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>
                <a:solidFill>
                  <a:schemeClr val="bg1"/>
                </a:solidFill>
              </a:rPr>
              <a:t>Mission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Rotated figure-4 pattern, flown at high altitude (20-22 </a:t>
            </a:r>
            <a:r>
              <a:rPr lang="en-US" sz="2000" dirty="0" err="1">
                <a:solidFill>
                  <a:schemeClr val="bg1"/>
                </a:solidFill>
              </a:rPr>
              <a:t>kft</a:t>
            </a:r>
            <a:r>
              <a:rPr lang="en-US" sz="2000" dirty="0">
                <a:solidFill>
                  <a:schemeClr val="bg1"/>
                </a:solidFill>
              </a:rPr>
              <a:t>) for much of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22 GPS dropsondes (20 were good), No AXBTs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Flew convective burst module on S side after survey pattern was complete, sampled region of warming cloud 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Shortly after CB module complete, a broad cold cloud shield developed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41310" y="2674184"/>
            <a:ext cx="2553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LPS: Rob Rogers</a:t>
            </a:r>
          </a:p>
          <a:p>
            <a:r>
              <a:rPr lang="en-US" dirty="0">
                <a:solidFill>
                  <a:schemeClr val="bg1"/>
                </a:solidFill>
              </a:rPr>
              <a:t>Radar (air): Paul </a:t>
            </a:r>
            <a:r>
              <a:rPr lang="en-US" dirty="0" err="1">
                <a:solidFill>
                  <a:schemeClr val="bg1"/>
                </a:solidFill>
              </a:rPr>
              <a:t>Reasor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Radar (ground): Nancy Griffin</a:t>
            </a:r>
          </a:p>
          <a:p>
            <a:r>
              <a:rPr lang="en-US" dirty="0">
                <a:solidFill>
                  <a:schemeClr val="bg1"/>
                </a:solidFill>
              </a:rPr>
              <a:t>Dropsonde: Kathryn </a:t>
            </a:r>
            <a:r>
              <a:rPr lang="en-US" dirty="0" err="1">
                <a:solidFill>
                  <a:schemeClr val="bg1"/>
                </a:solidFill>
              </a:rPr>
              <a:t>Sellwood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6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9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95011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65102" y="1928323"/>
            <a:ext cx="4050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CIMSS 850-200 </a:t>
            </a:r>
            <a:r>
              <a:rPr lang="en-US" dirty="0" err="1">
                <a:solidFill>
                  <a:schemeClr val="bg1"/>
                </a:solidFill>
              </a:rPr>
              <a:t>hPa</a:t>
            </a:r>
            <a:r>
              <a:rPr lang="en-US" dirty="0">
                <a:solidFill>
                  <a:schemeClr val="bg1"/>
                </a:solidFill>
              </a:rPr>
              <a:t> shear 18 UTC July 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2708" y="1929566"/>
            <a:ext cx="4060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TPW 18 UTC July 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4685" y="1275561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Environmental conditions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558" y="5333369"/>
            <a:ext cx="11229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Shear gradient persists, 30+ </a:t>
            </a:r>
            <a:r>
              <a:rPr lang="en-US" sz="2800" dirty="0" err="1">
                <a:solidFill>
                  <a:schemeClr val="bg1"/>
                </a:solidFill>
              </a:rPr>
              <a:t>kt</a:t>
            </a:r>
            <a:r>
              <a:rPr lang="en-US" sz="2800" dirty="0">
                <a:solidFill>
                  <a:schemeClr val="bg1"/>
                </a:solidFill>
              </a:rPr>
              <a:t> northerly shear in eastern Gulf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Low-level center closer to low-shear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Moist low-level environment, dry air SW of circulation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865345" y="2324517"/>
            <a:ext cx="4047110" cy="2787897"/>
            <a:chOff x="533400" y="3200400"/>
            <a:chExt cx="5798456" cy="377468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3200400"/>
              <a:ext cx="5798456" cy="3581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6781800"/>
              <a:ext cx="5798456" cy="19328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329006" y="2296015"/>
            <a:ext cx="4051546" cy="2816399"/>
            <a:chOff x="470835" y="699434"/>
            <a:chExt cx="5695579" cy="364287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690" y="709060"/>
              <a:ext cx="5665099" cy="351453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867" y="699434"/>
              <a:ext cx="3973533" cy="21496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835" y="4221976"/>
              <a:ext cx="5695579" cy="120334"/>
            </a:xfrm>
            <a:prstGeom prst="rect">
              <a:avLst/>
            </a:prstGeom>
          </p:spPr>
        </p:pic>
      </p:grpSp>
      <p:sp>
        <p:nvSpPr>
          <p:cNvPr id="13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6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9;p1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9740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1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image48.png">
            <a:extLst>
              <a:ext uri="{FF2B5EF4-FFF2-40B4-BE49-F238E27FC236}">
                <a16:creationId xmlns:a16="http://schemas.microsoft.com/office/drawing/2014/main" id="{7487A768-66FE-C048-A5D2-E1D521CBEF5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84892" y="1960447"/>
            <a:ext cx="5119370" cy="3782060"/>
          </a:xfrm>
          <a:prstGeom prst="rect">
            <a:avLst/>
          </a:prstGeom>
          <a:ln/>
        </p:spPr>
      </p:pic>
      <p:pic>
        <p:nvPicPr>
          <p:cNvPr id="12" name="image39.png">
            <a:extLst>
              <a:ext uri="{FF2B5EF4-FFF2-40B4-BE49-F238E27FC236}">
                <a16:creationId xmlns:a16="http://schemas.microsoft.com/office/drawing/2014/main" id="{1AF468C0-C818-644E-B45B-C301737D0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4743" y="1432948"/>
            <a:ext cx="3891512" cy="2819530"/>
          </a:xfrm>
          <a:prstGeom prst="rect">
            <a:avLst/>
          </a:prstGeom>
          <a:ln/>
        </p:spPr>
      </p:pic>
      <p:pic>
        <p:nvPicPr>
          <p:cNvPr id="13" name="image42.png">
            <a:extLst>
              <a:ext uri="{FF2B5EF4-FFF2-40B4-BE49-F238E27FC236}">
                <a16:creationId xmlns:a16="http://schemas.microsoft.com/office/drawing/2014/main" id="{F4818AA6-F196-3D4C-A22E-FCA0E69309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2749" y="3839410"/>
            <a:ext cx="3889939" cy="281953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02577" y="1439946"/>
            <a:ext cx="5150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Satellite presentation: GEO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0606" y="2197654"/>
            <a:ext cx="3092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IR valid 2100 UTC July 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617" y="2206532"/>
            <a:ext cx="316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GOES-15 Vis valid 2100 UTC July 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200" y="5403037"/>
            <a:ext cx="12047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Convection, cold cloud tops confined to W-E line south of circulation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Multiple low-level swirls in visible rotating out from convective regions to north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Dry mid-, upper-level air in northern Gulf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0391" y="2201289"/>
            <a:ext cx="320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WV valid 2100 UTC July 11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929" y="2525728"/>
            <a:ext cx="2541181" cy="25411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75" y="2500140"/>
            <a:ext cx="2563473" cy="2563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055" y="2525200"/>
            <a:ext cx="2538413" cy="2538413"/>
          </a:xfrm>
          <a:prstGeom prst="rect">
            <a:avLst/>
          </a:prstGeom>
        </p:spPr>
      </p:pic>
      <p:sp>
        <p:nvSpPr>
          <p:cNvPr id="10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59495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77659" y="2574078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Flight tracks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7521" y="1679242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Planned flight track for 190711H2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7584" y="3216703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flight track for 190711H2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343" y="1538784"/>
            <a:ext cx="41026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Rotated figure-4 pattern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Fly at 20 kft altitude for most of pattern (except on downwind legs on NW, S sides)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Radials very straight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Flew convective burst module on S side, 3 racetracks ~30-40 nm long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270" y="1678074"/>
            <a:ext cx="3878506" cy="29834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6139" y="3549184"/>
            <a:ext cx="3554992" cy="31011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4186" y="5912580"/>
            <a:ext cx="900224" cy="7377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285112" y="6394874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Inset for CB module</a:t>
            </a:r>
          </a:p>
        </p:txBody>
      </p:sp>
      <p:sp>
        <p:nvSpPr>
          <p:cNvPr id="11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9;p1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27549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16576" y="1770243"/>
            <a:ext cx="237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Convective burst module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5959" y="1294876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Actual flight track for 190711H2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3283" y="4926627"/>
            <a:ext cx="8215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Targeted region of cold cloud tops on south side of circulation near center (noted during survey pattern)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Racetrack pattern flown ~10 nm offset from precipitation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Sampling occurred over 34 minute span, 0156 – 0230 UTC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278" y="1617619"/>
            <a:ext cx="3962400" cy="312420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706680" y="2587256"/>
            <a:ext cx="2679405" cy="592462"/>
          </a:xfrm>
          <a:prstGeom prst="line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787777">
            <a:off x="5625671" y="2893575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~30-40 nm</a:t>
            </a:r>
          </a:p>
        </p:txBody>
      </p:sp>
      <p:sp>
        <p:nvSpPr>
          <p:cNvPr id="9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9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89133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0" y="1737360"/>
            <a:ext cx="3660912" cy="3780774"/>
            <a:chOff x="1825488" y="3014871"/>
            <a:chExt cx="3660912" cy="37807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17520"/>
              <a:ext cx="3657600" cy="36576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3014871"/>
              <a:ext cx="2209800" cy="3075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6698311"/>
              <a:ext cx="3660912" cy="9733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3447975" y="5119556"/>
              <a:ext cx="276488" cy="52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521610" y="3842045"/>
            <a:ext cx="1949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Approximate location of legs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36325" y="5756474"/>
            <a:ext cx="642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Decaying region of convection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Warming cloud tops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6576" y="1770243"/>
            <a:ext cx="237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Convective burst module</a:t>
            </a:r>
          </a:p>
        </p:txBody>
      </p:sp>
      <p:sp>
        <p:nvSpPr>
          <p:cNvPr id="15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08643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0" y="1737361"/>
            <a:ext cx="3660912" cy="3778125"/>
            <a:chOff x="1825488" y="3017520"/>
            <a:chExt cx="3660912" cy="37781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17520"/>
              <a:ext cx="3657600" cy="36576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447975" y="5119556"/>
              <a:ext cx="276488" cy="52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6698311"/>
              <a:ext cx="3660912" cy="973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21495"/>
              <a:ext cx="2246243" cy="32799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21610" y="3842045"/>
            <a:ext cx="1949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Approximate location of legs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325" y="5756474"/>
            <a:ext cx="642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Decaying region of convection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Warming cloud tops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6576" y="1770243"/>
            <a:ext cx="237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Convective burst module</a:t>
            </a:r>
          </a:p>
        </p:txBody>
      </p:sp>
      <p:sp>
        <p:nvSpPr>
          <p:cNvPr id="13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14782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0" y="1737361"/>
            <a:ext cx="3660912" cy="3784089"/>
            <a:chOff x="1825488" y="3011556"/>
            <a:chExt cx="3660912" cy="37840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17520"/>
              <a:ext cx="3657600" cy="36576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447975" y="5119556"/>
              <a:ext cx="276488" cy="524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11556"/>
              <a:ext cx="2209800" cy="3279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6698311"/>
              <a:ext cx="3660912" cy="9733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21610" y="3842045"/>
            <a:ext cx="1949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Approximate location of legs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325" y="5756474"/>
            <a:ext cx="642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Decaying region of convection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Warming cloud tops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6576" y="1770243"/>
            <a:ext cx="237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Convective burst module</a:t>
            </a:r>
          </a:p>
        </p:txBody>
      </p:sp>
      <p:sp>
        <p:nvSpPr>
          <p:cNvPr id="13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89596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0" y="1737361"/>
            <a:ext cx="3660912" cy="3778125"/>
            <a:chOff x="1825488" y="3017520"/>
            <a:chExt cx="3660912" cy="37781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17520"/>
              <a:ext cx="3657600" cy="3657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6698311"/>
              <a:ext cx="3660912" cy="973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3017520"/>
              <a:ext cx="2209800" cy="3048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436325" y="5756474"/>
            <a:ext cx="6427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Line of convection redeveloping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6576" y="1770243"/>
            <a:ext cx="23790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Convective burst module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2.5 h after end of module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81247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1" y="1737361"/>
            <a:ext cx="3667539" cy="3778125"/>
            <a:chOff x="1818861" y="3017520"/>
            <a:chExt cx="3667539" cy="37781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017520"/>
              <a:ext cx="3657600" cy="3657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8861" y="3017520"/>
              <a:ext cx="2209800" cy="304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5488" y="6698311"/>
              <a:ext cx="3660912" cy="9733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436325" y="5756474"/>
            <a:ext cx="642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Broad shield of cold cloud tops in region of previously-warming tops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6576" y="1770243"/>
            <a:ext cx="23790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Convective burst module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4.5 h after end of module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06989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74755" y="1454624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Real-time radar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6418" y="5266742"/>
            <a:ext cx="6227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Limited coverage again, almost all on 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Wind speed up to 50 </a:t>
            </a:r>
            <a:r>
              <a:rPr lang="en-US" sz="2400" dirty="0" err="1">
                <a:solidFill>
                  <a:schemeClr val="bg1"/>
                </a:solidFill>
              </a:rPr>
              <a:t>kt</a:t>
            </a:r>
            <a:r>
              <a:rPr lang="en-US" sz="2400" dirty="0">
                <a:solidFill>
                  <a:schemeClr val="bg1"/>
                </a:solidFill>
              </a:rPr>
              <a:t> on east side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417" y="2303781"/>
            <a:ext cx="2825188" cy="2630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286" y="2303782"/>
            <a:ext cx="2832631" cy="2637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838" y="2303781"/>
            <a:ext cx="2775035" cy="2637023"/>
          </a:xfrm>
          <a:prstGeom prst="rect">
            <a:avLst/>
          </a:prstGeom>
        </p:spPr>
      </p:pic>
      <p:sp>
        <p:nvSpPr>
          <p:cNvPr id="7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99421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74755" y="1404488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Real-time radar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2454" y="5447426"/>
            <a:ext cx="9414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Reflectivity &gt; 40 </a:t>
            </a:r>
            <a:r>
              <a:rPr lang="en-US" sz="2400" dirty="0" err="1">
                <a:solidFill>
                  <a:prstClr val="white"/>
                </a:solidFill>
              </a:rPr>
              <a:t>dBZ</a:t>
            </a:r>
            <a:r>
              <a:rPr lang="en-US" sz="2400" dirty="0">
                <a:solidFill>
                  <a:prstClr val="white"/>
                </a:solidFill>
              </a:rPr>
              <a:t> below 2 km on east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Echo tops of ~10 km – moderate convection?  Heavy </a:t>
            </a:r>
            <a:r>
              <a:rPr lang="en-US" sz="2400" dirty="0" err="1">
                <a:solidFill>
                  <a:prstClr val="white"/>
                </a:solidFill>
              </a:rPr>
              <a:t>stratiform</a:t>
            </a:r>
            <a:r>
              <a:rPr lang="en-US" sz="2400" dirty="0">
                <a:solidFill>
                  <a:prstClr val="white"/>
                </a:solidFill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08" y="1980819"/>
            <a:ext cx="6858000" cy="3235787"/>
          </a:xfrm>
          <a:prstGeom prst="rect">
            <a:avLst/>
          </a:prstGeom>
        </p:spPr>
      </p:pic>
      <p:sp>
        <p:nvSpPr>
          <p:cNvPr id="5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9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6504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 dirty="0">
                <a:solidFill>
                  <a:srgbClr val="2E75B5"/>
                </a:solidFill>
              </a:rPr>
              <a:t>2</a:t>
            </a: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1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62DD161-6FEB-AC44-ABC6-0EDB97248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44" y="1497628"/>
            <a:ext cx="5689600" cy="467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D6799A-D109-114A-9C41-C1BB6CE18DE4}"/>
              </a:ext>
            </a:extLst>
          </p:cNvPr>
          <p:cNvSpPr txBox="1"/>
          <p:nvPr/>
        </p:nvSpPr>
        <p:spPr>
          <a:xfrm>
            <a:off x="307544" y="6194040"/>
            <a:ext cx="568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NHC forecast just as we were starting P-3 missions </a:t>
            </a:r>
          </a:p>
        </p:txBody>
      </p:sp>
      <p:pic>
        <p:nvPicPr>
          <p:cNvPr id="9" name="image125.png">
            <a:extLst>
              <a:ext uri="{FF2B5EF4-FFF2-40B4-BE49-F238E27FC236}">
                <a16:creationId xmlns:a16="http://schemas.microsoft.com/office/drawing/2014/main" id="{FA23315A-2AB3-FF4B-9DF0-B32FE1C6328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32814" y="2022096"/>
            <a:ext cx="5748224" cy="3910501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6799A-D109-114A-9C41-C1BB6CE18DE4}"/>
              </a:ext>
            </a:extLst>
          </p:cNvPr>
          <p:cNvSpPr txBox="1"/>
          <p:nvPr/>
        </p:nvSpPr>
        <p:spPr>
          <a:xfrm>
            <a:off x="6308428" y="6196036"/>
            <a:ext cx="568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Organization of pre-Barry as P-3 missions began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752" y="4089690"/>
            <a:ext cx="2483631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726" y="2032046"/>
            <a:ext cx="6760494" cy="47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220" y="4089690"/>
            <a:ext cx="233848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7636514" y="2183062"/>
            <a:ext cx="4367644" cy="182541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Takeoff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0803 UTC,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Landing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1525 UTC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Rotated Fig. 4, 21 kft radar alt.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24: 4 centers, 9 midpoints, 8 endpoints, 2 burst module, &amp; 1 arc clouds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6775" marR="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center fixes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268546" y="1500992"/>
            <a:ext cx="2510903" cy="144338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LPS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Marks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Alvey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Aberson/Diaz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Radar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Gamache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Hollings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Johnson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5637082" y="2214966"/>
            <a:ext cx="1489500" cy="3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 kt / 1008 hPa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879222" y="5890217"/>
            <a:ext cx="1900228" cy="7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MOTION	</a:t>
            </a:r>
            <a:r>
              <a:rPr lang="en-US" sz="1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295 4 kt</a:t>
            </a:r>
            <a:endParaRPr sz="14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SHIPS SHR	</a:t>
            </a:r>
            <a:r>
              <a:rPr lang="en-U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NNE 24 kt</a:t>
            </a:r>
            <a:endParaRPr sz="1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 ARRIVAL	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0916 UTC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1"/>
          <p:cNvGrpSpPr/>
          <p:nvPr/>
        </p:nvGrpSpPr>
        <p:grpSpPr>
          <a:xfrm>
            <a:off x="4992768" y="3055594"/>
            <a:ext cx="1538558" cy="1037339"/>
            <a:chOff x="4992768" y="3055594"/>
            <a:chExt cx="1538558" cy="1037339"/>
          </a:xfrm>
        </p:grpSpPr>
        <p:cxnSp>
          <p:nvCxnSpPr>
            <p:cNvPr id="102" name="Google Shape;102;p1"/>
            <p:cNvCxnSpPr/>
            <p:nvPr/>
          </p:nvCxnSpPr>
          <p:spPr>
            <a:xfrm rot="10800000" flipH="1">
              <a:off x="5993219" y="3193817"/>
              <a:ext cx="301266" cy="74944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3" name="Google Shape;103;p1"/>
            <p:cNvCxnSpPr/>
            <p:nvPr/>
          </p:nvCxnSpPr>
          <p:spPr>
            <a:xfrm rot="10800000" flipH="1">
              <a:off x="5801129" y="3055594"/>
              <a:ext cx="231076" cy="74185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04" name="Google Shape;104;p1"/>
            <p:cNvCxnSpPr/>
            <p:nvPr/>
          </p:nvCxnSpPr>
          <p:spPr>
            <a:xfrm rot="10800000" flipH="1">
              <a:off x="6167578" y="3426519"/>
              <a:ext cx="363748" cy="66641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05" name="Google Shape;105;p1"/>
            <p:cNvSpPr txBox="1"/>
            <p:nvPr/>
          </p:nvSpPr>
          <p:spPr>
            <a:xfrm>
              <a:off x="4992768" y="3145816"/>
              <a:ext cx="10424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Arc clouds</a:t>
              </a:r>
              <a:endParaRPr/>
            </a:p>
          </p:txBody>
        </p:sp>
      </p:grpSp>
      <p:sp>
        <p:nvSpPr>
          <p:cNvPr id="20" name="Google Shape;280;p26">
            <a:extLst>
              <a:ext uri="{FF2B5EF4-FFF2-40B4-BE49-F238E27FC236}">
                <a16:creationId xmlns:a16="http://schemas.microsoft.com/office/drawing/2014/main" id="{EA2F60A9-CE43-C643-BE33-0BABFD2B2F5C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47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113;p2"/>
          <p:cNvSpPr txBox="1"/>
          <p:nvPr/>
        </p:nvSpPr>
        <p:spPr>
          <a:xfrm>
            <a:off x="585681" y="2131832"/>
            <a:ext cx="1689686" cy="10366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en-US" sz="18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AL02</a:t>
            </a:r>
            <a:r>
              <a:rPr lang="en-US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MOTION: </a:t>
            </a: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4-5 kt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9068064" y="1905453"/>
            <a:ext cx="1329068" cy="218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200-850 mb deep layer mean shear (07/11 12Z)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9831" y="1784293"/>
            <a:ext cx="6141841" cy="491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80;p26">
            <a:extLst>
              <a:ext uri="{FF2B5EF4-FFF2-40B4-BE49-F238E27FC236}">
                <a16:creationId xmlns:a16="http://schemas.microsoft.com/office/drawing/2014/main" id="{76E9A51A-91D2-1E43-9426-467CA17AACCE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7538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678" y="1771176"/>
            <a:ext cx="3790321" cy="377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37" y="2043682"/>
            <a:ext cx="8553606" cy="296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3"/>
          <p:cNvSpPr txBox="1"/>
          <p:nvPr/>
        </p:nvSpPr>
        <p:spPr>
          <a:xfrm>
            <a:off x="533985" y="5188762"/>
            <a:ext cx="3627265" cy="741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flight level wind - 53 kt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SFMR wind – 50 kt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-2119083">
            <a:off x="10069028" y="3466213"/>
            <a:ext cx="776177" cy="423071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4771650" y="6304425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Heather Holbach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0;p26">
            <a:extLst>
              <a:ext uri="{FF2B5EF4-FFF2-40B4-BE49-F238E27FC236}">
                <a16:creationId xmlns:a16="http://schemas.microsoft.com/office/drawing/2014/main" id="{2A97C84E-921C-4E4B-8084-DFCF0FA81F4F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49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4011" y="1741671"/>
            <a:ext cx="9612511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" name="Google Shape;142;p4"/>
          <p:cNvSpPr txBox="1"/>
          <p:nvPr/>
        </p:nvSpPr>
        <p:spPr>
          <a:xfrm>
            <a:off x="9413355" y="5330786"/>
            <a:ext cx="1114015" cy="76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Burst module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-8506945">
            <a:off x="9295131" y="5151417"/>
            <a:ext cx="559226" cy="18845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4771650" y="6304425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Paul Reasor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 rot="-2119083">
            <a:off x="8342004" y="4241963"/>
            <a:ext cx="1078186" cy="61223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0;p26">
            <a:extLst>
              <a:ext uri="{FF2B5EF4-FFF2-40B4-BE49-F238E27FC236}">
                <a16:creationId xmlns:a16="http://schemas.microsoft.com/office/drawing/2014/main" id="{C66FD9AC-4A28-9044-A97E-4F194A02CD3F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49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5"/>
          <p:cNvSpPr txBox="1"/>
          <p:nvPr/>
        </p:nvSpPr>
        <p:spPr>
          <a:xfrm>
            <a:off x="4771650" y="6304425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credit: Paul Reasor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742" y="1732425"/>
            <a:ext cx="961251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/>
          <p:nvPr/>
        </p:nvSpPr>
        <p:spPr>
          <a:xfrm rot="-2119083">
            <a:off x="3407635" y="4062964"/>
            <a:ext cx="1110585" cy="63609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0;p26">
            <a:extLst>
              <a:ext uri="{FF2B5EF4-FFF2-40B4-BE49-F238E27FC236}">
                <a16:creationId xmlns:a16="http://schemas.microsoft.com/office/drawing/2014/main" id="{1D1A536A-F593-3A48-8194-C02B73F6D7D7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62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6"/>
          <p:cNvSpPr txBox="1"/>
          <p:nvPr/>
        </p:nvSpPr>
        <p:spPr>
          <a:xfrm>
            <a:off x="5210756" y="6242845"/>
            <a:ext cx="1487746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Burst module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531638" y="1812375"/>
            <a:ext cx="5421517" cy="4572000"/>
            <a:chOff x="116965" y="1688639"/>
            <a:chExt cx="5421517" cy="4572000"/>
          </a:xfrm>
        </p:grpSpPr>
        <p:pic>
          <p:nvPicPr>
            <p:cNvPr id="174" name="Google Shape;174;p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749"/>
            <a:stretch/>
          </p:blipFill>
          <p:spPr>
            <a:xfrm>
              <a:off x="5050465" y="1689992"/>
              <a:ext cx="488017" cy="4253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6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65" y="1688639"/>
              <a:ext cx="4933500" cy="457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" name="Google Shape;176;p6"/>
          <p:cNvGrpSpPr/>
          <p:nvPr/>
        </p:nvGrpSpPr>
        <p:grpSpPr>
          <a:xfrm>
            <a:off x="6113447" y="1812375"/>
            <a:ext cx="5458670" cy="4572000"/>
            <a:chOff x="5698774" y="1688596"/>
            <a:chExt cx="5458670" cy="4572000"/>
          </a:xfrm>
        </p:grpSpPr>
        <p:pic>
          <p:nvPicPr>
            <p:cNvPr id="177" name="Google Shape;177;p6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1649" y="1689992"/>
              <a:ext cx="535795" cy="4253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8774" y="1688596"/>
              <a:ext cx="4922876" cy="457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280;p26">
            <a:extLst>
              <a:ext uri="{FF2B5EF4-FFF2-40B4-BE49-F238E27FC236}">
                <a16:creationId xmlns:a16="http://schemas.microsoft.com/office/drawing/2014/main" id="{50F345EA-3A51-7349-BAEB-3861F742B1DB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50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745" y="1905451"/>
            <a:ext cx="6217920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 txBox="1"/>
          <p:nvPr/>
        </p:nvSpPr>
        <p:spPr>
          <a:xfrm>
            <a:off x="2459398" y="1215374"/>
            <a:ext cx="7273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2:  20180712H1 (EMC-Tasked TDR)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420" y="1905451"/>
            <a:ext cx="6217920" cy="466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1" y="1905451"/>
            <a:ext cx="6217920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 txBox="1"/>
          <p:nvPr/>
        </p:nvSpPr>
        <p:spPr>
          <a:xfrm>
            <a:off x="4771648" y="6516600"/>
            <a:ext cx="26487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Frank Marks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0;p26">
            <a:extLst>
              <a:ext uri="{FF2B5EF4-FFF2-40B4-BE49-F238E27FC236}">
                <a16:creationId xmlns:a16="http://schemas.microsoft.com/office/drawing/2014/main" id="{AA253AB4-B6BD-C949-B40A-A0B17D5D9D96}"/>
              </a:ext>
            </a:extLst>
          </p:cNvPr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8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51641" y="1659002"/>
            <a:ext cx="2446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TS Barry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Flight 190712H2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168" y="1618454"/>
            <a:ext cx="88656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Meteorological highlights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TS Barry a 55-kt storm in northern Gulf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Moderate-to-strong northerly shear persists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Still asymmetric, almost all convection on S side, though some instances of strong convection appearing near low-level center (from satellite)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Strongest winds on SE side; AF had found 70 </a:t>
            </a:r>
            <a:r>
              <a:rPr lang="en-US" sz="2000" dirty="0" err="1">
                <a:solidFill>
                  <a:schemeClr val="bg1"/>
                </a:solidFill>
              </a:rPr>
              <a:t>kt</a:t>
            </a:r>
            <a:r>
              <a:rPr lang="en-US" sz="2000" dirty="0">
                <a:solidFill>
                  <a:schemeClr val="bg1"/>
                </a:solidFill>
              </a:rPr>
              <a:t> flight-level winds prior to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Potential for downshear reformation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>
                <a:solidFill>
                  <a:schemeClr val="bg1"/>
                </a:solidFill>
              </a:rPr>
              <a:t>Mission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EMC-tasked, butterfly pattern, flown at 10 </a:t>
            </a:r>
            <a:r>
              <a:rPr lang="en-US" sz="2000" dirty="0" err="1">
                <a:solidFill>
                  <a:schemeClr val="bg1"/>
                </a:solidFill>
              </a:rPr>
              <a:t>kft</a:t>
            </a:r>
            <a:r>
              <a:rPr lang="en-US" sz="2000" dirty="0">
                <a:solidFill>
                  <a:schemeClr val="bg1"/>
                </a:solidFill>
              </a:rPr>
              <a:t> for much of pattern, 20 </a:t>
            </a:r>
            <a:r>
              <a:rPr lang="en-US" sz="2000" dirty="0" err="1">
                <a:solidFill>
                  <a:schemeClr val="bg1"/>
                </a:solidFill>
              </a:rPr>
              <a:t>kft</a:t>
            </a:r>
            <a:r>
              <a:rPr lang="en-US" sz="2000" dirty="0">
                <a:solidFill>
                  <a:schemeClr val="bg1"/>
                </a:solidFill>
              </a:rPr>
              <a:t> on W-E leg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Longer legs on south side to better sample dominant precipitation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15 GPS dropsondes (15 were good), No AXBTs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Offshore intense convection module flown on ferry 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07890" y="2657471"/>
            <a:ext cx="25539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LPS: Rob Rogers</a:t>
            </a:r>
          </a:p>
          <a:p>
            <a:r>
              <a:rPr lang="en-US" dirty="0">
                <a:solidFill>
                  <a:schemeClr val="bg1"/>
                </a:solidFill>
              </a:rPr>
              <a:t>Radar (air): Paul </a:t>
            </a:r>
            <a:r>
              <a:rPr lang="en-US" dirty="0" err="1">
                <a:solidFill>
                  <a:schemeClr val="bg1"/>
                </a:solidFill>
              </a:rPr>
              <a:t>Reasor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Radar (ground): Nancy Griffin</a:t>
            </a:r>
          </a:p>
          <a:p>
            <a:r>
              <a:rPr lang="en-US" dirty="0">
                <a:solidFill>
                  <a:schemeClr val="bg1"/>
                </a:solidFill>
              </a:rPr>
              <a:t>Dropsonde: Kathryn </a:t>
            </a:r>
            <a:r>
              <a:rPr lang="en-US" dirty="0" err="1">
                <a:solidFill>
                  <a:schemeClr val="bg1"/>
                </a:solidFill>
              </a:rPr>
              <a:t>Sellwood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6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9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622201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82332" y="2112154"/>
            <a:ext cx="3608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CIMSS 850-200 </a:t>
            </a:r>
            <a:r>
              <a:rPr lang="en-US" dirty="0" err="1">
                <a:solidFill>
                  <a:schemeClr val="bg1"/>
                </a:solidFill>
              </a:rPr>
              <a:t>hPa</a:t>
            </a:r>
            <a:r>
              <a:rPr lang="en-US" dirty="0">
                <a:solidFill>
                  <a:schemeClr val="bg1"/>
                </a:solidFill>
              </a:rPr>
              <a:t> shear 18 UTC July 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565" y="2113395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TPW 18 UTC July 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8234" y="1375836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Environmental conditions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30659" y="5333378"/>
            <a:ext cx="8743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Overall increase in shear, small region of reduced shear collocated with low-level circulation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Moist low-level environment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847044" y="2472902"/>
            <a:ext cx="4065235" cy="2642317"/>
            <a:chOff x="914400" y="3505200"/>
            <a:chExt cx="2514600" cy="198882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" y="3505200"/>
              <a:ext cx="2514600" cy="1905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" y="5410200"/>
              <a:ext cx="2514600" cy="8382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460724" y="2472901"/>
            <a:ext cx="3816659" cy="2648654"/>
            <a:chOff x="533399" y="228598"/>
            <a:chExt cx="5768011" cy="3677480"/>
          </a:xfrm>
        </p:grpSpPr>
        <p:grpSp>
          <p:nvGrpSpPr>
            <p:cNvPr id="32" name="Group 31"/>
            <p:cNvGrpSpPr/>
            <p:nvPr/>
          </p:nvGrpSpPr>
          <p:grpSpPr>
            <a:xfrm>
              <a:off x="533400" y="228599"/>
              <a:ext cx="5768010" cy="3677479"/>
              <a:chOff x="533399" y="228599"/>
              <a:chExt cx="5695579" cy="3505201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9904" y="228599"/>
                <a:ext cx="5669074" cy="3429582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3399" y="3613466"/>
                <a:ext cx="5695579" cy="120334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399" y="228598"/>
              <a:ext cx="3358993" cy="152401"/>
            </a:xfrm>
            <a:prstGeom prst="rect">
              <a:avLst/>
            </a:prstGeom>
          </p:spPr>
        </p:pic>
      </p:grpSp>
      <p:sp>
        <p:nvSpPr>
          <p:cNvPr id="14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6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9;p1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66681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6386" y="1523513"/>
            <a:ext cx="5150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Satellite presentation: GEO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7576" y="2264497"/>
            <a:ext cx="3092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IR valid 2100 UTC July 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6686" y="2273374"/>
            <a:ext cx="3163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Vis valid 2100 UTC July 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7490" y="5396967"/>
            <a:ext cx="1460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Convection, cold cloud tops remain generally confined to south of circulation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Sharp gradient in cloud-top temperature in IR indicative of northerly shear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Dry mid-, upper-level air remains in northern Gulf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6711" y="2268132"/>
            <a:ext cx="320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GOES-15 WV valid 2100 UTC July 12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20" y="2621475"/>
            <a:ext cx="2535663" cy="25356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415" y="2621475"/>
            <a:ext cx="2542404" cy="25424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448" y="2614754"/>
            <a:ext cx="2549125" cy="2549125"/>
          </a:xfrm>
          <a:prstGeom prst="rect">
            <a:avLst/>
          </a:prstGeom>
        </p:spPr>
      </p:pic>
      <p:sp>
        <p:nvSpPr>
          <p:cNvPr id="10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9012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p2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20"/>
          <p:cNvSpPr txBox="1"/>
          <p:nvPr/>
        </p:nvSpPr>
        <p:spPr>
          <a:xfrm>
            <a:off x="320150" y="13384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759700" y="1966550"/>
            <a:ext cx="114411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324267" y="3708713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312475" y="53445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Timeline</a:t>
            </a: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7079925" y="6100650"/>
            <a:ext cx="4799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957650" y="1735100"/>
            <a:ext cx="10734900" cy="193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EMC-tasked P-3 (N42) data collection targeting 00 and 12 UTC HWRF cycles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Accomplish research objectives within the HFP-IFEX for: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Genesis Stage: Precipitation Mode (PMODE) and Pouch Experiments</a:t>
            </a: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Stage Experiment: AIPEX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Validation: ADM/Aeolus Validation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957650" y="4261040"/>
            <a:ext cx="10734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Developing and intensifying Barry moving westwards through the northern Gulf of Mexico, with a potential for hurricane landfall on the northern Gulf Coast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957650" y="5873053"/>
            <a:ext cx="10734900" cy="50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12-hourly P-3 missions, takeoffs from Lakeland at 4 AM EDT (0800 UTC) and 4 PM EDT (2000 UTC)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25970" y="2908309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Flight tracks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96094" y="1679242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Planned flight track for 190712H2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6156" y="3835031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Actual flight track for 190711H2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473" y="1388380"/>
            <a:ext cx="36682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Butterfly pattern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Fly at 10 kft altitude for most of pattern due to expected precipitation; 20 kft on W-E pass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Drops at turn, mid, center points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Flew offshore intense convection module on ferry home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3938" y="1655475"/>
            <a:ext cx="3586034" cy="2689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9817" y="4170571"/>
            <a:ext cx="3839184" cy="2687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15522" y="5005201"/>
            <a:ext cx="569592" cy="7377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07775" y="5833942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Inset for landfall module</a:t>
            </a:r>
          </a:p>
        </p:txBody>
      </p:sp>
      <p:sp>
        <p:nvSpPr>
          <p:cNvPr id="11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9;p1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00045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3820" y="1749961"/>
            <a:ext cx="3439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Offshore intense convection module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3880" y="4159173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Actual flight track for 190712H2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519" y="4746270"/>
            <a:ext cx="11797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Targeted N-S line of precipitation near coastline on ferry home (noted during survey pattern)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Racetrack pattern flown ~10 nm offset from precipitation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Sampling occurred over 23 minute span, 0119 – 0142 UTC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Most moderate &amp; shallow convection, </a:t>
            </a:r>
            <a:r>
              <a:rPr lang="en-US" sz="2400" dirty="0" err="1">
                <a:solidFill>
                  <a:prstClr val="white"/>
                </a:solidFill>
              </a:rPr>
              <a:t>stratiform</a:t>
            </a:r>
            <a:r>
              <a:rPr lang="en-US" sz="2400" dirty="0">
                <a:solidFill>
                  <a:prstClr val="white"/>
                </a:solidFill>
              </a:rPr>
              <a:t> precipitation (i.e., not intense)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5957" y="1484595"/>
            <a:ext cx="3657600" cy="3200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6534912" y="2379968"/>
            <a:ext cx="18288" cy="1115568"/>
          </a:xfrm>
          <a:prstGeom prst="line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6335827" y="278386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~30 nm</a:t>
            </a:r>
          </a:p>
        </p:txBody>
      </p:sp>
      <p:sp>
        <p:nvSpPr>
          <p:cNvPr id="9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9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636336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74755" y="1354352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Real-time radar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939" y="4815517"/>
            <a:ext cx="11630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Limited coverage again, almost all on 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Wind speed up to 65 </a:t>
            </a:r>
            <a:r>
              <a:rPr lang="en-US" sz="2400" dirty="0" err="1">
                <a:solidFill>
                  <a:schemeClr val="bg1"/>
                </a:solidFill>
              </a:rPr>
              <a:t>kt</a:t>
            </a:r>
            <a:r>
              <a:rPr lang="en-US" sz="2400" dirty="0">
                <a:solidFill>
                  <a:schemeClr val="bg1"/>
                </a:solidFill>
              </a:rPr>
              <a:t> on southeast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Still intensifying, albeit slowly, despite moderate to strong shear and asymmetric precipitation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 sign of downshear reformation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911" y="2012916"/>
            <a:ext cx="2890514" cy="2690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115" y="2012916"/>
            <a:ext cx="2890514" cy="2690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988" y="2012917"/>
            <a:ext cx="2831741" cy="2690909"/>
          </a:xfrm>
          <a:prstGeom prst="rect">
            <a:avLst/>
          </a:prstGeom>
        </p:spPr>
      </p:pic>
      <p:sp>
        <p:nvSpPr>
          <p:cNvPr id="7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6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9;p1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03993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24106" y="147133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Real-time radar analyses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2454" y="5514274"/>
            <a:ext cx="855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Reflectivity &gt; 40 </a:t>
            </a:r>
            <a:r>
              <a:rPr lang="en-US" sz="2400" dirty="0" err="1">
                <a:solidFill>
                  <a:prstClr val="white"/>
                </a:solidFill>
              </a:rPr>
              <a:t>dBZ</a:t>
            </a:r>
            <a:r>
              <a:rPr lang="en-US" sz="2400" dirty="0">
                <a:solidFill>
                  <a:prstClr val="white"/>
                </a:solidFill>
              </a:rPr>
              <a:t> below 2 km on southeast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Clear bright banding structure, but high echo tops of ~16 km – mixed moderate, deep convection and </a:t>
            </a:r>
            <a:r>
              <a:rPr lang="en-US" sz="2400" dirty="0" err="1">
                <a:solidFill>
                  <a:prstClr val="white"/>
                </a:solidFill>
              </a:rPr>
              <a:t>stratiform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88" y="2136522"/>
            <a:ext cx="6858000" cy="3235787"/>
          </a:xfrm>
          <a:prstGeom prst="rect">
            <a:avLst/>
          </a:prstGeom>
        </p:spPr>
      </p:pic>
      <p:sp>
        <p:nvSpPr>
          <p:cNvPr id="5" name="Google Shape;16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6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9;p1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7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50013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 Marks in Barry 7-12-20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071" y="0"/>
            <a:ext cx="4790643" cy="3592982"/>
          </a:xfrm>
          <a:prstGeom prst="rect">
            <a:avLst/>
          </a:prstGeom>
        </p:spPr>
      </p:pic>
      <p:pic>
        <p:nvPicPr>
          <p:cNvPr id="3" name="Picture 2" descr="DSC_88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22378" y="3310370"/>
            <a:ext cx="4302157" cy="2857403"/>
          </a:xfrm>
          <a:prstGeom prst="rect">
            <a:avLst/>
          </a:prstGeom>
        </p:spPr>
      </p:pic>
      <p:pic>
        <p:nvPicPr>
          <p:cNvPr id="4" name="Picture 3" descr="DSC_88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17417" y="335138"/>
            <a:ext cx="4006381" cy="2660955"/>
          </a:xfrm>
          <a:prstGeom prst="rect">
            <a:avLst/>
          </a:prstGeom>
        </p:spPr>
      </p:pic>
      <p:pic>
        <p:nvPicPr>
          <p:cNvPr id="6" name="Picture 5" descr="DSC_89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371" y="0"/>
            <a:ext cx="5424469" cy="3602819"/>
          </a:xfrm>
          <a:prstGeom prst="rect">
            <a:avLst/>
          </a:prstGeom>
        </p:spPr>
      </p:pic>
      <p:pic>
        <p:nvPicPr>
          <p:cNvPr id="7" name="Picture 6" descr="DSC_896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371" y="3255183"/>
            <a:ext cx="5424469" cy="3602818"/>
          </a:xfrm>
          <a:prstGeom prst="rect">
            <a:avLst/>
          </a:prstGeom>
        </p:spPr>
      </p:pic>
      <p:pic>
        <p:nvPicPr>
          <p:cNvPr id="5" name="Picture 4" descr="DSC_8888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460" y="3584726"/>
            <a:ext cx="4044782" cy="32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77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</a:t>
            </a:r>
            <a:r>
              <a:rPr lang="en-US" sz="2700" b="1" dirty="0">
                <a:solidFill>
                  <a:srgbClr val="2E75B5"/>
                </a:solidFill>
              </a:rPr>
              <a:t>Barry</a:t>
            </a: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2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5EB5287-90C8-A649-975B-6AD7A45B5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971" y="1427493"/>
            <a:ext cx="8566053" cy="53470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2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2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A7FBBF-0769-EF4E-90C5-19BE79F97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08" y="1752333"/>
            <a:ext cx="7876775" cy="4683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25B31-1A94-4142-AA21-6FCF6FFFF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4999" y="1333369"/>
            <a:ext cx="3367363" cy="370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1D129F-5BE6-494D-A80A-FC7FBFBFDC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498" y="3604618"/>
            <a:ext cx="2807041" cy="30877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3" name="Google Shape;233;p2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P3_flight_track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266" y="1388621"/>
            <a:ext cx="9147516" cy="5260404"/>
          </a:xfrm>
          <a:prstGeom prst="rect">
            <a:avLst/>
          </a:prstGeom>
        </p:spPr>
      </p:pic>
      <p:sp>
        <p:nvSpPr>
          <p:cNvPr id="15" name="Google Shape;236;p23"/>
          <p:cNvSpPr txBox="1"/>
          <p:nvPr/>
        </p:nvSpPr>
        <p:spPr>
          <a:xfrm>
            <a:off x="6775631" y="1374300"/>
            <a:ext cx="3802692" cy="24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P-3 Flight Tracks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6" name="Google Shape;245;p23"/>
          <p:cNvSpPr txBox="1"/>
          <p:nvPr/>
        </p:nvSpPr>
        <p:spPr>
          <a:xfrm>
            <a:off x="9236969" y="6270825"/>
            <a:ext cx="1392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NASA MTS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68763" y="2797051"/>
            <a:ext cx="13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7767A"/>
                </a:solidFill>
              </a:rPr>
              <a:t>190710H1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47297" y="5216027"/>
            <a:ext cx="13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190711H1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4825" y="5866752"/>
            <a:ext cx="13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190711H2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75123" y="5271977"/>
            <a:ext cx="13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190712H1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8524" y="2282025"/>
            <a:ext cx="135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190712H2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2019 NOAA/AOML/HRD Hurricane Field Program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AL02/Barry Debrief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2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25"/>
          <p:cNvSpPr txBox="1"/>
          <p:nvPr/>
        </p:nvSpPr>
        <p:spPr>
          <a:xfrm>
            <a:off x="320150" y="15670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Highlights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957650" y="2116100"/>
            <a:ext cx="11067600" cy="4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Mostly successful data collection and transmission from P-3 to EMC, including at </a:t>
            </a:r>
            <a:r>
              <a:rPr lang="en-US" sz="2200" b="1" i="1" dirty="0">
                <a:latin typeface="Calibri"/>
                <a:ea typeface="Calibri"/>
                <a:cs typeface="Calibri"/>
                <a:sym typeface="Calibri"/>
              </a:rPr>
              <a:t>higher altitudes (up to ~21 kft) 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outside of precipitation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lang="en-US"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2" indent="-368300">
              <a:buSzPts val="2200"/>
              <a:buFont typeface="Calibri"/>
              <a:buChar char="●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Issue with dropsonde transmission to EMC around 0000 UTC (both P-3 and C-130)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Interesting case study for the Early and Mature Stage Experiments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, as we flew during both the genesis and slow intensification periods of Barry. The storm remained very asymmetric in both precipitation and winds. </a:t>
            </a:r>
            <a:r>
              <a:rPr lang="en-US" sz="2200" i="1" dirty="0">
                <a:latin typeface="Calibri"/>
                <a:ea typeface="Calibri"/>
                <a:cs typeface="Calibri"/>
                <a:sym typeface="Calibri"/>
              </a:rPr>
              <a:t>Intensification despite moderate vertical wind shear.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endParaRPr lang="en-US"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Accomplished an ADM-Aeolus validation leg for Satellite Validation Experiment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endParaRPr lang="en-US"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Three AOML summer students (Nicholas Johnson, Kelly Nunez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Ocasio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, and Addison Alford) were able to fly on the first two missions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3045</Words>
  <Application>Microsoft Macintosh PowerPoint</Application>
  <PresentationFormat>Widescreen</PresentationFormat>
  <Paragraphs>508</Paragraphs>
  <Slides>54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Frank Marks</cp:lastModifiedBy>
  <cp:revision>40</cp:revision>
  <dcterms:modified xsi:type="dcterms:W3CDTF">2019-08-13T21:11:04Z</dcterms:modified>
</cp:coreProperties>
</file>