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3"/>
  </p:notesMasterIdLst>
  <p:sldIdLst>
    <p:sldId id="256" r:id="rId2"/>
    <p:sldId id="257" r:id="rId3"/>
    <p:sldId id="258" r:id="rId4"/>
    <p:sldId id="259" r:id="rId5"/>
    <p:sldId id="260" r:id="rId6"/>
    <p:sldId id="280" r:id="rId7"/>
    <p:sldId id="281" r:id="rId8"/>
    <p:sldId id="282" r:id="rId9"/>
    <p:sldId id="283" r:id="rId10"/>
    <p:sldId id="284" r:id="rId11"/>
    <p:sldId id="285" r:id="rId12"/>
    <p:sldId id="286" r:id="rId13"/>
    <p:sldId id="287" r:id="rId14"/>
    <p:sldId id="288" r:id="rId15"/>
    <p:sldId id="289" r:id="rId16"/>
    <p:sldId id="290" r:id="rId17"/>
    <p:sldId id="262" r:id="rId18"/>
    <p:sldId id="263" r:id="rId19"/>
    <p:sldId id="264" r:id="rId20"/>
    <p:sldId id="265" r:id="rId21"/>
    <p:sldId id="266" r:id="rId22"/>
    <p:sldId id="267" r:id="rId23"/>
    <p:sldId id="268" r:id="rId24"/>
    <p:sldId id="269" r:id="rId25"/>
    <p:sldId id="291" r:id="rId26"/>
    <p:sldId id="292" r:id="rId27"/>
    <p:sldId id="293" r:id="rId28"/>
    <p:sldId id="294" r:id="rId29"/>
    <p:sldId id="295" r:id="rId30"/>
    <p:sldId id="296" r:id="rId31"/>
    <p:sldId id="297" r:id="rId32"/>
    <p:sldId id="270" r:id="rId33"/>
    <p:sldId id="271" r:id="rId34"/>
    <p:sldId id="272" r:id="rId35"/>
    <p:sldId id="273" r:id="rId36"/>
    <p:sldId id="274" r:id="rId37"/>
    <p:sldId id="275" r:id="rId38"/>
    <p:sldId id="276" r:id="rId39"/>
    <p:sldId id="277" r:id="rId40"/>
    <p:sldId id="278" r:id="rId41"/>
    <p:sldId id="279"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60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d930aeaaf_8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26" name="Google Shape;226;g3d930aeaaf_8_15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d930aeaaf_8_1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40" name="Google Shape;240;g3d930aeaaf_8_19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d930aeaaf_8_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52" name="Google Shape;252;g3d930aeaaf_8_21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d930aeaaf_8_2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71" name="Google Shape;271;g3d930aeaaf_8_20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d930aeaaf_3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83" name="Google Shape;283;g3d930aeaaf_3_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d930aeaaf_3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00" name="Google Shape;300;g3d930aeaaf_3_22: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d930aeaaf_3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21" name="Google Shape;321;g3d930aeaaf_3_158: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d930aeaaf_3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37" name="Google Shape;337;g3d930aeaaf_3_103: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d930aeaaf_3_1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50" name="Google Shape;350;g3d930aeaaf_3_19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3d930aeaaf_3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61" name="Google Shape;361;g3d930aeaaf_3_4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96" name="Google Shape;96;p5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d930aeaaf_3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72" name="Google Shape;372;g3d930aeaaf_3_55: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d930aeaaf_3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383" name="Google Shape;383;g3d930aeaaf_3_6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d930aeaaf_3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400" name="Google Shape;400;g3d930aeaaf_3_131: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d930aeaaf_3_8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421" name="Google Shape;421;g3d930aeaaf_3_8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d930aeaaf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17" name="Google Shape;117;g3d930aeaaf_4_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d930aeaaf_4_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33" name="Google Shape;133;g3d930aeaaf_4_54: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d930aeaaf_4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44" name="Google Shape;144;g3d930aeaaf_4_3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d930aeaaf_5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65" name="Google Shape;165;g3d930aeaaf_5_6: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d930aeaaf_8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3" name="Google Shape;183;g3d930aeaaf_8_29: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d930aeaaf_8_1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99" name="Google Shape;199;g3d930aeaaf_8_130: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d930aeaaf_11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213" name="Google Shape;213;g3d930aeaaf_11_7:notes"/>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6.xml"/><Relationship Id="rId5" Type="http://schemas.openxmlformats.org/officeDocument/2006/relationships/image" Target="../media/image23.tmp"/><Relationship Id="rId4" Type="http://schemas.openxmlformats.org/officeDocument/2006/relationships/image" Target="../media/image22.tmp"/></Relationships>
</file>

<file path=ppt/slides/_rels/slide11.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13.tmp"/><Relationship Id="rId1" Type="http://schemas.openxmlformats.org/officeDocument/2006/relationships/slideLayout" Target="../slideLayouts/slideLayout6.xml"/><Relationship Id="rId4" Type="http://schemas.openxmlformats.org/officeDocument/2006/relationships/image" Target="../media/image26.tmp"/></Relationships>
</file>

<file path=ppt/slides/_rels/slide13.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7.tmp"/><Relationship Id="rId1" Type="http://schemas.openxmlformats.org/officeDocument/2006/relationships/slideLayout" Target="../slideLayouts/slideLayout6.xml"/><Relationship Id="rId5" Type="http://schemas.openxmlformats.org/officeDocument/2006/relationships/image" Target="../media/image30.tmp"/><Relationship Id="rId4" Type="http://schemas.openxmlformats.org/officeDocument/2006/relationships/image" Target="../media/image29.tmp"/></Relationships>
</file>

<file path=ppt/slides/_rels/slide1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6.xml"/><Relationship Id="rId4" Type="http://schemas.openxmlformats.org/officeDocument/2006/relationships/image" Target="../media/image49.tmp"/></Relationships>
</file>

<file path=ppt/slides/_rels/slide26.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50.tmp"/><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27.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6.xml"/><Relationship Id="rId5" Type="http://schemas.openxmlformats.org/officeDocument/2006/relationships/image" Target="../media/image56.tmp"/><Relationship Id="rId4" Type="http://schemas.openxmlformats.org/officeDocument/2006/relationships/image" Target="../media/image55.tmp"/></Relationships>
</file>

<file path=ppt/slides/_rels/slide28.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0.tmp"/><Relationship Id="rId2" Type="http://schemas.openxmlformats.org/officeDocument/2006/relationships/image" Target="../media/image59.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image" Target="../media/image61.tmp"/><Relationship Id="rId1" Type="http://schemas.openxmlformats.org/officeDocument/2006/relationships/slideLayout" Target="../slideLayouts/slideLayout6.xml"/><Relationship Id="rId4" Type="http://schemas.openxmlformats.org/officeDocument/2006/relationships/image" Target="../media/image63.tmp"/></Relationships>
</file>

<file path=ppt/slides/_rels/slide31.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gif"/><Relationship Id="rId5" Type="http://schemas.openxmlformats.org/officeDocument/2006/relationships/image" Target="../media/image6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png"/><Relationship Id="rId7" Type="http://schemas.openxmlformats.org/officeDocument/2006/relationships/image" Target="../media/image69.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gif"/><Relationship Id="rId5" Type="http://schemas.openxmlformats.org/officeDocument/2006/relationships/image" Target="../media/image67.gif"/><Relationship Id="rId4" Type="http://schemas.openxmlformats.org/officeDocument/2006/relationships/image" Target="../media/image3.png"/><Relationship Id="rId9"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2.gif"/><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2.gi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67.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6.xml"/><Relationship Id="rId4" Type="http://schemas.openxmlformats.org/officeDocument/2006/relationships/image" Target="../media/image13.tmp"/></Relationships>
</file>

<file path=ppt/slides/_rels/slide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6.xml"/><Relationship Id="rId5" Type="http://schemas.openxmlformats.org/officeDocument/2006/relationships/image" Target="../media/image17.tmp"/><Relationship Id="rId4" Type="http://schemas.openxmlformats.org/officeDocument/2006/relationships/image" Target="../media/image16.tmp"/></Relationships>
</file>

<file path=ppt/slides/_rels/slide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txBox="1"/>
          <p:nvPr/>
        </p:nvSpPr>
        <p:spPr>
          <a:xfrm>
            <a:off x="1524000" y="221737"/>
            <a:ext cx="9144000"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2400" b="0" i="0" u="none" strike="noStrike" cap="none">
                <a:solidFill>
                  <a:schemeClr val="dk1"/>
                </a:solidFill>
                <a:latin typeface="Arial"/>
                <a:ea typeface="Arial"/>
                <a:cs typeface="Arial"/>
                <a:sym typeface="Arial"/>
              </a:rPr>
              <a:t>Intensity Forecast Experiment (IFEX)</a:t>
            </a:r>
            <a:endParaRPr/>
          </a:p>
        </p:txBody>
      </p:sp>
      <p:pic>
        <p:nvPicPr>
          <p:cNvPr id="89" name="Google Shape;89;p13"/>
          <p:cNvPicPr preferRelativeResize="0"/>
          <p:nvPr/>
        </p:nvPicPr>
        <p:blipFill rotWithShape="1">
          <a:blip r:embed="rId4">
            <a:alphaModFix/>
          </a:blip>
          <a:srcRect/>
          <a:stretch/>
        </p:blipFill>
        <p:spPr>
          <a:xfrm>
            <a:off x="1631006" y="147181"/>
            <a:ext cx="943197" cy="943197"/>
          </a:xfrm>
          <a:prstGeom prst="rect">
            <a:avLst/>
          </a:prstGeom>
          <a:noFill/>
          <a:ln>
            <a:noFill/>
          </a:ln>
        </p:spPr>
      </p:pic>
      <p:pic>
        <p:nvPicPr>
          <p:cNvPr id="90" name="Google Shape;90;p13"/>
          <p:cNvPicPr preferRelativeResize="0"/>
          <p:nvPr/>
        </p:nvPicPr>
        <p:blipFill rotWithShape="1">
          <a:blip r:embed="rId5">
            <a:alphaModFix/>
          </a:blip>
          <a:srcRect/>
          <a:stretch/>
        </p:blipFill>
        <p:spPr>
          <a:xfrm>
            <a:off x="9626853" y="165637"/>
            <a:ext cx="924741" cy="924741"/>
          </a:xfrm>
          <a:prstGeom prst="rect">
            <a:avLst/>
          </a:prstGeom>
          <a:noFill/>
          <a:ln>
            <a:noFill/>
          </a:ln>
        </p:spPr>
      </p:pic>
      <p:pic>
        <p:nvPicPr>
          <p:cNvPr id="91" name="Google Shape;91;p13"/>
          <p:cNvPicPr preferRelativeResize="0"/>
          <p:nvPr/>
        </p:nvPicPr>
        <p:blipFill rotWithShape="1">
          <a:blip r:embed="rId6">
            <a:alphaModFix/>
          </a:blip>
          <a:srcRect/>
          <a:stretch/>
        </p:blipFill>
        <p:spPr>
          <a:xfrm>
            <a:off x="4626356" y="3079597"/>
            <a:ext cx="2939283" cy="2939283"/>
          </a:xfrm>
          <a:prstGeom prst="rect">
            <a:avLst/>
          </a:prstGeom>
          <a:noFill/>
          <a:ln>
            <a:noFill/>
          </a:ln>
        </p:spPr>
      </p:pic>
      <p:cxnSp>
        <p:nvCxnSpPr>
          <p:cNvPr id="92" name="Google Shape;92;p13"/>
          <p:cNvCxnSpPr/>
          <p:nvPr/>
        </p:nvCxnSpPr>
        <p:spPr>
          <a:xfrm rot="10800000" flipH="1">
            <a:off x="1523998" y="1253204"/>
            <a:ext cx="9144000" cy="7536"/>
          </a:xfrm>
          <a:prstGeom prst="straightConnector1">
            <a:avLst/>
          </a:prstGeom>
          <a:noFill/>
          <a:ln w="25400" cap="flat" cmpd="sng">
            <a:solidFill>
              <a:schemeClr val="accent1"/>
            </a:solidFill>
            <a:prstDash val="solid"/>
            <a:miter lim="800000"/>
            <a:headEnd type="none" w="sm" len="sm"/>
            <a:tailEnd type="none" w="sm" len="sm"/>
          </a:ln>
        </p:spPr>
      </p:cxnSp>
      <p:sp>
        <p:nvSpPr>
          <p:cNvPr id="93" name="Google Shape;93;p13"/>
          <p:cNvSpPr txBox="1"/>
          <p:nvPr/>
        </p:nvSpPr>
        <p:spPr>
          <a:xfrm>
            <a:off x="1523999" y="1350583"/>
            <a:ext cx="9143999"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t>AL03/Chris Debrief</a:t>
            </a:r>
            <a:endParaRPr sz="3200" b="1" i="0" u="none" strike="noStrike" cap="none">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352" y="0"/>
            <a:ext cx="10515600" cy="770809"/>
          </a:xfrm>
        </p:spPr>
        <p:txBody>
          <a:bodyPr/>
          <a:lstStyle/>
          <a:p>
            <a:pPr algn="ctr"/>
            <a:r>
              <a:rPr lang="en-US" dirty="0" smtClean="0"/>
              <a:t>Figure-4: 2</a:t>
            </a:r>
            <a:r>
              <a:rPr lang="en-US" baseline="30000" dirty="0" smtClean="0"/>
              <a:t>nd</a:t>
            </a:r>
            <a:r>
              <a:rPr lang="en-US" dirty="0" smtClean="0"/>
              <a:t> pass (8000 </a:t>
            </a:r>
            <a:r>
              <a:rPr lang="en-US" dirty="0" err="1" smtClean="0"/>
              <a:t>ft</a:t>
            </a:r>
            <a:r>
              <a:rPr lang="en-US" dirty="0" smtClean="0"/>
              <a:t>)</a:t>
            </a:r>
            <a:endParaRPr lang="en-US" dirty="0"/>
          </a:p>
        </p:txBody>
      </p:sp>
      <p:pic>
        <p:nvPicPr>
          <p:cNvPr id="3" name="Picture 2" descr="2018AL03_4KMIRIMG_201807081200.GIF (GIF Image, 640 × 480 pixels) - Mozilla Firefox"/>
          <p:cNvPicPr>
            <a:picLocks noChangeAspect="1"/>
          </p:cNvPicPr>
          <p:nvPr/>
        </p:nvPicPr>
        <p:blipFill rotWithShape="1">
          <a:blip r:embed="rId2">
            <a:extLst>
              <a:ext uri="{28A0092B-C50C-407E-A947-70E740481C1C}">
                <a14:useLocalDpi xmlns:a14="http://schemas.microsoft.com/office/drawing/2010/main" val="0"/>
              </a:ext>
            </a:extLst>
          </a:blip>
          <a:srcRect l="30213" t="35868" r="29685" b="22630"/>
          <a:stretch/>
        </p:blipFill>
        <p:spPr>
          <a:xfrm>
            <a:off x="7431111" y="886720"/>
            <a:ext cx="4237149" cy="2846232"/>
          </a:xfrm>
          <a:prstGeom prst="rect">
            <a:avLst/>
          </a:prstGeom>
        </p:spPr>
      </p:pic>
      <p:sp>
        <p:nvSpPr>
          <p:cNvPr id="18" name="TextBox 17"/>
          <p:cNvSpPr txBox="1"/>
          <p:nvPr/>
        </p:nvSpPr>
        <p:spPr>
          <a:xfrm>
            <a:off x="9252397" y="2315314"/>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19" name="TextBox 18"/>
          <p:cNvSpPr txBox="1"/>
          <p:nvPr/>
        </p:nvSpPr>
        <p:spPr>
          <a:xfrm>
            <a:off x="9252397" y="2030657"/>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20" name="TextBox 19"/>
          <p:cNvSpPr txBox="1"/>
          <p:nvPr/>
        </p:nvSpPr>
        <p:spPr>
          <a:xfrm>
            <a:off x="9252397" y="2621729"/>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pic>
        <p:nvPicPr>
          <p:cNvPr id="21" name="Picture 20" descr="D20180708_115914_Pskewt - Windows Photo Viewer"/>
          <p:cNvPicPr>
            <a:picLocks noChangeAspect="1"/>
          </p:cNvPicPr>
          <p:nvPr/>
        </p:nvPicPr>
        <p:blipFill rotWithShape="1">
          <a:blip r:embed="rId3" cstate="print">
            <a:extLst>
              <a:ext uri="{28A0092B-C50C-407E-A947-70E740481C1C}">
                <a14:useLocalDpi xmlns:a14="http://schemas.microsoft.com/office/drawing/2010/main" val="0"/>
              </a:ext>
            </a:extLst>
          </a:blip>
          <a:srcRect l="16249" t="13205" r="22682" b="14482"/>
          <a:stretch/>
        </p:blipFill>
        <p:spPr>
          <a:xfrm>
            <a:off x="6541117" y="4171792"/>
            <a:ext cx="2711280" cy="1854556"/>
          </a:xfrm>
          <a:prstGeom prst="rect">
            <a:avLst/>
          </a:prstGeom>
        </p:spPr>
      </p:pic>
      <p:pic>
        <p:nvPicPr>
          <p:cNvPr id="22" name="Picture 21" descr="D20180708_125709_Pskewt - Windows Photo Viewer"/>
          <p:cNvPicPr>
            <a:picLocks noChangeAspect="1"/>
          </p:cNvPicPr>
          <p:nvPr/>
        </p:nvPicPr>
        <p:blipFill rotWithShape="1">
          <a:blip r:embed="rId4" cstate="print">
            <a:extLst>
              <a:ext uri="{28A0092B-C50C-407E-A947-70E740481C1C}">
                <a14:useLocalDpi xmlns:a14="http://schemas.microsoft.com/office/drawing/2010/main" val="0"/>
              </a:ext>
            </a:extLst>
          </a:blip>
          <a:srcRect l="16362" t="13992" r="22682" b="14090"/>
          <a:stretch/>
        </p:blipFill>
        <p:spPr>
          <a:xfrm>
            <a:off x="9400503" y="4171792"/>
            <a:ext cx="2747351" cy="1872497"/>
          </a:xfrm>
          <a:prstGeom prst="rect">
            <a:avLst/>
          </a:prstGeom>
        </p:spPr>
      </p:pic>
      <p:sp>
        <p:nvSpPr>
          <p:cNvPr id="23" name="TextBox 22"/>
          <p:cNvSpPr txBox="1"/>
          <p:nvPr/>
        </p:nvSpPr>
        <p:spPr>
          <a:xfrm>
            <a:off x="9968246" y="6147376"/>
            <a:ext cx="1815923" cy="369332"/>
          </a:xfrm>
          <a:prstGeom prst="rect">
            <a:avLst/>
          </a:prstGeom>
          <a:noFill/>
        </p:spPr>
        <p:txBody>
          <a:bodyPr wrap="square" rtlCol="0">
            <a:spAutoFit/>
          </a:bodyPr>
          <a:lstStyle/>
          <a:p>
            <a:r>
              <a:rPr lang="en-US" dirty="0" smtClean="0"/>
              <a:t>(S) 1257 UTC</a:t>
            </a:r>
            <a:endParaRPr lang="en-US" dirty="0"/>
          </a:p>
        </p:txBody>
      </p:sp>
      <p:sp>
        <p:nvSpPr>
          <p:cNvPr id="24" name="TextBox 23"/>
          <p:cNvSpPr txBox="1"/>
          <p:nvPr/>
        </p:nvSpPr>
        <p:spPr>
          <a:xfrm>
            <a:off x="7431111" y="6147376"/>
            <a:ext cx="1516275" cy="369332"/>
          </a:xfrm>
          <a:prstGeom prst="rect">
            <a:avLst/>
          </a:prstGeom>
          <a:noFill/>
        </p:spPr>
        <p:txBody>
          <a:bodyPr wrap="square" rtlCol="0">
            <a:spAutoFit/>
          </a:bodyPr>
          <a:lstStyle/>
          <a:p>
            <a:r>
              <a:rPr lang="en-US" dirty="0" smtClean="0"/>
              <a:t>(N) 1158 UTC</a:t>
            </a:r>
            <a:endParaRPr lang="en-US" dirty="0"/>
          </a:p>
        </p:txBody>
      </p:sp>
      <p:sp>
        <p:nvSpPr>
          <p:cNvPr id="27" name="TextBox 26"/>
          <p:cNvSpPr txBox="1"/>
          <p:nvPr/>
        </p:nvSpPr>
        <p:spPr>
          <a:xfrm>
            <a:off x="173859" y="1018478"/>
            <a:ext cx="7257252" cy="2139047"/>
          </a:xfrm>
          <a:prstGeom prst="rect">
            <a:avLst/>
          </a:prstGeom>
          <a:noFill/>
        </p:spPr>
        <p:txBody>
          <a:bodyPr wrap="square" rtlCol="0">
            <a:spAutoFit/>
          </a:bodyPr>
          <a:lstStyle/>
          <a:p>
            <a:r>
              <a:rPr lang="en-US" b="1" dirty="0" smtClean="0"/>
              <a:t>IP Time: 1011 UTC</a:t>
            </a:r>
          </a:p>
          <a:p>
            <a:r>
              <a:rPr lang="en-US" b="1" dirty="0" smtClean="0"/>
              <a:t>Final endpoint time: 1257 UTC</a:t>
            </a:r>
          </a:p>
          <a:p>
            <a:endParaRPr lang="en-US" sz="700" b="1" dirty="0" smtClean="0"/>
          </a:p>
          <a:p>
            <a:r>
              <a:rPr lang="en-US" dirty="0" smtClean="0"/>
              <a:t>Notes:</a:t>
            </a:r>
            <a:endParaRPr lang="en-US" dirty="0"/>
          </a:p>
          <a:p>
            <a:pPr marL="285750" indent="-285750">
              <a:buFont typeface="Arial" panose="020B0604020202020204" pitchFamily="34" charset="0"/>
              <a:buChar char="•"/>
            </a:pPr>
            <a:r>
              <a:rPr lang="en-US" dirty="0" err="1" smtClean="0"/>
              <a:t>Sonde</a:t>
            </a:r>
            <a:r>
              <a:rPr lang="en-US" dirty="0" smtClean="0"/>
              <a:t> 4 (N) consistent with </a:t>
            </a:r>
            <a:r>
              <a:rPr lang="en-US" dirty="0" err="1" smtClean="0"/>
              <a:t>sondes</a:t>
            </a:r>
            <a:r>
              <a:rPr lang="en-US" dirty="0" smtClean="0"/>
              <a:t> 1 &amp; 2 with RH near 100% to surface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Cirrus shield develops in east/south quadrants during this 2</a:t>
            </a:r>
            <a:r>
              <a:rPr lang="en-US" baseline="30000" dirty="0" smtClean="0"/>
              <a:t>nd</a:t>
            </a:r>
            <a:r>
              <a:rPr lang="en-US" dirty="0" smtClean="0"/>
              <a:t> pass</a:t>
            </a:r>
          </a:p>
          <a:p>
            <a:endParaRPr lang="en-US" dirty="0" smtClean="0"/>
          </a:p>
        </p:txBody>
      </p:sp>
      <p:pic>
        <p:nvPicPr>
          <p:cNvPr id="28" name="Picture 27" descr="180708H1_1231_dbz_profile.png (PNG Image, 1615 × 762 pixels) - Scaled (95%) - Mozilla Firefox"/>
          <p:cNvPicPr>
            <a:picLocks noChangeAspect="1"/>
          </p:cNvPicPr>
          <p:nvPr/>
        </p:nvPicPr>
        <p:blipFill rotWithShape="1">
          <a:blip r:embed="rId5" cstate="print">
            <a:extLst>
              <a:ext uri="{28A0092B-C50C-407E-A947-70E740481C1C}">
                <a14:useLocalDpi xmlns:a14="http://schemas.microsoft.com/office/drawing/2010/main" val="0"/>
              </a:ext>
            </a:extLst>
          </a:blip>
          <a:srcRect l="837" t="18404" r="676" b="10610"/>
          <a:stretch/>
        </p:blipFill>
        <p:spPr>
          <a:xfrm>
            <a:off x="210733" y="3220528"/>
            <a:ext cx="6256331" cy="2926848"/>
          </a:xfrm>
          <a:prstGeom prst="rect">
            <a:avLst/>
          </a:prstGeom>
        </p:spPr>
      </p:pic>
    </p:spTree>
    <p:extLst>
      <p:ext uri="{BB962C8B-B14F-4D97-AF65-F5344CB8AC3E}">
        <p14:creationId xmlns:p14="http://schemas.microsoft.com/office/powerpoint/2010/main" val="1838175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352" y="0"/>
            <a:ext cx="10515600" cy="977833"/>
          </a:xfrm>
        </p:spPr>
        <p:txBody>
          <a:bodyPr/>
          <a:lstStyle/>
          <a:p>
            <a:pPr algn="ctr"/>
            <a:r>
              <a:rPr lang="en-US" dirty="0" smtClean="0"/>
              <a:t>Figure-4 (8000 </a:t>
            </a:r>
            <a:r>
              <a:rPr lang="en-US" dirty="0" err="1" smtClean="0"/>
              <a:t>ft</a:t>
            </a:r>
            <a:r>
              <a:rPr lang="en-US" dirty="0" smtClean="0"/>
              <a:t>)</a:t>
            </a:r>
            <a:endParaRPr lang="en-US" dirty="0"/>
          </a:p>
        </p:txBody>
      </p:sp>
      <p:pic>
        <p:nvPicPr>
          <p:cNvPr id="6" name="Picture 5" descr="180708H1_ws_dbz_planview.png (PNG Image, 1654 × 786 pixels) - Scaled (93%) - Mozilla Firefox"/>
          <p:cNvPicPr>
            <a:picLocks noChangeAspect="1"/>
          </p:cNvPicPr>
          <p:nvPr/>
        </p:nvPicPr>
        <p:blipFill rotWithShape="1">
          <a:blip r:embed="rId2">
            <a:extLst>
              <a:ext uri="{28A0092B-C50C-407E-A947-70E740481C1C}">
                <a14:useLocalDpi xmlns:a14="http://schemas.microsoft.com/office/drawing/2010/main" val="0"/>
              </a:ext>
            </a:extLst>
          </a:blip>
          <a:srcRect l="715" t="17465" r="919" b="10611"/>
          <a:stretch/>
        </p:blipFill>
        <p:spPr>
          <a:xfrm>
            <a:off x="888642" y="1197735"/>
            <a:ext cx="10393251" cy="4932610"/>
          </a:xfrm>
          <a:prstGeom prst="rect">
            <a:avLst/>
          </a:prstGeom>
        </p:spPr>
      </p:pic>
    </p:spTree>
    <p:extLst>
      <p:ext uri="{BB962C8B-B14F-4D97-AF65-F5344CB8AC3E}">
        <p14:creationId xmlns:p14="http://schemas.microsoft.com/office/powerpoint/2010/main" val="2523290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478" y="0"/>
            <a:ext cx="6422158" cy="669701"/>
          </a:xfrm>
        </p:spPr>
        <p:txBody>
          <a:bodyPr>
            <a:normAutofit fontScale="90000"/>
          </a:bodyPr>
          <a:lstStyle/>
          <a:p>
            <a:pPr algn="ctr"/>
            <a:r>
              <a:rPr lang="en-US" dirty="0" smtClean="0"/>
              <a:t>Circumnavigation (20000 </a:t>
            </a:r>
            <a:r>
              <a:rPr lang="en-US" dirty="0" err="1" smtClean="0"/>
              <a:t>ft</a:t>
            </a:r>
            <a:r>
              <a:rPr lang="en-US" dirty="0" smtClean="0"/>
              <a:t>)</a:t>
            </a:r>
            <a:endParaRPr lang="en-US" dirty="0"/>
          </a:p>
        </p:txBody>
      </p:sp>
      <p:pic>
        <p:nvPicPr>
          <p:cNvPr id="3" name="Picture 2" descr="(no subject) - kelly.ryan@noaa.gov - National Oceanic and Atmospheric Administration Mail - Mozilla Firefox"/>
          <p:cNvPicPr>
            <a:picLocks noChangeAspect="1"/>
          </p:cNvPicPr>
          <p:nvPr/>
        </p:nvPicPr>
        <p:blipFill rotWithShape="1">
          <a:blip r:embed="rId2">
            <a:extLst>
              <a:ext uri="{28A0092B-C50C-407E-A947-70E740481C1C}">
                <a14:useLocalDpi xmlns:a14="http://schemas.microsoft.com/office/drawing/2010/main" val="0"/>
              </a:ext>
            </a:extLst>
          </a:blip>
          <a:srcRect l="30700" t="26103" r="25175" b="11361"/>
          <a:stretch/>
        </p:blipFill>
        <p:spPr>
          <a:xfrm>
            <a:off x="1918738" y="851907"/>
            <a:ext cx="3651918" cy="3359362"/>
          </a:xfrm>
          <a:prstGeom prst="rect">
            <a:avLst/>
          </a:prstGeom>
        </p:spPr>
      </p:pic>
      <p:pic>
        <p:nvPicPr>
          <p:cNvPr id="4" name="Picture 3" descr="2018AL03_4KMIRIMG_201807081330.GIF (GIF Image, 640 × 480 pixels) - Mozilla Firefox"/>
          <p:cNvPicPr>
            <a:picLocks noChangeAspect="1"/>
          </p:cNvPicPr>
          <p:nvPr/>
        </p:nvPicPr>
        <p:blipFill rotWithShape="1">
          <a:blip r:embed="rId3">
            <a:extLst>
              <a:ext uri="{28A0092B-C50C-407E-A947-70E740481C1C}">
                <a14:useLocalDpi xmlns:a14="http://schemas.microsoft.com/office/drawing/2010/main" val="0"/>
              </a:ext>
            </a:extLst>
          </a:blip>
          <a:srcRect l="35089" t="35869" r="29807" b="22441"/>
          <a:stretch/>
        </p:blipFill>
        <p:spPr>
          <a:xfrm>
            <a:off x="6589476" y="151434"/>
            <a:ext cx="5280338" cy="4070262"/>
          </a:xfrm>
          <a:prstGeom prst="rect">
            <a:avLst/>
          </a:prstGeom>
        </p:spPr>
      </p:pic>
      <p:sp>
        <p:nvSpPr>
          <p:cNvPr id="6" name="TextBox 5"/>
          <p:cNvSpPr txBox="1"/>
          <p:nvPr/>
        </p:nvSpPr>
        <p:spPr>
          <a:xfrm>
            <a:off x="4042677" y="2924158"/>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7" name="TextBox 6"/>
          <p:cNvSpPr txBox="1"/>
          <p:nvPr/>
        </p:nvSpPr>
        <p:spPr>
          <a:xfrm>
            <a:off x="8763857" y="2522201"/>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pic>
        <p:nvPicPr>
          <p:cNvPr id="5" name="Picture 4" descr="HDOBs_CHRIS_NOAA_20180708H1.png - Google Drive - Mozilla Firefox"/>
          <p:cNvPicPr>
            <a:picLocks noChangeAspect="1"/>
          </p:cNvPicPr>
          <p:nvPr/>
        </p:nvPicPr>
        <p:blipFill rotWithShape="1">
          <a:blip r:embed="rId4">
            <a:extLst>
              <a:ext uri="{28A0092B-C50C-407E-A947-70E740481C1C}">
                <a14:useLocalDpi xmlns:a14="http://schemas.microsoft.com/office/drawing/2010/main" val="0"/>
              </a:ext>
            </a:extLst>
          </a:blip>
          <a:srcRect l="19687" t="15526" r="18062" b="47992"/>
          <a:stretch/>
        </p:blipFill>
        <p:spPr>
          <a:xfrm>
            <a:off x="2703276" y="4290276"/>
            <a:ext cx="7589520" cy="2491740"/>
          </a:xfrm>
          <a:prstGeom prst="rect">
            <a:avLst/>
          </a:prstGeom>
        </p:spPr>
      </p:pic>
      <p:sp>
        <p:nvSpPr>
          <p:cNvPr id="8" name="Rectangle 7"/>
          <p:cNvSpPr/>
          <p:nvPr/>
        </p:nvSpPr>
        <p:spPr>
          <a:xfrm>
            <a:off x="6926580" y="4617720"/>
            <a:ext cx="1645920" cy="216429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068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 name="Picture 2" descr="2018AL03_1KMIRIMG_201807081502.GIF (GIF Image, 900 × 900 pixels) - Mozilla Firefox"/>
          <p:cNvPicPr>
            <a:picLocks noChangeAspect="1"/>
          </p:cNvPicPr>
          <p:nvPr/>
        </p:nvPicPr>
        <p:blipFill rotWithShape="1">
          <a:blip r:embed="rId2">
            <a:extLst>
              <a:ext uri="{28A0092B-C50C-407E-A947-70E740481C1C}">
                <a14:useLocalDpi xmlns:a14="http://schemas.microsoft.com/office/drawing/2010/main" val="0"/>
              </a:ext>
            </a:extLst>
          </a:blip>
          <a:srcRect l="21193" t="11456" r="21275" b="1784"/>
          <a:stretch/>
        </p:blipFill>
        <p:spPr>
          <a:xfrm>
            <a:off x="493689" y="463638"/>
            <a:ext cx="6078828" cy="5950041"/>
          </a:xfrm>
          <a:prstGeom prst="rect">
            <a:avLst/>
          </a:prstGeom>
        </p:spPr>
      </p:pic>
      <p:sp>
        <p:nvSpPr>
          <p:cNvPr id="4" name="TextBox 3"/>
          <p:cNvSpPr txBox="1"/>
          <p:nvPr/>
        </p:nvSpPr>
        <p:spPr>
          <a:xfrm>
            <a:off x="3649013" y="3511064"/>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5" name="TextBox 4"/>
          <p:cNvSpPr txBox="1"/>
          <p:nvPr/>
        </p:nvSpPr>
        <p:spPr>
          <a:xfrm>
            <a:off x="3674771" y="2779103"/>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6" name="TextBox 5"/>
          <p:cNvSpPr txBox="1"/>
          <p:nvPr/>
        </p:nvSpPr>
        <p:spPr>
          <a:xfrm>
            <a:off x="3254061" y="2594437"/>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7" name="TextBox 6"/>
          <p:cNvSpPr txBox="1"/>
          <p:nvPr/>
        </p:nvSpPr>
        <p:spPr>
          <a:xfrm>
            <a:off x="2871988" y="2804861"/>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8" name="TextBox 7"/>
          <p:cNvSpPr txBox="1"/>
          <p:nvPr/>
        </p:nvSpPr>
        <p:spPr>
          <a:xfrm>
            <a:off x="2691683" y="3171851"/>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9" name="TextBox 8"/>
          <p:cNvSpPr txBox="1"/>
          <p:nvPr/>
        </p:nvSpPr>
        <p:spPr>
          <a:xfrm>
            <a:off x="2893453" y="3525456"/>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10" name="TextBox 9"/>
          <p:cNvSpPr txBox="1"/>
          <p:nvPr/>
        </p:nvSpPr>
        <p:spPr>
          <a:xfrm>
            <a:off x="3266939" y="3697243"/>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11" name="TextBox 10"/>
          <p:cNvSpPr txBox="1"/>
          <p:nvPr/>
        </p:nvSpPr>
        <p:spPr>
          <a:xfrm>
            <a:off x="4183485" y="3531445"/>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12" name="Oval 11"/>
          <p:cNvSpPr/>
          <p:nvPr/>
        </p:nvSpPr>
        <p:spPr>
          <a:xfrm>
            <a:off x="2830130" y="2720375"/>
            <a:ext cx="417489" cy="50184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631581" y="3148434"/>
            <a:ext cx="435736" cy="485081"/>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830131" y="3541183"/>
            <a:ext cx="422856" cy="475023"/>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D20180708_150627skewt - Windows Photo Viewer"/>
          <p:cNvPicPr>
            <a:picLocks noChangeAspect="1"/>
          </p:cNvPicPr>
          <p:nvPr/>
        </p:nvPicPr>
        <p:blipFill rotWithShape="1">
          <a:blip r:embed="rId3">
            <a:extLst>
              <a:ext uri="{28A0092B-C50C-407E-A947-70E740481C1C}">
                <a14:useLocalDpi xmlns:a14="http://schemas.microsoft.com/office/drawing/2010/main" val="0"/>
              </a:ext>
            </a:extLst>
          </a:blip>
          <a:srcRect l="8982" t="19926" r="8377" b="18282"/>
          <a:stretch/>
        </p:blipFill>
        <p:spPr>
          <a:xfrm>
            <a:off x="6576811" y="2408349"/>
            <a:ext cx="3713409" cy="2224228"/>
          </a:xfrm>
          <a:prstGeom prst="rect">
            <a:avLst/>
          </a:prstGeom>
        </p:spPr>
      </p:pic>
      <p:pic>
        <p:nvPicPr>
          <p:cNvPr id="21" name="Picture 20" descr="D20180708_145646skewt - Windows Photo Viewer"/>
          <p:cNvPicPr>
            <a:picLocks noChangeAspect="1"/>
          </p:cNvPicPr>
          <p:nvPr/>
        </p:nvPicPr>
        <p:blipFill rotWithShape="1">
          <a:blip r:embed="rId4">
            <a:extLst>
              <a:ext uri="{28A0092B-C50C-407E-A947-70E740481C1C}">
                <a14:useLocalDpi xmlns:a14="http://schemas.microsoft.com/office/drawing/2010/main" val="0"/>
              </a:ext>
            </a:extLst>
          </a:blip>
          <a:srcRect l="2765" t="16926" r="3368" b="18518"/>
          <a:stretch/>
        </p:blipFill>
        <p:spPr>
          <a:xfrm>
            <a:off x="6572517" y="88847"/>
            <a:ext cx="3717703" cy="2300656"/>
          </a:xfrm>
          <a:prstGeom prst="rect">
            <a:avLst/>
          </a:prstGeom>
        </p:spPr>
      </p:pic>
      <p:pic>
        <p:nvPicPr>
          <p:cNvPr id="22" name="Picture 21" descr="D20180708_151657skewt - Windows Photo Viewer"/>
          <p:cNvPicPr>
            <a:picLocks noChangeAspect="1"/>
          </p:cNvPicPr>
          <p:nvPr/>
        </p:nvPicPr>
        <p:blipFill rotWithShape="1">
          <a:blip r:embed="rId5">
            <a:extLst>
              <a:ext uri="{28A0092B-C50C-407E-A947-70E740481C1C}">
                <a14:useLocalDpi xmlns:a14="http://schemas.microsoft.com/office/drawing/2010/main" val="0"/>
              </a:ext>
            </a:extLst>
          </a:blip>
          <a:srcRect l="2077" t="19275" r="4127" b="18565"/>
          <a:stretch/>
        </p:blipFill>
        <p:spPr>
          <a:xfrm>
            <a:off x="6572517" y="4636394"/>
            <a:ext cx="3666187" cy="2205344"/>
          </a:xfrm>
          <a:prstGeom prst="rect">
            <a:avLst/>
          </a:prstGeom>
        </p:spPr>
      </p:pic>
      <p:sp>
        <p:nvSpPr>
          <p:cNvPr id="18" name="TextBox 17"/>
          <p:cNvSpPr txBox="1"/>
          <p:nvPr/>
        </p:nvSpPr>
        <p:spPr>
          <a:xfrm>
            <a:off x="10071279" y="658574"/>
            <a:ext cx="1764406" cy="369332"/>
          </a:xfrm>
          <a:prstGeom prst="rect">
            <a:avLst/>
          </a:prstGeom>
          <a:noFill/>
        </p:spPr>
        <p:txBody>
          <a:bodyPr wrap="square" rtlCol="0">
            <a:spAutoFit/>
          </a:bodyPr>
          <a:lstStyle/>
          <a:p>
            <a:r>
              <a:rPr lang="en-US" dirty="0" smtClean="0"/>
              <a:t>(NW) 1456 UTC</a:t>
            </a:r>
            <a:endParaRPr lang="en-US" dirty="0"/>
          </a:p>
        </p:txBody>
      </p:sp>
      <p:sp>
        <p:nvSpPr>
          <p:cNvPr id="19" name="TextBox 18"/>
          <p:cNvSpPr txBox="1"/>
          <p:nvPr/>
        </p:nvSpPr>
        <p:spPr>
          <a:xfrm>
            <a:off x="10062694" y="3088318"/>
            <a:ext cx="1764406" cy="369332"/>
          </a:xfrm>
          <a:prstGeom prst="rect">
            <a:avLst/>
          </a:prstGeom>
          <a:noFill/>
        </p:spPr>
        <p:txBody>
          <a:bodyPr wrap="square" rtlCol="0">
            <a:spAutoFit/>
          </a:bodyPr>
          <a:lstStyle/>
          <a:p>
            <a:r>
              <a:rPr lang="en-US" dirty="0" smtClean="0"/>
              <a:t>(W) 1506 UTC</a:t>
            </a:r>
            <a:endParaRPr lang="en-US" dirty="0"/>
          </a:p>
        </p:txBody>
      </p:sp>
      <p:sp>
        <p:nvSpPr>
          <p:cNvPr id="20" name="TextBox 19"/>
          <p:cNvSpPr txBox="1"/>
          <p:nvPr/>
        </p:nvSpPr>
        <p:spPr>
          <a:xfrm>
            <a:off x="10092746" y="5371235"/>
            <a:ext cx="1764406" cy="369332"/>
          </a:xfrm>
          <a:prstGeom prst="rect">
            <a:avLst/>
          </a:prstGeom>
          <a:noFill/>
        </p:spPr>
        <p:txBody>
          <a:bodyPr wrap="square" rtlCol="0">
            <a:spAutoFit/>
          </a:bodyPr>
          <a:lstStyle/>
          <a:p>
            <a:r>
              <a:rPr lang="en-US" dirty="0" smtClean="0"/>
              <a:t>(SW) 1516 UTC</a:t>
            </a:r>
            <a:endParaRPr lang="en-US" dirty="0"/>
          </a:p>
        </p:txBody>
      </p:sp>
    </p:spTree>
    <p:extLst>
      <p:ext uri="{BB962C8B-B14F-4D97-AF65-F5344CB8AC3E}">
        <p14:creationId xmlns:p14="http://schemas.microsoft.com/office/powerpoint/2010/main" val="4207869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680" y="728729"/>
            <a:ext cx="5435086" cy="5435086"/>
          </a:xfrm>
          <a:prstGeom prst="rect">
            <a:avLst/>
          </a:prstGeom>
        </p:spPr>
      </p:pic>
      <p:pic>
        <p:nvPicPr>
          <p:cNvPr id="4" name="Picture 3" descr="2018AL03_1KMVSIMG_201807081502.GIF (GIF Image, 900 × 900 pixels) - Mozilla Firefox"/>
          <p:cNvPicPr>
            <a:picLocks noChangeAspect="1"/>
          </p:cNvPicPr>
          <p:nvPr/>
        </p:nvPicPr>
        <p:blipFill rotWithShape="1">
          <a:blip r:embed="rId3">
            <a:extLst>
              <a:ext uri="{28A0092B-C50C-407E-A947-70E740481C1C}">
                <a14:useLocalDpi xmlns:a14="http://schemas.microsoft.com/office/drawing/2010/main" val="0"/>
              </a:ext>
            </a:extLst>
          </a:blip>
          <a:srcRect l="21437" t="17652" r="22981" b="5164"/>
          <a:stretch/>
        </p:blipFill>
        <p:spPr>
          <a:xfrm>
            <a:off x="6027313" y="799663"/>
            <a:ext cx="5872766" cy="5293217"/>
          </a:xfrm>
          <a:prstGeom prst="rect">
            <a:avLst/>
          </a:prstGeom>
        </p:spPr>
      </p:pic>
      <p:cxnSp>
        <p:nvCxnSpPr>
          <p:cNvPr id="6" name="Straight Arrow Connector 5"/>
          <p:cNvCxnSpPr/>
          <p:nvPr/>
        </p:nvCxnSpPr>
        <p:spPr>
          <a:xfrm>
            <a:off x="8679390" y="3109155"/>
            <a:ext cx="1102965" cy="1324822"/>
          </a:xfrm>
          <a:prstGeom prst="straightConnector1">
            <a:avLst/>
          </a:prstGeom>
          <a:ln w="57150">
            <a:solidFill>
              <a:srgbClr val="FF0000"/>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8" name="Donut 7"/>
          <p:cNvSpPr/>
          <p:nvPr/>
        </p:nvSpPr>
        <p:spPr>
          <a:xfrm>
            <a:off x="8894441" y="3415875"/>
            <a:ext cx="603849" cy="603849"/>
          </a:xfrm>
          <a:prstGeom prst="donut">
            <a:avLst>
              <a:gd name="adj" fmla="val 8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9642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r>
              <a:rPr lang="en-US" dirty="0" smtClean="0"/>
              <a:t>Observer Experience: Miguel Cortez</a:t>
            </a:r>
            <a:endParaRPr lang="en-US" dirty="0"/>
          </a:p>
        </p:txBody>
      </p:sp>
      <p:pic>
        <p:nvPicPr>
          <p:cNvPr id="3" name="Picture 2" descr="photos - kelly.ryan@noaa.gov - National Oceanic and Atmospheric Administration Mail - Mozilla Firefox"/>
          <p:cNvPicPr>
            <a:picLocks noChangeAspect="1"/>
          </p:cNvPicPr>
          <p:nvPr/>
        </p:nvPicPr>
        <p:blipFill rotWithShape="1">
          <a:blip r:embed="rId2">
            <a:extLst>
              <a:ext uri="{28A0092B-C50C-407E-A947-70E740481C1C}">
                <a14:useLocalDpi xmlns:a14="http://schemas.microsoft.com/office/drawing/2010/main" val="0"/>
              </a:ext>
            </a:extLst>
          </a:blip>
          <a:srcRect l="31125" t="17870" r="19562" b="8498"/>
          <a:stretch/>
        </p:blipFill>
        <p:spPr>
          <a:xfrm>
            <a:off x="5783580" y="1143000"/>
            <a:ext cx="6012180" cy="5029200"/>
          </a:xfrm>
          <a:prstGeom prst="rect">
            <a:avLst/>
          </a:prstGeom>
        </p:spPr>
      </p:pic>
      <p:sp>
        <p:nvSpPr>
          <p:cNvPr id="4" name="TextBox 3"/>
          <p:cNvSpPr txBox="1"/>
          <p:nvPr/>
        </p:nvSpPr>
        <p:spPr>
          <a:xfrm>
            <a:off x="297180" y="1949440"/>
            <a:ext cx="5303520" cy="3416320"/>
          </a:xfrm>
          <a:prstGeom prst="rect">
            <a:avLst/>
          </a:prstGeom>
          <a:noFill/>
        </p:spPr>
        <p:txBody>
          <a:bodyPr wrap="square" rtlCol="0">
            <a:spAutoFit/>
          </a:bodyPr>
          <a:lstStyle/>
          <a:p>
            <a:r>
              <a:rPr lang="en-US" dirty="0" smtClean="0"/>
              <a:t>“The </a:t>
            </a:r>
            <a:r>
              <a:rPr lang="en-US" dirty="0"/>
              <a:t>thing </a:t>
            </a:r>
            <a:r>
              <a:rPr lang="en-US" dirty="0" smtClean="0"/>
              <a:t>that surprised </a:t>
            </a:r>
            <a:r>
              <a:rPr lang="en-US" dirty="0"/>
              <a:t>me the </a:t>
            </a:r>
            <a:r>
              <a:rPr lang="en-US" dirty="0" smtClean="0"/>
              <a:t>most </a:t>
            </a:r>
            <a:r>
              <a:rPr lang="en-US" dirty="0"/>
              <a:t>was the amount of information that can be extracted from the </a:t>
            </a:r>
            <a:r>
              <a:rPr lang="en-US" dirty="0" smtClean="0"/>
              <a:t>flight”</a:t>
            </a:r>
          </a:p>
          <a:p>
            <a:endParaRPr lang="en-US" dirty="0" smtClean="0"/>
          </a:p>
          <a:p>
            <a:endParaRPr lang="en-US" dirty="0"/>
          </a:p>
          <a:p>
            <a:endParaRPr lang="en-US" dirty="0" smtClean="0"/>
          </a:p>
          <a:p>
            <a:r>
              <a:rPr lang="en-US" dirty="0" smtClean="0"/>
              <a:t>“</a:t>
            </a:r>
            <a:r>
              <a:rPr lang="en-US" dirty="0"/>
              <a:t>Propellers  have huge advantages, for instance they are able to deliver "power on demand" since the propeller can change its angle as it spins "biting more air" as opposed to the turbine that has to wait to compress the air, resulting in a delay for a change in velocity</a:t>
            </a:r>
            <a:r>
              <a:rPr lang="en-US" dirty="0" smtClean="0"/>
              <a:t>.”</a:t>
            </a:r>
            <a:endParaRPr lang="en-US" dirty="0"/>
          </a:p>
          <a:p>
            <a:endParaRPr lang="en-US" dirty="0"/>
          </a:p>
        </p:txBody>
      </p:sp>
    </p:spTree>
    <p:extLst>
      <p:ext uri="{BB962C8B-B14F-4D97-AF65-F5344CB8AC3E}">
        <p14:creationId xmlns:p14="http://schemas.microsoft.com/office/powerpoint/2010/main" val="39973634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456"/>
            <a:ext cx="10515600" cy="523517"/>
          </a:xfrm>
        </p:spPr>
        <p:txBody>
          <a:bodyPr>
            <a:normAutofit fontScale="90000"/>
          </a:bodyPr>
          <a:lstStyle/>
          <a:p>
            <a:pPr algn="ctr"/>
            <a:r>
              <a:rPr lang="en-US" b="1" dirty="0" smtClean="0"/>
              <a:t>Summary of Shake-n-Bake</a:t>
            </a:r>
            <a:endParaRPr lang="en-US" b="1" dirty="0"/>
          </a:p>
        </p:txBody>
      </p:sp>
      <p:sp>
        <p:nvSpPr>
          <p:cNvPr id="3" name="TextBox 2"/>
          <p:cNvSpPr txBox="1"/>
          <p:nvPr/>
        </p:nvSpPr>
        <p:spPr>
          <a:xfrm>
            <a:off x="2125012" y="5723011"/>
            <a:ext cx="1661376" cy="646331"/>
          </a:xfrm>
          <a:prstGeom prst="rect">
            <a:avLst/>
          </a:prstGeom>
          <a:noFill/>
        </p:spPr>
        <p:txBody>
          <a:bodyPr wrap="square" rtlCol="0">
            <a:spAutoFit/>
          </a:bodyPr>
          <a:lstStyle/>
          <a:p>
            <a:r>
              <a:rPr lang="en-US" b="1" u="sng" dirty="0" smtClean="0"/>
              <a:t>Expendables</a:t>
            </a:r>
          </a:p>
          <a:p>
            <a:r>
              <a:rPr lang="en-US" dirty="0" smtClean="0"/>
              <a:t>13 dropsondes</a:t>
            </a:r>
          </a:p>
        </p:txBody>
      </p:sp>
      <p:sp>
        <p:nvSpPr>
          <p:cNvPr id="4" name="TextBox 3"/>
          <p:cNvSpPr txBox="1"/>
          <p:nvPr/>
        </p:nvSpPr>
        <p:spPr>
          <a:xfrm>
            <a:off x="6400800" y="737032"/>
            <a:ext cx="5074277" cy="5632311"/>
          </a:xfrm>
          <a:prstGeom prst="rect">
            <a:avLst/>
          </a:prstGeom>
          <a:noFill/>
        </p:spPr>
        <p:txBody>
          <a:bodyPr wrap="square" rtlCol="0">
            <a:spAutoFit/>
          </a:bodyPr>
          <a:lstStyle/>
          <a:p>
            <a:r>
              <a:rPr lang="en-US" sz="1600" b="1" u="sng" dirty="0" smtClean="0"/>
              <a:t>General</a:t>
            </a:r>
          </a:p>
          <a:p>
            <a:pPr marL="285750" indent="-285750">
              <a:buFont typeface="Arial" panose="020B0604020202020204" pitchFamily="34" charset="0"/>
              <a:buChar char="•"/>
            </a:pPr>
            <a:r>
              <a:rPr lang="en-US" sz="1600" dirty="0" smtClean="0"/>
              <a:t>Peak FL winds: 47 </a:t>
            </a:r>
            <a:r>
              <a:rPr lang="en-US" sz="1600" dirty="0" err="1" smtClean="0"/>
              <a:t>kts</a:t>
            </a:r>
            <a:endParaRPr lang="en-US" sz="1600" dirty="0" smtClean="0"/>
          </a:p>
          <a:p>
            <a:pPr marL="285750" indent="-285750">
              <a:buFont typeface="Arial" panose="020B0604020202020204" pitchFamily="34" charset="0"/>
              <a:buChar char="•"/>
            </a:pPr>
            <a:r>
              <a:rPr lang="en-US" sz="1600" dirty="0" smtClean="0"/>
              <a:t>Peak SFMR winds: 40 </a:t>
            </a:r>
            <a:r>
              <a:rPr lang="en-US" sz="1600" dirty="0" err="1" smtClean="0"/>
              <a:t>kts</a:t>
            </a:r>
            <a:endParaRPr lang="en-US" sz="1600" dirty="0" smtClean="0"/>
          </a:p>
          <a:p>
            <a:pPr marL="285750" indent="-285750">
              <a:buFont typeface="Arial" panose="020B0604020202020204" pitchFamily="34" charset="0"/>
              <a:buChar char="•"/>
            </a:pPr>
            <a:r>
              <a:rPr lang="en-US" sz="1600" dirty="0" smtClean="0"/>
              <a:t>MSLP: 1006 mb</a:t>
            </a:r>
          </a:p>
          <a:p>
            <a:pPr marL="285750" indent="-285750">
              <a:buFont typeface="Arial" panose="020B0604020202020204" pitchFamily="34" charset="0"/>
              <a:buChar char="•"/>
            </a:pPr>
            <a:r>
              <a:rPr lang="en-US" sz="1600" dirty="0" smtClean="0"/>
              <a:t>Estimated RMW: 60 nautical miles (highly asymmetric)</a:t>
            </a:r>
          </a:p>
          <a:p>
            <a:pPr marL="285750" indent="-285750">
              <a:buFont typeface="Arial" panose="020B0604020202020204" pitchFamily="34" charset="0"/>
              <a:buChar char="•"/>
            </a:pPr>
            <a:r>
              <a:rPr lang="en-US" sz="1600" dirty="0" smtClean="0"/>
              <a:t>Center became better defined throughout flight and convection began near the RMW in the south and eastern quadrants</a:t>
            </a:r>
          </a:p>
          <a:p>
            <a:pPr marL="285750" indent="-285750">
              <a:buFont typeface="Arial" panose="020B0604020202020204" pitchFamily="34" charset="0"/>
              <a:buChar char="•"/>
            </a:pPr>
            <a:r>
              <a:rPr lang="en-US" sz="1600" dirty="0" smtClean="0"/>
              <a:t>1</a:t>
            </a:r>
            <a:r>
              <a:rPr lang="en-US" sz="1600" baseline="30000" dirty="0" smtClean="0"/>
              <a:t>st</a:t>
            </a:r>
            <a:r>
              <a:rPr lang="en-US" sz="1600" dirty="0" smtClean="0"/>
              <a:t> high-altitude circumnavigation with P-3</a:t>
            </a:r>
          </a:p>
          <a:p>
            <a:endParaRPr lang="en-US" b="1" u="sng" dirty="0" smtClean="0"/>
          </a:p>
          <a:p>
            <a:r>
              <a:rPr lang="en-US" sz="1600" b="1" u="sng" dirty="0" smtClean="0"/>
              <a:t>Problems</a:t>
            </a:r>
          </a:p>
          <a:p>
            <a:pPr marL="285750" indent="-285750">
              <a:buFont typeface="Arial" panose="020B0604020202020204" pitchFamily="34" charset="0"/>
              <a:buChar char="•"/>
            </a:pPr>
            <a:r>
              <a:rPr lang="en-US" sz="1400" b="1" dirty="0" smtClean="0"/>
              <a:t>Numerous workstation issues</a:t>
            </a:r>
            <a:r>
              <a:rPr lang="en-US" sz="1400" dirty="0" smtClean="0"/>
              <a:t>: disks were swapped multiple times (BIG THANKS to Mike </a:t>
            </a:r>
            <a:r>
              <a:rPr lang="en-US" sz="1400" dirty="0" err="1" smtClean="0"/>
              <a:t>Mascaro</a:t>
            </a:r>
            <a:r>
              <a:rPr lang="en-US" sz="1400" dirty="0" smtClean="0"/>
              <a:t>) and scientists sat in different seats throughout the entire flight</a:t>
            </a:r>
          </a:p>
          <a:p>
            <a:pPr marL="285750" indent="-285750">
              <a:buFont typeface="Arial" panose="020B0604020202020204" pitchFamily="34" charset="0"/>
              <a:buChar char="•"/>
            </a:pPr>
            <a:r>
              <a:rPr lang="en-US" sz="1400" b="1" dirty="0" smtClean="0"/>
              <a:t>ASPEN not available </a:t>
            </a:r>
            <a:r>
              <a:rPr lang="en-US" sz="1400" dirty="0" smtClean="0"/>
              <a:t>on any workstations other than FD: multiple attempts to download from website, ended up copying to USB drive and putting on </a:t>
            </a:r>
            <a:r>
              <a:rPr lang="en-US" sz="1400" dirty="0" err="1" smtClean="0"/>
              <a:t>sonde</a:t>
            </a:r>
            <a:r>
              <a:rPr lang="en-US" sz="1400" dirty="0" smtClean="0"/>
              <a:t> processing workstation (not most recent version so bugs were encountered)</a:t>
            </a:r>
          </a:p>
          <a:p>
            <a:pPr marL="285750" indent="-285750">
              <a:buFont typeface="Arial" panose="020B0604020202020204" pitchFamily="34" charset="0"/>
              <a:buChar char="•"/>
            </a:pPr>
            <a:r>
              <a:rPr lang="en-US" sz="1400" b="1" dirty="0" smtClean="0"/>
              <a:t>MMR unusable </a:t>
            </a:r>
            <a:r>
              <a:rPr lang="en-US" sz="1400" dirty="0" smtClean="0"/>
              <a:t>for situational awareness</a:t>
            </a:r>
          </a:p>
          <a:p>
            <a:pPr marL="285750" indent="-285750">
              <a:buFont typeface="Arial" panose="020B0604020202020204" pitchFamily="34" charset="0"/>
              <a:buChar char="•"/>
            </a:pPr>
            <a:r>
              <a:rPr lang="en-US" sz="1400" dirty="0" smtClean="0"/>
              <a:t>When copying to external disk, </a:t>
            </a:r>
            <a:r>
              <a:rPr lang="en-US" sz="1400" b="1" dirty="0" err="1" smtClean="0"/>
              <a:t>jobfiles</a:t>
            </a:r>
            <a:r>
              <a:rPr lang="en-US" sz="1400" b="1" dirty="0" smtClean="0"/>
              <a:t> too big </a:t>
            </a:r>
            <a:r>
              <a:rPr lang="en-US" sz="1400" dirty="0" smtClean="0"/>
              <a:t>to transfer: these were remade smaller to be copied over</a:t>
            </a:r>
          </a:p>
          <a:p>
            <a:pPr marL="285750" indent="-285750">
              <a:buFont typeface="Arial" panose="020B0604020202020204" pitchFamily="34" charset="0"/>
              <a:buChar char="•"/>
            </a:pPr>
            <a:r>
              <a:rPr lang="en-US" sz="1400" b="1" dirty="0" smtClean="0"/>
              <a:t>Problem de-icing wings</a:t>
            </a:r>
            <a:r>
              <a:rPr lang="en-US" sz="1400" dirty="0" smtClean="0"/>
              <a:t>; needed to descend for a portion of the circumnavigation </a:t>
            </a:r>
          </a:p>
        </p:txBody>
      </p:sp>
      <p:pic>
        <p:nvPicPr>
          <p:cNvPr id="5" name="Picture 4" descr="Kelly Ryan - Mozilla Firefox"/>
          <p:cNvPicPr>
            <a:picLocks noChangeAspect="1"/>
          </p:cNvPicPr>
          <p:nvPr/>
        </p:nvPicPr>
        <p:blipFill rotWithShape="1">
          <a:blip r:embed="rId2">
            <a:extLst>
              <a:ext uri="{28A0092B-C50C-407E-A947-70E740481C1C}">
                <a14:useLocalDpi xmlns:a14="http://schemas.microsoft.com/office/drawing/2010/main" val="0"/>
              </a:ext>
            </a:extLst>
          </a:blip>
          <a:srcRect l="16585" t="21103" r="42747" b="9883"/>
          <a:stretch/>
        </p:blipFill>
        <p:spPr>
          <a:xfrm>
            <a:off x="682581" y="766430"/>
            <a:ext cx="4958366" cy="4713668"/>
          </a:xfrm>
          <a:prstGeom prst="rect">
            <a:avLst/>
          </a:prstGeom>
        </p:spPr>
      </p:pic>
    </p:spTree>
    <p:extLst>
      <p:ext uri="{BB962C8B-B14F-4D97-AF65-F5344CB8AC3E}">
        <p14:creationId xmlns:p14="http://schemas.microsoft.com/office/powerpoint/2010/main" val="29528303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9"/>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168" name="Google Shape;168;p19"/>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169" name="Google Shape;169;p19"/>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170" name="Google Shape;170;p19"/>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71" name="Google Shape;171;p19"/>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172" name="Google Shape;172;p19"/>
          <p:cNvSpPr txBox="1"/>
          <p:nvPr/>
        </p:nvSpPr>
        <p:spPr>
          <a:xfrm>
            <a:off x="38493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2:  20180708H2 (EMC-Tasked TDR)</a:t>
            </a:r>
            <a:endParaRPr sz="2400" b="1" u="sng"/>
          </a:p>
        </p:txBody>
      </p:sp>
      <p:pic>
        <p:nvPicPr>
          <p:cNvPr id="173" name="Google Shape;173;p19"/>
          <p:cNvPicPr preferRelativeResize="0"/>
          <p:nvPr/>
        </p:nvPicPr>
        <p:blipFill rotWithShape="1">
          <a:blip r:embed="rId5">
            <a:alphaModFix/>
          </a:blip>
          <a:srcRect l="337" r="347"/>
          <a:stretch/>
        </p:blipFill>
        <p:spPr>
          <a:xfrm>
            <a:off x="9565100" y="3807450"/>
            <a:ext cx="2411550" cy="2339150"/>
          </a:xfrm>
          <a:prstGeom prst="rect">
            <a:avLst/>
          </a:prstGeom>
          <a:noFill/>
          <a:ln>
            <a:noFill/>
          </a:ln>
        </p:spPr>
      </p:pic>
      <p:sp>
        <p:nvSpPr>
          <p:cNvPr id="174" name="Google Shape;174;p19"/>
          <p:cNvSpPr txBox="1"/>
          <p:nvPr/>
        </p:nvSpPr>
        <p:spPr>
          <a:xfrm>
            <a:off x="7695950" y="1959775"/>
            <a:ext cx="4433100" cy="1513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800" b="1"/>
              <a:t>Takeoff</a:t>
            </a:r>
            <a:r>
              <a:rPr lang="en-US" sz="1800"/>
              <a:t>:	2332 UTC, </a:t>
            </a:r>
            <a:r>
              <a:rPr lang="en-US" sz="1800" b="1"/>
              <a:t>Landing</a:t>
            </a:r>
            <a:r>
              <a:rPr lang="en-US" sz="1800"/>
              <a:t>: 0452 UTC</a:t>
            </a:r>
            <a:endParaRPr sz="1800"/>
          </a:p>
          <a:p>
            <a:pPr marL="0" lvl="0" indent="0" rtl="0">
              <a:spcBef>
                <a:spcPts val="0"/>
              </a:spcBef>
              <a:spcAft>
                <a:spcPts val="0"/>
              </a:spcAft>
              <a:buNone/>
            </a:pPr>
            <a:r>
              <a:rPr lang="en-US" sz="1800" b="1"/>
              <a:t>Pattern</a:t>
            </a:r>
            <a:r>
              <a:rPr lang="en-US" sz="1800"/>
              <a:t>:	Single Figure-4, 8 kft radar alt.</a:t>
            </a:r>
            <a:endParaRPr sz="1800"/>
          </a:p>
          <a:p>
            <a:pPr marL="0" lvl="0" indent="0" rtl="0">
              <a:spcBef>
                <a:spcPts val="0"/>
              </a:spcBef>
              <a:spcAft>
                <a:spcPts val="0"/>
              </a:spcAft>
              <a:buNone/>
            </a:pPr>
            <a:r>
              <a:rPr lang="en-US" sz="1800" b="1"/>
              <a:t>Drops</a:t>
            </a:r>
            <a:r>
              <a:rPr lang="en-US" sz="1800"/>
              <a:t>:	2 centers and 4 endpoints</a:t>
            </a:r>
            <a:endParaRPr sz="1800"/>
          </a:p>
          <a:p>
            <a:pPr marL="0" lvl="0" indent="0" rtl="0">
              <a:spcBef>
                <a:spcPts val="0"/>
              </a:spcBef>
              <a:spcAft>
                <a:spcPts val="0"/>
              </a:spcAft>
              <a:buNone/>
            </a:pPr>
            <a:r>
              <a:rPr lang="en-US" sz="1800" b="1"/>
              <a:t>AXBTs</a:t>
            </a:r>
            <a:r>
              <a:rPr lang="en-US" sz="1800"/>
              <a:t>:	None</a:t>
            </a:r>
            <a:endParaRPr sz="1800"/>
          </a:p>
          <a:p>
            <a:pPr marL="457200" lvl="0" indent="-342900" rtl="0">
              <a:spcBef>
                <a:spcPts val="0"/>
              </a:spcBef>
              <a:spcAft>
                <a:spcPts val="0"/>
              </a:spcAft>
              <a:buSzPts val="1800"/>
              <a:buChar char="●"/>
            </a:pPr>
            <a:r>
              <a:rPr lang="en-US" sz="1800"/>
              <a:t>2 center fixes</a:t>
            </a:r>
            <a:endParaRPr sz="1800"/>
          </a:p>
        </p:txBody>
      </p:sp>
      <p:pic>
        <p:nvPicPr>
          <p:cNvPr id="175" name="Google Shape;175;p19"/>
          <p:cNvPicPr preferRelativeResize="0"/>
          <p:nvPr/>
        </p:nvPicPr>
        <p:blipFill rotWithShape="1">
          <a:blip r:embed="rId6">
            <a:alphaModFix/>
          </a:blip>
          <a:srcRect/>
          <a:stretch/>
        </p:blipFill>
        <p:spPr>
          <a:xfrm>
            <a:off x="769699" y="2055425"/>
            <a:ext cx="6719475" cy="4731649"/>
          </a:xfrm>
          <a:prstGeom prst="rect">
            <a:avLst/>
          </a:prstGeom>
          <a:noFill/>
          <a:ln>
            <a:noFill/>
          </a:ln>
        </p:spPr>
      </p:pic>
      <p:sp>
        <p:nvSpPr>
          <p:cNvPr id="176" name="Google Shape;176;p19"/>
          <p:cNvSpPr txBox="1"/>
          <p:nvPr/>
        </p:nvSpPr>
        <p:spPr>
          <a:xfrm>
            <a:off x="63300" y="1342150"/>
            <a:ext cx="3572100" cy="1513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smtClean="0"/>
              <a:t>LPS</a:t>
            </a:r>
            <a:r>
              <a:rPr lang="en-US" sz="1800" dirty="0" smtClean="0"/>
              <a:t>:</a:t>
            </a:r>
            <a:r>
              <a:rPr lang="en-US" sz="1800" dirty="0"/>
              <a:t>	</a:t>
            </a:r>
            <a:r>
              <a:rPr lang="en-US" sz="1800" dirty="0" err="1" smtClean="0">
                <a:solidFill>
                  <a:schemeClr val="dk1"/>
                </a:solidFill>
              </a:rPr>
              <a:t>Christophersen</a:t>
            </a:r>
            <a:endParaRPr sz="1800" dirty="0"/>
          </a:p>
          <a:p>
            <a:pPr marL="0" lvl="0" indent="0" rtl="0">
              <a:spcBef>
                <a:spcPts val="0"/>
              </a:spcBef>
              <a:spcAft>
                <a:spcPts val="0"/>
              </a:spcAft>
              <a:buNone/>
            </a:pPr>
            <a:r>
              <a:rPr lang="en-US" sz="1800" b="1" dirty="0"/>
              <a:t>Radar</a:t>
            </a:r>
            <a:r>
              <a:rPr lang="en-US" sz="1800" dirty="0"/>
              <a:t>:	</a:t>
            </a:r>
            <a:r>
              <a:rPr lang="en-US" sz="1800" dirty="0" smtClean="0"/>
              <a:t>Marks</a:t>
            </a:r>
            <a:endParaRPr sz="1800" dirty="0"/>
          </a:p>
          <a:p>
            <a:pPr marL="0" lvl="0" indent="0" rtl="0">
              <a:spcBef>
                <a:spcPts val="0"/>
              </a:spcBef>
              <a:spcAft>
                <a:spcPts val="0"/>
              </a:spcAft>
              <a:buNone/>
            </a:pPr>
            <a:r>
              <a:rPr lang="en-US" sz="1800" b="1" dirty="0"/>
              <a:t>Drops</a:t>
            </a:r>
            <a:r>
              <a:rPr lang="en-US" sz="1800" dirty="0"/>
              <a:t>:	</a:t>
            </a:r>
            <a:r>
              <a:rPr lang="en-US" sz="1800" dirty="0" err="1" smtClean="0">
                <a:solidFill>
                  <a:schemeClr val="dk1"/>
                </a:solidFill>
              </a:rPr>
              <a:t>Alaka</a:t>
            </a:r>
            <a:endParaRPr sz="1800" dirty="0"/>
          </a:p>
          <a:p>
            <a:pPr marL="0" lvl="0" indent="0" rtl="0">
              <a:spcBef>
                <a:spcPts val="0"/>
              </a:spcBef>
              <a:spcAft>
                <a:spcPts val="0"/>
              </a:spcAft>
              <a:buNone/>
            </a:pPr>
            <a:r>
              <a:rPr lang="en-US" sz="1800" b="1" dirty="0"/>
              <a:t>Ground Radar</a:t>
            </a:r>
            <a:r>
              <a:rPr lang="en-US" sz="1800" dirty="0"/>
              <a:t>:	</a:t>
            </a:r>
            <a:r>
              <a:rPr lang="en-US" sz="1800" dirty="0" err="1"/>
              <a:t>Reasor</a:t>
            </a:r>
            <a:endParaRPr sz="1800" dirty="0"/>
          </a:p>
          <a:p>
            <a:pPr marL="0" lvl="0" indent="0" rtl="0">
              <a:spcBef>
                <a:spcPts val="0"/>
              </a:spcBef>
              <a:spcAft>
                <a:spcPts val="0"/>
              </a:spcAft>
              <a:buNone/>
            </a:pPr>
            <a:r>
              <a:rPr lang="en-US" sz="1800" b="1" dirty="0" smtClean="0"/>
              <a:t>Hollings</a:t>
            </a:r>
            <a:r>
              <a:rPr lang="en-US" sz="1800" dirty="0" smtClean="0"/>
              <a:t>:</a:t>
            </a:r>
            <a:r>
              <a:rPr lang="en-US" sz="1800" dirty="0"/>
              <a:t>	</a:t>
            </a:r>
            <a:r>
              <a:rPr lang="en-US" sz="1800" dirty="0" smtClean="0"/>
              <a:t>Jones</a:t>
            </a:r>
            <a:endParaRPr sz="1800" dirty="0"/>
          </a:p>
        </p:txBody>
      </p:sp>
      <p:sp>
        <p:nvSpPr>
          <p:cNvPr id="177" name="Google Shape;177;p19"/>
          <p:cNvSpPr txBox="1"/>
          <p:nvPr/>
        </p:nvSpPr>
        <p:spPr>
          <a:xfrm>
            <a:off x="5701075" y="2266825"/>
            <a:ext cx="1489500" cy="3813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t>45 kt / 1008 mb</a:t>
            </a:r>
            <a:endParaRPr b="1"/>
          </a:p>
        </p:txBody>
      </p:sp>
      <p:sp>
        <p:nvSpPr>
          <p:cNvPr id="178" name="Google Shape;178;p19"/>
          <p:cNvSpPr txBox="1"/>
          <p:nvPr/>
        </p:nvSpPr>
        <p:spPr>
          <a:xfrm>
            <a:off x="1017450" y="5881750"/>
            <a:ext cx="2516700" cy="7668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rgbClr val="0000FF"/>
                </a:solidFill>
              </a:rPr>
              <a:t>MOTION		</a:t>
            </a:r>
            <a:r>
              <a:rPr lang="en-US">
                <a:solidFill>
                  <a:srgbClr val="0000FF"/>
                </a:solidFill>
              </a:rPr>
              <a:t>0 kt</a:t>
            </a:r>
            <a:endParaRPr>
              <a:solidFill>
                <a:srgbClr val="0000FF"/>
              </a:solidFill>
            </a:endParaRPr>
          </a:p>
          <a:p>
            <a:pPr marL="0" lvl="0" indent="0" rtl="0">
              <a:spcBef>
                <a:spcPts val="0"/>
              </a:spcBef>
              <a:spcAft>
                <a:spcPts val="0"/>
              </a:spcAft>
              <a:buNone/>
            </a:pPr>
            <a:r>
              <a:rPr lang="en-US" b="1">
                <a:solidFill>
                  <a:srgbClr val="FF0000"/>
                </a:solidFill>
              </a:rPr>
              <a:t>SHIPS SHR	</a:t>
            </a:r>
            <a:r>
              <a:rPr lang="en-US">
                <a:solidFill>
                  <a:srgbClr val="FF0000"/>
                </a:solidFill>
              </a:rPr>
              <a:t>WSW 17 kt</a:t>
            </a:r>
            <a:endParaRPr>
              <a:solidFill>
                <a:srgbClr val="FF0000"/>
              </a:solidFill>
            </a:endParaRPr>
          </a:p>
          <a:p>
            <a:pPr marL="0" lvl="0" indent="0" rtl="0">
              <a:spcBef>
                <a:spcPts val="0"/>
              </a:spcBef>
              <a:spcAft>
                <a:spcPts val="0"/>
              </a:spcAft>
              <a:buNone/>
            </a:pPr>
            <a:r>
              <a:rPr lang="en-US" b="1"/>
              <a:t>IP ARRIVAL	</a:t>
            </a:r>
            <a:r>
              <a:rPr lang="en-US"/>
              <a:t>0044Z</a:t>
            </a:r>
            <a:endParaRPr/>
          </a:p>
        </p:txBody>
      </p:sp>
      <p:pic>
        <p:nvPicPr>
          <p:cNvPr id="179" name="Google Shape;179;p19"/>
          <p:cNvPicPr preferRelativeResize="0"/>
          <p:nvPr/>
        </p:nvPicPr>
        <p:blipFill rotWithShape="1">
          <a:blip r:embed="rId7">
            <a:alphaModFix/>
          </a:blip>
          <a:srcRect l="10178" r="10178"/>
          <a:stretch/>
        </p:blipFill>
        <p:spPr>
          <a:xfrm>
            <a:off x="7421050" y="3685950"/>
            <a:ext cx="2411550" cy="2339150"/>
          </a:xfrm>
          <a:prstGeom prst="rect">
            <a:avLst/>
          </a:prstGeom>
          <a:noFill/>
          <a:ln>
            <a:noFill/>
          </a:ln>
        </p:spPr>
      </p:pic>
      <p:sp>
        <p:nvSpPr>
          <p:cNvPr id="180" name="Google Shape;180;p19"/>
          <p:cNvSpPr txBox="1"/>
          <p:nvPr/>
        </p:nvSpPr>
        <p:spPr>
          <a:xfrm>
            <a:off x="7670900" y="5960800"/>
            <a:ext cx="4178400" cy="608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a:t>Takeoff delayed ~ 3 h due to mechanical issues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186" name="Google Shape;186;p20"/>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187" name="Google Shape;187;p20"/>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188" name="Google Shape;188;p20"/>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89" name="Google Shape;189;p20"/>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190" name="Google Shape;190;p20"/>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sp>
        <p:nvSpPr>
          <p:cNvPr id="191" name="Google Shape;191;p20"/>
          <p:cNvSpPr txBox="1"/>
          <p:nvPr/>
        </p:nvSpPr>
        <p:spPr>
          <a:xfrm>
            <a:off x="6185950" y="6140400"/>
            <a:ext cx="2863800" cy="40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u="sng">
                <a:solidFill>
                  <a:srgbClr val="0000FF"/>
                </a:solidFill>
              </a:rPr>
              <a:t>TS Chris</a:t>
            </a:r>
            <a:r>
              <a:rPr lang="en-US" b="1">
                <a:solidFill>
                  <a:srgbClr val="0000FF"/>
                </a:solidFill>
              </a:rPr>
              <a:t> MOTION: </a:t>
            </a:r>
            <a:r>
              <a:rPr lang="en-US">
                <a:solidFill>
                  <a:srgbClr val="0000FF"/>
                </a:solidFill>
              </a:rPr>
              <a:t>0 kt</a:t>
            </a:r>
            <a:endParaRPr/>
          </a:p>
        </p:txBody>
      </p:sp>
      <p:pic>
        <p:nvPicPr>
          <p:cNvPr id="192" name="Google Shape;192;p20"/>
          <p:cNvPicPr preferRelativeResize="0"/>
          <p:nvPr/>
        </p:nvPicPr>
        <p:blipFill>
          <a:blip r:embed="rId5">
            <a:alphaModFix/>
          </a:blip>
          <a:stretch>
            <a:fillRect/>
          </a:stretch>
        </p:blipFill>
        <p:spPr>
          <a:xfrm>
            <a:off x="623150" y="2284800"/>
            <a:ext cx="5348194" cy="3788300"/>
          </a:xfrm>
          <a:prstGeom prst="rect">
            <a:avLst/>
          </a:prstGeom>
          <a:noFill/>
          <a:ln>
            <a:noFill/>
          </a:ln>
        </p:spPr>
      </p:pic>
      <p:sp>
        <p:nvSpPr>
          <p:cNvPr id="193" name="Google Shape;193;p20"/>
          <p:cNvSpPr txBox="1"/>
          <p:nvPr/>
        </p:nvSpPr>
        <p:spPr>
          <a:xfrm>
            <a:off x="1509800" y="1876100"/>
            <a:ext cx="36300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200-850mb deep layer mean (07/09 00Z)</a:t>
            </a:r>
            <a:endParaRPr/>
          </a:p>
        </p:txBody>
      </p:sp>
      <p:pic>
        <p:nvPicPr>
          <p:cNvPr id="194" name="Google Shape;194;p20"/>
          <p:cNvPicPr preferRelativeResize="0"/>
          <p:nvPr/>
        </p:nvPicPr>
        <p:blipFill>
          <a:blip r:embed="rId6">
            <a:alphaModFix/>
          </a:blip>
          <a:stretch>
            <a:fillRect/>
          </a:stretch>
        </p:blipFill>
        <p:spPr>
          <a:xfrm>
            <a:off x="6185950" y="2284800"/>
            <a:ext cx="5013949" cy="3788300"/>
          </a:xfrm>
          <a:prstGeom prst="rect">
            <a:avLst/>
          </a:prstGeom>
          <a:noFill/>
          <a:ln>
            <a:noFill/>
          </a:ln>
        </p:spPr>
      </p:pic>
      <p:sp>
        <p:nvSpPr>
          <p:cNvPr id="195" name="Google Shape;195;p20"/>
          <p:cNvSpPr txBox="1"/>
          <p:nvPr/>
        </p:nvSpPr>
        <p:spPr>
          <a:xfrm>
            <a:off x="7141725" y="1876100"/>
            <a:ext cx="20970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Deep shear (07/09 00Z)</a:t>
            </a:r>
            <a:endParaRPr/>
          </a:p>
        </p:txBody>
      </p:sp>
      <p:sp>
        <p:nvSpPr>
          <p:cNvPr id="196" name="Google Shape;196;p20"/>
          <p:cNvSpPr txBox="1"/>
          <p:nvPr/>
        </p:nvSpPr>
        <p:spPr>
          <a:xfrm>
            <a:off x="1631000" y="6280525"/>
            <a:ext cx="26487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Figure credit: CIMSS</a:t>
            </a:r>
            <a:endParaRPr sz="12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1"/>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02" name="Google Shape;202;p21"/>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03" name="Google Shape;203;p21"/>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04" name="Google Shape;204;p21"/>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05" name="Google Shape;205;p21"/>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06" name="Google Shape;206;p21"/>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pic>
        <p:nvPicPr>
          <p:cNvPr id="207" name="Google Shape;207;p21"/>
          <p:cNvPicPr preferRelativeResize="0"/>
          <p:nvPr/>
        </p:nvPicPr>
        <p:blipFill rotWithShape="1">
          <a:blip r:embed="rId5">
            <a:alphaModFix/>
          </a:blip>
          <a:srcRect/>
          <a:stretch/>
        </p:blipFill>
        <p:spPr>
          <a:xfrm>
            <a:off x="2931075" y="1680625"/>
            <a:ext cx="7101251" cy="4734175"/>
          </a:xfrm>
          <a:prstGeom prst="rect">
            <a:avLst/>
          </a:prstGeom>
          <a:noFill/>
          <a:ln>
            <a:noFill/>
          </a:ln>
        </p:spPr>
      </p:pic>
      <p:pic>
        <p:nvPicPr>
          <p:cNvPr id="208" name="Google Shape;208;p21"/>
          <p:cNvPicPr preferRelativeResize="0"/>
          <p:nvPr/>
        </p:nvPicPr>
        <p:blipFill rotWithShape="1">
          <a:blip r:embed="rId6">
            <a:alphaModFix/>
          </a:blip>
          <a:srcRect l="337" r="347"/>
          <a:stretch/>
        </p:blipFill>
        <p:spPr>
          <a:xfrm>
            <a:off x="512825" y="2460000"/>
            <a:ext cx="2169224" cy="2104100"/>
          </a:xfrm>
          <a:prstGeom prst="rect">
            <a:avLst/>
          </a:prstGeom>
          <a:noFill/>
          <a:ln>
            <a:noFill/>
          </a:ln>
        </p:spPr>
      </p:pic>
      <p:sp>
        <p:nvSpPr>
          <p:cNvPr id="209" name="Google Shape;209;p21"/>
          <p:cNvSpPr txBox="1"/>
          <p:nvPr/>
        </p:nvSpPr>
        <p:spPr>
          <a:xfrm>
            <a:off x="5639150" y="6277625"/>
            <a:ext cx="26487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Figure credit: Heather Holbach</a:t>
            </a:r>
            <a:endParaRPr sz="1200"/>
          </a:p>
        </p:txBody>
      </p:sp>
      <p:sp>
        <p:nvSpPr>
          <p:cNvPr id="210" name="Google Shape;210;p21"/>
          <p:cNvSpPr txBox="1"/>
          <p:nvPr/>
        </p:nvSpPr>
        <p:spPr>
          <a:xfrm>
            <a:off x="618350" y="4879300"/>
            <a:ext cx="2518500" cy="1281600"/>
          </a:xfrm>
          <a:prstGeom prst="rect">
            <a:avLst/>
          </a:prstGeom>
          <a:noFill/>
          <a:ln>
            <a:noFill/>
          </a:ln>
        </p:spPr>
        <p:txBody>
          <a:bodyPr spcFirstLastPara="1" wrap="square" lIns="91425" tIns="91425" rIns="91425" bIns="91425" anchor="t" anchorCtr="0">
            <a:noAutofit/>
          </a:bodyPr>
          <a:lstStyle/>
          <a:p>
            <a:pPr marL="457200" lvl="0" indent="-317500">
              <a:spcBef>
                <a:spcPts val="0"/>
              </a:spcBef>
              <a:spcAft>
                <a:spcPts val="0"/>
              </a:spcAft>
              <a:buSzPts val="1400"/>
              <a:buChar char="-"/>
            </a:pPr>
            <a:r>
              <a:rPr lang="en-US">
                <a:solidFill>
                  <a:schemeClr val="dk1"/>
                </a:solidFill>
              </a:rPr>
              <a:t>The highest </a:t>
            </a:r>
            <a:r>
              <a:rPr lang="en-US"/>
              <a:t>flight level winds was </a:t>
            </a:r>
            <a:r>
              <a:rPr lang="en-US">
                <a:solidFill>
                  <a:schemeClr val="dk1"/>
                </a:solidFill>
              </a:rPr>
              <a:t>57 kt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99" name="Google Shape;99;p14"/>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100" name="Google Shape;100;p14"/>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101" name="Google Shape;101;p14"/>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02" name="Google Shape;102;p14"/>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pic>
        <p:nvPicPr>
          <p:cNvPr id="103" name="Google Shape;103;p14"/>
          <p:cNvPicPr preferRelativeResize="0"/>
          <p:nvPr/>
        </p:nvPicPr>
        <p:blipFill>
          <a:blip r:embed="rId5">
            <a:alphaModFix/>
          </a:blip>
          <a:stretch>
            <a:fillRect/>
          </a:stretch>
        </p:blipFill>
        <p:spPr>
          <a:xfrm>
            <a:off x="3039025" y="3732850"/>
            <a:ext cx="3017520" cy="3106272"/>
          </a:xfrm>
          <a:prstGeom prst="rect">
            <a:avLst/>
          </a:prstGeom>
          <a:noFill/>
          <a:ln>
            <a:noFill/>
          </a:ln>
        </p:spPr>
      </p:pic>
      <p:pic>
        <p:nvPicPr>
          <p:cNvPr id="104" name="Google Shape;104;p14"/>
          <p:cNvPicPr preferRelativeResize="0"/>
          <p:nvPr/>
        </p:nvPicPr>
        <p:blipFill>
          <a:blip r:embed="rId6">
            <a:alphaModFix/>
          </a:blip>
          <a:stretch>
            <a:fillRect/>
          </a:stretch>
        </p:blipFill>
        <p:spPr>
          <a:xfrm>
            <a:off x="6095999" y="3732850"/>
            <a:ext cx="3017520" cy="3106272"/>
          </a:xfrm>
          <a:prstGeom prst="rect">
            <a:avLst/>
          </a:prstGeom>
          <a:noFill/>
          <a:ln>
            <a:noFill/>
          </a:ln>
        </p:spPr>
      </p:pic>
      <p:pic>
        <p:nvPicPr>
          <p:cNvPr id="105" name="Google Shape;105;p14"/>
          <p:cNvPicPr preferRelativeResize="0"/>
          <p:nvPr/>
        </p:nvPicPr>
        <p:blipFill>
          <a:blip r:embed="rId7">
            <a:alphaModFix/>
          </a:blip>
          <a:stretch>
            <a:fillRect/>
          </a:stretch>
        </p:blipFill>
        <p:spPr>
          <a:xfrm>
            <a:off x="-17950" y="3731966"/>
            <a:ext cx="3017520" cy="3108045"/>
          </a:xfrm>
          <a:prstGeom prst="rect">
            <a:avLst/>
          </a:prstGeom>
          <a:noFill/>
          <a:ln>
            <a:noFill/>
          </a:ln>
        </p:spPr>
      </p:pic>
      <p:pic>
        <p:nvPicPr>
          <p:cNvPr id="106" name="Google Shape;106;p14"/>
          <p:cNvPicPr preferRelativeResize="0"/>
          <p:nvPr/>
        </p:nvPicPr>
        <p:blipFill>
          <a:blip r:embed="rId8">
            <a:alphaModFix/>
          </a:blip>
          <a:stretch>
            <a:fillRect/>
          </a:stretch>
        </p:blipFill>
        <p:spPr>
          <a:xfrm>
            <a:off x="9159249" y="3731965"/>
            <a:ext cx="3017520" cy="3108045"/>
          </a:xfrm>
          <a:prstGeom prst="rect">
            <a:avLst/>
          </a:prstGeom>
          <a:noFill/>
          <a:ln>
            <a:noFill/>
          </a:ln>
        </p:spPr>
      </p:pic>
      <p:sp>
        <p:nvSpPr>
          <p:cNvPr id="107" name="Google Shape;107;p14"/>
          <p:cNvSpPr/>
          <p:nvPr/>
        </p:nvSpPr>
        <p:spPr>
          <a:xfrm>
            <a:off x="510950" y="1565300"/>
            <a:ext cx="3488100" cy="186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8" name="Google Shape;108;p14"/>
          <p:cNvSpPr txBox="1"/>
          <p:nvPr/>
        </p:nvSpPr>
        <p:spPr>
          <a:xfrm>
            <a:off x="556800" y="2057950"/>
            <a:ext cx="3858600" cy="82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t>4 EMC-tasked Missions</a:t>
            </a:r>
            <a:endParaRPr sz="2400"/>
          </a:p>
        </p:txBody>
      </p:sp>
      <p:sp>
        <p:nvSpPr>
          <p:cNvPr id="109" name="Google Shape;109;p14"/>
          <p:cNvSpPr txBox="1"/>
          <p:nvPr/>
        </p:nvSpPr>
        <p:spPr>
          <a:xfrm>
            <a:off x="556800" y="2496913"/>
            <a:ext cx="3858600" cy="82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t>30 P-3 Flight Hours</a:t>
            </a:r>
            <a:endParaRPr sz="2400"/>
          </a:p>
        </p:txBody>
      </p:sp>
      <p:sp>
        <p:nvSpPr>
          <p:cNvPr id="110" name="Google Shape;110;p14"/>
          <p:cNvSpPr txBox="1"/>
          <p:nvPr/>
        </p:nvSpPr>
        <p:spPr>
          <a:xfrm>
            <a:off x="556800" y="2866863"/>
            <a:ext cx="3858600" cy="824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a:t>55 Drops</a:t>
            </a:r>
            <a:endParaRPr sz="2400"/>
          </a:p>
        </p:txBody>
      </p:sp>
      <p:sp>
        <p:nvSpPr>
          <p:cNvPr id="111" name="Google Shape;111;p14"/>
          <p:cNvSpPr txBox="1"/>
          <p:nvPr/>
        </p:nvSpPr>
        <p:spPr>
          <a:xfrm>
            <a:off x="565600" y="1580950"/>
            <a:ext cx="3433500" cy="50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accent5"/>
                </a:solidFill>
              </a:rPr>
              <a:t>July 9-10</a:t>
            </a:r>
            <a:endParaRPr sz="2400" b="1">
              <a:solidFill>
                <a:schemeClr val="accent5"/>
              </a:solidFill>
            </a:endParaRPr>
          </a:p>
        </p:txBody>
      </p:sp>
      <p:sp>
        <p:nvSpPr>
          <p:cNvPr id="112" name="Google Shape;112;p14"/>
          <p:cNvSpPr/>
          <p:nvPr/>
        </p:nvSpPr>
        <p:spPr>
          <a:xfrm>
            <a:off x="4381775" y="1567050"/>
            <a:ext cx="7296000" cy="1862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3" name="Google Shape;113;p14"/>
          <p:cNvSpPr txBox="1"/>
          <p:nvPr/>
        </p:nvSpPr>
        <p:spPr>
          <a:xfrm>
            <a:off x="4664425" y="2222050"/>
            <a:ext cx="1853400" cy="50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u="sng"/>
              <a:t>Agenda</a:t>
            </a:r>
            <a:endParaRPr sz="2400" u="sng"/>
          </a:p>
        </p:txBody>
      </p:sp>
      <p:sp>
        <p:nvSpPr>
          <p:cNvPr id="114" name="Google Shape;114;p14"/>
          <p:cNvSpPr txBox="1"/>
          <p:nvPr/>
        </p:nvSpPr>
        <p:spPr>
          <a:xfrm>
            <a:off x="6726000" y="1683525"/>
            <a:ext cx="5063400" cy="1454700"/>
          </a:xfrm>
          <a:prstGeom prst="rect">
            <a:avLst/>
          </a:prstGeom>
          <a:noFill/>
          <a:ln>
            <a:noFill/>
          </a:ln>
        </p:spPr>
        <p:txBody>
          <a:bodyPr spcFirstLastPara="1" wrap="square" lIns="91425" tIns="91425" rIns="91425" bIns="91425" anchor="t" anchorCtr="0">
            <a:noAutofit/>
          </a:bodyPr>
          <a:lstStyle/>
          <a:p>
            <a:pPr marL="457200" lvl="0" indent="-355600" rtl="0">
              <a:spcBef>
                <a:spcPts val="0"/>
              </a:spcBef>
              <a:spcAft>
                <a:spcPts val="0"/>
              </a:spcAft>
              <a:buSzPts val="2000"/>
              <a:buChar char="●"/>
            </a:pPr>
            <a:r>
              <a:rPr lang="en-US" sz="2000"/>
              <a:t>Missions Overview</a:t>
            </a:r>
            <a:endParaRPr sz="2000"/>
          </a:p>
          <a:p>
            <a:pPr marL="457200" lvl="0" indent="-355600" rtl="0">
              <a:spcBef>
                <a:spcPts val="0"/>
              </a:spcBef>
              <a:spcAft>
                <a:spcPts val="0"/>
              </a:spcAft>
              <a:buSzPts val="2000"/>
              <a:buChar char="●"/>
            </a:pPr>
            <a:r>
              <a:rPr lang="en-US" sz="2000"/>
              <a:t>180708H1 (Kelly Ryan)</a:t>
            </a:r>
            <a:endParaRPr sz="2000"/>
          </a:p>
          <a:p>
            <a:pPr marL="457200" lvl="0" indent="-355600" rtl="0">
              <a:spcBef>
                <a:spcPts val="0"/>
              </a:spcBef>
              <a:spcAft>
                <a:spcPts val="0"/>
              </a:spcAft>
              <a:buSzPts val="2000"/>
              <a:buChar char="●"/>
            </a:pPr>
            <a:r>
              <a:rPr lang="en-US" sz="2000"/>
              <a:t>180708H2 (Hui Christophersen)</a:t>
            </a:r>
            <a:endParaRPr sz="2000"/>
          </a:p>
          <a:p>
            <a:pPr marL="457200" lvl="0" indent="-355600" rtl="0">
              <a:spcBef>
                <a:spcPts val="0"/>
              </a:spcBef>
              <a:spcAft>
                <a:spcPts val="0"/>
              </a:spcAft>
              <a:buSzPts val="2000"/>
              <a:buChar char="●"/>
            </a:pPr>
            <a:r>
              <a:rPr lang="en-US" sz="2000"/>
              <a:t>180709H1 (Kelly Ryan)</a:t>
            </a:r>
            <a:endParaRPr sz="2000"/>
          </a:p>
          <a:p>
            <a:pPr marL="457200" lvl="0" indent="-355600" rtl="0">
              <a:spcBef>
                <a:spcPts val="0"/>
              </a:spcBef>
              <a:spcAft>
                <a:spcPts val="0"/>
              </a:spcAft>
              <a:buSzPts val="2000"/>
              <a:buChar char="●"/>
            </a:pPr>
            <a:r>
              <a:rPr lang="en-US" sz="2000"/>
              <a:t>180709H2 (Gus Alaka)</a:t>
            </a:r>
            <a:endParaRPr sz="20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16" name="Google Shape;216;p22"/>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17" name="Google Shape;217;p22"/>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18" name="Google Shape;218;p22"/>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19" name="Google Shape;219;p22"/>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20" name="Google Shape;220;p22"/>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sp>
        <p:nvSpPr>
          <p:cNvPr id="221" name="Google Shape;221;p22"/>
          <p:cNvSpPr txBox="1"/>
          <p:nvPr/>
        </p:nvSpPr>
        <p:spPr>
          <a:xfrm>
            <a:off x="7198700" y="6318875"/>
            <a:ext cx="26487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Figure credit: Ivan PopStefanija</a:t>
            </a:r>
            <a:endParaRPr sz="1200"/>
          </a:p>
        </p:txBody>
      </p:sp>
      <p:pic>
        <p:nvPicPr>
          <p:cNvPr id="222" name="Google Shape;222;p22"/>
          <p:cNvPicPr preferRelativeResize="0"/>
          <p:nvPr/>
        </p:nvPicPr>
        <p:blipFill rotWithShape="1">
          <a:blip r:embed="rId5">
            <a:alphaModFix/>
          </a:blip>
          <a:srcRect t="9633"/>
          <a:stretch/>
        </p:blipFill>
        <p:spPr>
          <a:xfrm>
            <a:off x="762825" y="2233341"/>
            <a:ext cx="4876324" cy="3693909"/>
          </a:xfrm>
          <a:prstGeom prst="rect">
            <a:avLst/>
          </a:prstGeom>
          <a:noFill/>
          <a:ln>
            <a:noFill/>
          </a:ln>
        </p:spPr>
      </p:pic>
      <p:pic>
        <p:nvPicPr>
          <p:cNvPr id="223" name="Google Shape;223;p22"/>
          <p:cNvPicPr preferRelativeResize="0"/>
          <p:nvPr/>
        </p:nvPicPr>
        <p:blipFill rotWithShape="1">
          <a:blip r:embed="rId6">
            <a:alphaModFix/>
          </a:blip>
          <a:srcRect t="6215" b="3840"/>
          <a:stretch/>
        </p:blipFill>
        <p:spPr>
          <a:xfrm>
            <a:off x="6096000" y="2273600"/>
            <a:ext cx="3778101" cy="3693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3"/>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29" name="Google Shape;229;p23"/>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30" name="Google Shape;230;p23"/>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31" name="Google Shape;231;p23"/>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32" name="Google Shape;232;p23"/>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33" name="Google Shape;233;p23"/>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pic>
        <p:nvPicPr>
          <p:cNvPr id="234" name="Google Shape;234;p23"/>
          <p:cNvPicPr preferRelativeResize="0"/>
          <p:nvPr/>
        </p:nvPicPr>
        <p:blipFill>
          <a:blip r:embed="rId5">
            <a:alphaModFix/>
          </a:blip>
          <a:stretch>
            <a:fillRect/>
          </a:stretch>
        </p:blipFill>
        <p:spPr>
          <a:xfrm>
            <a:off x="1122100" y="1951000"/>
            <a:ext cx="9429496" cy="4472950"/>
          </a:xfrm>
          <a:prstGeom prst="rect">
            <a:avLst/>
          </a:prstGeom>
          <a:noFill/>
          <a:ln>
            <a:noFill/>
          </a:ln>
        </p:spPr>
      </p:pic>
      <p:sp>
        <p:nvSpPr>
          <p:cNvPr id="235" name="Google Shape;235;p23"/>
          <p:cNvSpPr txBox="1"/>
          <p:nvPr/>
        </p:nvSpPr>
        <p:spPr>
          <a:xfrm>
            <a:off x="1709550" y="4895050"/>
            <a:ext cx="943200" cy="55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we flew </a:t>
            </a:r>
            <a:endParaRPr/>
          </a:p>
          <a:p>
            <a:pPr marL="0" lvl="0" indent="0">
              <a:spcBef>
                <a:spcPts val="0"/>
              </a:spcBef>
              <a:spcAft>
                <a:spcPts val="0"/>
              </a:spcAft>
              <a:buNone/>
            </a:pPr>
            <a:r>
              <a:rPr lang="en-US"/>
              <a:t>a circle!</a:t>
            </a:r>
            <a:endParaRPr/>
          </a:p>
        </p:txBody>
      </p:sp>
      <p:sp>
        <p:nvSpPr>
          <p:cNvPr id="236" name="Google Shape;236;p23"/>
          <p:cNvSpPr/>
          <p:nvPr/>
        </p:nvSpPr>
        <p:spPr>
          <a:xfrm rot="-1696806">
            <a:off x="2289670" y="4599353"/>
            <a:ext cx="1183455" cy="13381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21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Google Shape;237;p23"/>
          <p:cNvSpPr txBox="1"/>
          <p:nvPr/>
        </p:nvSpPr>
        <p:spPr>
          <a:xfrm>
            <a:off x="4771650" y="6304425"/>
            <a:ext cx="26487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Figure credit: Paul Reasor</a:t>
            </a:r>
            <a:endParaRPr sz="1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43" name="Google Shape;243;p24"/>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44" name="Google Shape;244;p24"/>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45" name="Google Shape;245;p24"/>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46" name="Google Shape;246;p24"/>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47" name="Google Shape;247;p24"/>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pic>
        <p:nvPicPr>
          <p:cNvPr id="248" name="Google Shape;248;p24"/>
          <p:cNvPicPr preferRelativeResize="0"/>
          <p:nvPr/>
        </p:nvPicPr>
        <p:blipFill rotWithShape="1">
          <a:blip r:embed="rId5">
            <a:alphaModFix/>
          </a:blip>
          <a:srcRect t="89" b="89"/>
          <a:stretch/>
        </p:blipFill>
        <p:spPr>
          <a:xfrm>
            <a:off x="1122100" y="1951000"/>
            <a:ext cx="9429495" cy="4472949"/>
          </a:xfrm>
          <a:prstGeom prst="rect">
            <a:avLst/>
          </a:prstGeom>
          <a:noFill/>
          <a:ln>
            <a:noFill/>
          </a:ln>
        </p:spPr>
      </p:pic>
      <p:sp>
        <p:nvSpPr>
          <p:cNvPr id="249" name="Google Shape;249;p24"/>
          <p:cNvSpPr txBox="1"/>
          <p:nvPr/>
        </p:nvSpPr>
        <p:spPr>
          <a:xfrm>
            <a:off x="4771650" y="6304425"/>
            <a:ext cx="26487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Figure credit: Paul Reasor</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5"/>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55" name="Google Shape;255;p25"/>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56" name="Google Shape;256;p25"/>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57" name="Google Shape;257;p25"/>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58" name="Google Shape;258;p25"/>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59" name="Google Shape;259;p25"/>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grpSp>
        <p:nvGrpSpPr>
          <p:cNvPr id="260" name="Google Shape;260;p25"/>
          <p:cNvGrpSpPr/>
          <p:nvPr/>
        </p:nvGrpSpPr>
        <p:grpSpPr>
          <a:xfrm>
            <a:off x="1933675" y="2032225"/>
            <a:ext cx="3317823" cy="4423797"/>
            <a:chOff x="1933675" y="2032225"/>
            <a:chExt cx="3317823" cy="4423797"/>
          </a:xfrm>
        </p:grpSpPr>
        <p:pic>
          <p:nvPicPr>
            <p:cNvPr id="261" name="Google Shape;261;p25"/>
            <p:cNvPicPr preferRelativeResize="0"/>
            <p:nvPr/>
          </p:nvPicPr>
          <p:blipFill>
            <a:blip r:embed="rId5">
              <a:alphaModFix/>
            </a:blip>
            <a:stretch>
              <a:fillRect/>
            </a:stretch>
          </p:blipFill>
          <p:spPr>
            <a:xfrm>
              <a:off x="1933675" y="2032225"/>
              <a:ext cx="3317823" cy="4423797"/>
            </a:xfrm>
            <a:prstGeom prst="rect">
              <a:avLst/>
            </a:prstGeom>
            <a:noFill/>
            <a:ln>
              <a:noFill/>
            </a:ln>
          </p:spPr>
        </p:pic>
        <p:sp>
          <p:nvSpPr>
            <p:cNvPr id="262" name="Google Shape;262;p25"/>
            <p:cNvSpPr txBox="1"/>
            <p:nvPr/>
          </p:nvSpPr>
          <p:spPr>
            <a:xfrm>
              <a:off x="3972800" y="2085875"/>
              <a:ext cx="1273500" cy="50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solidFill>
                    <a:srgbClr val="F3F3F3"/>
                  </a:solidFill>
                </a:rPr>
                <a:t>Nose Radar</a:t>
              </a:r>
              <a:endParaRPr>
                <a:solidFill>
                  <a:srgbClr val="F3F3F3"/>
                </a:solidFill>
              </a:endParaRPr>
            </a:p>
          </p:txBody>
        </p:sp>
        <p:sp>
          <p:nvSpPr>
            <p:cNvPr id="263" name="Google Shape;263;p25"/>
            <p:cNvSpPr txBox="1"/>
            <p:nvPr/>
          </p:nvSpPr>
          <p:spPr>
            <a:xfrm>
              <a:off x="3962150" y="4171475"/>
              <a:ext cx="1273500" cy="50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solidFill>
                    <a:srgbClr val="FFFFFF"/>
                  </a:solidFill>
                </a:rPr>
                <a:t>MMR</a:t>
              </a:r>
              <a:endParaRPr>
                <a:solidFill>
                  <a:srgbClr val="FFFFFF"/>
                </a:solidFill>
              </a:endParaRPr>
            </a:p>
          </p:txBody>
        </p:sp>
      </p:grpSp>
      <p:grpSp>
        <p:nvGrpSpPr>
          <p:cNvPr id="264" name="Google Shape;264;p25"/>
          <p:cNvGrpSpPr/>
          <p:nvPr/>
        </p:nvGrpSpPr>
        <p:grpSpPr>
          <a:xfrm>
            <a:off x="5694525" y="2002869"/>
            <a:ext cx="3932322" cy="2918004"/>
            <a:chOff x="5694525" y="2002869"/>
            <a:chExt cx="3932322" cy="2918004"/>
          </a:xfrm>
        </p:grpSpPr>
        <p:pic>
          <p:nvPicPr>
            <p:cNvPr id="265" name="Google Shape;265;p25"/>
            <p:cNvPicPr preferRelativeResize="0"/>
            <p:nvPr/>
          </p:nvPicPr>
          <p:blipFill>
            <a:blip r:embed="rId6">
              <a:alphaModFix/>
            </a:blip>
            <a:stretch>
              <a:fillRect/>
            </a:stretch>
          </p:blipFill>
          <p:spPr>
            <a:xfrm>
              <a:off x="5736175" y="2002869"/>
              <a:ext cx="3890672" cy="2918004"/>
            </a:xfrm>
            <a:prstGeom prst="rect">
              <a:avLst/>
            </a:prstGeom>
            <a:noFill/>
            <a:ln>
              <a:noFill/>
            </a:ln>
          </p:spPr>
        </p:pic>
        <p:sp>
          <p:nvSpPr>
            <p:cNvPr id="266" name="Google Shape;266;p25"/>
            <p:cNvSpPr txBox="1"/>
            <p:nvPr/>
          </p:nvSpPr>
          <p:spPr>
            <a:xfrm>
              <a:off x="5694525" y="2076625"/>
              <a:ext cx="1536000" cy="50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solidFill>
                    <a:srgbClr val="FFFFFF"/>
                  </a:solidFill>
                </a:rPr>
                <a:t>Zoomed MMR </a:t>
              </a:r>
              <a:endParaRPr>
                <a:solidFill>
                  <a:srgbClr val="FFFFFF"/>
                </a:solidFill>
              </a:endParaRPr>
            </a:p>
          </p:txBody>
        </p:sp>
      </p:grpSp>
      <p:sp>
        <p:nvSpPr>
          <p:cNvPr id="267" name="Google Shape;267;p25"/>
          <p:cNvSpPr txBox="1"/>
          <p:nvPr/>
        </p:nvSpPr>
        <p:spPr>
          <a:xfrm>
            <a:off x="5694525" y="6037650"/>
            <a:ext cx="20949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Photo credit: Frank Marks</a:t>
            </a:r>
            <a:endParaRPr sz="1200"/>
          </a:p>
        </p:txBody>
      </p:sp>
      <p:sp>
        <p:nvSpPr>
          <p:cNvPr id="268" name="Google Shape;268;p25"/>
          <p:cNvSpPr txBox="1"/>
          <p:nvPr/>
        </p:nvSpPr>
        <p:spPr>
          <a:xfrm>
            <a:off x="5694525" y="5058000"/>
            <a:ext cx="2094900" cy="341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a:t>Inbound first leg</a:t>
            </a:r>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6"/>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74" name="Google Shape;274;p26"/>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75" name="Google Shape;275;p26"/>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76" name="Google Shape;276;p26"/>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77" name="Google Shape;277;p26"/>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78" name="Google Shape;278;p26"/>
          <p:cNvSpPr txBox="1"/>
          <p:nvPr/>
        </p:nvSpPr>
        <p:spPr>
          <a:xfrm>
            <a:off x="2574200" y="1257075"/>
            <a:ext cx="7273200" cy="6087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700" b="1" u="sng"/>
              <a:t>Mission 2:  20180708H2 (EMC-Tasked TDR)</a:t>
            </a:r>
            <a:endParaRPr sz="2400" b="1" u="sng"/>
          </a:p>
        </p:txBody>
      </p:sp>
      <p:sp>
        <p:nvSpPr>
          <p:cNvPr id="279" name="Google Shape;279;p26"/>
          <p:cNvSpPr txBox="1"/>
          <p:nvPr/>
        </p:nvSpPr>
        <p:spPr>
          <a:xfrm>
            <a:off x="1273650" y="2091775"/>
            <a:ext cx="9197100" cy="3685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b="1"/>
              <a:t>Mission Summary/Problems</a:t>
            </a:r>
            <a:r>
              <a:rPr lang="en-US"/>
              <a:t>: </a:t>
            </a:r>
            <a:endParaRPr/>
          </a:p>
          <a:p>
            <a:pPr marL="0" lvl="0" indent="0">
              <a:spcBef>
                <a:spcPts val="0"/>
              </a:spcBef>
              <a:spcAft>
                <a:spcPts val="0"/>
              </a:spcAft>
              <a:buNone/>
            </a:pPr>
            <a:endParaRPr/>
          </a:p>
          <a:p>
            <a:pPr marL="457200" lvl="0" indent="-342900" rtl="0">
              <a:spcBef>
                <a:spcPts val="0"/>
              </a:spcBef>
              <a:spcAft>
                <a:spcPts val="0"/>
              </a:spcAft>
              <a:buSzPts val="1800"/>
              <a:buChar char="-"/>
            </a:pPr>
            <a:r>
              <a:rPr lang="en-US" sz="1800">
                <a:solidFill>
                  <a:schemeClr val="dk1"/>
                </a:solidFill>
              </a:rPr>
              <a:t>Thanks for AOC crew for their efficient support! 3-h on station time only allowed us to get a single figure-4 pattern</a:t>
            </a:r>
            <a:endParaRPr sz="1800">
              <a:solidFill>
                <a:schemeClr val="dk1"/>
              </a:solidFill>
            </a:endParaRPr>
          </a:p>
          <a:p>
            <a:pPr marL="457200" lvl="0" indent="-342900" rtl="0">
              <a:spcBef>
                <a:spcPts val="0"/>
              </a:spcBef>
              <a:spcAft>
                <a:spcPts val="0"/>
              </a:spcAft>
              <a:buSzPts val="1800"/>
              <a:buChar char="-"/>
            </a:pPr>
            <a:r>
              <a:rPr lang="en-US" sz="1800">
                <a:solidFill>
                  <a:schemeClr val="dk1"/>
                </a:solidFill>
              </a:rPr>
              <a:t>MMR was operating during the mission but the settings for the radar made situation awareness very difficult using the MMR. The nose radar is used mainly for situation awareness throughout the course of the mission</a:t>
            </a:r>
            <a:endParaRPr sz="1800">
              <a:solidFill>
                <a:schemeClr val="dk1"/>
              </a:solidFill>
            </a:endParaRPr>
          </a:p>
          <a:p>
            <a:pPr marL="457200" lvl="0" indent="-342900" rtl="0">
              <a:spcBef>
                <a:spcPts val="0"/>
              </a:spcBef>
              <a:spcAft>
                <a:spcPts val="0"/>
              </a:spcAft>
              <a:buClr>
                <a:schemeClr val="dk1"/>
              </a:buClr>
              <a:buSzPts val="1800"/>
              <a:buChar char="-"/>
            </a:pPr>
            <a:r>
              <a:rPr lang="en-US" sz="1800" i="1">
                <a:solidFill>
                  <a:schemeClr val="dk1"/>
                </a:solidFill>
              </a:rPr>
              <a:t>TDR issues</a:t>
            </a:r>
            <a:r>
              <a:rPr lang="en-US" sz="1800">
                <a:solidFill>
                  <a:schemeClr val="dk1"/>
                </a:solidFill>
              </a:rPr>
              <a:t>: </a:t>
            </a:r>
            <a:endParaRPr sz="1800">
              <a:solidFill>
                <a:schemeClr val="dk1"/>
              </a:solidFill>
            </a:endParaRPr>
          </a:p>
          <a:p>
            <a:pPr marL="914400" lvl="1" indent="-342900" rtl="0">
              <a:spcBef>
                <a:spcPts val="0"/>
              </a:spcBef>
              <a:spcAft>
                <a:spcPts val="0"/>
              </a:spcAft>
              <a:buClr>
                <a:schemeClr val="dk1"/>
              </a:buClr>
              <a:buSzPts val="1800"/>
              <a:buChar char="-"/>
            </a:pPr>
            <a:r>
              <a:rPr lang="en-US" sz="1800">
                <a:solidFill>
                  <a:schemeClr val="dk1"/>
                </a:solidFill>
              </a:rPr>
              <a:t>Radar processing parameters in the plane were not set correctly</a:t>
            </a:r>
            <a:endParaRPr sz="1800">
              <a:solidFill>
                <a:schemeClr val="dk1"/>
              </a:solidFill>
            </a:endParaRPr>
          </a:p>
          <a:p>
            <a:pPr marL="914400" lvl="1" indent="-342900" rtl="0">
              <a:spcBef>
                <a:spcPts val="0"/>
              </a:spcBef>
              <a:spcAft>
                <a:spcPts val="0"/>
              </a:spcAft>
              <a:buClr>
                <a:schemeClr val="dk1"/>
              </a:buClr>
              <a:buSzPts val="1800"/>
              <a:buChar char="-"/>
            </a:pPr>
            <a:r>
              <a:rPr lang="en-US" sz="1800">
                <a:solidFill>
                  <a:schemeClr val="dk1"/>
                </a:solidFill>
              </a:rPr>
              <a:t>During the second TDR analysis, the terminal in the Linux computer was also not responsive</a:t>
            </a:r>
            <a:endParaRPr sz="1800"/>
          </a:p>
        </p:txBody>
      </p:sp>
      <p:sp>
        <p:nvSpPr>
          <p:cNvPr id="280" name="Google Shape;280;p26"/>
          <p:cNvSpPr txBox="1"/>
          <p:nvPr/>
        </p:nvSpPr>
        <p:spPr>
          <a:xfrm>
            <a:off x="1300200" y="5279175"/>
            <a:ext cx="9144000" cy="1158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b="1"/>
              <a:t>What I learned as a first-time LPS</a:t>
            </a:r>
            <a:r>
              <a:rPr lang="en-US" sz="1800"/>
              <a:t>:</a:t>
            </a:r>
            <a:endParaRPr sz="1800"/>
          </a:p>
          <a:p>
            <a:pPr marL="457200" lvl="0" indent="-342900" rtl="0">
              <a:spcBef>
                <a:spcPts val="0"/>
              </a:spcBef>
              <a:spcAft>
                <a:spcPts val="0"/>
              </a:spcAft>
              <a:buSzPts val="1800"/>
              <a:buChar char="-"/>
            </a:pPr>
            <a:r>
              <a:rPr lang="en-US" sz="1800"/>
              <a:t>Be proactive. Anticipate opportunities</a:t>
            </a:r>
            <a:endParaRPr sz="1800"/>
          </a:p>
          <a:p>
            <a:pPr marL="457200" lvl="0" indent="-342900" rtl="0">
              <a:spcBef>
                <a:spcPts val="0"/>
              </a:spcBef>
              <a:spcAft>
                <a:spcPts val="0"/>
              </a:spcAft>
              <a:buSzPts val="1800"/>
              <a:buChar char="-"/>
            </a:pPr>
            <a:r>
              <a:rPr lang="en-US" sz="1800"/>
              <a:t>Be flexible</a:t>
            </a:r>
            <a:endParaRPr sz="1800"/>
          </a:p>
          <a:p>
            <a:pPr marL="457200" lvl="0" indent="-342900" rtl="0">
              <a:spcBef>
                <a:spcPts val="0"/>
              </a:spcBef>
              <a:spcAft>
                <a:spcPts val="0"/>
              </a:spcAft>
              <a:buSzPts val="1800"/>
              <a:buChar char="-"/>
            </a:pPr>
            <a:r>
              <a:rPr lang="en-US" sz="1800"/>
              <a:t>Communicate different options ahead of time</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154" y="287066"/>
            <a:ext cx="11243256" cy="613669"/>
          </a:xfrm>
        </p:spPr>
        <p:txBody>
          <a:bodyPr>
            <a:normAutofit fontScale="90000"/>
          </a:bodyPr>
          <a:lstStyle/>
          <a:p>
            <a:pPr algn="ctr"/>
            <a:r>
              <a:rPr lang="en-US" dirty="0" smtClean="0"/>
              <a:t>20180709H1	AL03 	Chris 	“Shake-n-bake-take2”</a:t>
            </a:r>
            <a:br>
              <a:rPr lang="en-US" dirty="0" smtClean="0"/>
            </a:br>
            <a:r>
              <a:rPr lang="en-US" dirty="0" smtClean="0"/>
              <a:t>TDR Tasking</a:t>
            </a:r>
            <a:endParaRPr lang="en-US" dirty="0"/>
          </a:p>
        </p:txBody>
      </p:sp>
      <p:sp>
        <p:nvSpPr>
          <p:cNvPr id="5" name="TextBox 4"/>
          <p:cNvSpPr txBox="1"/>
          <p:nvPr/>
        </p:nvSpPr>
        <p:spPr>
          <a:xfrm>
            <a:off x="332723" y="712509"/>
            <a:ext cx="4787917" cy="1477328"/>
          </a:xfrm>
          <a:prstGeom prst="rect">
            <a:avLst/>
          </a:prstGeom>
          <a:noFill/>
        </p:spPr>
        <p:txBody>
          <a:bodyPr wrap="square" rtlCol="0">
            <a:spAutoFit/>
          </a:bodyPr>
          <a:lstStyle/>
          <a:p>
            <a:r>
              <a:rPr lang="en-US" dirty="0" smtClean="0"/>
              <a:t>LPS: Ryan</a:t>
            </a:r>
          </a:p>
          <a:p>
            <a:r>
              <a:rPr lang="en-US" dirty="0" smtClean="0"/>
              <a:t>Radar: Aberson</a:t>
            </a:r>
          </a:p>
          <a:p>
            <a:r>
              <a:rPr lang="en-US" dirty="0" smtClean="0"/>
              <a:t>Dropsonde: Annane</a:t>
            </a:r>
          </a:p>
          <a:p>
            <a:r>
              <a:rPr lang="en-US" dirty="0" smtClean="0"/>
              <a:t>Ground Radar: </a:t>
            </a:r>
            <a:r>
              <a:rPr lang="en-US" dirty="0" err="1" smtClean="0"/>
              <a:t>Gamache</a:t>
            </a:r>
            <a:r>
              <a:rPr lang="en-US" dirty="0" smtClean="0"/>
              <a:t>/Griffin</a:t>
            </a:r>
          </a:p>
          <a:p>
            <a:r>
              <a:rPr lang="en-US" dirty="0" smtClean="0"/>
              <a:t>MMR Engineers: </a:t>
            </a:r>
            <a:r>
              <a:rPr lang="en-US" dirty="0" err="1" smtClean="0"/>
              <a:t>Naaman</a:t>
            </a:r>
            <a:r>
              <a:rPr lang="en-US" dirty="0" smtClean="0"/>
              <a:t>, Price, Broder</a:t>
            </a:r>
          </a:p>
        </p:txBody>
      </p:sp>
      <p:sp>
        <p:nvSpPr>
          <p:cNvPr id="6" name="TextBox 5"/>
          <p:cNvSpPr txBox="1"/>
          <p:nvPr/>
        </p:nvSpPr>
        <p:spPr>
          <a:xfrm>
            <a:off x="180304" y="5756856"/>
            <a:ext cx="11874321" cy="923330"/>
          </a:xfrm>
          <a:prstGeom prst="rect">
            <a:avLst/>
          </a:prstGeom>
          <a:noFill/>
        </p:spPr>
        <p:txBody>
          <a:bodyPr wrap="square" rtlCol="0">
            <a:spAutoFit/>
          </a:bodyPr>
          <a:lstStyle/>
          <a:p>
            <a:r>
              <a:rPr lang="en-US" dirty="0" smtClean="0"/>
              <a:t>Take off: 832 UTC, Landing: 1552 UTC</a:t>
            </a:r>
          </a:p>
          <a:p>
            <a:r>
              <a:rPr lang="en-US" dirty="0" smtClean="0"/>
              <a:t>Flight pattern plan: Rotated figure-4 starting @ 8kft with endpoints and 1 center </a:t>
            </a:r>
            <a:r>
              <a:rPr lang="en-US" dirty="0" err="1" smtClean="0"/>
              <a:t>sonde</a:t>
            </a:r>
            <a:r>
              <a:rPr lang="en-US" dirty="0" smtClean="0"/>
              <a:t> followed @ </a:t>
            </a:r>
            <a:r>
              <a:rPr lang="en-US" dirty="0"/>
              <a:t>1</a:t>
            </a:r>
            <a:r>
              <a:rPr lang="en-US" dirty="0" smtClean="0"/>
              <a:t>0kft with endpoints and 1 center </a:t>
            </a:r>
            <a:r>
              <a:rPr lang="en-US" dirty="0" err="1" smtClean="0"/>
              <a:t>sonde</a:t>
            </a:r>
            <a:r>
              <a:rPr lang="en-US" dirty="0" smtClean="0"/>
              <a:t>; deploy </a:t>
            </a:r>
            <a:r>
              <a:rPr lang="en-US" dirty="0" err="1" smtClean="0"/>
              <a:t>sonde</a:t>
            </a:r>
            <a:r>
              <a:rPr lang="en-US" dirty="0" smtClean="0"/>
              <a:t> in environment on transit back to Lakeland</a:t>
            </a:r>
            <a:endParaRPr lang="en-US" dirty="0"/>
          </a:p>
        </p:txBody>
      </p:sp>
      <p:sp>
        <p:nvSpPr>
          <p:cNvPr id="7" name="TextBox 6"/>
          <p:cNvSpPr txBox="1"/>
          <p:nvPr/>
        </p:nvSpPr>
        <p:spPr>
          <a:xfrm>
            <a:off x="7746640" y="713750"/>
            <a:ext cx="4307985" cy="923330"/>
          </a:xfrm>
          <a:prstGeom prst="rect">
            <a:avLst/>
          </a:prstGeom>
          <a:solidFill>
            <a:schemeClr val="bg1"/>
          </a:solidFill>
          <a:ln>
            <a:solidFill>
              <a:schemeClr val="accent1"/>
            </a:solidFill>
          </a:ln>
        </p:spPr>
        <p:txBody>
          <a:bodyPr wrap="square" rtlCol="0">
            <a:spAutoFit/>
          </a:bodyPr>
          <a:lstStyle/>
          <a:p>
            <a:r>
              <a:rPr lang="en-US" u="sng" dirty="0" smtClean="0"/>
              <a:t>Latest TC specs at takeoff time </a:t>
            </a:r>
          </a:p>
          <a:p>
            <a:r>
              <a:rPr lang="en-US" dirty="0" smtClean="0"/>
              <a:t>(TEAL):</a:t>
            </a:r>
            <a:r>
              <a:rPr lang="en-US" dirty="0"/>
              <a:t> </a:t>
            </a:r>
            <a:r>
              <a:rPr lang="en-US" dirty="0" smtClean="0"/>
              <a:t>Vmax: 50 </a:t>
            </a:r>
            <a:r>
              <a:rPr lang="en-US" dirty="0" err="1" smtClean="0"/>
              <a:t>kts</a:t>
            </a:r>
            <a:r>
              <a:rPr lang="en-US" dirty="0" smtClean="0"/>
              <a:t>; Motion: 2 </a:t>
            </a:r>
            <a:r>
              <a:rPr lang="en-US" dirty="0" err="1" smtClean="0"/>
              <a:t>kts</a:t>
            </a:r>
            <a:r>
              <a:rPr lang="en-US" dirty="0" smtClean="0"/>
              <a:t> @ 110</a:t>
            </a:r>
            <a:endParaRPr lang="en-US" dirty="0"/>
          </a:p>
          <a:p>
            <a:r>
              <a:rPr lang="en-US" dirty="0" smtClean="0"/>
              <a:t>SHIPS VWS: 11 </a:t>
            </a:r>
            <a:r>
              <a:rPr lang="en-US" dirty="0" err="1" smtClean="0"/>
              <a:t>kts</a:t>
            </a:r>
            <a:r>
              <a:rPr lang="en-US" dirty="0" smtClean="0"/>
              <a:t> @ 354</a:t>
            </a:r>
          </a:p>
        </p:txBody>
      </p:sp>
      <p:pic>
        <p:nvPicPr>
          <p:cNvPr id="2" name="Picture 1" descr="UPDATE: Proposed Flight Track for 180709H1 (Monday 0430L Takeoff) - kelly.ryan@noaa.gov - National Oceanic and Atmospheric Administration Mail - Mozilla Firefox"/>
          <p:cNvPicPr>
            <a:picLocks noChangeAspect="1"/>
          </p:cNvPicPr>
          <p:nvPr/>
        </p:nvPicPr>
        <p:blipFill rotWithShape="1">
          <a:blip r:embed="rId2">
            <a:extLst>
              <a:ext uri="{28A0092B-C50C-407E-A947-70E740481C1C}">
                <a14:useLocalDpi xmlns:a14="http://schemas.microsoft.com/office/drawing/2010/main" val="0"/>
              </a:ext>
            </a:extLst>
          </a:blip>
          <a:srcRect l="28539" t="30333" r="31582" b="24667"/>
          <a:stretch/>
        </p:blipFill>
        <p:spPr>
          <a:xfrm>
            <a:off x="377994" y="2371088"/>
            <a:ext cx="3256746" cy="3086100"/>
          </a:xfrm>
          <a:prstGeom prst="rect">
            <a:avLst/>
          </a:prstGeom>
        </p:spPr>
      </p:pic>
      <p:pic>
        <p:nvPicPr>
          <p:cNvPr id="3" name="Picture 2" descr="2018AL03_1KMIRIMG_201807090947.GIF (GIF Image, 900 × 900 pixels) - Scaled (87%) - Mozilla Firefox"/>
          <p:cNvPicPr>
            <a:picLocks noChangeAspect="1"/>
          </p:cNvPicPr>
          <p:nvPr/>
        </p:nvPicPr>
        <p:blipFill rotWithShape="1">
          <a:blip r:embed="rId3">
            <a:extLst>
              <a:ext uri="{28A0092B-C50C-407E-A947-70E740481C1C}">
                <a14:useLocalDpi xmlns:a14="http://schemas.microsoft.com/office/drawing/2010/main" val="0"/>
              </a:ext>
            </a:extLst>
          </a:blip>
          <a:srcRect l="12025" t="12667" r="13237" b="334"/>
          <a:stretch/>
        </p:blipFill>
        <p:spPr>
          <a:xfrm>
            <a:off x="7746640" y="1891798"/>
            <a:ext cx="4137660" cy="4044679"/>
          </a:xfrm>
          <a:prstGeom prst="rect">
            <a:avLst/>
          </a:prstGeom>
        </p:spPr>
      </p:pic>
      <p:pic>
        <p:nvPicPr>
          <p:cNvPr id="11" name="Picture 10" descr="(no subject) - kelly.ryan@noaa.gov - National Oceanic and Atmospheric Administration Mail - Mozilla Firefox"/>
          <p:cNvPicPr>
            <a:picLocks noChangeAspect="1"/>
          </p:cNvPicPr>
          <p:nvPr/>
        </p:nvPicPr>
        <p:blipFill rotWithShape="1">
          <a:blip r:embed="rId4">
            <a:extLst>
              <a:ext uri="{28A0092B-C50C-407E-A947-70E740481C1C}">
                <a14:useLocalDpi xmlns:a14="http://schemas.microsoft.com/office/drawing/2010/main" val="0"/>
              </a:ext>
            </a:extLst>
          </a:blip>
          <a:srcRect l="15218" t="17000" r="19395" b="9000"/>
          <a:stretch/>
        </p:blipFill>
        <p:spPr>
          <a:xfrm>
            <a:off x="3761595" y="2189837"/>
            <a:ext cx="3814720" cy="3625500"/>
          </a:xfrm>
          <a:prstGeom prst="rect">
            <a:avLst/>
          </a:prstGeom>
        </p:spPr>
      </p:pic>
    </p:spTree>
    <p:extLst>
      <p:ext uri="{BB962C8B-B14F-4D97-AF65-F5344CB8AC3E}">
        <p14:creationId xmlns:p14="http://schemas.microsoft.com/office/powerpoint/2010/main" val="196824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8AL03_1KMIRIMG_201807091227.GIF (GIF Image, 900 × 900 pixels) - Scaled (87%) - Mozilla Firefox"/>
          <p:cNvPicPr>
            <a:picLocks noChangeAspect="1"/>
          </p:cNvPicPr>
          <p:nvPr/>
        </p:nvPicPr>
        <p:blipFill rotWithShape="1">
          <a:blip r:embed="rId2">
            <a:extLst>
              <a:ext uri="{28A0092B-C50C-407E-A947-70E740481C1C}">
                <a14:useLocalDpi xmlns:a14="http://schemas.microsoft.com/office/drawing/2010/main" val="0"/>
              </a:ext>
            </a:extLst>
          </a:blip>
          <a:srcRect l="15664" t="10666" r="15755" b="333"/>
          <a:stretch/>
        </p:blipFill>
        <p:spPr>
          <a:xfrm>
            <a:off x="525780" y="251460"/>
            <a:ext cx="5600700" cy="6103620"/>
          </a:xfrm>
          <a:prstGeom prst="rect">
            <a:avLst/>
          </a:prstGeom>
        </p:spPr>
      </p:pic>
      <p:pic>
        <p:nvPicPr>
          <p:cNvPr id="4" name="Picture 3" descr="D20180709_100516skewt - Windows Photo Viewer"/>
          <p:cNvPicPr>
            <a:picLocks noChangeAspect="1"/>
          </p:cNvPicPr>
          <p:nvPr/>
        </p:nvPicPr>
        <p:blipFill rotWithShape="1">
          <a:blip r:embed="rId3">
            <a:extLst>
              <a:ext uri="{28A0092B-C50C-407E-A947-70E740481C1C}">
                <a14:useLocalDpi xmlns:a14="http://schemas.microsoft.com/office/drawing/2010/main" val="0"/>
              </a:ext>
            </a:extLst>
          </a:blip>
          <a:srcRect l="14984" t="13936" r="17271" b="13243"/>
          <a:stretch/>
        </p:blipFill>
        <p:spPr>
          <a:xfrm>
            <a:off x="6129219" y="3566160"/>
            <a:ext cx="5084717" cy="3291840"/>
          </a:xfrm>
          <a:prstGeom prst="rect">
            <a:avLst/>
          </a:prstGeom>
        </p:spPr>
      </p:pic>
      <p:pic>
        <p:nvPicPr>
          <p:cNvPr id="5" name="Picture 4" descr="D20180709_104733skewt - Windows Photo Viewer"/>
          <p:cNvPicPr>
            <a:picLocks noChangeAspect="1"/>
          </p:cNvPicPr>
          <p:nvPr/>
        </p:nvPicPr>
        <p:blipFill rotWithShape="1">
          <a:blip r:embed="rId4">
            <a:extLst>
              <a:ext uri="{28A0092B-C50C-407E-A947-70E740481C1C}">
                <a14:useLocalDpi xmlns:a14="http://schemas.microsoft.com/office/drawing/2010/main" val="0"/>
              </a:ext>
            </a:extLst>
          </a:blip>
          <a:srcRect l="14775" t="13589" r="15262" b="13242"/>
          <a:stretch/>
        </p:blipFill>
        <p:spPr>
          <a:xfrm>
            <a:off x="6217711" y="251460"/>
            <a:ext cx="5087163" cy="3204153"/>
          </a:xfrm>
          <a:prstGeom prst="rect">
            <a:avLst/>
          </a:prstGeom>
        </p:spPr>
      </p:pic>
      <p:sp>
        <p:nvSpPr>
          <p:cNvPr id="6" name="TextBox 5"/>
          <p:cNvSpPr txBox="1"/>
          <p:nvPr/>
        </p:nvSpPr>
        <p:spPr>
          <a:xfrm>
            <a:off x="10812422" y="755855"/>
            <a:ext cx="1432829" cy="369332"/>
          </a:xfrm>
          <a:prstGeom prst="rect">
            <a:avLst/>
          </a:prstGeom>
          <a:noFill/>
        </p:spPr>
        <p:txBody>
          <a:bodyPr wrap="square" rtlCol="0">
            <a:spAutoFit/>
          </a:bodyPr>
          <a:lstStyle/>
          <a:p>
            <a:r>
              <a:rPr lang="en-US" dirty="0" smtClean="0"/>
              <a:t>(N) 1047 UTC</a:t>
            </a:r>
            <a:endParaRPr lang="en-US" dirty="0"/>
          </a:p>
        </p:txBody>
      </p:sp>
      <p:sp>
        <p:nvSpPr>
          <p:cNvPr id="7" name="TextBox 6"/>
          <p:cNvSpPr txBox="1"/>
          <p:nvPr/>
        </p:nvSpPr>
        <p:spPr>
          <a:xfrm>
            <a:off x="10812422" y="4842748"/>
            <a:ext cx="1432829" cy="369332"/>
          </a:xfrm>
          <a:prstGeom prst="rect">
            <a:avLst/>
          </a:prstGeom>
          <a:noFill/>
        </p:spPr>
        <p:txBody>
          <a:bodyPr wrap="square" rtlCol="0">
            <a:spAutoFit/>
          </a:bodyPr>
          <a:lstStyle/>
          <a:p>
            <a:r>
              <a:rPr lang="en-US" dirty="0" smtClean="0"/>
              <a:t>(S) 1005 UTC</a:t>
            </a:r>
            <a:endParaRPr lang="en-US" dirty="0"/>
          </a:p>
        </p:txBody>
      </p:sp>
      <p:sp>
        <p:nvSpPr>
          <p:cNvPr id="8" name="TextBox 7"/>
          <p:cNvSpPr txBox="1"/>
          <p:nvPr/>
        </p:nvSpPr>
        <p:spPr>
          <a:xfrm>
            <a:off x="2807352" y="1698366"/>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9" name="TextBox 8"/>
          <p:cNvSpPr txBox="1"/>
          <p:nvPr/>
        </p:nvSpPr>
        <p:spPr>
          <a:xfrm>
            <a:off x="2807352" y="4011975"/>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Tree>
    <p:extLst>
      <p:ext uri="{BB962C8B-B14F-4D97-AF65-F5344CB8AC3E}">
        <p14:creationId xmlns:p14="http://schemas.microsoft.com/office/powerpoint/2010/main" val="1372777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8AL03_1KMIRIMG_201807091407.GIF (GIF Image, 900 × 900 pixels) - Scaled (87%) - Mozilla Firefox"/>
          <p:cNvPicPr>
            <a:picLocks noChangeAspect="1"/>
          </p:cNvPicPr>
          <p:nvPr/>
        </p:nvPicPr>
        <p:blipFill rotWithShape="1">
          <a:blip r:embed="rId2">
            <a:extLst>
              <a:ext uri="{28A0092B-C50C-407E-A947-70E740481C1C}">
                <a14:useLocalDpi xmlns:a14="http://schemas.microsoft.com/office/drawing/2010/main" val="0"/>
              </a:ext>
            </a:extLst>
          </a:blip>
          <a:srcRect l="13098" t="17420" r="30736" b="861"/>
          <a:stretch/>
        </p:blipFill>
        <p:spPr>
          <a:xfrm>
            <a:off x="796412" y="693173"/>
            <a:ext cx="4586749" cy="5604388"/>
          </a:xfrm>
          <a:prstGeom prst="rect">
            <a:avLst/>
          </a:prstGeom>
        </p:spPr>
      </p:pic>
      <p:sp>
        <p:nvSpPr>
          <p:cNvPr id="4" name="TextBox 3"/>
          <p:cNvSpPr txBox="1"/>
          <p:nvPr/>
        </p:nvSpPr>
        <p:spPr>
          <a:xfrm>
            <a:off x="3156773" y="2376792"/>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5" name="TextBox 4"/>
          <p:cNvSpPr txBox="1"/>
          <p:nvPr/>
        </p:nvSpPr>
        <p:spPr>
          <a:xfrm>
            <a:off x="3156774" y="3558654"/>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6" name="TextBox 5"/>
          <p:cNvSpPr txBox="1"/>
          <p:nvPr/>
        </p:nvSpPr>
        <p:spPr>
          <a:xfrm>
            <a:off x="4236473" y="3543906"/>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pic>
        <p:nvPicPr>
          <p:cNvPr id="8" name="Picture 7" descr="D20180709_133730skewt - Windows Photo Viewer"/>
          <p:cNvPicPr>
            <a:picLocks noChangeAspect="1"/>
          </p:cNvPicPr>
          <p:nvPr/>
        </p:nvPicPr>
        <p:blipFill rotWithShape="1">
          <a:blip r:embed="rId3">
            <a:extLst>
              <a:ext uri="{28A0092B-C50C-407E-A947-70E740481C1C}">
                <a14:useLocalDpi xmlns:a14="http://schemas.microsoft.com/office/drawing/2010/main" val="0"/>
              </a:ext>
            </a:extLst>
          </a:blip>
          <a:srcRect l="792" t="15435" r="10513" b="16330"/>
          <a:stretch/>
        </p:blipFill>
        <p:spPr>
          <a:xfrm>
            <a:off x="5540046" y="2076117"/>
            <a:ext cx="3456470" cy="2374377"/>
          </a:xfrm>
          <a:prstGeom prst="rect">
            <a:avLst/>
          </a:prstGeom>
        </p:spPr>
      </p:pic>
      <p:pic>
        <p:nvPicPr>
          <p:cNvPr id="7" name="Picture 6" descr="D20180709_140854skewt - Windows Photo Viewer"/>
          <p:cNvPicPr>
            <a:picLocks noChangeAspect="1"/>
          </p:cNvPicPr>
          <p:nvPr/>
        </p:nvPicPr>
        <p:blipFill rotWithShape="1">
          <a:blip r:embed="rId4">
            <a:extLst>
              <a:ext uri="{28A0092B-C50C-407E-A947-70E740481C1C}">
                <a14:useLocalDpi xmlns:a14="http://schemas.microsoft.com/office/drawing/2010/main" val="0"/>
              </a:ext>
            </a:extLst>
          </a:blip>
          <a:srcRect l="1234" t="15659" r="10502" b="17448"/>
          <a:stretch/>
        </p:blipFill>
        <p:spPr>
          <a:xfrm>
            <a:off x="5560141" y="1"/>
            <a:ext cx="3436375" cy="2362014"/>
          </a:xfrm>
          <a:prstGeom prst="rect">
            <a:avLst/>
          </a:prstGeom>
        </p:spPr>
      </p:pic>
      <p:sp>
        <p:nvSpPr>
          <p:cNvPr id="9" name="TextBox 8"/>
          <p:cNvSpPr txBox="1"/>
          <p:nvPr/>
        </p:nvSpPr>
        <p:spPr>
          <a:xfrm>
            <a:off x="9276735" y="412955"/>
            <a:ext cx="2315497" cy="369332"/>
          </a:xfrm>
          <a:prstGeom prst="rect">
            <a:avLst/>
          </a:prstGeom>
          <a:noFill/>
        </p:spPr>
        <p:txBody>
          <a:bodyPr wrap="square" rtlCol="0">
            <a:spAutoFit/>
          </a:bodyPr>
          <a:lstStyle/>
          <a:p>
            <a:r>
              <a:rPr lang="en-US" dirty="0" smtClean="0"/>
              <a:t>(NW mid) 1408 UTC</a:t>
            </a:r>
            <a:endParaRPr lang="en-US" dirty="0"/>
          </a:p>
        </p:txBody>
      </p:sp>
      <p:sp>
        <p:nvSpPr>
          <p:cNvPr id="10" name="TextBox 9"/>
          <p:cNvSpPr txBox="1"/>
          <p:nvPr/>
        </p:nvSpPr>
        <p:spPr>
          <a:xfrm>
            <a:off x="9276735" y="2783306"/>
            <a:ext cx="2315497" cy="369332"/>
          </a:xfrm>
          <a:prstGeom prst="rect">
            <a:avLst/>
          </a:prstGeom>
          <a:noFill/>
        </p:spPr>
        <p:txBody>
          <a:bodyPr wrap="square" rtlCol="0">
            <a:spAutoFit/>
          </a:bodyPr>
          <a:lstStyle/>
          <a:p>
            <a:r>
              <a:rPr lang="en-US" dirty="0" smtClean="0"/>
              <a:t>(SE mid) 1337 UTC</a:t>
            </a:r>
            <a:endParaRPr lang="en-US" dirty="0"/>
          </a:p>
        </p:txBody>
      </p:sp>
      <p:sp>
        <p:nvSpPr>
          <p:cNvPr id="11" name="TextBox 10"/>
          <p:cNvSpPr txBox="1"/>
          <p:nvPr/>
        </p:nvSpPr>
        <p:spPr>
          <a:xfrm>
            <a:off x="9276735" y="5205588"/>
            <a:ext cx="2315497" cy="369332"/>
          </a:xfrm>
          <a:prstGeom prst="rect">
            <a:avLst/>
          </a:prstGeom>
          <a:noFill/>
        </p:spPr>
        <p:txBody>
          <a:bodyPr wrap="square" rtlCol="0">
            <a:spAutoFit/>
          </a:bodyPr>
          <a:lstStyle/>
          <a:p>
            <a:r>
              <a:rPr lang="en-US" dirty="0" smtClean="0"/>
              <a:t>(SW mid)  1257 UTC</a:t>
            </a:r>
            <a:endParaRPr lang="en-US" dirty="0"/>
          </a:p>
        </p:txBody>
      </p:sp>
      <p:pic>
        <p:nvPicPr>
          <p:cNvPr id="12" name="Picture 11" descr="D20180709_125742skewt - Windows Photo Viewer"/>
          <p:cNvPicPr>
            <a:picLocks noChangeAspect="1"/>
          </p:cNvPicPr>
          <p:nvPr/>
        </p:nvPicPr>
        <p:blipFill rotWithShape="1">
          <a:blip r:embed="rId5">
            <a:extLst>
              <a:ext uri="{28A0092B-C50C-407E-A947-70E740481C1C}">
                <a14:useLocalDpi xmlns:a14="http://schemas.microsoft.com/office/drawing/2010/main" val="0"/>
              </a:ext>
            </a:extLst>
          </a:blip>
          <a:srcRect l="2647" t="13363" r="11748" b="13480"/>
          <a:stretch/>
        </p:blipFill>
        <p:spPr>
          <a:xfrm>
            <a:off x="5536189" y="4450495"/>
            <a:ext cx="3460327" cy="2407505"/>
          </a:xfrm>
          <a:prstGeom prst="rect">
            <a:avLst/>
          </a:prstGeom>
        </p:spPr>
      </p:pic>
    </p:spTree>
    <p:extLst>
      <p:ext uri="{BB962C8B-B14F-4D97-AF65-F5344CB8AC3E}">
        <p14:creationId xmlns:p14="http://schemas.microsoft.com/office/powerpoint/2010/main" val="23544814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TDR Analysis</a:t>
            </a:r>
            <a:endParaRPr lang="en-US" dirty="0"/>
          </a:p>
        </p:txBody>
      </p:sp>
      <p:pic>
        <p:nvPicPr>
          <p:cNvPr id="3" name="Picture 2" descr="180709H1_ws_dbz_planview.png (PNG Image, 1654 × 786 pixels) - Scaled (61%) - Mozilla Firefox"/>
          <p:cNvPicPr>
            <a:picLocks noChangeAspect="1"/>
          </p:cNvPicPr>
          <p:nvPr/>
        </p:nvPicPr>
        <p:blipFill rotWithShape="1">
          <a:blip r:embed="rId2">
            <a:extLst>
              <a:ext uri="{28A0092B-C50C-407E-A947-70E740481C1C}">
                <a14:useLocalDpi xmlns:a14="http://schemas.microsoft.com/office/drawing/2010/main" val="0"/>
              </a:ext>
            </a:extLst>
          </a:blip>
          <a:srcRect l="1107" t="27000" r="1760" b="18333"/>
          <a:stretch/>
        </p:blipFill>
        <p:spPr>
          <a:xfrm>
            <a:off x="3954780" y="1965960"/>
            <a:ext cx="7932420" cy="3749040"/>
          </a:xfrm>
          <a:prstGeom prst="rect">
            <a:avLst/>
          </a:prstGeom>
        </p:spPr>
      </p:pic>
      <p:pic>
        <p:nvPicPr>
          <p:cNvPr id="4" name="Picture 3" descr="180709H1_ws_nhc_planview.png (PNG Image, 1654 × 786 pixels) - Scaled (61%) - Mozilla Firefox"/>
          <p:cNvPicPr>
            <a:picLocks noChangeAspect="1"/>
          </p:cNvPicPr>
          <p:nvPr/>
        </p:nvPicPr>
        <p:blipFill rotWithShape="1">
          <a:blip r:embed="rId3">
            <a:extLst>
              <a:ext uri="{28A0092B-C50C-407E-A947-70E740481C1C}">
                <a14:useLocalDpi xmlns:a14="http://schemas.microsoft.com/office/drawing/2010/main" val="0"/>
              </a:ext>
            </a:extLst>
          </a:blip>
          <a:srcRect l="1107" t="27000" r="50747" b="18333"/>
          <a:stretch/>
        </p:blipFill>
        <p:spPr>
          <a:xfrm>
            <a:off x="22860" y="1965960"/>
            <a:ext cx="3931920" cy="3749040"/>
          </a:xfrm>
          <a:prstGeom prst="rect">
            <a:avLst/>
          </a:prstGeom>
        </p:spPr>
      </p:pic>
    </p:spTree>
    <p:extLst>
      <p:ext uri="{BB962C8B-B14F-4D97-AF65-F5344CB8AC3E}">
        <p14:creationId xmlns:p14="http://schemas.microsoft.com/office/powerpoint/2010/main" val="30226263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 subject) - kelly.ryan@noaa.gov - National Oceanic and Atmospheric Administration Mail - Mozilla Firefox"/>
          <p:cNvPicPr>
            <a:picLocks noChangeAspect="1"/>
          </p:cNvPicPr>
          <p:nvPr/>
        </p:nvPicPr>
        <p:blipFill rotWithShape="1">
          <a:blip r:embed="rId2">
            <a:extLst>
              <a:ext uri="{28A0092B-C50C-407E-A947-70E740481C1C}">
                <a14:useLocalDpi xmlns:a14="http://schemas.microsoft.com/office/drawing/2010/main" val="0"/>
              </a:ext>
            </a:extLst>
          </a:blip>
          <a:srcRect l="16167" t="26022" r="16832" b="15483"/>
          <a:stretch/>
        </p:blipFill>
        <p:spPr>
          <a:xfrm>
            <a:off x="565353" y="1332073"/>
            <a:ext cx="6189407" cy="4537786"/>
          </a:xfrm>
          <a:prstGeom prst="rect">
            <a:avLst/>
          </a:prstGeom>
        </p:spPr>
      </p:pic>
      <p:sp>
        <p:nvSpPr>
          <p:cNvPr id="2" name="Title 1"/>
          <p:cNvSpPr>
            <a:spLocks noGrp="1"/>
          </p:cNvSpPr>
          <p:nvPr>
            <p:ph type="title"/>
          </p:nvPr>
        </p:nvSpPr>
        <p:spPr>
          <a:xfrm>
            <a:off x="779206" y="158647"/>
            <a:ext cx="10515600" cy="1325563"/>
          </a:xfrm>
        </p:spPr>
        <p:txBody>
          <a:bodyPr/>
          <a:lstStyle/>
          <a:p>
            <a:r>
              <a:rPr lang="en-US" dirty="0" smtClean="0"/>
              <a:t>Transit back to Lakeland </a:t>
            </a:r>
            <a:endParaRPr lang="en-US" dirty="0"/>
          </a:p>
        </p:txBody>
      </p:sp>
      <p:pic>
        <p:nvPicPr>
          <p:cNvPr id="4" name="Picture 3" descr="D20180709_145407skewt - Windows Photo Viewer"/>
          <p:cNvPicPr>
            <a:picLocks noChangeAspect="1"/>
          </p:cNvPicPr>
          <p:nvPr/>
        </p:nvPicPr>
        <p:blipFill rotWithShape="1">
          <a:blip r:embed="rId3">
            <a:extLst>
              <a:ext uri="{28A0092B-C50C-407E-A947-70E740481C1C}">
                <a14:useLocalDpi xmlns:a14="http://schemas.microsoft.com/office/drawing/2010/main" val="0"/>
              </a:ext>
            </a:extLst>
          </a:blip>
          <a:srcRect l="2584" t="14092" r="11630" b="13869"/>
          <a:stretch/>
        </p:blipFill>
        <p:spPr>
          <a:xfrm>
            <a:off x="7064478" y="1814051"/>
            <a:ext cx="4813390" cy="3290683"/>
          </a:xfrm>
          <a:prstGeom prst="rect">
            <a:avLst/>
          </a:prstGeom>
        </p:spPr>
      </p:pic>
      <p:sp>
        <p:nvSpPr>
          <p:cNvPr id="5" name="TextBox 4"/>
          <p:cNvSpPr txBox="1"/>
          <p:nvPr/>
        </p:nvSpPr>
        <p:spPr>
          <a:xfrm>
            <a:off x="2069935" y="3924241"/>
            <a:ext cx="296213" cy="369332"/>
          </a:xfrm>
          <a:prstGeom prst="rect">
            <a:avLst/>
          </a:prstGeom>
          <a:noFill/>
        </p:spPr>
        <p:txBody>
          <a:bodyPr wrap="square" rtlCol="0">
            <a:spAutoFit/>
          </a:bodyPr>
          <a:lstStyle/>
          <a:p>
            <a:r>
              <a:rPr lang="en-US" b="1" dirty="0" smtClean="0">
                <a:solidFill>
                  <a:srgbClr val="92D050"/>
                </a:solidFill>
              </a:rPr>
              <a:t>X</a:t>
            </a:r>
            <a:endParaRPr lang="en-US" b="1" dirty="0">
              <a:solidFill>
                <a:srgbClr val="92D050"/>
              </a:solidFill>
            </a:endParaRPr>
          </a:p>
        </p:txBody>
      </p:sp>
    </p:spTree>
    <p:extLst>
      <p:ext uri="{BB962C8B-B14F-4D97-AF65-F5344CB8AC3E}">
        <p14:creationId xmlns:p14="http://schemas.microsoft.com/office/powerpoint/2010/main" val="42549711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5"/>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120" name="Google Shape;120;p15"/>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121" name="Google Shape;121;p15"/>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122" name="Google Shape;122;p15"/>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23" name="Google Shape;123;p15"/>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124" name="Google Shape;124;p15"/>
          <p:cNvSpPr txBox="1"/>
          <p:nvPr/>
        </p:nvSpPr>
        <p:spPr>
          <a:xfrm>
            <a:off x="320150" y="1567050"/>
            <a:ext cx="10800900" cy="924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800" b="1">
                <a:latin typeface="Calibri"/>
                <a:ea typeface="Calibri"/>
                <a:cs typeface="Calibri"/>
                <a:sym typeface="Calibri"/>
              </a:rPr>
              <a:t>Purpose</a:t>
            </a:r>
            <a:r>
              <a:rPr lang="en-US" sz="2800">
                <a:latin typeface="Calibri"/>
                <a:ea typeface="Calibri"/>
                <a:cs typeface="Calibri"/>
                <a:sym typeface="Calibri"/>
              </a:rPr>
              <a:t>: </a:t>
            </a:r>
            <a:endParaRPr sz="2800">
              <a:latin typeface="Calibri"/>
              <a:ea typeface="Calibri"/>
              <a:cs typeface="Calibri"/>
              <a:sym typeface="Calibri"/>
            </a:endParaRPr>
          </a:p>
          <a:p>
            <a:pPr marL="0" lvl="0" indent="0" rtl="0">
              <a:lnSpc>
                <a:spcPct val="115000"/>
              </a:lnSpc>
              <a:spcBef>
                <a:spcPts val="600"/>
              </a:spcBef>
              <a:spcAft>
                <a:spcPts val="0"/>
              </a:spcAft>
              <a:buNone/>
            </a:pPr>
            <a:endParaRPr sz="2400">
              <a:latin typeface="Calibri"/>
              <a:ea typeface="Calibri"/>
              <a:cs typeface="Calibri"/>
              <a:sym typeface="Calibri"/>
            </a:endParaRPr>
          </a:p>
        </p:txBody>
      </p:sp>
      <p:sp>
        <p:nvSpPr>
          <p:cNvPr id="125" name="Google Shape;125;p15"/>
          <p:cNvSpPr txBox="1"/>
          <p:nvPr/>
        </p:nvSpPr>
        <p:spPr>
          <a:xfrm>
            <a:off x="759700" y="1966550"/>
            <a:ext cx="11441100" cy="21042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EMC-tasked data collection targeting 00 UTC and 12 UTC HWRF cycles</a:t>
            </a: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Test assimilation after H218 implementation, 7/9 at 12 UTC</a:t>
            </a: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Shakedown for the season</a:t>
            </a: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Possibly get a look at the MMR (new lower fuselage radar)</a:t>
            </a: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Clr>
                <a:schemeClr val="dk1"/>
              </a:buClr>
              <a:buSzPts val="1100"/>
              <a:buFont typeface="Arial"/>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p:txBody>
      </p:sp>
      <p:sp>
        <p:nvSpPr>
          <p:cNvPr id="126" name="Google Shape;126;p15"/>
          <p:cNvSpPr txBox="1"/>
          <p:nvPr/>
        </p:nvSpPr>
        <p:spPr>
          <a:xfrm>
            <a:off x="320150" y="4038950"/>
            <a:ext cx="10800900" cy="924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800" b="1">
                <a:latin typeface="Calibri"/>
                <a:ea typeface="Calibri"/>
                <a:cs typeface="Calibri"/>
                <a:sym typeface="Calibri"/>
              </a:rPr>
              <a:t>Target</a:t>
            </a:r>
            <a:r>
              <a:rPr lang="en-US" sz="2800">
                <a:latin typeface="Calibri"/>
                <a:ea typeface="Calibri"/>
                <a:cs typeface="Calibri"/>
                <a:sym typeface="Calibri"/>
              </a:rPr>
              <a:t>: </a:t>
            </a:r>
            <a:endParaRPr sz="2800">
              <a:latin typeface="Calibri"/>
              <a:ea typeface="Calibri"/>
              <a:cs typeface="Calibri"/>
              <a:sym typeface="Calibri"/>
            </a:endParaRPr>
          </a:p>
          <a:p>
            <a:pPr marL="0" lvl="0" indent="0" rtl="0">
              <a:lnSpc>
                <a:spcPct val="115000"/>
              </a:lnSpc>
              <a:spcBef>
                <a:spcPts val="600"/>
              </a:spcBef>
              <a:spcAft>
                <a:spcPts val="0"/>
              </a:spcAft>
              <a:buNone/>
            </a:pPr>
            <a:endParaRPr sz="2400">
              <a:latin typeface="Calibri"/>
              <a:ea typeface="Calibri"/>
              <a:cs typeface="Calibri"/>
              <a:sym typeface="Calibri"/>
            </a:endParaRPr>
          </a:p>
        </p:txBody>
      </p:sp>
      <p:sp>
        <p:nvSpPr>
          <p:cNvPr id="127" name="Google Shape;127;p15"/>
          <p:cNvSpPr txBox="1"/>
          <p:nvPr/>
        </p:nvSpPr>
        <p:spPr>
          <a:xfrm>
            <a:off x="759700" y="4547950"/>
            <a:ext cx="11441100" cy="5079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TD 3 / Tropical Storm Chris as it was slowly intensifying off the coast of the Carolinas</a:t>
            </a:r>
            <a:endParaRPr sz="2400">
              <a:solidFill>
                <a:schemeClr val="dk1"/>
              </a:solidFill>
              <a:latin typeface="Calibri"/>
              <a:ea typeface="Calibri"/>
              <a:cs typeface="Calibri"/>
              <a:sym typeface="Calibri"/>
            </a:endParaRPr>
          </a:p>
        </p:txBody>
      </p:sp>
      <p:sp>
        <p:nvSpPr>
          <p:cNvPr id="128" name="Google Shape;128;p15"/>
          <p:cNvSpPr txBox="1"/>
          <p:nvPr/>
        </p:nvSpPr>
        <p:spPr>
          <a:xfrm>
            <a:off x="312475" y="5115950"/>
            <a:ext cx="10800900" cy="924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800" b="1">
                <a:latin typeface="Calibri"/>
                <a:ea typeface="Calibri"/>
                <a:cs typeface="Calibri"/>
                <a:sym typeface="Calibri"/>
              </a:rPr>
              <a:t>Mission Timeline</a:t>
            </a:r>
            <a:r>
              <a:rPr lang="en-US" sz="2800">
                <a:latin typeface="Calibri"/>
                <a:ea typeface="Calibri"/>
                <a:cs typeface="Calibri"/>
                <a:sym typeface="Calibri"/>
              </a:rPr>
              <a:t>: </a:t>
            </a:r>
            <a:endParaRPr sz="2800">
              <a:latin typeface="Calibri"/>
              <a:ea typeface="Calibri"/>
              <a:cs typeface="Calibri"/>
              <a:sym typeface="Calibri"/>
            </a:endParaRPr>
          </a:p>
          <a:p>
            <a:pPr marL="0" lvl="0" indent="0" rtl="0">
              <a:lnSpc>
                <a:spcPct val="115000"/>
              </a:lnSpc>
              <a:spcBef>
                <a:spcPts val="600"/>
              </a:spcBef>
              <a:spcAft>
                <a:spcPts val="0"/>
              </a:spcAft>
              <a:buNone/>
            </a:pPr>
            <a:endParaRPr sz="2400">
              <a:latin typeface="Calibri"/>
              <a:ea typeface="Calibri"/>
              <a:cs typeface="Calibri"/>
              <a:sym typeface="Calibri"/>
            </a:endParaRPr>
          </a:p>
        </p:txBody>
      </p:sp>
      <p:sp>
        <p:nvSpPr>
          <p:cNvPr id="129" name="Google Shape;129;p15"/>
          <p:cNvSpPr txBox="1"/>
          <p:nvPr/>
        </p:nvSpPr>
        <p:spPr>
          <a:xfrm>
            <a:off x="743225" y="5637500"/>
            <a:ext cx="11441100" cy="1340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08 July (Sun):		0430 L, 1930 L (Delayed from 1630 L Takeoff) Mission</a:t>
            </a: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r>
              <a:rPr lang="en-US" sz="2400">
                <a:solidFill>
                  <a:schemeClr val="dk1"/>
                </a:solidFill>
                <a:latin typeface="Calibri"/>
                <a:ea typeface="Calibri"/>
                <a:cs typeface="Calibri"/>
                <a:sym typeface="Calibri"/>
              </a:rPr>
              <a:t>09 July (Mon):		0430 L, 1630 L Missions</a:t>
            </a: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p:txBody>
      </p:sp>
      <p:sp>
        <p:nvSpPr>
          <p:cNvPr id="130" name="Google Shape;130;p15"/>
          <p:cNvSpPr txBox="1"/>
          <p:nvPr/>
        </p:nvSpPr>
        <p:spPr>
          <a:xfrm>
            <a:off x="7079925" y="6100650"/>
            <a:ext cx="4799400" cy="507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1800">
                <a:solidFill>
                  <a:srgbClr val="134F5C"/>
                </a:solidFill>
              </a:rPr>
              <a:t>7 53rdWRS Missions between 07/15Z and 10/18Z</a:t>
            </a:r>
            <a:endParaRPr sz="1800">
              <a:solidFill>
                <a:srgbClr val="134F5C"/>
              </a:solidFill>
            </a:endParaRPr>
          </a:p>
          <a:p>
            <a:pPr marL="0" lvl="0" indent="0">
              <a:spcBef>
                <a:spcPts val="0"/>
              </a:spcBef>
              <a:spcAft>
                <a:spcPts val="0"/>
              </a:spcAft>
              <a:buNone/>
            </a:pPr>
            <a:endParaRPr>
              <a:solidFill>
                <a:srgbClr val="134F5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71" y="0"/>
            <a:ext cx="10515600" cy="1325563"/>
          </a:xfrm>
        </p:spPr>
        <p:txBody>
          <a:bodyPr/>
          <a:lstStyle/>
          <a:p>
            <a:r>
              <a:rPr lang="en-US" dirty="0" smtClean="0"/>
              <a:t>MMR display progression throughout flight</a:t>
            </a:r>
            <a:endParaRPr lang="en-US" dirty="0"/>
          </a:p>
        </p:txBody>
      </p:sp>
      <p:pic>
        <p:nvPicPr>
          <p:cNvPr id="3" name="Picture 2" descr="(no subject) - kelly.ryan@noaa.gov - National Oceanic and Atmospheric Administration Mail - Mozilla Firefox"/>
          <p:cNvPicPr>
            <a:picLocks noChangeAspect="1"/>
          </p:cNvPicPr>
          <p:nvPr/>
        </p:nvPicPr>
        <p:blipFill rotWithShape="1">
          <a:blip r:embed="rId2">
            <a:extLst>
              <a:ext uri="{28A0092B-C50C-407E-A947-70E740481C1C}">
                <a14:useLocalDpi xmlns:a14="http://schemas.microsoft.com/office/drawing/2010/main" val="0"/>
              </a:ext>
            </a:extLst>
          </a:blip>
          <a:srcRect l="20142" t="15914" r="50421" b="11828"/>
          <a:stretch/>
        </p:blipFill>
        <p:spPr>
          <a:xfrm>
            <a:off x="412956" y="1251821"/>
            <a:ext cx="2403988" cy="4955459"/>
          </a:xfrm>
          <a:prstGeom prst="rect">
            <a:avLst/>
          </a:prstGeom>
        </p:spPr>
      </p:pic>
      <p:pic>
        <p:nvPicPr>
          <p:cNvPr id="4" name="Picture 3" descr="(no subject) - kelly.ryan@noaa.gov - National Oceanic and Atmospheric Administration Mail - Mozilla Firefox"/>
          <p:cNvPicPr>
            <a:picLocks noChangeAspect="1"/>
          </p:cNvPicPr>
          <p:nvPr/>
        </p:nvPicPr>
        <p:blipFill rotWithShape="1">
          <a:blip r:embed="rId3">
            <a:extLst>
              <a:ext uri="{28A0092B-C50C-407E-A947-70E740481C1C}">
                <a14:useLocalDpi xmlns:a14="http://schemas.microsoft.com/office/drawing/2010/main" val="0"/>
              </a:ext>
            </a:extLst>
          </a:blip>
          <a:srcRect l="19599" t="21291" r="26042" b="15914"/>
          <a:stretch/>
        </p:blipFill>
        <p:spPr>
          <a:xfrm>
            <a:off x="7521676" y="1325563"/>
            <a:ext cx="4439265" cy="4306529"/>
          </a:xfrm>
          <a:prstGeom prst="rect">
            <a:avLst/>
          </a:prstGeom>
        </p:spPr>
      </p:pic>
      <p:pic>
        <p:nvPicPr>
          <p:cNvPr id="5" name="Picture 4" descr="(no subject) - kelly.ryan@noaa.gov - National Oceanic and Atmospheric Administration Mail - Mozilla Firefox"/>
          <p:cNvPicPr>
            <a:picLocks noChangeAspect="1"/>
          </p:cNvPicPr>
          <p:nvPr/>
        </p:nvPicPr>
        <p:blipFill rotWithShape="1">
          <a:blip r:embed="rId4">
            <a:extLst>
              <a:ext uri="{28A0092B-C50C-407E-A947-70E740481C1C}">
                <a14:useLocalDpi xmlns:a14="http://schemas.microsoft.com/office/drawing/2010/main" val="0"/>
              </a:ext>
            </a:extLst>
          </a:blip>
          <a:srcRect l="13820" t="32257" r="35613" b="26022"/>
          <a:stretch/>
        </p:blipFill>
        <p:spPr>
          <a:xfrm>
            <a:off x="3104535" y="2046442"/>
            <a:ext cx="4129550" cy="2861187"/>
          </a:xfrm>
          <a:prstGeom prst="rect">
            <a:avLst/>
          </a:prstGeom>
        </p:spPr>
      </p:pic>
      <p:sp>
        <p:nvSpPr>
          <p:cNvPr id="6" name="TextBox 5"/>
          <p:cNvSpPr txBox="1"/>
          <p:nvPr/>
        </p:nvSpPr>
        <p:spPr>
          <a:xfrm>
            <a:off x="3524865" y="6168305"/>
            <a:ext cx="6105832" cy="369332"/>
          </a:xfrm>
          <a:prstGeom prst="rect">
            <a:avLst/>
          </a:prstGeom>
          <a:noFill/>
        </p:spPr>
        <p:txBody>
          <a:bodyPr wrap="square" rtlCol="0">
            <a:spAutoFit/>
          </a:bodyPr>
          <a:lstStyle/>
          <a:p>
            <a:r>
              <a:rPr lang="en-US" dirty="0" smtClean="0"/>
              <a:t>Thanks to MMR engineers onboard!!!</a:t>
            </a:r>
            <a:endParaRPr lang="en-US" dirty="0"/>
          </a:p>
        </p:txBody>
      </p:sp>
    </p:spTree>
    <p:extLst>
      <p:ext uri="{BB962C8B-B14F-4D97-AF65-F5344CB8AC3E}">
        <p14:creationId xmlns:p14="http://schemas.microsoft.com/office/powerpoint/2010/main" val="4135874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1456"/>
            <a:ext cx="10515600" cy="523517"/>
          </a:xfrm>
        </p:spPr>
        <p:txBody>
          <a:bodyPr>
            <a:normAutofit fontScale="90000"/>
          </a:bodyPr>
          <a:lstStyle/>
          <a:p>
            <a:pPr algn="ctr"/>
            <a:r>
              <a:rPr lang="en-US" b="1" dirty="0" smtClean="0"/>
              <a:t>Summary of Shake-n-Bake-Take2</a:t>
            </a:r>
            <a:endParaRPr lang="en-US" b="1" dirty="0"/>
          </a:p>
        </p:txBody>
      </p:sp>
      <p:sp>
        <p:nvSpPr>
          <p:cNvPr id="3" name="TextBox 2"/>
          <p:cNvSpPr txBox="1"/>
          <p:nvPr/>
        </p:nvSpPr>
        <p:spPr>
          <a:xfrm>
            <a:off x="4778478" y="5427046"/>
            <a:ext cx="1661376" cy="646331"/>
          </a:xfrm>
          <a:prstGeom prst="rect">
            <a:avLst/>
          </a:prstGeom>
          <a:noFill/>
        </p:spPr>
        <p:txBody>
          <a:bodyPr wrap="square" rtlCol="0">
            <a:spAutoFit/>
          </a:bodyPr>
          <a:lstStyle/>
          <a:p>
            <a:r>
              <a:rPr lang="en-US" b="1" u="sng" dirty="0" smtClean="0"/>
              <a:t>Expendables</a:t>
            </a:r>
          </a:p>
          <a:p>
            <a:r>
              <a:rPr lang="en-US" dirty="0" smtClean="0"/>
              <a:t>15 dropsondes</a:t>
            </a:r>
          </a:p>
        </p:txBody>
      </p:sp>
      <p:sp>
        <p:nvSpPr>
          <p:cNvPr id="4" name="TextBox 3"/>
          <p:cNvSpPr txBox="1"/>
          <p:nvPr/>
        </p:nvSpPr>
        <p:spPr>
          <a:xfrm>
            <a:off x="4778478" y="737032"/>
            <a:ext cx="6696600" cy="4154984"/>
          </a:xfrm>
          <a:prstGeom prst="rect">
            <a:avLst/>
          </a:prstGeom>
          <a:noFill/>
        </p:spPr>
        <p:txBody>
          <a:bodyPr wrap="square" rtlCol="0">
            <a:spAutoFit/>
          </a:bodyPr>
          <a:lstStyle/>
          <a:p>
            <a:r>
              <a:rPr lang="en-US" sz="1600" b="1" u="sng" dirty="0" smtClean="0"/>
              <a:t>General</a:t>
            </a:r>
          </a:p>
          <a:p>
            <a:pPr marL="285750" indent="-285750">
              <a:buFont typeface="Arial" panose="020B0604020202020204" pitchFamily="34" charset="0"/>
              <a:buChar char="•"/>
            </a:pPr>
            <a:r>
              <a:rPr lang="en-US" sz="1600" dirty="0" smtClean="0"/>
              <a:t>Peak FL winds: 60 </a:t>
            </a:r>
            <a:r>
              <a:rPr lang="en-US" sz="1600" dirty="0" err="1" smtClean="0"/>
              <a:t>kts</a:t>
            </a:r>
            <a:endParaRPr lang="en-US" sz="1600" dirty="0" smtClean="0"/>
          </a:p>
          <a:p>
            <a:pPr marL="285750" indent="-285750">
              <a:buFont typeface="Arial" panose="020B0604020202020204" pitchFamily="34" charset="0"/>
              <a:buChar char="•"/>
            </a:pPr>
            <a:r>
              <a:rPr lang="en-US" sz="1600" dirty="0" smtClean="0"/>
              <a:t>Peak SFMR winds: 52 </a:t>
            </a:r>
            <a:r>
              <a:rPr lang="en-US" sz="1600" dirty="0" err="1" smtClean="0"/>
              <a:t>kts</a:t>
            </a:r>
            <a:endParaRPr lang="en-US" sz="1600" dirty="0" smtClean="0"/>
          </a:p>
          <a:p>
            <a:pPr marL="285750" indent="-285750">
              <a:buFont typeface="Arial" panose="020B0604020202020204" pitchFamily="34" charset="0"/>
              <a:buChar char="•"/>
            </a:pPr>
            <a:r>
              <a:rPr lang="en-US" sz="1600" dirty="0" smtClean="0"/>
              <a:t>MSLP: 999 mb</a:t>
            </a:r>
          </a:p>
          <a:p>
            <a:pPr marL="285750" indent="-285750">
              <a:buFont typeface="Arial" panose="020B0604020202020204" pitchFamily="34" charset="0"/>
              <a:buChar char="•"/>
            </a:pPr>
            <a:r>
              <a:rPr lang="en-US" sz="1600" dirty="0" smtClean="0"/>
              <a:t>Estimated RMW: 15 nautical miles (asymmetric)</a:t>
            </a:r>
          </a:p>
          <a:p>
            <a:pPr marL="285750" indent="-285750">
              <a:buFont typeface="Arial" panose="020B0604020202020204" pitchFamily="34" charset="0"/>
              <a:buChar char="•"/>
            </a:pPr>
            <a:r>
              <a:rPr lang="en-US" sz="1600" dirty="0" smtClean="0"/>
              <a:t>Constant intensity and asymmetric convection presentation for duration of mission. </a:t>
            </a:r>
          </a:p>
          <a:p>
            <a:pPr marL="285750" indent="-285750">
              <a:buFont typeface="Arial" panose="020B0604020202020204" pitchFamily="34" charset="0"/>
              <a:buChar char="•"/>
            </a:pPr>
            <a:r>
              <a:rPr lang="en-US" sz="1600" dirty="0"/>
              <a:t>T</a:t>
            </a:r>
            <a:r>
              <a:rPr lang="en-US" sz="1600" dirty="0" smtClean="0"/>
              <a:t>he asymmetry in convection flipped between figure-4s from SW to NE</a:t>
            </a:r>
          </a:p>
          <a:p>
            <a:pPr marL="285750" indent="-285750">
              <a:buFont typeface="Arial" panose="020B0604020202020204" pitchFamily="34" charset="0"/>
              <a:buChar char="•"/>
            </a:pPr>
            <a:r>
              <a:rPr lang="en-US" sz="1600" dirty="0" smtClean="0"/>
              <a:t>Intrusion of dry air evident in dropsonde measurements</a:t>
            </a:r>
          </a:p>
          <a:p>
            <a:pPr marL="285750" indent="-285750">
              <a:buFont typeface="Arial" panose="020B0604020202020204" pitchFamily="34" charset="0"/>
              <a:buChar char="•"/>
            </a:pPr>
            <a:r>
              <a:rPr lang="en-US" sz="1600" dirty="0" smtClean="0"/>
              <a:t>MMR was usable for situational awareness by the start of 2</a:t>
            </a:r>
            <a:r>
              <a:rPr lang="en-US" sz="1600" baseline="30000" dirty="0" smtClean="0"/>
              <a:t>nd</a:t>
            </a:r>
            <a:r>
              <a:rPr lang="en-US" sz="1600" dirty="0" smtClean="0"/>
              <a:t> figure-4 !!!</a:t>
            </a:r>
          </a:p>
          <a:p>
            <a:endParaRPr lang="en-US" b="1" u="sng" dirty="0" smtClean="0"/>
          </a:p>
          <a:p>
            <a:r>
              <a:rPr lang="en-US" sz="1600" b="1" u="sng" dirty="0" smtClean="0"/>
              <a:t>Problems</a:t>
            </a:r>
          </a:p>
          <a:p>
            <a:pPr marL="285750" indent="-285750">
              <a:buFont typeface="Arial" panose="020B0604020202020204" pitchFamily="34" charset="0"/>
              <a:buChar char="•"/>
            </a:pPr>
            <a:r>
              <a:rPr lang="en-US" sz="1400" b="1" dirty="0" smtClean="0"/>
              <a:t>Numerous workstation issues</a:t>
            </a:r>
            <a:r>
              <a:rPr lang="en-US" sz="1400" dirty="0" smtClean="0"/>
              <a:t>: LPS and </a:t>
            </a:r>
            <a:r>
              <a:rPr lang="en-US" sz="1400" dirty="0" err="1" smtClean="0"/>
              <a:t>sonde</a:t>
            </a:r>
            <a:r>
              <a:rPr lang="en-US" sz="1400" dirty="0" smtClean="0"/>
              <a:t> scientist switched seats for majority of flight</a:t>
            </a:r>
          </a:p>
          <a:p>
            <a:pPr marL="285750" indent="-285750">
              <a:buFont typeface="Arial" panose="020B0604020202020204" pitchFamily="34" charset="0"/>
              <a:buChar char="•"/>
            </a:pPr>
            <a:r>
              <a:rPr lang="en-US" sz="1400" b="1" dirty="0" smtClean="0"/>
              <a:t>LPS did not have easy access to satellite or other websites</a:t>
            </a:r>
            <a:r>
              <a:rPr lang="en-US" sz="1400" dirty="0" smtClean="0"/>
              <a:t>: communicated with FD and radar scientist to discuss conditions</a:t>
            </a:r>
          </a:p>
          <a:p>
            <a:pPr marL="285750" indent="-285750">
              <a:buFont typeface="Arial" panose="020B0604020202020204" pitchFamily="34" charset="0"/>
              <a:buChar char="•"/>
            </a:pPr>
            <a:r>
              <a:rPr lang="en-US" sz="1400" b="1" dirty="0" smtClean="0"/>
              <a:t>MMR radials incorrect: </a:t>
            </a:r>
            <a:r>
              <a:rPr lang="en-US" sz="1400" dirty="0" smtClean="0"/>
              <a:t>preventing download of data</a:t>
            </a:r>
          </a:p>
        </p:txBody>
      </p:sp>
      <p:pic>
        <p:nvPicPr>
          <p:cNvPr id="6" name="Picture 5" descr="(no subject) - kelly.ryan@noaa.gov - National Oceanic and Atmospheric Administration Mail - Mozilla Firefox"/>
          <p:cNvPicPr>
            <a:picLocks noChangeAspect="1"/>
          </p:cNvPicPr>
          <p:nvPr/>
        </p:nvPicPr>
        <p:blipFill rotWithShape="1">
          <a:blip r:embed="rId2">
            <a:extLst>
              <a:ext uri="{28A0092B-C50C-407E-A947-70E740481C1C}">
                <a14:useLocalDpi xmlns:a14="http://schemas.microsoft.com/office/drawing/2010/main" val="0"/>
              </a:ext>
            </a:extLst>
          </a:blip>
          <a:srcRect l="26463" t="17205" r="26041" b="7958"/>
          <a:stretch/>
        </p:blipFill>
        <p:spPr>
          <a:xfrm>
            <a:off x="543232" y="617773"/>
            <a:ext cx="3878826" cy="5132439"/>
          </a:xfrm>
          <a:prstGeom prst="rect">
            <a:avLst/>
          </a:prstGeom>
        </p:spPr>
      </p:pic>
    </p:spTree>
    <p:extLst>
      <p:ext uri="{BB962C8B-B14F-4D97-AF65-F5344CB8AC3E}">
        <p14:creationId xmlns:p14="http://schemas.microsoft.com/office/powerpoint/2010/main" val="2874467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7"/>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286" name="Google Shape;286;p27"/>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287" name="Google Shape;287;p27"/>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288" name="Google Shape;288;p27"/>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289" name="Google Shape;289;p27"/>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290" name="Google Shape;290;p27"/>
          <p:cNvSpPr txBox="1"/>
          <p:nvPr/>
        </p:nvSpPr>
        <p:spPr>
          <a:xfrm>
            <a:off x="38493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291" name="Google Shape;291;p27"/>
          <p:cNvPicPr preferRelativeResize="0"/>
          <p:nvPr/>
        </p:nvPicPr>
        <p:blipFill rotWithShape="1">
          <a:blip r:embed="rId5">
            <a:alphaModFix/>
          </a:blip>
          <a:srcRect l="14051" r="16830"/>
          <a:stretch/>
        </p:blipFill>
        <p:spPr>
          <a:xfrm>
            <a:off x="7981913" y="2350175"/>
            <a:ext cx="4021874" cy="4494975"/>
          </a:xfrm>
          <a:prstGeom prst="rect">
            <a:avLst/>
          </a:prstGeom>
          <a:noFill/>
          <a:ln>
            <a:noFill/>
          </a:ln>
        </p:spPr>
      </p:pic>
      <p:sp>
        <p:nvSpPr>
          <p:cNvPr id="292" name="Google Shape;292;p27"/>
          <p:cNvSpPr txBox="1"/>
          <p:nvPr/>
        </p:nvSpPr>
        <p:spPr>
          <a:xfrm>
            <a:off x="7856550" y="1959775"/>
            <a:ext cx="4272600" cy="15132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800" b="1"/>
              <a:t>Takeoff</a:t>
            </a:r>
            <a:r>
              <a:rPr lang="en-US" sz="1800"/>
              <a:t>:	2025 UTC, </a:t>
            </a:r>
            <a:r>
              <a:rPr lang="en-US" sz="1800" b="1"/>
              <a:t>Landing</a:t>
            </a:r>
            <a:r>
              <a:rPr lang="en-US" sz="1800"/>
              <a:t>: 0431</a:t>
            </a:r>
            <a:endParaRPr sz="1800"/>
          </a:p>
          <a:p>
            <a:pPr marL="0" lvl="0" indent="0">
              <a:spcBef>
                <a:spcPts val="0"/>
              </a:spcBef>
              <a:spcAft>
                <a:spcPts val="0"/>
              </a:spcAft>
              <a:buNone/>
            </a:pPr>
            <a:r>
              <a:rPr lang="en-US" sz="1800" b="1"/>
              <a:t>Pattern</a:t>
            </a:r>
            <a:r>
              <a:rPr lang="en-US" sz="1800"/>
              <a:t>:	Rotated Figure-4’s, 8-12 kft</a:t>
            </a:r>
            <a:endParaRPr sz="1800"/>
          </a:p>
          <a:p>
            <a:pPr marL="0" lvl="0" indent="0">
              <a:spcBef>
                <a:spcPts val="0"/>
              </a:spcBef>
              <a:spcAft>
                <a:spcPts val="0"/>
              </a:spcAft>
              <a:buNone/>
            </a:pPr>
            <a:r>
              <a:rPr lang="en-US" sz="1800" b="1"/>
              <a:t>Drops</a:t>
            </a:r>
            <a:r>
              <a:rPr lang="en-US" sz="1800"/>
              <a:t>:	centers, midpoints, endpoints</a:t>
            </a:r>
            <a:endParaRPr sz="1800"/>
          </a:p>
          <a:p>
            <a:pPr marL="0" lvl="0" indent="0">
              <a:spcBef>
                <a:spcPts val="0"/>
              </a:spcBef>
              <a:spcAft>
                <a:spcPts val="0"/>
              </a:spcAft>
              <a:buNone/>
            </a:pPr>
            <a:r>
              <a:rPr lang="en-US" sz="1800" b="1"/>
              <a:t>AXBTs</a:t>
            </a:r>
            <a:r>
              <a:rPr lang="en-US" sz="1800"/>
              <a:t>:	None</a:t>
            </a:r>
            <a:endParaRPr sz="1800"/>
          </a:p>
          <a:p>
            <a:pPr marL="0" lvl="0" indent="0" rtl="0">
              <a:spcBef>
                <a:spcPts val="0"/>
              </a:spcBef>
              <a:spcAft>
                <a:spcPts val="0"/>
              </a:spcAft>
              <a:buNone/>
            </a:pPr>
            <a:r>
              <a:rPr lang="en-US" sz="1800" b="1"/>
              <a:t>Fixes</a:t>
            </a:r>
            <a:r>
              <a:rPr lang="en-US" sz="1800"/>
              <a:t>:	5 w/ drops</a:t>
            </a:r>
            <a:endParaRPr sz="1800"/>
          </a:p>
        </p:txBody>
      </p:sp>
      <p:pic>
        <p:nvPicPr>
          <p:cNvPr id="293" name="Google Shape;293;p27"/>
          <p:cNvPicPr preferRelativeResize="0"/>
          <p:nvPr/>
        </p:nvPicPr>
        <p:blipFill>
          <a:blip r:embed="rId6">
            <a:alphaModFix/>
          </a:blip>
          <a:stretch>
            <a:fillRect/>
          </a:stretch>
        </p:blipFill>
        <p:spPr>
          <a:xfrm>
            <a:off x="769699" y="2055425"/>
            <a:ext cx="6719475" cy="4731649"/>
          </a:xfrm>
          <a:prstGeom prst="rect">
            <a:avLst/>
          </a:prstGeom>
          <a:noFill/>
          <a:ln>
            <a:noFill/>
          </a:ln>
        </p:spPr>
      </p:pic>
      <p:sp>
        <p:nvSpPr>
          <p:cNvPr id="294" name="Google Shape;294;p27"/>
          <p:cNvSpPr txBox="1"/>
          <p:nvPr/>
        </p:nvSpPr>
        <p:spPr>
          <a:xfrm>
            <a:off x="63300" y="1342150"/>
            <a:ext cx="3570300" cy="17631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US" sz="1800" b="1" dirty="0"/>
              <a:t>LPS</a:t>
            </a:r>
            <a:r>
              <a:rPr lang="en-US" sz="1800" dirty="0"/>
              <a:t>:	</a:t>
            </a:r>
            <a:r>
              <a:rPr lang="en-US" sz="1800" dirty="0" err="1" smtClean="0"/>
              <a:t>Alaka</a:t>
            </a:r>
            <a:endParaRPr sz="1800" dirty="0"/>
          </a:p>
          <a:p>
            <a:pPr marL="0" lvl="0" indent="0" rtl="0">
              <a:spcBef>
                <a:spcPts val="0"/>
              </a:spcBef>
              <a:spcAft>
                <a:spcPts val="0"/>
              </a:spcAft>
              <a:buNone/>
            </a:pPr>
            <a:r>
              <a:rPr lang="en-US" sz="1800" b="1" dirty="0"/>
              <a:t>Radar</a:t>
            </a:r>
            <a:r>
              <a:rPr lang="en-US" sz="1800" dirty="0"/>
              <a:t>:	</a:t>
            </a:r>
            <a:r>
              <a:rPr lang="en-US" sz="1800" dirty="0" smtClean="0"/>
              <a:t>Marks</a:t>
            </a:r>
            <a:endParaRPr sz="1800" dirty="0"/>
          </a:p>
          <a:p>
            <a:pPr marL="0" lvl="0" indent="0" rtl="0">
              <a:spcBef>
                <a:spcPts val="0"/>
              </a:spcBef>
              <a:spcAft>
                <a:spcPts val="0"/>
              </a:spcAft>
              <a:buNone/>
            </a:pPr>
            <a:r>
              <a:rPr lang="en-US" sz="1800" b="1" dirty="0"/>
              <a:t>Drops</a:t>
            </a:r>
            <a:r>
              <a:rPr lang="en-US" sz="1800" dirty="0"/>
              <a:t>:	</a:t>
            </a:r>
            <a:r>
              <a:rPr lang="en-US" sz="1800" dirty="0" err="1" smtClean="0"/>
              <a:t>Christophersen</a:t>
            </a:r>
            <a:endParaRPr sz="1800" dirty="0"/>
          </a:p>
          <a:p>
            <a:pPr marL="0" lvl="0" indent="0" rtl="0">
              <a:spcBef>
                <a:spcPts val="0"/>
              </a:spcBef>
              <a:spcAft>
                <a:spcPts val="0"/>
              </a:spcAft>
              <a:buNone/>
            </a:pPr>
            <a:r>
              <a:rPr lang="en-US" sz="1800" b="1" dirty="0"/>
              <a:t>Ground Radar</a:t>
            </a:r>
            <a:r>
              <a:rPr lang="en-US" sz="1800" dirty="0"/>
              <a:t>:	</a:t>
            </a:r>
            <a:r>
              <a:rPr lang="en-US" sz="1800" dirty="0" err="1"/>
              <a:t>Reasor</a:t>
            </a:r>
            <a:endParaRPr sz="1800" dirty="0"/>
          </a:p>
          <a:p>
            <a:pPr marL="0" lvl="0" indent="0" rtl="0">
              <a:spcBef>
                <a:spcPts val="0"/>
              </a:spcBef>
              <a:spcAft>
                <a:spcPts val="0"/>
              </a:spcAft>
              <a:buNone/>
            </a:pPr>
            <a:r>
              <a:rPr lang="en-US" sz="1800" b="1" dirty="0" smtClean="0"/>
              <a:t>Observer</a:t>
            </a:r>
            <a:r>
              <a:rPr lang="en-US" sz="1800" dirty="0" smtClean="0"/>
              <a:t>:</a:t>
            </a:r>
            <a:r>
              <a:rPr lang="en-US" sz="1800" dirty="0"/>
              <a:t>	</a:t>
            </a:r>
            <a:r>
              <a:rPr lang="en-US" sz="1800" dirty="0" smtClean="0"/>
              <a:t>Zawislak</a:t>
            </a:r>
            <a:endParaRPr sz="1800" dirty="0"/>
          </a:p>
          <a:p>
            <a:pPr marL="0" lvl="0" indent="0" rtl="0">
              <a:spcBef>
                <a:spcPts val="0"/>
              </a:spcBef>
              <a:spcAft>
                <a:spcPts val="0"/>
              </a:spcAft>
              <a:buNone/>
            </a:pPr>
            <a:r>
              <a:rPr lang="en-US" sz="1800" b="1" dirty="0"/>
              <a:t>Hollings</a:t>
            </a:r>
            <a:r>
              <a:rPr lang="en-US" sz="1800" dirty="0"/>
              <a:t>:	</a:t>
            </a:r>
            <a:r>
              <a:rPr lang="en-US" sz="1800" dirty="0" smtClean="0"/>
              <a:t>Young</a:t>
            </a:r>
            <a:endParaRPr sz="1800" dirty="0"/>
          </a:p>
        </p:txBody>
      </p:sp>
      <p:sp>
        <p:nvSpPr>
          <p:cNvPr id="295" name="Google Shape;295;p27"/>
          <p:cNvSpPr txBox="1"/>
          <p:nvPr/>
        </p:nvSpPr>
        <p:spPr>
          <a:xfrm>
            <a:off x="5824800" y="2266825"/>
            <a:ext cx="1365900" cy="3813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b="1"/>
              <a:t>55 kt / 997 mb</a:t>
            </a:r>
            <a:endParaRPr b="1"/>
          </a:p>
        </p:txBody>
      </p:sp>
      <p:sp>
        <p:nvSpPr>
          <p:cNvPr id="296" name="Google Shape;296;p27"/>
          <p:cNvSpPr txBox="1"/>
          <p:nvPr/>
        </p:nvSpPr>
        <p:spPr>
          <a:xfrm>
            <a:off x="1017450" y="5881750"/>
            <a:ext cx="2359500" cy="7668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b="1">
                <a:solidFill>
                  <a:srgbClr val="0000FF"/>
                </a:solidFill>
              </a:rPr>
              <a:t>MOTION		</a:t>
            </a:r>
            <a:r>
              <a:rPr lang="en-US">
                <a:solidFill>
                  <a:srgbClr val="0000FF"/>
                </a:solidFill>
              </a:rPr>
              <a:t>0 kt</a:t>
            </a:r>
            <a:endParaRPr>
              <a:solidFill>
                <a:srgbClr val="0000FF"/>
              </a:solidFill>
            </a:endParaRPr>
          </a:p>
          <a:p>
            <a:pPr marL="0" lvl="0" indent="0">
              <a:spcBef>
                <a:spcPts val="0"/>
              </a:spcBef>
              <a:spcAft>
                <a:spcPts val="0"/>
              </a:spcAft>
              <a:buNone/>
            </a:pPr>
            <a:r>
              <a:rPr lang="en-US" b="1">
                <a:solidFill>
                  <a:srgbClr val="FF0000"/>
                </a:solidFill>
              </a:rPr>
              <a:t>SHIPS SHR	</a:t>
            </a:r>
            <a:r>
              <a:rPr lang="en-US">
                <a:solidFill>
                  <a:srgbClr val="FF0000"/>
                </a:solidFill>
              </a:rPr>
              <a:t>SW 5.7 kt</a:t>
            </a:r>
            <a:endParaRPr>
              <a:solidFill>
                <a:srgbClr val="FF0000"/>
              </a:solidFill>
            </a:endParaRPr>
          </a:p>
          <a:p>
            <a:pPr marL="0" lvl="0" indent="0" rtl="0">
              <a:spcBef>
                <a:spcPts val="0"/>
              </a:spcBef>
              <a:spcAft>
                <a:spcPts val="0"/>
              </a:spcAft>
              <a:buNone/>
            </a:pPr>
            <a:r>
              <a:rPr lang="en-US" b="1"/>
              <a:t>IP ARRIVAL	</a:t>
            </a:r>
            <a:r>
              <a:rPr lang="en-US"/>
              <a:t>2202Z</a:t>
            </a:r>
            <a:endParaRPr/>
          </a:p>
        </p:txBody>
      </p:sp>
      <p:sp>
        <p:nvSpPr>
          <p:cNvPr id="297" name="Google Shape;297;p27"/>
          <p:cNvSpPr txBox="1"/>
          <p:nvPr/>
        </p:nvSpPr>
        <p:spPr>
          <a:xfrm>
            <a:off x="10990800" y="5345500"/>
            <a:ext cx="867000" cy="3813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updated</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8"/>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03" name="Google Shape;303;p28"/>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04" name="Google Shape;304;p28"/>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05" name="Google Shape;305;p28"/>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06" name="Google Shape;306;p28"/>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07" name="Google Shape;307;p28"/>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sp>
        <p:nvSpPr>
          <p:cNvPr id="308" name="Google Shape;308;p28"/>
          <p:cNvSpPr txBox="1"/>
          <p:nvPr/>
        </p:nvSpPr>
        <p:spPr>
          <a:xfrm rot="-5400000">
            <a:off x="429900" y="2846950"/>
            <a:ext cx="2234700" cy="357000"/>
          </a:xfrm>
          <a:prstGeom prst="rect">
            <a:avLst/>
          </a:prstGeom>
          <a:solidFill>
            <a:schemeClr val="lt1"/>
          </a:solidFill>
          <a:ln>
            <a:noFill/>
          </a:ln>
        </p:spPr>
        <p:txBody>
          <a:bodyPr spcFirstLastPara="1" wrap="square" lIns="91425" tIns="91425" rIns="91425" bIns="91425" anchor="t" anchorCtr="0">
            <a:noAutofit/>
          </a:bodyPr>
          <a:lstStyle/>
          <a:p>
            <a:pPr marL="0" lvl="0" indent="0" algn="ctr">
              <a:spcBef>
                <a:spcPts val="0"/>
              </a:spcBef>
              <a:spcAft>
                <a:spcPts val="0"/>
              </a:spcAft>
              <a:buNone/>
            </a:pPr>
            <a:endParaRPr sz="1800"/>
          </a:p>
        </p:txBody>
      </p:sp>
      <p:pic>
        <p:nvPicPr>
          <p:cNvPr id="309" name="Google Shape;309;p28"/>
          <p:cNvPicPr preferRelativeResize="0"/>
          <p:nvPr/>
        </p:nvPicPr>
        <p:blipFill>
          <a:blip r:embed="rId5">
            <a:alphaModFix/>
          </a:blip>
          <a:stretch>
            <a:fillRect/>
          </a:stretch>
        </p:blipFill>
        <p:spPr>
          <a:xfrm>
            <a:off x="1755348" y="1747877"/>
            <a:ext cx="2646176" cy="2646176"/>
          </a:xfrm>
          <a:prstGeom prst="rect">
            <a:avLst/>
          </a:prstGeom>
          <a:noFill/>
          <a:ln>
            <a:noFill/>
          </a:ln>
        </p:spPr>
      </p:pic>
      <p:pic>
        <p:nvPicPr>
          <p:cNvPr id="310" name="Google Shape;310;p28"/>
          <p:cNvPicPr preferRelativeResize="0"/>
          <p:nvPr/>
        </p:nvPicPr>
        <p:blipFill>
          <a:blip r:embed="rId6">
            <a:alphaModFix/>
          </a:blip>
          <a:stretch>
            <a:fillRect/>
          </a:stretch>
        </p:blipFill>
        <p:spPr>
          <a:xfrm>
            <a:off x="7032275" y="1747875"/>
            <a:ext cx="3528277" cy="2646175"/>
          </a:xfrm>
          <a:prstGeom prst="rect">
            <a:avLst/>
          </a:prstGeom>
          <a:noFill/>
          <a:ln>
            <a:noFill/>
          </a:ln>
        </p:spPr>
      </p:pic>
      <p:pic>
        <p:nvPicPr>
          <p:cNvPr id="311" name="Google Shape;311;p28"/>
          <p:cNvPicPr preferRelativeResize="0"/>
          <p:nvPr/>
        </p:nvPicPr>
        <p:blipFill>
          <a:blip r:embed="rId7">
            <a:alphaModFix/>
          </a:blip>
          <a:stretch>
            <a:fillRect/>
          </a:stretch>
        </p:blipFill>
        <p:spPr>
          <a:xfrm>
            <a:off x="4401523" y="1747875"/>
            <a:ext cx="2646176" cy="2646176"/>
          </a:xfrm>
          <a:prstGeom prst="rect">
            <a:avLst/>
          </a:prstGeom>
          <a:noFill/>
          <a:ln>
            <a:noFill/>
          </a:ln>
        </p:spPr>
      </p:pic>
      <p:sp>
        <p:nvSpPr>
          <p:cNvPr id="312" name="Google Shape;312;p28"/>
          <p:cNvSpPr txBox="1"/>
          <p:nvPr/>
        </p:nvSpPr>
        <p:spPr>
          <a:xfrm>
            <a:off x="3651275" y="1747875"/>
            <a:ext cx="743400" cy="3495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a:t>22:20Z</a:t>
            </a:r>
            <a:endParaRPr/>
          </a:p>
        </p:txBody>
      </p:sp>
      <p:sp>
        <p:nvSpPr>
          <p:cNvPr id="313" name="Google Shape;313;p28"/>
          <p:cNvSpPr txBox="1"/>
          <p:nvPr/>
        </p:nvSpPr>
        <p:spPr>
          <a:xfrm>
            <a:off x="6288875" y="1747875"/>
            <a:ext cx="743400" cy="34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21:08Z</a:t>
            </a:r>
            <a:endParaRPr/>
          </a:p>
        </p:txBody>
      </p:sp>
      <p:sp>
        <p:nvSpPr>
          <p:cNvPr id="314" name="Google Shape;314;p28"/>
          <p:cNvSpPr txBox="1"/>
          <p:nvPr/>
        </p:nvSpPr>
        <p:spPr>
          <a:xfrm>
            <a:off x="9817150" y="1747875"/>
            <a:ext cx="743400" cy="34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11:34Z</a:t>
            </a:r>
            <a:endParaRPr/>
          </a:p>
        </p:txBody>
      </p:sp>
      <p:pic>
        <p:nvPicPr>
          <p:cNvPr id="315" name="Google Shape;315;p28"/>
          <p:cNvPicPr preferRelativeResize="0"/>
          <p:nvPr/>
        </p:nvPicPr>
        <p:blipFill rotWithShape="1">
          <a:blip r:embed="rId8">
            <a:alphaModFix/>
          </a:blip>
          <a:srcRect t="10793"/>
          <a:stretch/>
        </p:blipFill>
        <p:spPr>
          <a:xfrm>
            <a:off x="2430387" y="4394050"/>
            <a:ext cx="4252237" cy="2311550"/>
          </a:xfrm>
          <a:prstGeom prst="rect">
            <a:avLst/>
          </a:prstGeom>
          <a:noFill/>
          <a:ln>
            <a:noFill/>
          </a:ln>
        </p:spPr>
      </p:pic>
      <p:pic>
        <p:nvPicPr>
          <p:cNvPr id="316" name="Google Shape;316;p28"/>
          <p:cNvPicPr preferRelativeResize="0"/>
          <p:nvPr/>
        </p:nvPicPr>
        <p:blipFill rotWithShape="1">
          <a:blip r:embed="rId9">
            <a:alphaModFix/>
          </a:blip>
          <a:srcRect t="5051"/>
          <a:stretch/>
        </p:blipFill>
        <p:spPr>
          <a:xfrm>
            <a:off x="6682625" y="4394050"/>
            <a:ext cx="2933999" cy="2311549"/>
          </a:xfrm>
          <a:prstGeom prst="rect">
            <a:avLst/>
          </a:prstGeom>
          <a:noFill/>
          <a:ln>
            <a:noFill/>
          </a:ln>
        </p:spPr>
      </p:pic>
      <p:sp>
        <p:nvSpPr>
          <p:cNvPr id="317" name="Google Shape;317;p28"/>
          <p:cNvSpPr txBox="1"/>
          <p:nvPr/>
        </p:nvSpPr>
        <p:spPr>
          <a:xfrm>
            <a:off x="265100" y="2328550"/>
            <a:ext cx="1365900" cy="1674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u="sng">
                <a:solidFill>
                  <a:schemeClr val="dk1"/>
                </a:solidFill>
              </a:rPr>
              <a:t>T.S. Chris</a:t>
            </a:r>
            <a:endParaRPr sz="1800" b="1" u="sng">
              <a:solidFill>
                <a:schemeClr val="dk1"/>
              </a:solidFill>
            </a:endParaRPr>
          </a:p>
          <a:p>
            <a:pPr marL="0" lvl="0" indent="0" algn="ctr" rtl="0">
              <a:spcBef>
                <a:spcPts val="0"/>
              </a:spcBef>
              <a:spcAft>
                <a:spcPts val="0"/>
              </a:spcAft>
              <a:buNone/>
            </a:pPr>
            <a:r>
              <a:rPr lang="en-US" sz="1600" i="1">
                <a:solidFill>
                  <a:schemeClr val="dk1"/>
                </a:solidFill>
              </a:rPr>
              <a:t>before the mission</a:t>
            </a:r>
            <a:endParaRPr sz="1600" i="1">
              <a:solidFill>
                <a:schemeClr val="dk1"/>
              </a:solidFill>
            </a:endParaRPr>
          </a:p>
          <a:p>
            <a:pPr marL="0" lvl="0" indent="0" algn="ctr" rtl="0">
              <a:spcBef>
                <a:spcPts val="0"/>
              </a:spcBef>
              <a:spcAft>
                <a:spcPts val="0"/>
              </a:spcAft>
              <a:buNone/>
            </a:pPr>
            <a:endParaRPr sz="1800">
              <a:solidFill>
                <a:schemeClr val="dk1"/>
              </a:solidFill>
            </a:endParaRPr>
          </a:p>
          <a:p>
            <a:pPr marL="0" lvl="0" indent="0">
              <a:spcBef>
                <a:spcPts val="0"/>
              </a:spcBef>
              <a:spcAft>
                <a:spcPts val="0"/>
              </a:spcAft>
              <a:buNone/>
            </a:pPr>
            <a:r>
              <a:rPr lang="en-US" b="1"/>
              <a:t>55 kt / 997 mb</a:t>
            </a:r>
            <a:endParaRPr b="1"/>
          </a:p>
          <a:p>
            <a:pPr marL="0" lvl="0" indent="0" rtl="0">
              <a:spcBef>
                <a:spcPts val="0"/>
              </a:spcBef>
              <a:spcAft>
                <a:spcPts val="0"/>
              </a:spcAft>
              <a:buNone/>
            </a:pPr>
            <a:r>
              <a:rPr lang="en-US" b="1"/>
              <a:t>Intensifying?</a:t>
            </a:r>
            <a:endParaRPr b="1"/>
          </a:p>
        </p:txBody>
      </p:sp>
      <p:sp>
        <p:nvSpPr>
          <p:cNvPr id="318" name="Google Shape;318;p28"/>
          <p:cNvSpPr txBox="1"/>
          <p:nvPr/>
        </p:nvSpPr>
        <p:spPr>
          <a:xfrm>
            <a:off x="89150" y="5051550"/>
            <a:ext cx="2234700" cy="9942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Forecasts coming into better focus for track &amp; intensity</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9"/>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24" name="Google Shape;324;p29"/>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25" name="Google Shape;325;p29"/>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26" name="Google Shape;326;p29"/>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27" name="Google Shape;327;p29"/>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28" name="Google Shape;328;p29"/>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329" name="Google Shape;329;p29"/>
          <p:cNvPicPr preferRelativeResize="0"/>
          <p:nvPr/>
        </p:nvPicPr>
        <p:blipFill>
          <a:blip r:embed="rId5">
            <a:alphaModFix/>
          </a:blip>
          <a:stretch>
            <a:fillRect/>
          </a:stretch>
        </p:blipFill>
        <p:spPr>
          <a:xfrm>
            <a:off x="152400" y="2018150"/>
            <a:ext cx="6096000" cy="4572000"/>
          </a:xfrm>
          <a:prstGeom prst="rect">
            <a:avLst/>
          </a:prstGeom>
          <a:noFill/>
          <a:ln>
            <a:noFill/>
          </a:ln>
        </p:spPr>
      </p:pic>
      <p:sp>
        <p:nvSpPr>
          <p:cNvPr id="330" name="Google Shape;330;p29"/>
          <p:cNvSpPr txBox="1"/>
          <p:nvPr/>
        </p:nvSpPr>
        <p:spPr>
          <a:xfrm>
            <a:off x="6590050" y="2032425"/>
            <a:ext cx="5347800" cy="3219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200" b="1" u="sng"/>
              <a:t>Synoptic-Scale Evaluation</a:t>
            </a:r>
            <a:endParaRPr sz="2200" b="1" u="sng"/>
          </a:p>
          <a:p>
            <a:pPr marL="0" lvl="0" indent="0" algn="ctr" rtl="0">
              <a:spcBef>
                <a:spcPts val="0"/>
              </a:spcBef>
              <a:spcAft>
                <a:spcPts val="0"/>
              </a:spcAft>
              <a:buNone/>
            </a:pPr>
            <a:endParaRPr sz="1800"/>
          </a:p>
          <a:p>
            <a:pPr marL="0" lvl="0" indent="0" algn="ctr" rtl="0">
              <a:spcBef>
                <a:spcPts val="0"/>
              </a:spcBef>
              <a:spcAft>
                <a:spcPts val="0"/>
              </a:spcAft>
              <a:buNone/>
            </a:pPr>
            <a:r>
              <a:rPr lang="en-US" sz="1800"/>
              <a:t>Chris was situated in a </a:t>
            </a:r>
            <a:r>
              <a:rPr lang="en-US" sz="1800" b="1"/>
              <a:t>col</a:t>
            </a:r>
            <a:r>
              <a:rPr lang="en-US" sz="1800"/>
              <a:t>, or a region of weak steering and was expected to move very little throughout the mission.</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US" sz="1800" b="1"/>
              <a:t>Lows </a:t>
            </a:r>
            <a:r>
              <a:rPr lang="en-US" sz="1800"/>
              <a:t>to the ENE and WSW</a:t>
            </a:r>
            <a:endParaRPr sz="1800"/>
          </a:p>
          <a:p>
            <a:pPr marL="0" lvl="0" indent="0" algn="ctr" rtl="0">
              <a:spcBef>
                <a:spcPts val="0"/>
              </a:spcBef>
              <a:spcAft>
                <a:spcPts val="0"/>
              </a:spcAft>
              <a:buNone/>
            </a:pPr>
            <a:r>
              <a:rPr lang="en-US" sz="1800" b="1"/>
              <a:t>Highs </a:t>
            </a:r>
            <a:r>
              <a:rPr lang="en-US" sz="1800"/>
              <a:t>to the NW and SE</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US" sz="1800"/>
              <a:t>In fact, all 5 center fixes were </a:t>
            </a:r>
            <a:r>
              <a:rPr lang="en-US" sz="1800" b="1"/>
              <a:t>within 10 n mi</a:t>
            </a:r>
            <a:r>
              <a:rPr lang="en-US" sz="1800"/>
              <a:t> of one another.</a:t>
            </a: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p:txBody>
      </p:sp>
      <p:sp>
        <p:nvSpPr>
          <p:cNvPr id="331" name="Google Shape;331;p29"/>
          <p:cNvSpPr txBox="1"/>
          <p:nvPr/>
        </p:nvSpPr>
        <p:spPr>
          <a:xfrm>
            <a:off x="4146875" y="3555100"/>
            <a:ext cx="378900" cy="4899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r>
              <a:rPr lang="en-US" sz="2000" b="1">
                <a:solidFill>
                  <a:srgbClr val="FF0000"/>
                </a:solidFill>
              </a:rPr>
              <a:t>L</a:t>
            </a:r>
            <a:endParaRPr sz="2000" b="1">
              <a:solidFill>
                <a:srgbClr val="FF0000"/>
              </a:solidFill>
            </a:endParaRPr>
          </a:p>
        </p:txBody>
      </p:sp>
      <p:sp>
        <p:nvSpPr>
          <p:cNvPr id="332" name="Google Shape;332;p29"/>
          <p:cNvSpPr txBox="1"/>
          <p:nvPr/>
        </p:nvSpPr>
        <p:spPr>
          <a:xfrm>
            <a:off x="2149325" y="4173925"/>
            <a:ext cx="378900" cy="4899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b="1">
                <a:solidFill>
                  <a:srgbClr val="FF0000"/>
                </a:solidFill>
              </a:rPr>
              <a:t>L</a:t>
            </a:r>
            <a:endParaRPr sz="2000" b="1">
              <a:solidFill>
                <a:srgbClr val="FF0000"/>
              </a:solidFill>
            </a:endParaRPr>
          </a:p>
        </p:txBody>
      </p:sp>
      <p:sp>
        <p:nvSpPr>
          <p:cNvPr id="333" name="Google Shape;333;p29"/>
          <p:cNvSpPr txBox="1"/>
          <p:nvPr/>
        </p:nvSpPr>
        <p:spPr>
          <a:xfrm>
            <a:off x="2574200" y="3429000"/>
            <a:ext cx="378900" cy="4899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b="1">
                <a:solidFill>
                  <a:srgbClr val="0000FF"/>
                </a:solidFill>
              </a:rPr>
              <a:t>H</a:t>
            </a:r>
            <a:endParaRPr sz="2000" b="1">
              <a:solidFill>
                <a:srgbClr val="0000FF"/>
              </a:solidFill>
            </a:endParaRPr>
          </a:p>
        </p:txBody>
      </p:sp>
      <p:sp>
        <p:nvSpPr>
          <p:cNvPr id="334" name="Google Shape;334;p29"/>
          <p:cNvSpPr txBox="1"/>
          <p:nvPr/>
        </p:nvSpPr>
        <p:spPr>
          <a:xfrm>
            <a:off x="3561900" y="4544325"/>
            <a:ext cx="378900" cy="4899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000" b="1">
                <a:solidFill>
                  <a:srgbClr val="0000FF"/>
                </a:solidFill>
              </a:rPr>
              <a:t>H</a:t>
            </a:r>
            <a:endParaRPr sz="2000" b="1">
              <a:solidFill>
                <a:srgbClr val="0000FF"/>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0"/>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40" name="Google Shape;340;p30"/>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41" name="Google Shape;341;p30"/>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42" name="Google Shape;342;p30"/>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43" name="Google Shape;343;p30"/>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44" name="Google Shape;344;p30"/>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345" name="Google Shape;345;p30"/>
          <p:cNvPicPr preferRelativeResize="0"/>
          <p:nvPr/>
        </p:nvPicPr>
        <p:blipFill>
          <a:blip r:embed="rId5">
            <a:alphaModFix/>
          </a:blip>
          <a:stretch>
            <a:fillRect/>
          </a:stretch>
        </p:blipFill>
        <p:spPr>
          <a:xfrm>
            <a:off x="1801650" y="1860525"/>
            <a:ext cx="4346294" cy="4824400"/>
          </a:xfrm>
          <a:prstGeom prst="rect">
            <a:avLst/>
          </a:prstGeom>
          <a:noFill/>
          <a:ln>
            <a:noFill/>
          </a:ln>
        </p:spPr>
      </p:pic>
      <p:pic>
        <p:nvPicPr>
          <p:cNvPr id="346" name="Google Shape;346;p30"/>
          <p:cNvPicPr preferRelativeResize="0"/>
          <p:nvPr/>
        </p:nvPicPr>
        <p:blipFill>
          <a:blip r:embed="rId6">
            <a:alphaModFix/>
          </a:blip>
          <a:stretch>
            <a:fillRect/>
          </a:stretch>
        </p:blipFill>
        <p:spPr>
          <a:xfrm>
            <a:off x="6147950" y="1755250"/>
            <a:ext cx="4430174" cy="4430174"/>
          </a:xfrm>
          <a:prstGeom prst="rect">
            <a:avLst/>
          </a:prstGeom>
          <a:noFill/>
          <a:ln>
            <a:noFill/>
          </a:ln>
        </p:spPr>
      </p:pic>
      <p:sp>
        <p:nvSpPr>
          <p:cNvPr id="347" name="Google Shape;347;p30"/>
          <p:cNvSpPr txBox="1"/>
          <p:nvPr/>
        </p:nvSpPr>
        <p:spPr>
          <a:xfrm>
            <a:off x="9626850" y="2032425"/>
            <a:ext cx="2476500" cy="992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US" sz="1800" b="1"/>
              <a:t>WMO Message Test</a:t>
            </a:r>
            <a:endParaRPr sz="1800"/>
          </a:p>
          <a:p>
            <a:pPr marL="0" lvl="0" indent="0" algn="r" rtl="0">
              <a:spcBef>
                <a:spcPts val="0"/>
              </a:spcBef>
              <a:spcAft>
                <a:spcPts val="0"/>
              </a:spcAft>
              <a:buNone/>
            </a:pPr>
            <a:r>
              <a:rPr lang="en-US" sz="1800"/>
              <a:t>Added semicolons to 5 messages</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31"/>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53" name="Google Shape;353;p31"/>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54" name="Google Shape;354;p31"/>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55" name="Google Shape;355;p31"/>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56" name="Google Shape;356;p31"/>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57" name="Google Shape;357;p31"/>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358" name="Google Shape;358;p31"/>
          <p:cNvPicPr preferRelativeResize="0"/>
          <p:nvPr/>
        </p:nvPicPr>
        <p:blipFill>
          <a:blip r:embed="rId5">
            <a:alphaModFix/>
          </a:blip>
          <a:stretch>
            <a:fillRect/>
          </a:stretch>
        </p:blipFill>
        <p:spPr>
          <a:xfrm>
            <a:off x="2405044" y="1740600"/>
            <a:ext cx="7381913" cy="4921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2"/>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64" name="Google Shape;364;p32"/>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65" name="Google Shape;365;p32"/>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66" name="Google Shape;366;p32"/>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67" name="Google Shape;367;p32"/>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68" name="Google Shape;368;p32"/>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369" name="Google Shape;369;p32"/>
          <p:cNvPicPr preferRelativeResize="0"/>
          <p:nvPr/>
        </p:nvPicPr>
        <p:blipFill>
          <a:blip r:embed="rId5">
            <a:alphaModFix/>
          </a:blip>
          <a:stretch>
            <a:fillRect/>
          </a:stretch>
        </p:blipFill>
        <p:spPr>
          <a:xfrm>
            <a:off x="832450" y="1784325"/>
            <a:ext cx="10527102" cy="49936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3"/>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75" name="Google Shape;375;p33"/>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76" name="Google Shape;376;p33"/>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77" name="Google Shape;377;p33"/>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78" name="Google Shape;378;p33"/>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79" name="Google Shape;379;p33"/>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380" name="Google Shape;380;p33"/>
          <p:cNvPicPr preferRelativeResize="0"/>
          <p:nvPr/>
        </p:nvPicPr>
        <p:blipFill>
          <a:blip r:embed="rId5">
            <a:alphaModFix/>
          </a:blip>
          <a:stretch>
            <a:fillRect/>
          </a:stretch>
        </p:blipFill>
        <p:spPr>
          <a:xfrm>
            <a:off x="826575" y="1784325"/>
            <a:ext cx="10576199" cy="50169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4"/>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386" name="Google Shape;386;p34"/>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387" name="Google Shape;387;p34"/>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388" name="Google Shape;388;p34"/>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389" name="Google Shape;389;p34"/>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390" name="Google Shape;390;p34"/>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pic>
        <p:nvPicPr>
          <p:cNvPr id="391" name="Google Shape;391;p34"/>
          <p:cNvPicPr preferRelativeResize="0"/>
          <p:nvPr/>
        </p:nvPicPr>
        <p:blipFill>
          <a:blip r:embed="rId5">
            <a:alphaModFix/>
          </a:blip>
          <a:stretch>
            <a:fillRect/>
          </a:stretch>
        </p:blipFill>
        <p:spPr>
          <a:xfrm>
            <a:off x="7882350" y="2780325"/>
            <a:ext cx="4205600" cy="3161874"/>
          </a:xfrm>
          <a:prstGeom prst="rect">
            <a:avLst/>
          </a:prstGeom>
          <a:noFill/>
          <a:ln>
            <a:noFill/>
          </a:ln>
        </p:spPr>
      </p:pic>
      <p:pic>
        <p:nvPicPr>
          <p:cNvPr id="392" name="Google Shape;392;p34"/>
          <p:cNvPicPr preferRelativeResize="0"/>
          <p:nvPr/>
        </p:nvPicPr>
        <p:blipFill>
          <a:blip r:embed="rId6">
            <a:alphaModFix/>
          </a:blip>
          <a:stretch>
            <a:fillRect/>
          </a:stretch>
        </p:blipFill>
        <p:spPr>
          <a:xfrm>
            <a:off x="67425" y="2530250"/>
            <a:ext cx="7746125" cy="3662025"/>
          </a:xfrm>
          <a:prstGeom prst="rect">
            <a:avLst/>
          </a:prstGeom>
          <a:noFill/>
          <a:ln>
            <a:noFill/>
          </a:ln>
        </p:spPr>
      </p:pic>
      <p:sp>
        <p:nvSpPr>
          <p:cNvPr id="393" name="Google Shape;393;p34"/>
          <p:cNvSpPr/>
          <p:nvPr/>
        </p:nvSpPr>
        <p:spPr>
          <a:xfrm>
            <a:off x="4214450" y="3451750"/>
            <a:ext cx="1473900" cy="2414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4" name="Google Shape;394;p34"/>
          <p:cNvSpPr/>
          <p:nvPr/>
        </p:nvSpPr>
        <p:spPr>
          <a:xfrm>
            <a:off x="9031150" y="4752850"/>
            <a:ext cx="2041200" cy="982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395" name="Google Shape;395;p34"/>
          <p:cNvCxnSpPr>
            <a:stCxn id="393" idx="3"/>
            <a:endCxn id="394" idx="1"/>
          </p:cNvCxnSpPr>
          <p:nvPr/>
        </p:nvCxnSpPr>
        <p:spPr>
          <a:xfrm>
            <a:off x="5688350" y="4658800"/>
            <a:ext cx="3342900" cy="585600"/>
          </a:xfrm>
          <a:prstGeom prst="straightConnector1">
            <a:avLst/>
          </a:prstGeom>
          <a:noFill/>
          <a:ln w="28575" cap="flat" cmpd="sng">
            <a:solidFill>
              <a:srgbClr val="FF0000"/>
            </a:solidFill>
            <a:prstDash val="solid"/>
            <a:round/>
            <a:headEnd type="none" w="med" len="med"/>
            <a:tailEnd type="none" w="med" len="med"/>
          </a:ln>
        </p:spPr>
      </p:cxnSp>
      <p:sp>
        <p:nvSpPr>
          <p:cNvPr id="396" name="Google Shape;396;p34"/>
          <p:cNvSpPr txBox="1"/>
          <p:nvPr/>
        </p:nvSpPr>
        <p:spPr>
          <a:xfrm>
            <a:off x="139150" y="1830650"/>
            <a:ext cx="4566600" cy="6996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t>Cross section of the final center pass</a:t>
            </a:r>
            <a:endParaRPr sz="1800"/>
          </a:p>
          <a:p>
            <a:pPr marL="0" lvl="0" indent="0" rtl="0">
              <a:spcBef>
                <a:spcPts val="0"/>
              </a:spcBef>
              <a:spcAft>
                <a:spcPts val="0"/>
              </a:spcAft>
              <a:buNone/>
            </a:pPr>
            <a:r>
              <a:rPr lang="en-US" sz="1800"/>
              <a:t>Inbound from NW, Outbound to SW</a:t>
            </a:r>
            <a:endParaRPr sz="1800"/>
          </a:p>
        </p:txBody>
      </p:sp>
      <p:sp>
        <p:nvSpPr>
          <p:cNvPr id="397" name="Google Shape;397;p34"/>
          <p:cNvSpPr txBox="1"/>
          <p:nvPr/>
        </p:nvSpPr>
        <p:spPr>
          <a:xfrm>
            <a:off x="9375400" y="2272425"/>
            <a:ext cx="1352700" cy="5079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800"/>
              <a:t>new MMR!</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136" name="Google Shape;136;p16"/>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137" name="Google Shape;137;p16"/>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138" name="Google Shape;138;p16"/>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39" name="Google Shape;139;p16"/>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140" name="Google Shape;140;p16"/>
          <p:cNvSpPr txBox="1"/>
          <p:nvPr/>
        </p:nvSpPr>
        <p:spPr>
          <a:xfrm>
            <a:off x="320150" y="1567050"/>
            <a:ext cx="10800900" cy="924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800" b="1">
                <a:latin typeface="Calibri"/>
                <a:ea typeface="Calibri"/>
                <a:cs typeface="Calibri"/>
                <a:sym typeface="Calibri"/>
              </a:rPr>
              <a:t>Mission Highlights</a:t>
            </a:r>
            <a:r>
              <a:rPr lang="en-US" sz="2800">
                <a:latin typeface="Calibri"/>
                <a:ea typeface="Calibri"/>
                <a:cs typeface="Calibri"/>
                <a:sym typeface="Calibri"/>
              </a:rPr>
              <a:t>: </a:t>
            </a:r>
            <a:endParaRPr sz="2800">
              <a:latin typeface="Calibri"/>
              <a:ea typeface="Calibri"/>
              <a:cs typeface="Calibri"/>
              <a:sym typeface="Calibri"/>
            </a:endParaRPr>
          </a:p>
          <a:p>
            <a:pPr marL="0" lvl="0" indent="0" rtl="0">
              <a:lnSpc>
                <a:spcPct val="115000"/>
              </a:lnSpc>
              <a:spcBef>
                <a:spcPts val="600"/>
              </a:spcBef>
              <a:spcAft>
                <a:spcPts val="0"/>
              </a:spcAft>
              <a:buNone/>
            </a:pPr>
            <a:endParaRPr sz="2400">
              <a:latin typeface="Calibri"/>
              <a:ea typeface="Calibri"/>
              <a:cs typeface="Calibri"/>
              <a:sym typeface="Calibri"/>
            </a:endParaRPr>
          </a:p>
        </p:txBody>
      </p:sp>
      <p:sp>
        <p:nvSpPr>
          <p:cNvPr id="141" name="Google Shape;141;p16"/>
          <p:cNvSpPr txBox="1"/>
          <p:nvPr/>
        </p:nvSpPr>
        <p:spPr>
          <a:xfrm>
            <a:off x="759700" y="2728550"/>
            <a:ext cx="11441100" cy="43164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457200" lvl="0" indent="-381000" algn="just"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All TDR data transmitted successfully</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180708H1, 180708H2 sondes transmitted, issue with 180709H1, 180709H2</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After H218 implementation, WMO messages required a semicolon (tested 180709H2)</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No DWL; WSRA collected on each mission, though hardware difficulties led to some outages on 180709H1 and 180709H2</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Progress was made on the implementation of new Multi-mode Radar (MMR) (replacement for the lower fuselage), thanks to the work by AOC and engineers from Harris and Elta onboard 180709H1</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Research-worthy case within the “Early Stage Experiment”, Objective #1: AIPEX</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Partial high-altitude circumnavigation accomplished, some of it in precipitation</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Slowly intensifying storm in moderate shear (no motion to worry about!)</a:t>
            </a:r>
            <a:endParaRPr sz="2400">
              <a:solidFill>
                <a:schemeClr val="dk1"/>
              </a:solidFill>
              <a:latin typeface="Calibri"/>
              <a:ea typeface="Calibri"/>
              <a:cs typeface="Calibri"/>
              <a:sym typeface="Calibri"/>
            </a:endParaRPr>
          </a:p>
          <a:p>
            <a:pPr marL="45720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a:p>
            <a:pPr marL="0" lvl="0" indent="0" rtl="0">
              <a:lnSpc>
                <a:spcPct val="115000"/>
              </a:lnSpc>
              <a:spcBef>
                <a:spcPts val="600"/>
              </a:spcBef>
              <a:spcAft>
                <a:spcPts val="0"/>
              </a:spcAft>
              <a:buNone/>
            </a:pP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5"/>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403" name="Google Shape;403;p35"/>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404" name="Google Shape;404;p35"/>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405" name="Google Shape;405;p35"/>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406" name="Google Shape;406;p35"/>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407" name="Google Shape;407;p35"/>
          <p:cNvSpPr txBox="1"/>
          <p:nvPr/>
        </p:nvSpPr>
        <p:spPr>
          <a:xfrm>
            <a:off x="2459400" y="1257050"/>
            <a:ext cx="7273200" cy="60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400" b="1" u="sng"/>
          </a:p>
        </p:txBody>
      </p:sp>
      <p:sp>
        <p:nvSpPr>
          <p:cNvPr id="408" name="Google Shape;408;p35"/>
          <p:cNvSpPr txBox="1"/>
          <p:nvPr/>
        </p:nvSpPr>
        <p:spPr>
          <a:xfrm rot="-5400000">
            <a:off x="429900" y="2846950"/>
            <a:ext cx="2234700" cy="3570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p>
        </p:txBody>
      </p:sp>
      <p:sp>
        <p:nvSpPr>
          <p:cNvPr id="409" name="Google Shape;409;p35"/>
          <p:cNvSpPr txBox="1"/>
          <p:nvPr/>
        </p:nvSpPr>
        <p:spPr>
          <a:xfrm>
            <a:off x="265100" y="2328550"/>
            <a:ext cx="1365900" cy="13938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1800" b="1" u="sng">
                <a:solidFill>
                  <a:schemeClr val="dk1"/>
                </a:solidFill>
              </a:rPr>
              <a:t>T.S. Chris</a:t>
            </a:r>
            <a:endParaRPr sz="1800" b="1" u="sng">
              <a:solidFill>
                <a:schemeClr val="dk1"/>
              </a:solidFill>
            </a:endParaRPr>
          </a:p>
          <a:p>
            <a:pPr marL="0" lvl="0" indent="0" algn="ctr" rtl="0">
              <a:spcBef>
                <a:spcPts val="0"/>
              </a:spcBef>
              <a:spcAft>
                <a:spcPts val="0"/>
              </a:spcAft>
              <a:buClr>
                <a:schemeClr val="dk1"/>
              </a:buClr>
              <a:buSzPts val="1100"/>
              <a:buFont typeface="Arial"/>
              <a:buNone/>
            </a:pPr>
            <a:r>
              <a:rPr lang="en-US" sz="1600" i="1">
                <a:solidFill>
                  <a:schemeClr val="dk1"/>
                </a:solidFill>
              </a:rPr>
              <a:t>after the mission</a:t>
            </a:r>
            <a:endParaRPr sz="1600" i="1">
              <a:solidFill>
                <a:schemeClr val="dk1"/>
              </a:solidFill>
            </a:endParaRPr>
          </a:p>
          <a:p>
            <a:pPr marL="0" lvl="0" indent="0" algn="ctr" rtl="0">
              <a:spcBef>
                <a:spcPts val="0"/>
              </a:spcBef>
              <a:spcAft>
                <a:spcPts val="0"/>
              </a:spcAft>
              <a:buClr>
                <a:schemeClr val="dk1"/>
              </a:buClr>
              <a:buSzPts val="1100"/>
              <a:buFont typeface="Arial"/>
              <a:buNone/>
            </a:pPr>
            <a:endParaRPr sz="1800">
              <a:solidFill>
                <a:schemeClr val="dk1"/>
              </a:solidFill>
            </a:endParaRPr>
          </a:p>
          <a:p>
            <a:pPr marL="0" lvl="0" indent="0">
              <a:spcBef>
                <a:spcPts val="0"/>
              </a:spcBef>
              <a:spcAft>
                <a:spcPts val="0"/>
              </a:spcAft>
              <a:buClr>
                <a:schemeClr val="dk1"/>
              </a:buClr>
              <a:buSzPts val="1100"/>
              <a:buFont typeface="Arial"/>
              <a:buNone/>
            </a:pPr>
            <a:r>
              <a:rPr lang="en-US" b="1">
                <a:solidFill>
                  <a:schemeClr val="dk1"/>
                </a:solidFill>
              </a:rPr>
              <a:t>60 kt / 993 mb</a:t>
            </a:r>
            <a:endParaRPr b="1">
              <a:solidFill>
                <a:schemeClr val="dk1"/>
              </a:solidFill>
            </a:endParaRPr>
          </a:p>
          <a:p>
            <a:pPr marL="0" lvl="0" indent="0" rtl="0">
              <a:spcBef>
                <a:spcPts val="0"/>
              </a:spcBef>
              <a:spcAft>
                <a:spcPts val="0"/>
              </a:spcAft>
              <a:buClr>
                <a:schemeClr val="dk1"/>
              </a:buClr>
              <a:buSzPts val="1100"/>
              <a:buFont typeface="Arial"/>
              <a:buNone/>
            </a:pPr>
            <a:r>
              <a:rPr lang="en-US" b="1">
                <a:solidFill>
                  <a:schemeClr val="dk1"/>
                </a:solidFill>
              </a:rPr>
              <a:t>Slowly intensifying...</a:t>
            </a:r>
            <a:endParaRPr sz="1800">
              <a:solidFill>
                <a:schemeClr val="dk1"/>
              </a:solidFill>
            </a:endParaRPr>
          </a:p>
        </p:txBody>
      </p:sp>
      <p:sp>
        <p:nvSpPr>
          <p:cNvPr id="410" name="Google Shape;410;p35"/>
          <p:cNvSpPr txBox="1"/>
          <p:nvPr/>
        </p:nvSpPr>
        <p:spPr>
          <a:xfrm>
            <a:off x="4594075" y="5406825"/>
            <a:ext cx="2234700" cy="9942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Chris became a hurricane at 1200Z 10 July</a:t>
            </a:r>
            <a:endParaRPr sz="1800"/>
          </a:p>
        </p:txBody>
      </p:sp>
      <p:pic>
        <p:nvPicPr>
          <p:cNvPr id="411" name="Google Shape;411;p35"/>
          <p:cNvPicPr preferRelativeResize="0"/>
          <p:nvPr/>
        </p:nvPicPr>
        <p:blipFill>
          <a:blip r:embed="rId5">
            <a:alphaModFix/>
          </a:blip>
          <a:stretch>
            <a:fillRect/>
          </a:stretch>
        </p:blipFill>
        <p:spPr>
          <a:xfrm>
            <a:off x="1748500" y="1747875"/>
            <a:ext cx="2646176" cy="2646176"/>
          </a:xfrm>
          <a:prstGeom prst="rect">
            <a:avLst/>
          </a:prstGeom>
          <a:noFill/>
          <a:ln>
            <a:noFill/>
          </a:ln>
        </p:spPr>
      </p:pic>
      <p:pic>
        <p:nvPicPr>
          <p:cNvPr id="412" name="Google Shape;412;p35"/>
          <p:cNvPicPr preferRelativeResize="0"/>
          <p:nvPr/>
        </p:nvPicPr>
        <p:blipFill>
          <a:blip r:embed="rId6">
            <a:alphaModFix/>
          </a:blip>
          <a:stretch>
            <a:fillRect/>
          </a:stretch>
        </p:blipFill>
        <p:spPr>
          <a:xfrm>
            <a:off x="4394675" y="1751504"/>
            <a:ext cx="2633499" cy="2633499"/>
          </a:xfrm>
          <a:prstGeom prst="rect">
            <a:avLst/>
          </a:prstGeom>
          <a:noFill/>
          <a:ln>
            <a:noFill/>
          </a:ln>
        </p:spPr>
      </p:pic>
      <p:pic>
        <p:nvPicPr>
          <p:cNvPr id="413" name="Google Shape;413;p35"/>
          <p:cNvPicPr preferRelativeResize="0"/>
          <p:nvPr/>
        </p:nvPicPr>
        <p:blipFill>
          <a:blip r:embed="rId7">
            <a:alphaModFix/>
          </a:blip>
          <a:stretch>
            <a:fillRect/>
          </a:stretch>
        </p:blipFill>
        <p:spPr>
          <a:xfrm>
            <a:off x="7041225" y="1738825"/>
            <a:ext cx="3528234" cy="2646175"/>
          </a:xfrm>
          <a:prstGeom prst="rect">
            <a:avLst/>
          </a:prstGeom>
          <a:noFill/>
          <a:ln>
            <a:noFill/>
          </a:ln>
        </p:spPr>
      </p:pic>
      <p:sp>
        <p:nvSpPr>
          <p:cNvPr id="414" name="Google Shape;414;p35"/>
          <p:cNvSpPr txBox="1"/>
          <p:nvPr/>
        </p:nvSpPr>
        <p:spPr>
          <a:xfrm>
            <a:off x="3651275" y="1747875"/>
            <a:ext cx="743400" cy="34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09:36Z</a:t>
            </a:r>
            <a:endParaRPr/>
          </a:p>
        </p:txBody>
      </p:sp>
      <p:sp>
        <p:nvSpPr>
          <p:cNvPr id="415" name="Google Shape;415;p35"/>
          <p:cNvSpPr txBox="1"/>
          <p:nvPr/>
        </p:nvSpPr>
        <p:spPr>
          <a:xfrm>
            <a:off x="6288875" y="1747875"/>
            <a:ext cx="743400" cy="34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12:16Z</a:t>
            </a:r>
            <a:endParaRPr/>
          </a:p>
        </p:txBody>
      </p:sp>
      <p:sp>
        <p:nvSpPr>
          <p:cNvPr id="416" name="Google Shape;416;p35"/>
          <p:cNvSpPr txBox="1"/>
          <p:nvPr/>
        </p:nvSpPr>
        <p:spPr>
          <a:xfrm>
            <a:off x="9817150" y="1747875"/>
            <a:ext cx="743400" cy="34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06:59Z</a:t>
            </a:r>
            <a:endParaRPr/>
          </a:p>
        </p:txBody>
      </p:sp>
      <p:cxnSp>
        <p:nvCxnSpPr>
          <p:cNvPr id="417" name="Google Shape;417;p35"/>
          <p:cNvCxnSpPr>
            <a:stCxn id="410" idx="0"/>
            <a:endCxn id="412" idx="2"/>
          </p:cNvCxnSpPr>
          <p:nvPr/>
        </p:nvCxnSpPr>
        <p:spPr>
          <a:xfrm rot="10800000">
            <a:off x="5711425" y="4385025"/>
            <a:ext cx="0" cy="1021800"/>
          </a:xfrm>
          <a:prstGeom prst="straightConnector1">
            <a:avLst/>
          </a:prstGeom>
          <a:noFill/>
          <a:ln w="38100" cap="flat" cmpd="sng">
            <a:solidFill>
              <a:srgbClr val="FF0000"/>
            </a:solidFill>
            <a:prstDash val="solid"/>
            <a:round/>
            <a:headEnd type="none" w="med" len="med"/>
            <a:tailEnd type="triangle" w="med" len="med"/>
          </a:ln>
        </p:spPr>
      </p:cxnSp>
      <p:sp>
        <p:nvSpPr>
          <p:cNvPr id="418" name="Google Shape;418;p35"/>
          <p:cNvSpPr txBox="1"/>
          <p:nvPr/>
        </p:nvSpPr>
        <p:spPr>
          <a:xfrm>
            <a:off x="7960500" y="5406825"/>
            <a:ext cx="2483100" cy="9942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t>Maximum Intensity:</a:t>
            </a:r>
            <a:endParaRPr sz="1800"/>
          </a:p>
          <a:p>
            <a:pPr marL="0" lvl="0" indent="0" algn="ctr" rtl="0">
              <a:spcBef>
                <a:spcPts val="0"/>
              </a:spcBef>
              <a:spcAft>
                <a:spcPts val="0"/>
              </a:spcAft>
              <a:buNone/>
            </a:pPr>
            <a:r>
              <a:rPr lang="en-US" sz="1800" b="1"/>
              <a:t>90 kt on 06Z 11 July</a:t>
            </a:r>
            <a:endParaRPr sz="18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6"/>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424" name="Google Shape;424;p36"/>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425" name="Google Shape;425;p36"/>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426" name="Google Shape;426;p36"/>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427" name="Google Shape;427;p36"/>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428" name="Google Shape;428;p36"/>
          <p:cNvSpPr txBox="1"/>
          <p:nvPr/>
        </p:nvSpPr>
        <p:spPr>
          <a:xfrm>
            <a:off x="2459400" y="1294995"/>
            <a:ext cx="7273200" cy="54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u="sng"/>
              <a:t>Mission 4:  20180709H2 (EMC-Tasked TDR)</a:t>
            </a:r>
            <a:endParaRPr sz="2700" b="1"/>
          </a:p>
        </p:txBody>
      </p:sp>
      <p:sp>
        <p:nvSpPr>
          <p:cNvPr id="429" name="Google Shape;429;p36"/>
          <p:cNvSpPr txBox="1"/>
          <p:nvPr/>
        </p:nvSpPr>
        <p:spPr>
          <a:xfrm>
            <a:off x="3505200" y="1915275"/>
            <a:ext cx="5181600" cy="461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700" b="1">
                <a:solidFill>
                  <a:schemeClr val="dk1"/>
                </a:solidFill>
              </a:rPr>
              <a:t>Summary</a:t>
            </a:r>
            <a:endParaRPr sz="2700" b="1">
              <a:solidFill>
                <a:schemeClr val="dk1"/>
              </a:solidFill>
            </a:endParaRPr>
          </a:p>
          <a:p>
            <a:pPr marL="457200" lvl="0" indent="-342900" rtl="0">
              <a:spcBef>
                <a:spcPts val="0"/>
              </a:spcBef>
              <a:spcAft>
                <a:spcPts val="0"/>
              </a:spcAft>
              <a:buClr>
                <a:schemeClr val="dk1"/>
              </a:buClr>
              <a:buSzPts val="1800"/>
              <a:buChar char="●"/>
            </a:pPr>
            <a:r>
              <a:rPr lang="en-US" sz="1800" b="1">
                <a:solidFill>
                  <a:schemeClr val="dk1"/>
                </a:solidFill>
              </a:rPr>
              <a:t>T/O</a:t>
            </a:r>
            <a:r>
              <a:rPr lang="en-US" sz="1800">
                <a:solidFill>
                  <a:schemeClr val="dk1"/>
                </a:solidFill>
              </a:rPr>
              <a:t>: 997 mb / 55 kt	</a:t>
            </a:r>
            <a:r>
              <a:rPr lang="en-US" sz="1800" b="1">
                <a:solidFill>
                  <a:schemeClr val="dk1"/>
                </a:solidFill>
              </a:rPr>
              <a:t>L/D</a:t>
            </a:r>
            <a:r>
              <a:rPr lang="en-US" sz="1800">
                <a:solidFill>
                  <a:schemeClr val="dk1"/>
                </a:solidFill>
              </a:rPr>
              <a:t>: 993 mb / 60 kt</a:t>
            </a:r>
            <a:endParaRPr sz="18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Slow intensification despite conducive environmental conditions</a:t>
            </a:r>
            <a:endParaRPr sz="1800">
              <a:solidFill>
                <a:schemeClr val="dk1"/>
              </a:solidFill>
            </a:endParaRPr>
          </a:p>
          <a:p>
            <a:pPr marL="914400" lvl="1" indent="-330200" rtl="0">
              <a:spcBef>
                <a:spcPts val="0"/>
              </a:spcBef>
              <a:spcAft>
                <a:spcPts val="0"/>
              </a:spcAft>
              <a:buClr>
                <a:schemeClr val="dk1"/>
              </a:buClr>
              <a:buSzPts val="1600"/>
              <a:buChar char="○"/>
            </a:pPr>
            <a:r>
              <a:rPr lang="en-US" sz="1600">
                <a:solidFill>
                  <a:schemeClr val="dk1"/>
                </a:solidFill>
              </a:rPr>
              <a:t>Vertical wind shear &lt; 10 kt</a:t>
            </a:r>
            <a:endParaRPr sz="1600">
              <a:solidFill>
                <a:schemeClr val="dk1"/>
              </a:solidFill>
            </a:endParaRPr>
          </a:p>
          <a:p>
            <a:pPr marL="914400" lvl="1" indent="-330200" rtl="0">
              <a:spcBef>
                <a:spcPts val="0"/>
              </a:spcBef>
              <a:spcAft>
                <a:spcPts val="0"/>
              </a:spcAft>
              <a:buClr>
                <a:schemeClr val="dk1"/>
              </a:buClr>
              <a:buSzPts val="1600"/>
              <a:buChar char="○"/>
            </a:pPr>
            <a:r>
              <a:rPr lang="en-US" sz="1600">
                <a:solidFill>
                  <a:schemeClr val="dk1"/>
                </a:solidFill>
              </a:rPr>
              <a:t>near Gulf Stream (upwelling?)</a:t>
            </a:r>
            <a:endParaRPr sz="16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Very weak steering currents led to almost no movement throughout the mission</a:t>
            </a:r>
            <a:endParaRPr sz="18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Peak SFMR of 61 kt in SW eyewall</a:t>
            </a:r>
            <a:endParaRPr sz="1800">
              <a:solidFill>
                <a:schemeClr val="dk1"/>
              </a:solidFill>
            </a:endParaRPr>
          </a:p>
          <a:p>
            <a:pPr marL="914400" lvl="1" indent="-330200" rtl="0">
              <a:spcBef>
                <a:spcPts val="0"/>
              </a:spcBef>
              <a:spcAft>
                <a:spcPts val="0"/>
              </a:spcAft>
              <a:buClr>
                <a:schemeClr val="dk1"/>
              </a:buClr>
              <a:buSzPts val="1600"/>
              <a:buChar char="○"/>
            </a:pPr>
            <a:r>
              <a:rPr lang="en-US" sz="1600">
                <a:solidFill>
                  <a:schemeClr val="dk1"/>
                </a:solidFill>
              </a:rPr>
              <a:t>not supported by later dropsonde</a:t>
            </a:r>
            <a:endParaRPr sz="16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Climbed to 12 kft to maximize tropospheric coverage in dropsondes</a:t>
            </a:r>
            <a:endParaRPr sz="18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5th center pass to accommodate NHC drop</a:t>
            </a:r>
            <a:endParaRPr sz="18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Extended 2 legs to 105 n mi</a:t>
            </a:r>
            <a:endParaRPr sz="18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Successful use of MMR to guide in-flight decisions</a:t>
            </a:r>
            <a:endParaRPr sz="1800">
              <a:solidFill>
                <a:schemeClr val="dk1"/>
              </a:solidFill>
            </a:endParaRPr>
          </a:p>
        </p:txBody>
      </p:sp>
      <p:sp>
        <p:nvSpPr>
          <p:cNvPr id="430" name="Google Shape;430;p36"/>
          <p:cNvSpPr txBox="1"/>
          <p:nvPr/>
        </p:nvSpPr>
        <p:spPr>
          <a:xfrm>
            <a:off x="217975" y="2469825"/>
            <a:ext cx="3141900" cy="1392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1"/>
                </a:solidFill>
              </a:rPr>
              <a:t>Problems</a:t>
            </a:r>
            <a:endParaRPr sz="2400" b="1">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Semicolon in WMO msg</a:t>
            </a:r>
            <a:endParaRPr sz="1800">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WSRA not functional for Center Pass #1</a:t>
            </a:r>
            <a:endParaRPr sz="1800">
              <a:solidFill>
                <a:schemeClr val="dk1"/>
              </a:solidFill>
            </a:endParaRPr>
          </a:p>
        </p:txBody>
      </p:sp>
      <p:sp>
        <p:nvSpPr>
          <p:cNvPr id="431" name="Google Shape;431;p36"/>
          <p:cNvSpPr txBox="1"/>
          <p:nvPr/>
        </p:nvSpPr>
        <p:spPr>
          <a:xfrm>
            <a:off x="8686800" y="2469825"/>
            <a:ext cx="3469500" cy="924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1"/>
                </a:solidFill>
              </a:rPr>
              <a:t>Expendables</a:t>
            </a:r>
            <a:endParaRPr sz="2400" b="1">
              <a:solidFill>
                <a:schemeClr val="dk1"/>
              </a:solidFill>
            </a:endParaRPr>
          </a:p>
          <a:p>
            <a:pPr marL="457200" lvl="0" indent="-342900" rtl="0">
              <a:spcBef>
                <a:spcPts val="0"/>
              </a:spcBef>
              <a:spcAft>
                <a:spcPts val="0"/>
              </a:spcAft>
              <a:buClr>
                <a:schemeClr val="dk1"/>
              </a:buClr>
              <a:buSzPts val="1800"/>
              <a:buChar char="●"/>
            </a:pPr>
            <a:r>
              <a:rPr lang="en-US" sz="1800">
                <a:solidFill>
                  <a:schemeClr val="dk1"/>
                </a:solidFill>
              </a:rPr>
              <a:t>21 drops (20 EMC, 1 NHC)</a:t>
            </a:r>
            <a:endParaRPr sz="1800">
              <a:solidFill>
                <a:schemeClr val="dk1"/>
              </a:solidFill>
            </a:endParaRPr>
          </a:p>
        </p:txBody>
      </p:sp>
      <p:pic>
        <p:nvPicPr>
          <p:cNvPr id="432" name="Google Shape;432;p36"/>
          <p:cNvPicPr preferRelativeResize="0"/>
          <p:nvPr/>
        </p:nvPicPr>
        <p:blipFill>
          <a:blip r:embed="rId5">
            <a:alphaModFix/>
          </a:blip>
          <a:stretch>
            <a:fillRect/>
          </a:stretch>
        </p:blipFill>
        <p:spPr>
          <a:xfrm>
            <a:off x="217973" y="4087327"/>
            <a:ext cx="2646176" cy="2646176"/>
          </a:xfrm>
          <a:prstGeom prst="rect">
            <a:avLst/>
          </a:prstGeom>
          <a:noFill/>
          <a:ln>
            <a:noFill/>
          </a:ln>
        </p:spPr>
      </p:pic>
      <p:pic>
        <p:nvPicPr>
          <p:cNvPr id="433" name="Google Shape;433;p36"/>
          <p:cNvPicPr preferRelativeResize="0"/>
          <p:nvPr/>
        </p:nvPicPr>
        <p:blipFill>
          <a:blip r:embed="rId6">
            <a:alphaModFix/>
          </a:blip>
          <a:stretch>
            <a:fillRect/>
          </a:stretch>
        </p:blipFill>
        <p:spPr>
          <a:xfrm>
            <a:off x="9357175" y="4087325"/>
            <a:ext cx="2646176" cy="2646176"/>
          </a:xfrm>
          <a:prstGeom prst="rect">
            <a:avLst/>
          </a:prstGeom>
          <a:noFill/>
          <a:ln>
            <a:noFill/>
          </a:ln>
        </p:spPr>
      </p:pic>
      <p:sp>
        <p:nvSpPr>
          <p:cNvPr id="434" name="Google Shape;434;p36"/>
          <p:cNvSpPr txBox="1"/>
          <p:nvPr/>
        </p:nvSpPr>
        <p:spPr>
          <a:xfrm>
            <a:off x="1939550" y="4087325"/>
            <a:ext cx="924600" cy="349500"/>
          </a:xfrm>
          <a:prstGeom prst="rect">
            <a:avLst/>
          </a:prstGeom>
          <a:solidFill>
            <a:schemeClr val="lt1"/>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a:t>BEFORE</a:t>
            </a:r>
            <a:endParaRPr/>
          </a:p>
        </p:txBody>
      </p:sp>
      <p:sp>
        <p:nvSpPr>
          <p:cNvPr id="435" name="Google Shape;435;p36"/>
          <p:cNvSpPr txBox="1"/>
          <p:nvPr/>
        </p:nvSpPr>
        <p:spPr>
          <a:xfrm>
            <a:off x="11230800" y="4087325"/>
            <a:ext cx="772500" cy="349500"/>
          </a:xfrm>
          <a:prstGeom prst="rect">
            <a:avLst/>
          </a:prstGeom>
          <a:solidFill>
            <a:schemeClr val="lt1"/>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a:t>AFTER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147" name="Google Shape;147;p17"/>
          <p:cNvPicPr preferRelativeResize="0"/>
          <p:nvPr/>
        </p:nvPicPr>
        <p:blipFill rotWithShape="1">
          <a:blip r:embed="rId3">
            <a:alphaModFix/>
          </a:blip>
          <a:srcRect/>
          <a:stretch/>
        </p:blipFill>
        <p:spPr>
          <a:xfrm>
            <a:off x="1631006" y="147181"/>
            <a:ext cx="943197" cy="943197"/>
          </a:xfrm>
          <a:prstGeom prst="rect">
            <a:avLst/>
          </a:prstGeom>
          <a:noFill/>
          <a:ln>
            <a:noFill/>
          </a:ln>
        </p:spPr>
      </p:pic>
      <p:pic>
        <p:nvPicPr>
          <p:cNvPr id="148" name="Google Shape;148;p17"/>
          <p:cNvPicPr preferRelativeResize="0"/>
          <p:nvPr/>
        </p:nvPicPr>
        <p:blipFill rotWithShape="1">
          <a:blip r:embed="rId4">
            <a:alphaModFix/>
          </a:blip>
          <a:srcRect/>
          <a:stretch/>
        </p:blipFill>
        <p:spPr>
          <a:xfrm>
            <a:off x="9626853" y="165637"/>
            <a:ext cx="924741" cy="924741"/>
          </a:xfrm>
          <a:prstGeom prst="rect">
            <a:avLst/>
          </a:prstGeom>
          <a:noFill/>
          <a:ln>
            <a:noFill/>
          </a:ln>
        </p:spPr>
      </p:pic>
      <p:sp>
        <p:nvSpPr>
          <p:cNvPr id="149" name="Google Shape;149;p17"/>
          <p:cNvSpPr txBox="1"/>
          <p:nvPr/>
        </p:nvSpPr>
        <p:spPr>
          <a:xfrm>
            <a:off x="15240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50" name="Google Shape;150;p17"/>
          <p:cNvCxnSpPr/>
          <p:nvPr/>
        </p:nvCxnSpPr>
        <p:spPr>
          <a:xfrm rot="10800000" flipH="1">
            <a:off x="1523998" y="1253240"/>
            <a:ext cx="9144000" cy="7500"/>
          </a:xfrm>
          <a:prstGeom prst="straightConnector1">
            <a:avLst/>
          </a:prstGeom>
          <a:noFill/>
          <a:ln w="25400" cap="flat" cmpd="sng">
            <a:solidFill>
              <a:schemeClr val="accent1"/>
            </a:solidFill>
            <a:prstDash val="solid"/>
            <a:miter lim="800000"/>
            <a:headEnd type="none" w="sm" len="sm"/>
            <a:tailEnd type="none" w="sm" len="sm"/>
          </a:ln>
        </p:spPr>
      </p:cxnSp>
      <p:sp>
        <p:nvSpPr>
          <p:cNvPr id="151" name="Google Shape;151;p17"/>
          <p:cNvSpPr txBox="1"/>
          <p:nvPr/>
        </p:nvSpPr>
        <p:spPr>
          <a:xfrm>
            <a:off x="320150" y="1580700"/>
            <a:ext cx="10800900" cy="9246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600"/>
              </a:spcBef>
              <a:spcAft>
                <a:spcPts val="0"/>
              </a:spcAft>
              <a:buNone/>
            </a:pPr>
            <a:r>
              <a:rPr lang="en-US" sz="2800" b="1">
                <a:latin typeface="Calibri"/>
                <a:ea typeface="Calibri"/>
                <a:cs typeface="Calibri"/>
                <a:sym typeface="Calibri"/>
              </a:rPr>
              <a:t>Deployment Notes</a:t>
            </a:r>
            <a:r>
              <a:rPr lang="en-US" sz="2800">
                <a:latin typeface="Calibri"/>
                <a:ea typeface="Calibri"/>
                <a:cs typeface="Calibri"/>
                <a:sym typeface="Calibri"/>
              </a:rPr>
              <a:t>: </a:t>
            </a:r>
            <a:endParaRPr sz="2800">
              <a:latin typeface="Calibri"/>
              <a:ea typeface="Calibri"/>
              <a:cs typeface="Calibri"/>
              <a:sym typeface="Calibri"/>
            </a:endParaRPr>
          </a:p>
          <a:p>
            <a:pPr marL="0" lvl="0" indent="0" rtl="0">
              <a:lnSpc>
                <a:spcPct val="115000"/>
              </a:lnSpc>
              <a:spcBef>
                <a:spcPts val="600"/>
              </a:spcBef>
              <a:spcAft>
                <a:spcPts val="0"/>
              </a:spcAft>
              <a:buNone/>
            </a:pPr>
            <a:endParaRPr sz="2400">
              <a:latin typeface="Calibri"/>
              <a:ea typeface="Calibri"/>
              <a:cs typeface="Calibri"/>
              <a:sym typeface="Calibri"/>
            </a:endParaRPr>
          </a:p>
        </p:txBody>
      </p:sp>
      <p:sp>
        <p:nvSpPr>
          <p:cNvPr id="152" name="Google Shape;152;p17"/>
          <p:cNvSpPr txBox="1"/>
          <p:nvPr/>
        </p:nvSpPr>
        <p:spPr>
          <a:xfrm>
            <a:off x="759700" y="1999750"/>
            <a:ext cx="11441100" cy="4201200"/>
          </a:xfrm>
          <a:prstGeom prst="rect">
            <a:avLst/>
          </a:prstGeom>
          <a:noFill/>
          <a:ln>
            <a:noFill/>
          </a:ln>
        </p:spPr>
        <p:txBody>
          <a:bodyPr spcFirstLastPara="1" wrap="square" lIns="91425" tIns="91425" rIns="91425" bIns="91425" anchor="ctr" anchorCtr="0">
            <a:noAutofit/>
          </a:bodyPr>
          <a:lstStyle/>
          <a:p>
            <a:pPr marL="457200" lvl="0" indent="-381000" rtl="0">
              <a:lnSpc>
                <a:spcPct val="115000"/>
              </a:lnSpc>
              <a:spcBef>
                <a:spcPts val="60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Thanks to all HRD and AOC crews for overcoming many challenges, particularly the crew on 180708H1 and P-3 maintenance for getting 180708H2 off the ground</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Able to get Erin, Miguel, and Tyler onboard</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Thanks to Frank and Sim, allowed us to train Kelly, Hui, and Gus at LPS</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John Gamache, Paul Reasor, and Nancy Griffin on the ground radar processing</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No safety issues</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Data download procedures forthcoming</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Use of HFP Document Repository</a:t>
            </a:r>
            <a:endParaRPr sz="2400">
              <a:solidFill>
                <a:schemeClr val="dk1"/>
              </a:solidFill>
              <a:latin typeface="Calibri"/>
              <a:ea typeface="Calibri"/>
              <a:cs typeface="Calibri"/>
              <a:sym typeface="Calibri"/>
            </a:endParaRPr>
          </a:p>
          <a:p>
            <a:pPr marL="457200" lvl="0" indent="-381000"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My first deployment as FPD -- any comments/suggestions for me?</a:t>
            </a:r>
            <a:endParaRPr sz="2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3999" y="1568115"/>
            <a:ext cx="9144000" cy="5289884"/>
          </a:xfrm>
          <a:prstGeom prst="rect">
            <a:avLst/>
          </a:prstGeom>
        </p:spPr>
      </p:pic>
      <p:sp>
        <p:nvSpPr>
          <p:cNvPr id="9" name="TextBox 8"/>
          <p:cNvSpPr txBox="1"/>
          <p:nvPr/>
        </p:nvSpPr>
        <p:spPr>
          <a:xfrm>
            <a:off x="2091166" y="189804"/>
            <a:ext cx="8332104" cy="646331"/>
          </a:xfrm>
          <a:prstGeom prst="rect">
            <a:avLst/>
          </a:prstGeom>
          <a:noFill/>
        </p:spPr>
        <p:txBody>
          <a:bodyPr wrap="none" rtlCol="0">
            <a:spAutoFit/>
          </a:bodyPr>
          <a:lstStyle/>
          <a:p>
            <a:r>
              <a:rPr lang="en-US" sz="3600" b="1" dirty="0">
                <a:solidFill>
                  <a:schemeClr val="bg1"/>
                </a:solidFill>
              </a:rPr>
              <a:t>NOAA WP-3D TDR is now in AWIPS-II</a:t>
            </a:r>
            <a:endParaRPr lang="en-US" sz="3600" b="1" dirty="0">
              <a:solidFill>
                <a:schemeClr val="bg1"/>
              </a:solidFill>
            </a:endParaRPr>
          </a:p>
        </p:txBody>
      </p:sp>
      <p:sp>
        <p:nvSpPr>
          <p:cNvPr id="10" name="TextBox 9"/>
          <p:cNvSpPr txBox="1"/>
          <p:nvPr/>
        </p:nvSpPr>
        <p:spPr>
          <a:xfrm>
            <a:off x="1523999" y="1249274"/>
            <a:ext cx="5141479" cy="1015663"/>
          </a:xfrm>
          <a:prstGeom prst="rect">
            <a:avLst/>
          </a:prstGeom>
          <a:solidFill>
            <a:schemeClr val="tx1">
              <a:alpha val="90000"/>
            </a:schemeClr>
          </a:solidFill>
        </p:spPr>
        <p:txBody>
          <a:bodyPr wrap="square" rtlCol="0">
            <a:spAutoFit/>
          </a:bodyPr>
          <a:lstStyle/>
          <a:p>
            <a:pPr marL="284163" indent="-284163">
              <a:buFont typeface="Arial"/>
              <a:buChar char="•"/>
            </a:pPr>
            <a:r>
              <a:rPr lang="en-US" sz="2000" dirty="0">
                <a:solidFill>
                  <a:schemeClr val="bg1"/>
                </a:solidFill>
              </a:rPr>
              <a:t>AWIPS-II is NHC’s new display software</a:t>
            </a:r>
          </a:p>
          <a:p>
            <a:pPr marL="284163" indent="-284163">
              <a:buFont typeface="Arial"/>
              <a:buChar char="•"/>
            </a:pPr>
            <a:r>
              <a:rPr lang="en-US" sz="2000" dirty="0">
                <a:solidFill>
                  <a:schemeClr val="bg1"/>
                </a:solidFill>
              </a:rPr>
              <a:t>TDR data will now ingest and display in AWIPS-II from AOC in near-real-time </a:t>
            </a:r>
          </a:p>
        </p:txBody>
      </p:sp>
      <p:pic>
        <p:nvPicPr>
          <p:cNvPr id="5" name="Picture 4" descr="Reconradarloop.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488" y="1307321"/>
            <a:ext cx="4002522" cy="2347547"/>
          </a:xfrm>
          <a:prstGeom prst="rect">
            <a:avLst/>
          </a:prstGeom>
          <a:ln w="38100" cmpd="sng">
            <a:solidFill>
              <a:srgbClr val="0000FF"/>
            </a:solidFill>
          </a:ln>
        </p:spPr>
      </p:pic>
      <p:sp>
        <p:nvSpPr>
          <p:cNvPr id="11" name="TextBox 10"/>
          <p:cNvSpPr txBox="1"/>
          <p:nvPr/>
        </p:nvSpPr>
        <p:spPr>
          <a:xfrm>
            <a:off x="7708875" y="3751157"/>
            <a:ext cx="2959125" cy="1015663"/>
          </a:xfrm>
          <a:prstGeom prst="rect">
            <a:avLst/>
          </a:prstGeom>
          <a:solidFill>
            <a:schemeClr val="tx1">
              <a:alpha val="90000"/>
            </a:schemeClr>
          </a:solidFill>
        </p:spPr>
        <p:txBody>
          <a:bodyPr wrap="square" rtlCol="0">
            <a:spAutoFit/>
          </a:bodyPr>
          <a:lstStyle/>
          <a:p>
            <a:pPr algn="ctr"/>
            <a:r>
              <a:rPr lang="en-US" sz="2000" u="sng" dirty="0">
                <a:solidFill>
                  <a:srgbClr val="FFFFFF"/>
                </a:solidFill>
              </a:rPr>
              <a:t>20180709H2 sample:</a:t>
            </a:r>
          </a:p>
          <a:p>
            <a:pPr algn="ctr"/>
            <a:r>
              <a:rPr lang="en-US" sz="2000" dirty="0">
                <a:solidFill>
                  <a:srgbClr val="FFFFFF"/>
                </a:solidFill>
              </a:rPr>
              <a:t>Max reflectivity</a:t>
            </a:r>
          </a:p>
          <a:p>
            <a:pPr algn="ctr"/>
            <a:r>
              <a:rPr lang="en-US" sz="2000" dirty="0">
                <a:solidFill>
                  <a:srgbClr val="FFFFFF"/>
                </a:solidFill>
              </a:rPr>
              <a:t>Flight-level data </a:t>
            </a:r>
          </a:p>
        </p:txBody>
      </p:sp>
      <p:sp>
        <p:nvSpPr>
          <p:cNvPr id="12" name="TextBox 11"/>
          <p:cNvSpPr txBox="1"/>
          <p:nvPr/>
        </p:nvSpPr>
        <p:spPr>
          <a:xfrm>
            <a:off x="2781629" y="4397487"/>
            <a:ext cx="2022068" cy="738664"/>
          </a:xfrm>
          <a:prstGeom prst="rect">
            <a:avLst/>
          </a:prstGeom>
          <a:solidFill>
            <a:schemeClr val="tx1">
              <a:alpha val="90000"/>
            </a:schemeClr>
          </a:solidFill>
        </p:spPr>
        <p:txBody>
          <a:bodyPr wrap="square" rtlCol="0">
            <a:spAutoFit/>
          </a:bodyPr>
          <a:lstStyle/>
          <a:p>
            <a:pPr algn="ctr"/>
            <a:r>
              <a:rPr lang="en-US" dirty="0">
                <a:solidFill>
                  <a:schemeClr val="bg1"/>
                </a:solidFill>
              </a:rPr>
              <a:t>Huge thanks to </a:t>
            </a:r>
          </a:p>
          <a:p>
            <a:pPr algn="ctr"/>
            <a:r>
              <a:rPr lang="en-US" dirty="0">
                <a:solidFill>
                  <a:schemeClr val="bg1"/>
                </a:solidFill>
              </a:rPr>
              <a:t>Chris Mello (NHC)</a:t>
            </a:r>
          </a:p>
          <a:p>
            <a:pPr algn="ctr"/>
            <a:r>
              <a:rPr lang="en-US" dirty="0">
                <a:solidFill>
                  <a:schemeClr val="bg1"/>
                </a:solidFill>
              </a:rPr>
              <a:t>John </a:t>
            </a:r>
            <a:r>
              <a:rPr lang="en-US" dirty="0" err="1">
                <a:solidFill>
                  <a:schemeClr val="bg1"/>
                </a:solidFill>
              </a:rPr>
              <a:t>Gamache</a:t>
            </a:r>
            <a:r>
              <a:rPr lang="en-US" dirty="0">
                <a:solidFill>
                  <a:schemeClr val="bg1"/>
                </a:solidFill>
              </a:rPr>
              <a:t> (HRD)</a:t>
            </a:r>
          </a:p>
        </p:txBody>
      </p:sp>
      <p:sp>
        <p:nvSpPr>
          <p:cNvPr id="13" name="Google Shape;157;p18"/>
          <p:cNvSpPr txBox="1"/>
          <p:nvPr/>
        </p:nvSpPr>
        <p:spPr>
          <a:xfrm>
            <a:off x="1524000" y="83487"/>
            <a:ext cx="91440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2018 NOAA/AOML/HRD Hurricane Field Program</a:t>
            </a:r>
            <a:endParaRPr/>
          </a:p>
          <a:p>
            <a:pPr marL="0" marR="0" lvl="0" indent="0" algn="ctr" rtl="0">
              <a:spcBef>
                <a:spcPts val="0"/>
              </a:spcBef>
              <a:spcAft>
                <a:spcPts val="0"/>
              </a:spcAft>
              <a:buNone/>
            </a:pPr>
            <a:r>
              <a:rPr lang="en-US" sz="1800">
                <a:solidFill>
                  <a:schemeClr val="dk1"/>
                </a:solidFill>
                <a:latin typeface="Arial"/>
                <a:ea typeface="Arial"/>
                <a:cs typeface="Arial"/>
                <a:sym typeface="Arial"/>
              </a:rPr>
              <a:t>Intensity Forecast Experiment (IFEX)</a:t>
            </a:r>
            <a:endParaRPr/>
          </a:p>
        </p:txBody>
      </p:sp>
      <p:pic>
        <p:nvPicPr>
          <p:cNvPr id="14" name="Google Shape;158;p18"/>
          <p:cNvPicPr preferRelativeResize="0"/>
          <p:nvPr/>
        </p:nvPicPr>
        <p:blipFill rotWithShape="1">
          <a:blip r:embed="rId4">
            <a:alphaModFix/>
          </a:blip>
          <a:srcRect/>
          <a:stretch/>
        </p:blipFill>
        <p:spPr>
          <a:xfrm>
            <a:off x="1631006" y="147181"/>
            <a:ext cx="943197" cy="943197"/>
          </a:xfrm>
          <a:prstGeom prst="rect">
            <a:avLst/>
          </a:prstGeom>
          <a:noFill/>
          <a:ln>
            <a:noFill/>
          </a:ln>
        </p:spPr>
      </p:pic>
      <p:pic>
        <p:nvPicPr>
          <p:cNvPr id="15" name="Google Shape;159;p18"/>
          <p:cNvPicPr preferRelativeResize="0"/>
          <p:nvPr/>
        </p:nvPicPr>
        <p:blipFill rotWithShape="1">
          <a:blip r:embed="rId5">
            <a:alphaModFix/>
          </a:blip>
          <a:srcRect/>
          <a:stretch/>
        </p:blipFill>
        <p:spPr>
          <a:xfrm>
            <a:off x="9626853" y="165637"/>
            <a:ext cx="924741" cy="924741"/>
          </a:xfrm>
          <a:prstGeom prst="rect">
            <a:avLst/>
          </a:prstGeom>
          <a:noFill/>
          <a:ln>
            <a:noFill/>
          </a:ln>
        </p:spPr>
      </p:pic>
      <p:sp>
        <p:nvSpPr>
          <p:cNvPr id="16" name="Google Shape;160;p18"/>
          <p:cNvSpPr txBox="1"/>
          <p:nvPr/>
        </p:nvSpPr>
        <p:spPr>
          <a:xfrm>
            <a:off x="1447802" y="663960"/>
            <a:ext cx="9144000" cy="507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700" b="1">
                <a:solidFill>
                  <a:srgbClr val="2E75B5"/>
                </a:solidFill>
              </a:rPr>
              <a:t>AL03/Chris Debrief</a:t>
            </a:r>
            <a:endParaRPr/>
          </a:p>
        </p:txBody>
      </p:sp>
      <p:cxnSp>
        <p:nvCxnSpPr>
          <p:cNvPr id="17" name="Google Shape;161;p18"/>
          <p:cNvCxnSpPr/>
          <p:nvPr/>
        </p:nvCxnSpPr>
        <p:spPr>
          <a:xfrm rot="10800000" flipH="1">
            <a:off x="1295398" y="1177040"/>
            <a:ext cx="9144000" cy="7500"/>
          </a:xfrm>
          <a:prstGeom prst="straightConnector1">
            <a:avLst/>
          </a:prstGeom>
          <a:noFill/>
          <a:ln w="25400" cap="flat" cmpd="sng">
            <a:solidFill>
              <a:schemeClr val="accent1"/>
            </a:solidFill>
            <a:prstDash val="solid"/>
            <a:miter lim="800000"/>
            <a:headEnd type="none" w="sm" len="sm"/>
            <a:tailEnd type="none" w="sm" len="sm"/>
          </a:ln>
        </p:spPr>
      </p:cxnSp>
    </p:spTree>
    <p:extLst>
      <p:ext uri="{BB962C8B-B14F-4D97-AF65-F5344CB8AC3E}">
        <p14:creationId xmlns:p14="http://schemas.microsoft.com/office/powerpoint/2010/main" val="4279816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154" y="287066"/>
            <a:ext cx="11243256" cy="613669"/>
          </a:xfrm>
        </p:spPr>
        <p:txBody>
          <a:bodyPr>
            <a:normAutofit fontScale="90000"/>
          </a:bodyPr>
          <a:lstStyle/>
          <a:p>
            <a:pPr algn="ctr"/>
            <a:r>
              <a:rPr lang="en-US" dirty="0" smtClean="0"/>
              <a:t>20180708H1	AL03 	Chris 		“Shake-n-bake”</a:t>
            </a:r>
            <a:br>
              <a:rPr lang="en-US" dirty="0" smtClean="0"/>
            </a:br>
            <a:r>
              <a:rPr lang="en-US" dirty="0" smtClean="0"/>
              <a:t>TDR Tasking</a:t>
            </a:r>
            <a:endParaRPr lang="en-US" dirty="0"/>
          </a:p>
        </p:txBody>
      </p:sp>
      <p:sp>
        <p:nvSpPr>
          <p:cNvPr id="5" name="TextBox 4"/>
          <p:cNvSpPr txBox="1"/>
          <p:nvPr/>
        </p:nvSpPr>
        <p:spPr>
          <a:xfrm>
            <a:off x="332723" y="712509"/>
            <a:ext cx="4262907" cy="1477328"/>
          </a:xfrm>
          <a:prstGeom prst="rect">
            <a:avLst/>
          </a:prstGeom>
          <a:noFill/>
        </p:spPr>
        <p:txBody>
          <a:bodyPr wrap="square" rtlCol="0">
            <a:spAutoFit/>
          </a:bodyPr>
          <a:lstStyle/>
          <a:p>
            <a:r>
              <a:rPr lang="en-US" dirty="0" smtClean="0"/>
              <a:t>LPS: Ryan</a:t>
            </a:r>
          </a:p>
          <a:p>
            <a:r>
              <a:rPr lang="en-US" dirty="0" smtClean="0"/>
              <a:t>Radar: Aberson</a:t>
            </a:r>
          </a:p>
          <a:p>
            <a:r>
              <a:rPr lang="en-US" dirty="0" smtClean="0"/>
              <a:t>Dropsonde: Annane</a:t>
            </a:r>
          </a:p>
          <a:p>
            <a:r>
              <a:rPr lang="en-US" dirty="0" smtClean="0"/>
              <a:t>Ground Radar: </a:t>
            </a:r>
            <a:r>
              <a:rPr lang="en-US" dirty="0" err="1" smtClean="0"/>
              <a:t>Gamache</a:t>
            </a:r>
            <a:r>
              <a:rPr lang="en-US" dirty="0" smtClean="0"/>
              <a:t>/Griffin</a:t>
            </a:r>
          </a:p>
          <a:p>
            <a:r>
              <a:rPr lang="en-US" dirty="0" smtClean="0"/>
              <a:t>Observer: Miguel Cortez</a:t>
            </a:r>
            <a:endParaRPr lang="en-US" dirty="0"/>
          </a:p>
        </p:txBody>
      </p:sp>
      <p:sp>
        <p:nvSpPr>
          <p:cNvPr id="6" name="TextBox 5"/>
          <p:cNvSpPr txBox="1"/>
          <p:nvPr/>
        </p:nvSpPr>
        <p:spPr>
          <a:xfrm>
            <a:off x="180304" y="5756856"/>
            <a:ext cx="11874321" cy="923330"/>
          </a:xfrm>
          <a:prstGeom prst="rect">
            <a:avLst/>
          </a:prstGeom>
          <a:noFill/>
        </p:spPr>
        <p:txBody>
          <a:bodyPr wrap="square" rtlCol="0">
            <a:spAutoFit/>
          </a:bodyPr>
          <a:lstStyle/>
          <a:p>
            <a:r>
              <a:rPr lang="en-US" dirty="0" smtClean="0"/>
              <a:t>Take off: 833 UTC, Landing: 1703 UTC</a:t>
            </a:r>
          </a:p>
          <a:p>
            <a:r>
              <a:rPr lang="en-US" dirty="0" smtClean="0"/>
              <a:t>Flight pattern plan: 1 figure-4 @ 8kft with endpoints and 1 center </a:t>
            </a:r>
            <a:r>
              <a:rPr lang="en-US" dirty="0" err="1" smtClean="0"/>
              <a:t>sonde</a:t>
            </a:r>
            <a:r>
              <a:rPr lang="en-US" dirty="0" smtClean="0"/>
              <a:t> followed by circumnavigation @ 20kft with </a:t>
            </a:r>
            <a:r>
              <a:rPr lang="en-US" dirty="0" err="1" smtClean="0"/>
              <a:t>sondes</a:t>
            </a:r>
            <a:r>
              <a:rPr lang="en-US" dirty="0" smtClean="0"/>
              <a:t> every 45° (storm relative) along 70 nautical mi. radius</a:t>
            </a:r>
            <a:endParaRPr lang="en-US" dirty="0"/>
          </a:p>
        </p:txBody>
      </p:sp>
      <p:pic>
        <p:nvPicPr>
          <p:cNvPr id="8" name="Picture 7" descr="2018AL03_4KMIRIMG_201807080830.GIF (GIF Image, 640 × 480 pixels) - Mozilla Firefox"/>
          <p:cNvPicPr>
            <a:picLocks noChangeAspect="1"/>
          </p:cNvPicPr>
          <p:nvPr/>
        </p:nvPicPr>
        <p:blipFill rotWithShape="1">
          <a:blip r:embed="rId2">
            <a:extLst>
              <a:ext uri="{28A0092B-C50C-407E-A947-70E740481C1C}">
                <a14:useLocalDpi xmlns:a14="http://schemas.microsoft.com/office/drawing/2010/main" val="0"/>
              </a:ext>
            </a:extLst>
          </a:blip>
          <a:srcRect l="33275" t="30366" r="30387" b="11800"/>
          <a:stretch/>
        </p:blipFill>
        <p:spPr>
          <a:xfrm>
            <a:off x="7328077" y="2268887"/>
            <a:ext cx="4430333" cy="3309871"/>
          </a:xfrm>
          <a:prstGeom prst="rect">
            <a:avLst/>
          </a:prstGeom>
        </p:spPr>
      </p:pic>
      <p:sp>
        <p:nvSpPr>
          <p:cNvPr id="7" name="TextBox 6"/>
          <p:cNvSpPr txBox="1"/>
          <p:nvPr/>
        </p:nvSpPr>
        <p:spPr>
          <a:xfrm>
            <a:off x="7746641" y="1148090"/>
            <a:ext cx="3593204" cy="923330"/>
          </a:xfrm>
          <a:prstGeom prst="rect">
            <a:avLst/>
          </a:prstGeom>
          <a:solidFill>
            <a:schemeClr val="bg1"/>
          </a:solidFill>
          <a:ln>
            <a:solidFill>
              <a:schemeClr val="accent1"/>
            </a:solidFill>
          </a:ln>
        </p:spPr>
        <p:txBody>
          <a:bodyPr wrap="square" rtlCol="0">
            <a:spAutoFit/>
          </a:bodyPr>
          <a:lstStyle/>
          <a:p>
            <a:r>
              <a:rPr lang="en-US" u="sng" dirty="0" smtClean="0"/>
              <a:t>Latest TC specs at takeoff time </a:t>
            </a:r>
          </a:p>
          <a:p>
            <a:r>
              <a:rPr lang="en-US" dirty="0" smtClean="0"/>
              <a:t>(TEAL):</a:t>
            </a:r>
            <a:r>
              <a:rPr lang="en-US" dirty="0"/>
              <a:t> </a:t>
            </a:r>
            <a:r>
              <a:rPr lang="en-US" dirty="0" smtClean="0"/>
              <a:t>Vmax: 40 </a:t>
            </a:r>
            <a:r>
              <a:rPr lang="en-US" dirty="0" err="1" smtClean="0"/>
              <a:t>kts</a:t>
            </a:r>
            <a:r>
              <a:rPr lang="en-US" dirty="0" smtClean="0"/>
              <a:t>; Motion: 0 </a:t>
            </a:r>
            <a:r>
              <a:rPr lang="en-US" dirty="0" err="1" smtClean="0"/>
              <a:t>kts</a:t>
            </a:r>
            <a:endParaRPr lang="en-US" dirty="0"/>
          </a:p>
          <a:p>
            <a:r>
              <a:rPr lang="en-US" dirty="0" smtClean="0"/>
              <a:t>SHIPS VWS: 15 </a:t>
            </a:r>
            <a:r>
              <a:rPr lang="en-US" dirty="0" err="1" smtClean="0"/>
              <a:t>kts</a:t>
            </a:r>
            <a:r>
              <a:rPr lang="en-US" dirty="0" smtClean="0"/>
              <a:t> @ 327</a:t>
            </a:r>
          </a:p>
        </p:txBody>
      </p:sp>
      <p:pic>
        <p:nvPicPr>
          <p:cNvPr id="9" name="Picture 8" descr="Proposed Flight Track for 180708H1 (Sunday 0430L Takeoff) - kelly.ryan@noaa.gov - National Oceanic and Atmospheric Administration Mail - Mozilla Firefox"/>
          <p:cNvPicPr>
            <a:picLocks noChangeAspect="1"/>
          </p:cNvPicPr>
          <p:nvPr/>
        </p:nvPicPr>
        <p:blipFill rotWithShape="1">
          <a:blip r:embed="rId3">
            <a:extLst>
              <a:ext uri="{28A0092B-C50C-407E-A947-70E740481C1C}">
                <a14:useLocalDpi xmlns:a14="http://schemas.microsoft.com/office/drawing/2010/main" val="0"/>
              </a:ext>
            </a:extLst>
          </a:blip>
          <a:srcRect l="40459" t="33291" r="40105" b="24853"/>
          <a:stretch/>
        </p:blipFill>
        <p:spPr>
          <a:xfrm>
            <a:off x="332723" y="2541008"/>
            <a:ext cx="2716730" cy="2746259"/>
          </a:xfrm>
          <a:prstGeom prst="rect">
            <a:avLst/>
          </a:prstGeom>
        </p:spPr>
      </p:pic>
      <p:pic>
        <p:nvPicPr>
          <p:cNvPr id="10" name="Picture 9" descr="(no subject) - kelly.ryan@noaa.gov - National Oceanic and Atmospheric Administration Mail - Mozilla Firefox"/>
          <p:cNvPicPr>
            <a:picLocks noChangeAspect="1"/>
          </p:cNvPicPr>
          <p:nvPr/>
        </p:nvPicPr>
        <p:blipFill rotWithShape="1">
          <a:blip r:embed="rId4">
            <a:extLst>
              <a:ext uri="{28A0092B-C50C-407E-A947-70E740481C1C}">
                <a14:useLocalDpi xmlns:a14="http://schemas.microsoft.com/office/drawing/2010/main" val="0"/>
              </a:ext>
            </a:extLst>
          </a:blip>
          <a:srcRect l="30700" t="26103" r="25175" b="11361"/>
          <a:stretch/>
        </p:blipFill>
        <p:spPr>
          <a:xfrm>
            <a:off x="3258355" y="2278886"/>
            <a:ext cx="3651918" cy="3359362"/>
          </a:xfrm>
          <a:prstGeom prst="rect">
            <a:avLst/>
          </a:prstGeom>
        </p:spPr>
      </p:pic>
    </p:spTree>
    <p:extLst>
      <p:ext uri="{BB962C8B-B14F-4D97-AF65-F5344CB8AC3E}">
        <p14:creationId xmlns:p14="http://schemas.microsoft.com/office/powerpoint/2010/main" val="3336490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352" y="0"/>
            <a:ext cx="10515600" cy="977833"/>
          </a:xfrm>
        </p:spPr>
        <p:txBody>
          <a:bodyPr/>
          <a:lstStyle/>
          <a:p>
            <a:pPr algn="ctr"/>
            <a:r>
              <a:rPr lang="en-US" dirty="0" smtClean="0"/>
              <a:t>Figure-4: 1</a:t>
            </a:r>
            <a:r>
              <a:rPr lang="en-US" baseline="30000" dirty="0" smtClean="0"/>
              <a:t>st</a:t>
            </a:r>
            <a:r>
              <a:rPr lang="en-US" dirty="0" smtClean="0"/>
              <a:t> pass (8000 </a:t>
            </a:r>
            <a:r>
              <a:rPr lang="en-US" dirty="0" err="1" smtClean="0"/>
              <a:t>ft</a:t>
            </a:r>
            <a:r>
              <a:rPr lang="en-US" dirty="0" smtClean="0"/>
              <a:t>)</a:t>
            </a:r>
            <a:endParaRPr lang="en-US" dirty="0"/>
          </a:p>
        </p:txBody>
      </p:sp>
      <p:sp>
        <p:nvSpPr>
          <p:cNvPr id="4" name="TextBox 3"/>
          <p:cNvSpPr txBox="1"/>
          <p:nvPr/>
        </p:nvSpPr>
        <p:spPr>
          <a:xfrm>
            <a:off x="173858" y="1018478"/>
            <a:ext cx="7353837" cy="2970044"/>
          </a:xfrm>
          <a:prstGeom prst="rect">
            <a:avLst/>
          </a:prstGeom>
          <a:noFill/>
        </p:spPr>
        <p:txBody>
          <a:bodyPr wrap="square" rtlCol="0">
            <a:spAutoFit/>
          </a:bodyPr>
          <a:lstStyle/>
          <a:p>
            <a:r>
              <a:rPr lang="en-US" b="1" dirty="0" smtClean="0"/>
              <a:t>IP Time: 1011 UTC</a:t>
            </a:r>
          </a:p>
          <a:p>
            <a:r>
              <a:rPr lang="en-US" b="1" dirty="0" smtClean="0"/>
              <a:t>Final endpoint time: 1257 UTC</a:t>
            </a:r>
          </a:p>
          <a:p>
            <a:endParaRPr lang="en-US" sz="700" b="1" dirty="0" smtClean="0"/>
          </a:p>
          <a:p>
            <a:r>
              <a:rPr lang="en-US" dirty="0" smtClean="0"/>
              <a:t>Notes:</a:t>
            </a:r>
            <a:endParaRPr lang="en-US" dirty="0"/>
          </a:p>
          <a:p>
            <a:pPr marL="285750" indent="-285750">
              <a:buFont typeface="Arial" panose="020B0604020202020204" pitchFamily="34" charset="0"/>
              <a:buChar char="•"/>
            </a:pPr>
            <a:r>
              <a:rPr lang="en-US" dirty="0" err="1" smtClean="0"/>
              <a:t>Sonde</a:t>
            </a:r>
            <a:r>
              <a:rPr lang="en-US" dirty="0" smtClean="0"/>
              <a:t> 1 (W) and 2 (C) indicated RH values 100% to the surface  	 </a:t>
            </a:r>
          </a:p>
          <a:p>
            <a:endParaRPr lang="en-US" dirty="0" smtClean="0"/>
          </a:p>
          <a:p>
            <a:pPr marL="285750" indent="-285750">
              <a:buFont typeface="Arial" panose="020B0604020202020204" pitchFamily="34" charset="0"/>
              <a:buChar char="•"/>
            </a:pPr>
            <a:r>
              <a:rPr lang="en-US" dirty="0" smtClean="0"/>
              <a:t>Hunted for center (could not find one along 1</a:t>
            </a:r>
            <a:r>
              <a:rPr lang="en-US" baseline="30000" dirty="0" smtClean="0"/>
              <a:t>st</a:t>
            </a:r>
            <a:r>
              <a:rPr lang="en-US" dirty="0" smtClean="0"/>
              <a:t> pass trajectory)</a:t>
            </a:r>
          </a:p>
          <a:p>
            <a:r>
              <a:rPr lang="en-US" dirty="0" smtClean="0">
                <a:sym typeface="Wingdings" panose="05000000000000000000" pitchFamily="2" charset="2"/>
              </a:rPr>
              <a:t>       found FL center located further south while avoiding new convection</a:t>
            </a:r>
          </a:p>
          <a:p>
            <a:endParaRPr lang="en-US" dirty="0" smtClean="0"/>
          </a:p>
          <a:p>
            <a:pPr marL="285750" indent="-285750">
              <a:buFont typeface="Arial" panose="020B0604020202020204" pitchFamily="34" charset="0"/>
              <a:buChar char="•"/>
            </a:pPr>
            <a:r>
              <a:rPr lang="en-US" dirty="0" err="1" smtClean="0"/>
              <a:t>Sonde</a:t>
            </a:r>
            <a:r>
              <a:rPr lang="en-US" dirty="0" smtClean="0"/>
              <a:t> 3 (E) deployed just outside new band of convection </a:t>
            </a:r>
          </a:p>
          <a:p>
            <a:r>
              <a:rPr lang="en-US" dirty="0" smtClean="0">
                <a:sym typeface="Wingdings" panose="05000000000000000000" pitchFamily="2" charset="2"/>
              </a:rPr>
              <a:t>       very turbulent here</a:t>
            </a:r>
            <a:endParaRPr lang="en-US" dirty="0" smtClean="0"/>
          </a:p>
        </p:txBody>
      </p:sp>
      <p:pic>
        <p:nvPicPr>
          <p:cNvPr id="5" name="Picture 4" descr="2018AL03_4KMIRIMG_201807081045.GIF (GIF Image, 640 × 480 pixels) - Mozilla Firefox"/>
          <p:cNvPicPr>
            <a:picLocks noChangeAspect="1"/>
          </p:cNvPicPr>
          <p:nvPr/>
        </p:nvPicPr>
        <p:blipFill rotWithShape="1">
          <a:blip r:embed="rId2">
            <a:extLst>
              <a:ext uri="{28A0092B-C50C-407E-A947-70E740481C1C}">
                <a14:useLocalDpi xmlns:a14="http://schemas.microsoft.com/office/drawing/2010/main" val="0"/>
              </a:ext>
            </a:extLst>
          </a:blip>
          <a:srcRect l="30091" t="35869" r="30172" b="22816"/>
          <a:stretch/>
        </p:blipFill>
        <p:spPr>
          <a:xfrm>
            <a:off x="7437548" y="947882"/>
            <a:ext cx="4198512" cy="2833353"/>
          </a:xfrm>
          <a:prstGeom prst="rect">
            <a:avLst/>
          </a:prstGeom>
        </p:spPr>
      </p:pic>
      <p:pic>
        <p:nvPicPr>
          <p:cNvPr id="6" name="Picture 5" descr="D20180708_101204_Pskewt - Windows Photo Viewer"/>
          <p:cNvPicPr>
            <a:picLocks noChangeAspect="1"/>
          </p:cNvPicPr>
          <p:nvPr/>
        </p:nvPicPr>
        <p:blipFill rotWithShape="1">
          <a:blip r:embed="rId3">
            <a:extLst>
              <a:ext uri="{28A0092B-C50C-407E-A947-70E740481C1C}">
                <a14:useLocalDpi xmlns:a14="http://schemas.microsoft.com/office/drawing/2010/main" val="0"/>
              </a:ext>
            </a:extLst>
          </a:blip>
          <a:srcRect l="3044" t="17182" r="3336" b="17322"/>
          <a:stretch/>
        </p:blipFill>
        <p:spPr>
          <a:xfrm>
            <a:off x="502275" y="4170337"/>
            <a:ext cx="3940935" cy="2430086"/>
          </a:xfrm>
          <a:prstGeom prst="rect">
            <a:avLst/>
          </a:prstGeom>
        </p:spPr>
      </p:pic>
      <p:pic>
        <p:nvPicPr>
          <p:cNvPr id="7" name="Picture 6" descr="D20180708_104359_Pskewt - Windows Photo Viewer"/>
          <p:cNvPicPr>
            <a:picLocks noChangeAspect="1"/>
          </p:cNvPicPr>
          <p:nvPr/>
        </p:nvPicPr>
        <p:blipFill rotWithShape="1">
          <a:blip r:embed="rId4">
            <a:extLst>
              <a:ext uri="{28A0092B-C50C-407E-A947-70E740481C1C}">
                <a14:useLocalDpi xmlns:a14="http://schemas.microsoft.com/office/drawing/2010/main" val="0"/>
              </a:ext>
            </a:extLst>
          </a:blip>
          <a:srcRect l="3045" t="16622" r="2975" b="16202"/>
          <a:stretch/>
        </p:blipFill>
        <p:spPr>
          <a:xfrm>
            <a:off x="4391698" y="4174403"/>
            <a:ext cx="3850781" cy="2426020"/>
          </a:xfrm>
          <a:prstGeom prst="rect">
            <a:avLst/>
          </a:prstGeom>
        </p:spPr>
      </p:pic>
      <p:pic>
        <p:nvPicPr>
          <p:cNvPr id="8" name="Picture 7" descr="D20180708_111134_Pskewt - Windows Photo Viewer"/>
          <p:cNvPicPr>
            <a:picLocks noChangeAspect="1"/>
          </p:cNvPicPr>
          <p:nvPr/>
        </p:nvPicPr>
        <p:blipFill rotWithShape="1">
          <a:blip r:embed="rId5">
            <a:extLst>
              <a:ext uri="{28A0092B-C50C-407E-A947-70E740481C1C}">
                <a14:useLocalDpi xmlns:a14="http://schemas.microsoft.com/office/drawing/2010/main" val="0"/>
              </a:ext>
            </a:extLst>
          </a:blip>
          <a:srcRect l="2551" t="16902" r="11843" b="17041"/>
          <a:stretch/>
        </p:blipFill>
        <p:spPr>
          <a:xfrm>
            <a:off x="8229603" y="4170337"/>
            <a:ext cx="3573050" cy="2430086"/>
          </a:xfrm>
          <a:prstGeom prst="rect">
            <a:avLst/>
          </a:prstGeom>
        </p:spPr>
      </p:pic>
      <p:sp>
        <p:nvSpPr>
          <p:cNvPr id="9" name="TextBox 8"/>
          <p:cNvSpPr txBox="1"/>
          <p:nvPr/>
        </p:nvSpPr>
        <p:spPr>
          <a:xfrm>
            <a:off x="8989452" y="2419306"/>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10" name="TextBox 9"/>
          <p:cNvSpPr txBox="1"/>
          <p:nvPr/>
        </p:nvSpPr>
        <p:spPr>
          <a:xfrm>
            <a:off x="9285665" y="2418345"/>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11" name="TextBox 10"/>
          <p:cNvSpPr txBox="1"/>
          <p:nvPr/>
        </p:nvSpPr>
        <p:spPr>
          <a:xfrm>
            <a:off x="9581878" y="2418345"/>
            <a:ext cx="296213"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
        <p:nvSpPr>
          <p:cNvPr id="12" name="TextBox 11"/>
          <p:cNvSpPr txBox="1"/>
          <p:nvPr/>
        </p:nvSpPr>
        <p:spPr>
          <a:xfrm>
            <a:off x="8229603" y="6554645"/>
            <a:ext cx="1648488" cy="369332"/>
          </a:xfrm>
          <a:prstGeom prst="rect">
            <a:avLst/>
          </a:prstGeom>
          <a:noFill/>
        </p:spPr>
        <p:txBody>
          <a:bodyPr wrap="square" rtlCol="0">
            <a:spAutoFit/>
          </a:bodyPr>
          <a:lstStyle/>
          <a:p>
            <a:r>
              <a:rPr lang="en-US" dirty="0" smtClean="0"/>
              <a:t>(E) 1111 UTC</a:t>
            </a:r>
            <a:endParaRPr lang="en-US" dirty="0"/>
          </a:p>
        </p:txBody>
      </p:sp>
      <p:sp>
        <p:nvSpPr>
          <p:cNvPr id="13" name="TextBox 12"/>
          <p:cNvSpPr txBox="1"/>
          <p:nvPr/>
        </p:nvSpPr>
        <p:spPr>
          <a:xfrm>
            <a:off x="4301545" y="6516503"/>
            <a:ext cx="1700010" cy="369332"/>
          </a:xfrm>
          <a:prstGeom prst="rect">
            <a:avLst/>
          </a:prstGeom>
          <a:noFill/>
        </p:spPr>
        <p:txBody>
          <a:bodyPr wrap="square" rtlCol="0">
            <a:spAutoFit/>
          </a:bodyPr>
          <a:lstStyle/>
          <a:p>
            <a:r>
              <a:rPr lang="en-US" dirty="0" smtClean="0"/>
              <a:t>(C) 1044 UTC</a:t>
            </a:r>
            <a:endParaRPr lang="en-US" dirty="0"/>
          </a:p>
        </p:txBody>
      </p:sp>
      <p:sp>
        <p:nvSpPr>
          <p:cNvPr id="14" name="TextBox 13"/>
          <p:cNvSpPr txBox="1"/>
          <p:nvPr/>
        </p:nvSpPr>
        <p:spPr>
          <a:xfrm>
            <a:off x="502276" y="6516503"/>
            <a:ext cx="1764406" cy="369332"/>
          </a:xfrm>
          <a:prstGeom prst="rect">
            <a:avLst/>
          </a:prstGeom>
          <a:noFill/>
        </p:spPr>
        <p:txBody>
          <a:bodyPr wrap="square" rtlCol="0">
            <a:spAutoFit/>
          </a:bodyPr>
          <a:lstStyle/>
          <a:p>
            <a:r>
              <a:rPr lang="en-US" dirty="0" smtClean="0"/>
              <a:t>(W) 1011 UTC</a:t>
            </a:r>
            <a:endParaRPr lang="en-US" dirty="0"/>
          </a:p>
        </p:txBody>
      </p:sp>
    </p:spTree>
    <p:extLst>
      <p:ext uri="{BB962C8B-B14F-4D97-AF65-F5344CB8AC3E}">
        <p14:creationId xmlns:p14="http://schemas.microsoft.com/office/powerpoint/2010/main" val="32098106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2018AL03_1KMVSIMG_201807081126.GIF (GIF Image, 900 × 900 pixels) - Mozilla Firefox"/>
          <p:cNvPicPr>
            <a:picLocks noChangeAspect="1"/>
          </p:cNvPicPr>
          <p:nvPr/>
        </p:nvPicPr>
        <p:blipFill rotWithShape="1">
          <a:blip r:embed="rId2">
            <a:extLst>
              <a:ext uri="{28A0092B-C50C-407E-A947-70E740481C1C}">
                <a14:useLocalDpi xmlns:a14="http://schemas.microsoft.com/office/drawing/2010/main" val="0"/>
              </a:ext>
            </a:extLst>
          </a:blip>
          <a:srcRect l="20827" t="12581" r="21762" b="1973"/>
          <a:stretch/>
        </p:blipFill>
        <p:spPr>
          <a:xfrm>
            <a:off x="283335" y="977833"/>
            <a:ext cx="4746938" cy="4585682"/>
          </a:xfrm>
          <a:prstGeom prst="rect">
            <a:avLst/>
          </a:prstGeom>
        </p:spPr>
      </p:pic>
      <p:sp>
        <p:nvSpPr>
          <p:cNvPr id="18" name="TextBox 17"/>
          <p:cNvSpPr txBox="1"/>
          <p:nvPr/>
        </p:nvSpPr>
        <p:spPr>
          <a:xfrm>
            <a:off x="2759835" y="3086008"/>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4" name="TextBox 3"/>
          <p:cNvSpPr txBox="1"/>
          <p:nvPr/>
        </p:nvSpPr>
        <p:spPr>
          <a:xfrm>
            <a:off x="1632933" y="5606355"/>
            <a:ext cx="3129566" cy="369332"/>
          </a:xfrm>
          <a:prstGeom prst="rect">
            <a:avLst/>
          </a:prstGeom>
          <a:noFill/>
        </p:spPr>
        <p:txBody>
          <a:bodyPr wrap="square" rtlCol="0">
            <a:spAutoFit/>
          </a:bodyPr>
          <a:lstStyle/>
          <a:p>
            <a:r>
              <a:rPr lang="en-US" dirty="0" smtClean="0"/>
              <a:t>During downwind leg</a:t>
            </a:r>
            <a:endParaRPr lang="en-US" dirty="0"/>
          </a:p>
        </p:txBody>
      </p:sp>
      <p:pic>
        <p:nvPicPr>
          <p:cNvPr id="5" name="Picture 4" descr="2018AL03_1KMVSIMG_201807081234.GIF (GIF Image, 900 × 900 pixels) - Mozilla Firefox"/>
          <p:cNvPicPr>
            <a:picLocks noChangeAspect="1"/>
          </p:cNvPicPr>
          <p:nvPr/>
        </p:nvPicPr>
        <p:blipFill rotWithShape="1">
          <a:blip r:embed="rId3">
            <a:extLst>
              <a:ext uri="{28A0092B-C50C-407E-A947-70E740481C1C}">
                <a14:useLocalDpi xmlns:a14="http://schemas.microsoft.com/office/drawing/2010/main" val="0"/>
              </a:ext>
            </a:extLst>
          </a:blip>
          <a:srcRect l="21315" t="15037" r="21832" b="1785"/>
          <a:stretch/>
        </p:blipFill>
        <p:spPr>
          <a:xfrm>
            <a:off x="5884034" y="977833"/>
            <a:ext cx="4828892" cy="4585682"/>
          </a:xfrm>
          <a:prstGeom prst="rect">
            <a:avLst/>
          </a:prstGeom>
        </p:spPr>
      </p:pic>
      <p:sp>
        <p:nvSpPr>
          <p:cNvPr id="14" name="TextBox 13"/>
          <p:cNvSpPr txBox="1"/>
          <p:nvPr/>
        </p:nvSpPr>
        <p:spPr>
          <a:xfrm>
            <a:off x="8411514" y="3086008"/>
            <a:ext cx="296213" cy="369332"/>
          </a:xfrm>
          <a:prstGeom prst="rect">
            <a:avLst/>
          </a:prstGeom>
          <a:noFill/>
        </p:spPr>
        <p:txBody>
          <a:bodyPr wrap="square" rtlCol="0">
            <a:spAutoFit/>
          </a:bodyPr>
          <a:lstStyle/>
          <a:p>
            <a:r>
              <a:rPr lang="en-US" b="1" dirty="0" smtClean="0">
                <a:solidFill>
                  <a:srgbClr val="FFC000"/>
                </a:solidFill>
              </a:rPr>
              <a:t>X</a:t>
            </a:r>
            <a:endParaRPr lang="en-US" b="1" dirty="0">
              <a:solidFill>
                <a:srgbClr val="FFC000"/>
              </a:solidFill>
            </a:endParaRPr>
          </a:p>
        </p:txBody>
      </p:sp>
      <p:sp>
        <p:nvSpPr>
          <p:cNvPr id="15" name="TextBox 14"/>
          <p:cNvSpPr txBox="1"/>
          <p:nvPr/>
        </p:nvSpPr>
        <p:spPr>
          <a:xfrm>
            <a:off x="7583360" y="5606355"/>
            <a:ext cx="3129566" cy="369332"/>
          </a:xfrm>
          <a:prstGeom prst="rect">
            <a:avLst/>
          </a:prstGeom>
          <a:noFill/>
        </p:spPr>
        <p:txBody>
          <a:bodyPr wrap="square" rtlCol="0">
            <a:spAutoFit/>
          </a:bodyPr>
          <a:lstStyle/>
          <a:p>
            <a:r>
              <a:rPr lang="en-US" dirty="0" smtClean="0"/>
              <a:t>During center fix</a:t>
            </a:r>
            <a:endParaRPr lang="en-US" dirty="0"/>
          </a:p>
        </p:txBody>
      </p:sp>
      <p:sp>
        <p:nvSpPr>
          <p:cNvPr id="9" name="TextBox 8"/>
          <p:cNvSpPr txBox="1"/>
          <p:nvPr/>
        </p:nvSpPr>
        <p:spPr>
          <a:xfrm>
            <a:off x="2820795" y="2735488"/>
            <a:ext cx="311025" cy="369332"/>
          </a:xfrm>
          <a:prstGeom prst="rect">
            <a:avLst/>
          </a:prstGeom>
          <a:noFill/>
        </p:spPr>
        <p:txBody>
          <a:bodyPr wrap="square" rtlCol="0">
            <a:spAutoFit/>
          </a:bodyPr>
          <a:lstStyle/>
          <a:p>
            <a:r>
              <a:rPr lang="en-US" b="1" dirty="0" smtClean="0">
                <a:solidFill>
                  <a:srgbClr val="FF0000"/>
                </a:solidFill>
              </a:rPr>
              <a:t>X</a:t>
            </a:r>
            <a:endParaRPr lang="en-US" b="1" dirty="0">
              <a:solidFill>
                <a:srgbClr val="FF0000"/>
              </a:solidFill>
            </a:endParaRPr>
          </a:p>
        </p:txBody>
      </p:sp>
    </p:spTree>
    <p:extLst>
      <p:ext uri="{BB962C8B-B14F-4D97-AF65-F5344CB8AC3E}">
        <p14:creationId xmlns:p14="http://schemas.microsoft.com/office/powerpoint/2010/main" val="18257197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1915</Words>
  <Application>Microsoft Office PowerPoint</Application>
  <PresentationFormat>Widescreen</PresentationFormat>
  <Paragraphs>389</Paragraphs>
  <Slides>41</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20180708H1 AL03  Chris   “Shake-n-bake” TDR Tasking</vt:lpstr>
      <vt:lpstr>Figure-4: 1st pass (8000 ft)</vt:lpstr>
      <vt:lpstr>PowerPoint Presentation</vt:lpstr>
      <vt:lpstr>Figure-4: 2nd pass (8000 ft)</vt:lpstr>
      <vt:lpstr>Figure-4 (8000 ft)</vt:lpstr>
      <vt:lpstr>Circumnavigation (20000 ft)</vt:lpstr>
      <vt:lpstr>     </vt:lpstr>
      <vt:lpstr>PowerPoint Presentation</vt:lpstr>
      <vt:lpstr>Observer Experience: Miguel Cortez</vt:lpstr>
      <vt:lpstr>Summary of Shake-n-Bake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20180709H1 AL03  Chris  “Shake-n-bake-take2” TDR Tasking</vt:lpstr>
      <vt:lpstr>PowerPoint Presentation</vt:lpstr>
      <vt:lpstr>PowerPoint Presentation</vt:lpstr>
      <vt:lpstr>TDR Analysis</vt:lpstr>
      <vt:lpstr>Transit back to Lakeland </vt:lpstr>
      <vt:lpstr>MMR display progression throughout flight</vt:lpstr>
      <vt:lpstr>Summary of Shake-n-Bake-Take2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Jonathan Zawislak</cp:lastModifiedBy>
  <cp:revision>2</cp:revision>
  <dcterms:modified xsi:type="dcterms:W3CDTF">2018-07-19T18:26:21Z</dcterms:modified>
</cp:coreProperties>
</file>