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6" r:id="rId3"/>
  </p:sldMasterIdLst>
  <p:notesMasterIdLst>
    <p:notesMasterId r:id="rId20"/>
  </p:notesMasterIdLst>
  <p:sldIdLst>
    <p:sldId id="278" r:id="rId4"/>
    <p:sldId id="257" r:id="rId5"/>
    <p:sldId id="294" r:id="rId6"/>
    <p:sldId id="295" r:id="rId7"/>
    <p:sldId id="296" r:id="rId8"/>
    <p:sldId id="297" r:id="rId9"/>
    <p:sldId id="298" r:id="rId10"/>
    <p:sldId id="299" r:id="rId11"/>
    <p:sldId id="300" r:id="rId12"/>
    <p:sldId id="301" r:id="rId13"/>
    <p:sldId id="302" r:id="rId14"/>
    <p:sldId id="303" r:id="rId15"/>
    <p:sldId id="304" r:id="rId16"/>
    <p:sldId id="305" r:id="rId17"/>
    <p:sldId id="306" r:id="rId18"/>
    <p:sldId id="307"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510"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487DF9-46E9-453C-BDA0-E6D81E88A5D3}" type="datetimeFigureOut">
              <a:rPr lang="en-US" smtClean="0"/>
              <a:t>6/15/2017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E75E5E-447C-4668-8DBC-17650F281D55}" type="slidenum">
              <a:rPr lang="en-US" smtClean="0"/>
              <a:t>‹#›</a:t>
            </a:fld>
            <a:endParaRPr lang="en-US"/>
          </a:p>
        </p:txBody>
      </p:sp>
    </p:spTree>
    <p:extLst>
      <p:ext uri="{BB962C8B-B14F-4D97-AF65-F5344CB8AC3E}">
        <p14:creationId xmlns:p14="http://schemas.microsoft.com/office/powerpoint/2010/main" val="4120201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smtClean="0">
                <a:latin typeface="Arial" panose="020B0604020202020204" pitchFamily="34" charset="0"/>
                <a:ea typeface="MS PGothic" panose="020B0600070205080204" pitchFamily="34" charset="-128"/>
              </a:rPr>
              <a:t>This figure needs a bit of work still in my opinion: </a:t>
            </a:r>
          </a:p>
          <a:p>
            <a:pPr eaLnBrk="1" hangingPunct="1"/>
            <a:endParaRPr lang="en-US" altLang="zh-CN" smtClean="0">
              <a:latin typeface="Arial" panose="020B0604020202020204" pitchFamily="34" charset="0"/>
              <a:ea typeface="MS PGothic" panose="020B0600070205080204" pitchFamily="34" charset="-128"/>
            </a:endParaRPr>
          </a:p>
          <a:p>
            <a:pPr eaLnBrk="1" hangingPunct="1"/>
            <a:r>
              <a:rPr lang="en-US" altLang="zh-CN" smtClean="0">
                <a:latin typeface="Arial" panose="020B0604020202020204" pitchFamily="34" charset="0"/>
                <a:ea typeface="MS PGothic" panose="020B0600070205080204" pitchFamily="34" charset="-128"/>
              </a:rPr>
              <a:t>1. </a:t>
            </a:r>
            <a:r>
              <a:rPr lang="en-US" altLang="en-US" smtClean="0">
                <a:latin typeface="Arial" panose="020B0604020202020204" pitchFamily="34" charset="0"/>
                <a:ea typeface="MS PGothic" panose="020B0600070205080204" pitchFamily="34" charset="-128"/>
              </a:rPr>
              <a:t>‘</a:t>
            </a:r>
            <a:r>
              <a:rPr lang="en-US" altLang="zh-CN" smtClean="0">
                <a:latin typeface="Arial" panose="020B0604020202020204" pitchFamily="34" charset="0"/>
                <a:ea typeface="MS PGothic" panose="020B0600070205080204" pitchFamily="34" charset="-128"/>
              </a:rPr>
              <a:t>Flux needs to be defined.</a:t>
            </a:r>
            <a:br>
              <a:rPr lang="en-US" altLang="zh-CN" smtClean="0">
                <a:latin typeface="Arial" panose="020B0604020202020204" pitchFamily="34" charset="0"/>
                <a:ea typeface="MS PGothic" panose="020B0600070205080204" pitchFamily="34" charset="-128"/>
              </a:rPr>
            </a:br>
            <a:endParaRPr lang="en-US" altLang="zh-CN" smtClean="0">
              <a:latin typeface="Arial" panose="020B0604020202020204" pitchFamily="34" charset="0"/>
              <a:ea typeface="MS PGothic" panose="020B0600070205080204" pitchFamily="34" charset="-128"/>
            </a:endParaRPr>
          </a:p>
          <a:p>
            <a:pPr eaLnBrk="1" hangingPunct="1"/>
            <a:r>
              <a:rPr lang="en-US" altLang="zh-CN" smtClean="0">
                <a:latin typeface="Arial" panose="020B0604020202020204" pitchFamily="34" charset="0"/>
                <a:ea typeface="MS PGothic" panose="020B0600070205080204" pitchFamily="34" charset="-128"/>
              </a:rPr>
              <a:t>2. RI needs to be defined. </a:t>
            </a:r>
          </a:p>
          <a:p>
            <a:pPr eaLnBrk="1" hangingPunct="1"/>
            <a:endParaRPr lang="en-US" altLang="zh-CN" smtClean="0">
              <a:latin typeface="Arial" panose="020B0604020202020204" pitchFamily="34" charset="0"/>
              <a:ea typeface="MS PGothic" panose="020B0600070205080204" pitchFamily="34" charset="-128"/>
            </a:endParaRPr>
          </a:p>
          <a:p>
            <a:pPr eaLnBrk="1" hangingPunct="1"/>
            <a:r>
              <a:rPr lang="en-US" altLang="zh-CN" smtClean="0">
                <a:latin typeface="Arial" panose="020B0604020202020204" pitchFamily="34" charset="0"/>
                <a:ea typeface="MS PGothic" panose="020B0600070205080204" pitchFamily="34" charset="-128"/>
              </a:rPr>
              <a:t>3. Z_i needs to be defined. </a:t>
            </a:r>
          </a:p>
          <a:p>
            <a:pPr eaLnBrk="1" hangingPunct="1"/>
            <a:endParaRPr lang="en-US" altLang="zh-CN" smtClean="0">
              <a:latin typeface="Arial" panose="020B0604020202020204" pitchFamily="34" charset="0"/>
              <a:ea typeface="MS PGothic" panose="020B0600070205080204" pitchFamily="34" charset="-128"/>
            </a:endParaRPr>
          </a:p>
          <a:p>
            <a:pPr eaLnBrk="1" hangingPunct="1"/>
            <a:r>
              <a:rPr lang="en-US" altLang="zh-CN" smtClean="0">
                <a:latin typeface="Arial" panose="020B0604020202020204" pitchFamily="34" charset="0"/>
                <a:ea typeface="MS PGothic" panose="020B0600070205080204" pitchFamily="34" charset="-128"/>
              </a:rPr>
              <a:t>Need to make main point clearer. Max V_t in storm rel coordinates occurs well within the inflow layer and within the frictional boundary layer associated with strong inflow that arises in part because of the departure from gradient wind balance. </a:t>
            </a:r>
          </a:p>
          <a:p>
            <a:pPr eaLnBrk="1" hangingPunct="1"/>
            <a:endParaRPr lang="en-US" altLang="zh-CN" smtClean="0">
              <a:latin typeface="Arial" panose="020B0604020202020204" pitchFamily="34" charset="0"/>
              <a:ea typeface="MS PGothic" panose="020B0600070205080204" pitchFamily="34" charset="-128"/>
            </a:endParaRPr>
          </a:p>
          <a:p>
            <a:pPr eaLnBrk="1" hangingPunct="1"/>
            <a:endParaRPr lang="en-US" altLang="zh-CN" smtClean="0">
              <a:latin typeface="Arial" panose="020B0604020202020204" pitchFamily="34" charset="0"/>
              <a:ea typeface="MS PGothic" panose="020B0600070205080204" pitchFamily="34" charset="-128"/>
            </a:endParaRPr>
          </a:p>
          <a:p>
            <a:pPr eaLnBrk="1" hangingPunct="1"/>
            <a:endParaRPr lang="en-US" altLang="zh-CN" smtClean="0">
              <a:latin typeface="Arial" panose="020B0604020202020204" pitchFamily="34" charset="0"/>
              <a:ea typeface="MS PGothic" panose="020B0600070205080204" pitchFamily="34" charset="-128"/>
            </a:endParaRPr>
          </a:p>
        </p:txBody>
      </p:sp>
      <p:sp>
        <p:nvSpPr>
          <p:cNvPr id="32772" name="Slide Number Placeholder 3"/>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E89423CF-5699-45F2-AABC-113D339FE9DC}" type="slidenum">
              <a:rPr lang="en-US" altLang="zh-CN" sz="1300">
                <a:solidFill>
                  <a:prstClr val="black"/>
                </a:solidFill>
              </a:rPr>
              <a:pPr algn="r" eaLnBrk="1" hangingPunct="1"/>
              <a:t>7</a:t>
            </a:fld>
            <a:endParaRPr lang="en-US" altLang="zh-CN" sz="1300">
              <a:solidFill>
                <a:prstClr val="black"/>
              </a:solidFill>
            </a:endParaRPr>
          </a:p>
        </p:txBody>
      </p:sp>
    </p:spTree>
    <p:extLst>
      <p:ext uri="{BB962C8B-B14F-4D97-AF65-F5344CB8AC3E}">
        <p14:creationId xmlns:p14="http://schemas.microsoft.com/office/powerpoint/2010/main" val="3342022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9D21EA-0720-408E-9618-5AD2D60F7A60}" type="datetimeFigureOut">
              <a:rPr lang="en-US">
                <a:solidFill>
                  <a:prstClr val="white">
                    <a:tint val="75000"/>
                  </a:prstClr>
                </a:solidFill>
              </a:rPr>
              <a:pPr/>
              <a:t>6/15/2017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8322F45E-9BC7-42A1-A2C5-FD800DA7F272}" type="slidenum">
              <a:rPr lang="en-US">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662030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9D21EA-0720-408E-9618-5AD2D60F7A60}" type="datetimeFigureOut">
              <a:rPr lang="en-US">
                <a:solidFill>
                  <a:prstClr val="white">
                    <a:tint val="75000"/>
                  </a:prstClr>
                </a:solidFill>
              </a:rPr>
              <a:pPr/>
              <a:t>6/15/2017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8322F45E-9BC7-42A1-A2C5-FD800DA7F272}" type="slidenum">
              <a:rPr lang="en-US">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950957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9D21EA-0720-408E-9618-5AD2D60F7A60}" type="datetimeFigureOut">
              <a:rPr lang="en-US">
                <a:solidFill>
                  <a:prstClr val="white">
                    <a:tint val="75000"/>
                  </a:prstClr>
                </a:solidFill>
              </a:rPr>
              <a:pPr/>
              <a:t>6/15/2017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8322F45E-9BC7-42A1-A2C5-FD800DA7F272}" type="slidenum">
              <a:rPr lang="en-US">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255877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0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60"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5C9764-83ED-4C2E-9AEA-847E1779223E}" type="datetimeFigureOut">
              <a:rPr lang="en-US" smtClean="0">
                <a:solidFill>
                  <a:prstClr val="white">
                    <a:tint val="75000"/>
                  </a:prstClr>
                </a:solidFill>
              </a:rPr>
              <a:pPr/>
              <a:t>6/15/2017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B82539C-FB85-423B-A74A-C34DB1A3B95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14063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5C9764-83ED-4C2E-9AEA-847E1779223E}" type="datetimeFigureOut">
              <a:rPr lang="en-US" smtClean="0">
                <a:solidFill>
                  <a:prstClr val="white">
                    <a:tint val="75000"/>
                  </a:prstClr>
                </a:solidFill>
              </a:rPr>
              <a:pPr/>
              <a:t>6/15/2017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B82539C-FB85-423B-A74A-C34DB1A3B95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2206941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8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solidFill>
                  <a:schemeClr val="tx1">
                    <a:tint val="75000"/>
                  </a:schemeClr>
                </a:solidFill>
              </a:defRPr>
            </a:lvl1pPr>
            <a:lvl2pPr marL="457177" indent="0">
              <a:buNone/>
              <a:defRPr sz="18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5C9764-83ED-4C2E-9AEA-847E1779223E}" type="datetimeFigureOut">
              <a:rPr lang="en-US" smtClean="0">
                <a:solidFill>
                  <a:prstClr val="white">
                    <a:tint val="75000"/>
                  </a:prstClr>
                </a:solidFill>
              </a:rPr>
              <a:pPr/>
              <a:t>6/15/2017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B82539C-FB85-423B-A74A-C34DB1A3B95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55819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5C9764-83ED-4C2E-9AEA-847E1779223E}" type="datetimeFigureOut">
              <a:rPr lang="en-US" smtClean="0">
                <a:solidFill>
                  <a:prstClr val="white">
                    <a:tint val="75000"/>
                  </a:prstClr>
                </a:solidFill>
              </a:rPr>
              <a:pPr/>
              <a:t>6/15/2017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FB82539C-FB85-423B-A74A-C34DB1A3B95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067557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67" y="1535113"/>
            <a:ext cx="4041775"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6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5C9764-83ED-4C2E-9AEA-847E1779223E}" type="datetimeFigureOut">
              <a:rPr lang="en-US" smtClean="0">
                <a:solidFill>
                  <a:prstClr val="white">
                    <a:tint val="75000"/>
                  </a:prstClr>
                </a:solidFill>
              </a:rPr>
              <a:pPr/>
              <a:t>6/15/2017</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FB82539C-FB85-423B-A74A-C34DB1A3B95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282671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5C9764-83ED-4C2E-9AEA-847E1779223E}" type="datetimeFigureOut">
              <a:rPr lang="en-US" smtClean="0">
                <a:solidFill>
                  <a:prstClr val="white">
                    <a:tint val="75000"/>
                  </a:prstClr>
                </a:solidFill>
              </a:rPr>
              <a:pPr/>
              <a:t>6/15/2017</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FB82539C-FB85-423B-A74A-C34DB1A3B95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2983794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5C9764-83ED-4C2E-9AEA-847E1779223E}" type="datetimeFigureOut">
              <a:rPr lang="en-US" smtClean="0">
                <a:solidFill>
                  <a:prstClr val="white">
                    <a:tint val="75000"/>
                  </a:prstClr>
                </a:solidFill>
              </a:rPr>
              <a:pPr/>
              <a:t>6/15/2017</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FB82539C-FB85-423B-A74A-C34DB1A3B95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8362219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13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5C9764-83ED-4C2E-9AEA-847E1779223E}" type="datetimeFigureOut">
              <a:rPr lang="en-US" smtClean="0">
                <a:solidFill>
                  <a:prstClr val="white">
                    <a:tint val="75000"/>
                  </a:prstClr>
                </a:solidFill>
              </a:rPr>
              <a:pPr/>
              <a:t>6/15/2017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FB82539C-FB85-423B-A74A-C34DB1A3B95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18626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9D21EA-0720-408E-9618-5AD2D60F7A60}" type="datetimeFigureOut">
              <a:rPr lang="en-US">
                <a:solidFill>
                  <a:prstClr val="white">
                    <a:tint val="75000"/>
                  </a:prstClr>
                </a:solidFill>
              </a:rPr>
              <a:pPr/>
              <a:t>6/15/2017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8322F45E-9BC7-42A1-A2C5-FD800DA7F272}" type="slidenum">
              <a:rPr lang="en-US">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9308402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5C9764-83ED-4C2E-9AEA-847E1779223E}" type="datetimeFigureOut">
              <a:rPr lang="en-US" smtClean="0">
                <a:solidFill>
                  <a:prstClr val="white">
                    <a:tint val="75000"/>
                  </a:prstClr>
                </a:solidFill>
              </a:rPr>
              <a:pPr/>
              <a:t>6/15/2017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FB82539C-FB85-423B-A74A-C34DB1A3B95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552885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5C9764-83ED-4C2E-9AEA-847E1779223E}" type="datetimeFigureOut">
              <a:rPr lang="en-US" smtClean="0">
                <a:solidFill>
                  <a:prstClr val="white">
                    <a:tint val="75000"/>
                  </a:prstClr>
                </a:solidFill>
              </a:rPr>
              <a:pPr/>
              <a:t>6/15/2017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B82539C-FB85-423B-A74A-C34DB1A3B95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2258265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21"/>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72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5C9764-83ED-4C2E-9AEA-847E1779223E}" type="datetimeFigureOut">
              <a:rPr lang="en-US" smtClean="0">
                <a:solidFill>
                  <a:prstClr val="white">
                    <a:tint val="75000"/>
                  </a:prstClr>
                </a:solidFill>
              </a:rPr>
              <a:pPr/>
              <a:t>6/15/2017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B82539C-FB85-423B-A74A-C34DB1A3B95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9818189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280CB7-CED2-4A4E-8F1B-1821305FE949}" type="datetime1">
              <a:rPr lang="en-US" altLang="zh-CN" smtClean="0">
                <a:solidFill>
                  <a:prstClr val="black">
                    <a:tint val="75000"/>
                  </a:prstClr>
                </a:solidFill>
              </a:rPr>
              <a:pPr/>
              <a:t>6/15/2017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3325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6778CE-FF68-4D3C-8C29-BEB86B03480A}" type="datetime1">
              <a:rPr lang="en-US" altLang="zh-CN" smtClean="0">
                <a:solidFill>
                  <a:prstClr val="black">
                    <a:tint val="75000"/>
                  </a:prstClr>
                </a:solidFill>
              </a:rPr>
              <a:pPr/>
              <a:t>6/15/2017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53388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FC3DB8-CA97-4DDD-82D1-92BC85A8060B}" type="datetime1">
              <a:rPr lang="en-US" altLang="zh-CN" smtClean="0">
                <a:solidFill>
                  <a:prstClr val="black">
                    <a:tint val="75000"/>
                  </a:prstClr>
                </a:solidFill>
              </a:rPr>
              <a:pPr/>
              <a:t>6/15/2017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61271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A9852A-83D6-4C36-A1D0-12EECCB24E73}" type="datetime1">
              <a:rPr lang="en-US" altLang="zh-CN" smtClean="0">
                <a:solidFill>
                  <a:prstClr val="black">
                    <a:tint val="75000"/>
                  </a:prstClr>
                </a:solidFill>
              </a:rPr>
              <a:pPr/>
              <a:t>6/15/2017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23260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EACFBD-BABC-4427-903E-BB122AD0728D}" type="datetime1">
              <a:rPr lang="en-US" altLang="zh-CN" smtClean="0">
                <a:solidFill>
                  <a:prstClr val="black">
                    <a:tint val="75000"/>
                  </a:prstClr>
                </a:solidFill>
              </a:rPr>
              <a:pPr/>
              <a:t>6/15/2017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85031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26BA6D-D630-4E45-953C-2F304510F255}" type="datetime1">
              <a:rPr lang="en-US" altLang="zh-CN" smtClean="0">
                <a:solidFill>
                  <a:prstClr val="black">
                    <a:tint val="75000"/>
                  </a:prstClr>
                </a:solidFill>
              </a:rPr>
              <a:pPr/>
              <a:t>6/15/2017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31256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5AFA6-E19F-4942-A639-11750DF04630}" type="datetime1">
              <a:rPr lang="en-US" altLang="zh-CN" smtClean="0">
                <a:solidFill>
                  <a:prstClr val="black">
                    <a:tint val="75000"/>
                  </a:prstClr>
                </a:solidFill>
              </a:rPr>
              <a:pPr/>
              <a:t>6/15/2017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7067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9D21EA-0720-408E-9618-5AD2D60F7A60}" type="datetimeFigureOut">
              <a:rPr lang="en-US">
                <a:solidFill>
                  <a:prstClr val="white">
                    <a:tint val="75000"/>
                  </a:prstClr>
                </a:solidFill>
              </a:rPr>
              <a:pPr/>
              <a:t>6/15/2017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8322F45E-9BC7-42A1-A2C5-FD800DA7F272}" type="slidenum">
              <a:rPr lang="en-US">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670612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52731F-5B37-4162-94F5-C2D0D2755F85}" type="datetime1">
              <a:rPr lang="en-US" altLang="zh-CN" smtClean="0">
                <a:solidFill>
                  <a:prstClr val="black">
                    <a:tint val="75000"/>
                  </a:prstClr>
                </a:solidFill>
              </a:rPr>
              <a:pPr/>
              <a:t>6/15/2017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91536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C996EE-B4C9-4C01-8410-70369DAB61D2}" type="datetime1">
              <a:rPr lang="en-US" altLang="zh-CN" smtClean="0">
                <a:solidFill>
                  <a:prstClr val="black">
                    <a:tint val="75000"/>
                  </a:prstClr>
                </a:solidFill>
              </a:rPr>
              <a:pPr/>
              <a:t>6/15/2017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0507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8A48D7-FC75-4429-A1DE-2C44733DA97C}" type="datetime1">
              <a:rPr lang="en-US" altLang="zh-CN" smtClean="0">
                <a:solidFill>
                  <a:prstClr val="black">
                    <a:tint val="75000"/>
                  </a:prstClr>
                </a:solidFill>
              </a:rPr>
              <a:pPr/>
              <a:t>6/15/2017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59043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525FBD-BFF5-451D-BF43-A61B724619C3}" type="datetime1">
              <a:rPr lang="en-US" altLang="zh-CN" smtClean="0">
                <a:solidFill>
                  <a:prstClr val="black">
                    <a:tint val="75000"/>
                  </a:prstClr>
                </a:solidFill>
              </a:rPr>
              <a:pPr/>
              <a:t>6/15/2017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596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9D21EA-0720-408E-9618-5AD2D60F7A60}" type="datetimeFigureOut">
              <a:rPr lang="en-US">
                <a:solidFill>
                  <a:prstClr val="white">
                    <a:tint val="75000"/>
                  </a:prstClr>
                </a:solidFill>
              </a:rPr>
              <a:pPr/>
              <a:t>6/15/2017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8322F45E-9BC7-42A1-A2C5-FD800DA7F272}" type="slidenum">
              <a:rPr lang="en-US">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924501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9D21EA-0720-408E-9618-5AD2D60F7A60}" type="datetimeFigureOut">
              <a:rPr lang="en-US">
                <a:solidFill>
                  <a:prstClr val="white">
                    <a:tint val="75000"/>
                  </a:prstClr>
                </a:solidFill>
              </a:rPr>
              <a:pPr/>
              <a:t>6/15/2017</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8322F45E-9BC7-42A1-A2C5-FD800DA7F272}" type="slidenum">
              <a:rPr lang="en-US">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706977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9D21EA-0720-408E-9618-5AD2D60F7A60}" type="datetimeFigureOut">
              <a:rPr lang="en-US">
                <a:solidFill>
                  <a:prstClr val="white">
                    <a:tint val="75000"/>
                  </a:prstClr>
                </a:solidFill>
              </a:rPr>
              <a:pPr/>
              <a:t>6/15/2017</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8322F45E-9BC7-42A1-A2C5-FD800DA7F272}" type="slidenum">
              <a:rPr lang="en-US">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082752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9D21EA-0720-408E-9618-5AD2D60F7A60}" type="datetimeFigureOut">
              <a:rPr lang="en-US">
                <a:solidFill>
                  <a:prstClr val="white">
                    <a:tint val="75000"/>
                  </a:prstClr>
                </a:solidFill>
              </a:rPr>
              <a:pPr/>
              <a:t>6/15/2017</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8322F45E-9BC7-42A1-A2C5-FD800DA7F272}" type="slidenum">
              <a:rPr lang="en-US">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830504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9D21EA-0720-408E-9618-5AD2D60F7A60}" type="datetimeFigureOut">
              <a:rPr lang="en-US">
                <a:solidFill>
                  <a:prstClr val="white">
                    <a:tint val="75000"/>
                  </a:prstClr>
                </a:solidFill>
              </a:rPr>
              <a:pPr/>
              <a:t>6/15/2017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8322F45E-9BC7-42A1-A2C5-FD800DA7F272}" type="slidenum">
              <a:rPr lang="en-US">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908626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9D21EA-0720-408E-9618-5AD2D60F7A60}" type="datetimeFigureOut">
              <a:rPr lang="en-US">
                <a:solidFill>
                  <a:prstClr val="white">
                    <a:tint val="75000"/>
                  </a:prstClr>
                </a:solidFill>
              </a:rPr>
              <a:pPr/>
              <a:t>6/15/2017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8322F45E-9BC7-42A1-A2C5-FD800DA7F272}" type="slidenum">
              <a:rPr lang="en-US">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789311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9D21EA-0720-408E-9618-5AD2D60F7A60}" type="datetimeFigureOut">
              <a:rPr lang="en-US">
                <a:solidFill>
                  <a:prstClr val="white">
                    <a:tint val="75000"/>
                  </a:prstClr>
                </a:solidFill>
              </a:rPr>
              <a:pPr/>
              <a:t>6/15/2017</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22F45E-9BC7-42A1-A2C5-FD800DA7F272}" type="slidenum">
              <a:rPr lang="en-US">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90821363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35" tIns="45718" rIns="91435"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35" tIns="45718" rIns="91435"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433"/>
            <a:ext cx="2133600" cy="365125"/>
          </a:xfrm>
          <a:prstGeom prst="rect">
            <a:avLst/>
          </a:prstGeom>
        </p:spPr>
        <p:txBody>
          <a:bodyPr vert="horz" lIns="91435" tIns="45718" rIns="91435" bIns="45718" rtlCol="0" anchor="ctr"/>
          <a:lstStyle>
            <a:lvl1pPr algn="l">
              <a:defRPr sz="1200">
                <a:solidFill>
                  <a:schemeClr val="tx1">
                    <a:tint val="75000"/>
                  </a:schemeClr>
                </a:solidFill>
              </a:defRPr>
            </a:lvl1pPr>
          </a:lstStyle>
          <a:p>
            <a:pPr defTabSz="914353"/>
            <a:fld id="{465C9764-83ED-4C2E-9AEA-847E1779223E}" type="datetimeFigureOut">
              <a:rPr lang="en-US" smtClean="0">
                <a:solidFill>
                  <a:prstClr val="white">
                    <a:tint val="75000"/>
                  </a:prstClr>
                </a:solidFill>
              </a:rPr>
              <a:pPr defTabSz="914353"/>
              <a:t>6/15/2017</a:t>
            </a:fld>
            <a:endParaRPr lang="en-US">
              <a:solidFill>
                <a:prstClr val="white">
                  <a:tint val="75000"/>
                </a:prstClr>
              </a:solidFill>
            </a:endParaRPr>
          </a:p>
        </p:txBody>
      </p:sp>
      <p:sp>
        <p:nvSpPr>
          <p:cNvPr id="5" name="Footer Placeholder 4"/>
          <p:cNvSpPr>
            <a:spLocks noGrp="1"/>
          </p:cNvSpPr>
          <p:nvPr>
            <p:ph type="ftr" sz="quarter" idx="3"/>
          </p:nvPr>
        </p:nvSpPr>
        <p:spPr>
          <a:xfrm>
            <a:off x="3124201" y="6356433"/>
            <a:ext cx="2895600" cy="365125"/>
          </a:xfrm>
          <a:prstGeom prst="rect">
            <a:avLst/>
          </a:prstGeom>
        </p:spPr>
        <p:txBody>
          <a:bodyPr vert="horz" lIns="91435" tIns="45718" rIns="91435" bIns="45718" rtlCol="0" anchor="ctr"/>
          <a:lstStyle>
            <a:lvl1pPr algn="ctr">
              <a:defRPr sz="1200">
                <a:solidFill>
                  <a:schemeClr val="tx1">
                    <a:tint val="75000"/>
                  </a:schemeClr>
                </a:solidFill>
              </a:defRPr>
            </a:lvl1pPr>
          </a:lstStyle>
          <a:p>
            <a:pPr defTabSz="914353"/>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433"/>
            <a:ext cx="2133600" cy="365125"/>
          </a:xfrm>
          <a:prstGeom prst="rect">
            <a:avLst/>
          </a:prstGeom>
        </p:spPr>
        <p:txBody>
          <a:bodyPr vert="horz" lIns="91435" tIns="45718" rIns="91435" bIns="45718" rtlCol="0" anchor="ctr"/>
          <a:lstStyle>
            <a:lvl1pPr algn="r">
              <a:defRPr sz="1200">
                <a:solidFill>
                  <a:schemeClr val="tx1">
                    <a:tint val="75000"/>
                  </a:schemeClr>
                </a:solidFill>
              </a:defRPr>
            </a:lvl1pPr>
          </a:lstStyle>
          <a:p>
            <a:pPr defTabSz="914353"/>
            <a:fld id="{FB82539C-FB85-423B-A74A-C34DB1A3B950}" type="slidenum">
              <a:rPr lang="en-US" smtClean="0">
                <a:solidFill>
                  <a:prstClr val="white">
                    <a:tint val="75000"/>
                  </a:prstClr>
                </a:solidFill>
              </a:rPr>
              <a:pPr defTabSz="914353"/>
              <a:t>‹#›</a:t>
            </a:fld>
            <a:endParaRPr lang="en-US">
              <a:solidFill>
                <a:prstClr val="white">
                  <a:tint val="75000"/>
                </a:prstClr>
              </a:solidFill>
            </a:endParaRPr>
          </a:p>
        </p:txBody>
      </p:sp>
    </p:spTree>
    <p:extLst>
      <p:ext uri="{BB962C8B-B14F-4D97-AF65-F5344CB8AC3E}">
        <p14:creationId xmlns:p14="http://schemas.microsoft.com/office/powerpoint/2010/main" val="3765674031"/>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353" rtl="0" eaLnBrk="1" latinLnBrk="0" hangingPunct="1">
        <a:spcBef>
          <a:spcPct val="0"/>
        </a:spcBef>
        <a:buNone/>
        <a:defRPr sz="4400" kern="1200">
          <a:solidFill>
            <a:schemeClr val="tx1"/>
          </a:solidFill>
          <a:latin typeface="+mj-lt"/>
          <a:ea typeface="+mj-ea"/>
          <a:cs typeface="+mj-cs"/>
        </a:defRPr>
      </a:lvl1pPr>
    </p:titleStyle>
    <p:bodyStyle>
      <a:lvl1pPr marL="342882" indent="-342882" algn="l" defTabSz="91435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12" indent="-285736" algn="l" defTabSz="9143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42" indent="-228588" algn="l" defTabSz="91435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1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9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7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CB7520-CF04-41C9-B7E0-C70B889AA64B}" type="datetime1">
              <a:rPr lang="en-US" altLang="zh-CN" smtClean="0">
                <a:solidFill>
                  <a:prstClr val="black">
                    <a:tint val="75000"/>
                  </a:prstClr>
                </a:solidFill>
              </a:rPr>
              <a:pPr/>
              <a:t>6/15/2017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318605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6.xml"/><Relationship Id="rId5" Type="http://schemas.openxmlformats.org/officeDocument/2006/relationships/image" Target="../media/image17.jp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image" Target="../media/image20.jpe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tiff"/><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5" y="0"/>
            <a:ext cx="9137650" cy="685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04847" y="1859344"/>
            <a:ext cx="8604333" cy="1569656"/>
          </a:xfrm>
          <a:prstGeom prst="rect">
            <a:avLst/>
          </a:prstGeom>
          <a:noFill/>
        </p:spPr>
        <p:txBody>
          <a:bodyPr wrap="none" lIns="91435" tIns="45718" rIns="91435" bIns="45718" rtlCol="0">
            <a:spAutoFit/>
          </a:bodyPr>
          <a:lstStyle/>
          <a:p>
            <a:pPr algn="ctr" defTabSz="914353"/>
            <a:r>
              <a:rPr lang="en-US" sz="4800" b="1" dirty="0">
                <a:solidFill>
                  <a:srgbClr val="FFFF00"/>
                </a:solidFill>
              </a:rPr>
              <a:t>HRD Observations Team Meeting</a:t>
            </a:r>
          </a:p>
          <a:p>
            <a:pPr algn="ctr" defTabSz="914353"/>
            <a:r>
              <a:rPr lang="en-US" sz="4800" b="1" dirty="0" smtClean="0">
                <a:solidFill>
                  <a:srgbClr val="FFFF00"/>
                </a:solidFill>
              </a:rPr>
              <a:t>June 2017</a:t>
            </a:r>
            <a:endParaRPr lang="en-US" sz="4800" b="1" dirty="0">
              <a:solidFill>
                <a:srgbClr val="FFFF00"/>
              </a:solidFill>
            </a:endParaRPr>
          </a:p>
        </p:txBody>
      </p:sp>
    </p:spTree>
    <p:extLst>
      <p:ext uri="{BB962C8B-B14F-4D97-AF65-F5344CB8AC3E}">
        <p14:creationId xmlns:p14="http://schemas.microsoft.com/office/powerpoint/2010/main" val="495544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53250"/>
            <a:ext cx="8229600" cy="1143000"/>
          </a:xfrm>
        </p:spPr>
        <p:txBody>
          <a:bodyPr>
            <a:normAutofit/>
          </a:bodyPr>
          <a:lstStyle/>
          <a:p>
            <a:r>
              <a:rPr lang="en-US" altLang="zh-CN" sz="4000" dirty="0" smtClean="0">
                <a:solidFill>
                  <a:srgbClr val="0000FF"/>
                </a:solidFill>
              </a:rPr>
              <a:t>Tangential wind velocity</a:t>
            </a:r>
            <a:endParaRPr lang="zh-CN" altLang="en-US" sz="4000" dirty="0">
              <a:solidFill>
                <a:srgbClr val="0000FF"/>
              </a:solidFill>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788024" y="1555432"/>
            <a:ext cx="4426075" cy="3314503"/>
          </a:xfrm>
        </p:spPr>
      </p:pic>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51520" y="1538430"/>
            <a:ext cx="4388296" cy="3286212"/>
          </a:xfrm>
        </p:spPr>
      </p:pic>
      <p:sp>
        <p:nvSpPr>
          <p:cNvPr id="4" name="TextBox 3"/>
          <p:cNvSpPr txBox="1"/>
          <p:nvPr/>
        </p:nvSpPr>
        <p:spPr>
          <a:xfrm>
            <a:off x="899592" y="5229200"/>
            <a:ext cx="7200800" cy="1200329"/>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solidFill>
                  <a:prstClr val="black"/>
                </a:solidFill>
              </a:rPr>
              <a:t>The tangential wind field is broader at the outer radii in the SS composite than in the INT composite. </a:t>
            </a:r>
          </a:p>
          <a:p>
            <a:pPr marL="285750" indent="-285750">
              <a:buFont typeface="Wingdings" panose="05000000000000000000" pitchFamily="2" charset="2"/>
              <a:buChar char="Ø"/>
            </a:pPr>
            <a:r>
              <a:rPr lang="en-US" dirty="0" smtClean="0">
                <a:solidFill>
                  <a:prstClr val="black"/>
                </a:solidFill>
              </a:rPr>
              <a:t>The height of maximum tangential wind is comparable to each other for the INT and SS composites. </a:t>
            </a:r>
            <a:endParaRPr lang="en-US" dirty="0">
              <a:solidFill>
                <a:prstClr val="black"/>
              </a:solidFill>
            </a:endParaRPr>
          </a:p>
        </p:txBody>
      </p:sp>
    </p:spTree>
    <p:extLst>
      <p:ext uri="{BB962C8B-B14F-4D97-AF65-F5344CB8AC3E}">
        <p14:creationId xmlns:p14="http://schemas.microsoft.com/office/powerpoint/2010/main" val="27880195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4000" dirty="0" smtClean="0">
                <a:solidFill>
                  <a:srgbClr val="0000FF"/>
                </a:solidFill>
              </a:rPr>
              <a:t>Radial wind velocity</a:t>
            </a:r>
            <a:endParaRPr lang="zh-CN" altLang="en-US" sz="4000" dirty="0">
              <a:solidFill>
                <a:srgbClr val="0000FF"/>
              </a:solidFill>
            </a:endParaRPr>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860032" y="1753813"/>
            <a:ext cx="4329918" cy="3242495"/>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79512" y="1735211"/>
            <a:ext cx="4329918" cy="3242495"/>
          </a:xfrm>
        </p:spPr>
      </p:pic>
      <p:sp>
        <p:nvSpPr>
          <p:cNvPr id="3" name="Rectangle 2"/>
          <p:cNvSpPr/>
          <p:nvPr/>
        </p:nvSpPr>
        <p:spPr>
          <a:xfrm>
            <a:off x="899592" y="5085184"/>
            <a:ext cx="7560840" cy="1477328"/>
          </a:xfrm>
          <a:prstGeom prst="rect">
            <a:avLst/>
          </a:prstGeom>
        </p:spPr>
        <p:txBody>
          <a:bodyPr wrap="square">
            <a:spAutoFit/>
          </a:bodyPr>
          <a:lstStyle/>
          <a:p>
            <a:pPr marL="285750" indent="-285750">
              <a:buFont typeface="Wingdings" panose="05000000000000000000" pitchFamily="2" charset="2"/>
              <a:buChar char="Ø"/>
            </a:pPr>
            <a:r>
              <a:rPr lang="en-US" dirty="0">
                <a:solidFill>
                  <a:prstClr val="black"/>
                </a:solidFill>
              </a:rPr>
              <a:t>The </a:t>
            </a:r>
            <a:r>
              <a:rPr lang="en-US" dirty="0" smtClean="0">
                <a:solidFill>
                  <a:prstClr val="black"/>
                </a:solidFill>
              </a:rPr>
              <a:t>inflow layer is deeper at outer radii (r/RMW&gt;2) in the INT composite than the SS composite, in agreement with Rogers et al. (2013). </a:t>
            </a:r>
          </a:p>
          <a:p>
            <a:pPr marL="285750" indent="-285750">
              <a:buFont typeface="Wingdings" panose="05000000000000000000" pitchFamily="2" charset="2"/>
              <a:buChar char="Ø"/>
            </a:pPr>
            <a:endParaRPr lang="en-US" dirty="0">
              <a:solidFill>
                <a:prstClr val="black"/>
              </a:solidFill>
            </a:endParaRPr>
          </a:p>
          <a:p>
            <a:pPr marL="285750" indent="-285750">
              <a:buFont typeface="Wingdings" panose="05000000000000000000" pitchFamily="2" charset="2"/>
              <a:buChar char="Ø"/>
            </a:pPr>
            <a:r>
              <a:rPr lang="en-US" dirty="0" smtClean="0">
                <a:solidFill>
                  <a:prstClr val="black"/>
                </a:solidFill>
              </a:rPr>
              <a:t>The peak inflow is slightly closer to the storm center in the INT composite than in the SS composite. </a:t>
            </a:r>
            <a:endParaRPr lang="en-US" dirty="0">
              <a:solidFill>
                <a:prstClr val="black"/>
              </a:solidFill>
            </a:endParaRPr>
          </a:p>
        </p:txBody>
      </p:sp>
    </p:spTree>
    <p:extLst>
      <p:ext uri="{BB962C8B-B14F-4D97-AF65-F5344CB8AC3E}">
        <p14:creationId xmlns:p14="http://schemas.microsoft.com/office/powerpoint/2010/main" val="33069765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539552" y="3338960"/>
            <a:ext cx="3534544" cy="2646872"/>
          </a:xfrm>
        </p:spPr>
      </p:pic>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593239" y="3291607"/>
            <a:ext cx="3534544" cy="2646872"/>
          </a:xfrm>
        </p:spPr>
      </p:pic>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12</a:t>
            </a:fld>
            <a:endParaRPr lang="en-US">
              <a:solidFill>
                <a:prstClr val="black">
                  <a:tint val="75000"/>
                </a:prstClr>
              </a:solidFill>
            </a:endParaRPr>
          </a:p>
        </p:txBody>
      </p:sp>
      <p:pic>
        <p:nvPicPr>
          <p:cNvPr id="8"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569416"/>
            <a:ext cx="3534544" cy="2646872"/>
          </a:xfrm>
          <a:prstGeom prst="rect">
            <a:avLst/>
          </a:prstGeom>
        </p:spPr>
      </p:pic>
      <p:pic>
        <p:nvPicPr>
          <p:cNvPr id="9" name="Content Placeholder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0" y="597383"/>
            <a:ext cx="3534544" cy="2646872"/>
          </a:xfrm>
          <a:prstGeom prst="rect">
            <a:avLst/>
          </a:prstGeom>
        </p:spPr>
      </p:pic>
      <p:sp>
        <p:nvSpPr>
          <p:cNvPr id="10" name="Rectangle 9"/>
          <p:cNvSpPr/>
          <p:nvPr/>
        </p:nvSpPr>
        <p:spPr>
          <a:xfrm>
            <a:off x="731298" y="6033184"/>
            <a:ext cx="7482680" cy="646331"/>
          </a:xfrm>
          <a:prstGeom prst="rect">
            <a:avLst/>
          </a:prstGeom>
        </p:spPr>
        <p:txBody>
          <a:bodyPr wrap="square">
            <a:spAutoFit/>
          </a:bodyPr>
          <a:lstStyle/>
          <a:p>
            <a:pPr marL="285750" indent="-285750">
              <a:buFont typeface="Wingdings" panose="05000000000000000000" pitchFamily="2" charset="2"/>
              <a:buChar char="Ø"/>
            </a:pPr>
            <a:r>
              <a:rPr lang="en-US" dirty="0">
                <a:solidFill>
                  <a:prstClr val="black"/>
                </a:solidFill>
              </a:rPr>
              <a:t>The </a:t>
            </a:r>
            <a:r>
              <a:rPr lang="en-US" dirty="0" smtClean="0">
                <a:solidFill>
                  <a:prstClr val="black"/>
                </a:solidFill>
              </a:rPr>
              <a:t>mixed layer depth is </a:t>
            </a:r>
            <a:r>
              <a:rPr lang="en-US" dirty="0">
                <a:solidFill>
                  <a:prstClr val="black"/>
                </a:solidFill>
              </a:rPr>
              <a:t>comparable to each other for the INT and SS composites. </a:t>
            </a:r>
          </a:p>
        </p:txBody>
      </p:sp>
      <p:sp>
        <p:nvSpPr>
          <p:cNvPr id="11" name="TextBox 10"/>
          <p:cNvSpPr txBox="1"/>
          <p:nvPr/>
        </p:nvSpPr>
        <p:spPr>
          <a:xfrm>
            <a:off x="2699792" y="89972"/>
            <a:ext cx="3931704" cy="369332"/>
          </a:xfrm>
          <a:prstGeom prst="rect">
            <a:avLst/>
          </a:prstGeom>
          <a:noFill/>
        </p:spPr>
        <p:txBody>
          <a:bodyPr wrap="square" rtlCol="0">
            <a:spAutoFit/>
          </a:bodyPr>
          <a:lstStyle/>
          <a:p>
            <a:r>
              <a:rPr lang="en-US" b="1" dirty="0" smtClean="0">
                <a:solidFill>
                  <a:srgbClr val="0000FF"/>
                </a:solidFill>
              </a:rPr>
              <a:t>Thermodynamic mixed-layer depth   </a:t>
            </a:r>
            <a:endParaRPr lang="en-US" b="1" dirty="0">
              <a:solidFill>
                <a:srgbClr val="0000FF"/>
              </a:solidFill>
            </a:endParaRPr>
          </a:p>
        </p:txBody>
      </p:sp>
    </p:spTree>
    <p:extLst>
      <p:ext uri="{BB962C8B-B14F-4D97-AF65-F5344CB8AC3E}">
        <p14:creationId xmlns:p14="http://schemas.microsoft.com/office/powerpoint/2010/main" val="26884195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89" y="407315"/>
            <a:ext cx="8229600" cy="1143000"/>
          </a:xfrm>
        </p:spPr>
        <p:txBody>
          <a:bodyPr>
            <a:normAutofit/>
          </a:bodyPr>
          <a:lstStyle/>
          <a:p>
            <a:r>
              <a:rPr lang="en-US" sz="4000" dirty="0" smtClean="0">
                <a:solidFill>
                  <a:srgbClr val="0000FF"/>
                </a:solidFill>
              </a:rPr>
              <a:t>Relative humidity</a:t>
            </a:r>
            <a:endParaRPr lang="en-US" sz="4000" dirty="0">
              <a:solidFill>
                <a:srgbClr val="0000FF"/>
              </a:solidFill>
            </a:endParaRPr>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5689" y="1916832"/>
            <a:ext cx="4038600" cy="3024339"/>
          </a:xfrm>
        </p:spPr>
      </p:pic>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4663" y="1888667"/>
            <a:ext cx="4038600" cy="3024339"/>
          </a:xfrm>
        </p:spPr>
      </p:pic>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13</a:t>
            </a:fld>
            <a:endParaRPr lang="en-US">
              <a:solidFill>
                <a:prstClr val="black">
                  <a:tint val="75000"/>
                </a:prstClr>
              </a:solidFill>
            </a:endParaRPr>
          </a:p>
        </p:txBody>
      </p:sp>
      <p:sp>
        <p:nvSpPr>
          <p:cNvPr id="8" name="Rectangle 7"/>
          <p:cNvSpPr/>
          <p:nvPr/>
        </p:nvSpPr>
        <p:spPr>
          <a:xfrm>
            <a:off x="971600" y="5301208"/>
            <a:ext cx="7416824" cy="646331"/>
          </a:xfrm>
          <a:prstGeom prst="rect">
            <a:avLst/>
          </a:prstGeom>
        </p:spPr>
        <p:txBody>
          <a:bodyPr wrap="square">
            <a:spAutoFit/>
          </a:bodyPr>
          <a:lstStyle/>
          <a:p>
            <a:pPr marL="285750" indent="-285750">
              <a:buFont typeface="Wingdings" panose="05000000000000000000" pitchFamily="2" charset="2"/>
              <a:buChar char="Ø"/>
            </a:pPr>
            <a:r>
              <a:rPr lang="en-US" dirty="0">
                <a:solidFill>
                  <a:prstClr val="black"/>
                </a:solidFill>
              </a:rPr>
              <a:t>The </a:t>
            </a:r>
            <a:r>
              <a:rPr lang="en-US" dirty="0" smtClean="0">
                <a:solidFill>
                  <a:prstClr val="black"/>
                </a:solidFill>
              </a:rPr>
              <a:t>relative humidity is larger near the top of the boundary layer in the </a:t>
            </a:r>
            <a:r>
              <a:rPr lang="en-US" dirty="0">
                <a:solidFill>
                  <a:prstClr val="black"/>
                </a:solidFill>
              </a:rPr>
              <a:t>INT </a:t>
            </a:r>
            <a:r>
              <a:rPr lang="en-US" dirty="0" smtClean="0">
                <a:solidFill>
                  <a:prstClr val="black"/>
                </a:solidFill>
              </a:rPr>
              <a:t>composite than in the </a:t>
            </a:r>
            <a:r>
              <a:rPr lang="en-US" dirty="0">
                <a:solidFill>
                  <a:prstClr val="black"/>
                </a:solidFill>
              </a:rPr>
              <a:t>SS </a:t>
            </a:r>
            <a:r>
              <a:rPr lang="en-US" dirty="0" smtClean="0">
                <a:solidFill>
                  <a:prstClr val="black"/>
                </a:solidFill>
              </a:rPr>
              <a:t>composite. </a:t>
            </a:r>
            <a:endParaRPr lang="en-US" dirty="0">
              <a:solidFill>
                <a:prstClr val="black"/>
              </a:solidFill>
            </a:endParaRPr>
          </a:p>
        </p:txBody>
      </p:sp>
    </p:spTree>
    <p:extLst>
      <p:ext uri="{BB962C8B-B14F-4D97-AF65-F5344CB8AC3E}">
        <p14:creationId xmlns:p14="http://schemas.microsoft.com/office/powerpoint/2010/main" val="27440191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8229600" cy="836712"/>
          </a:xfrm>
        </p:spPr>
        <p:txBody>
          <a:bodyPr>
            <a:normAutofit/>
          </a:bodyPr>
          <a:lstStyle/>
          <a:p>
            <a:r>
              <a:rPr lang="en-US" sz="4000" dirty="0" smtClean="0">
                <a:solidFill>
                  <a:srgbClr val="0000FF"/>
                </a:solidFill>
              </a:rPr>
              <a:t>Summary</a:t>
            </a:r>
            <a:endParaRPr lang="en-US" sz="4000" dirty="0">
              <a:solidFill>
                <a:srgbClr val="0000FF"/>
              </a:solidFill>
            </a:endParaRPr>
          </a:p>
        </p:txBody>
      </p:sp>
      <p:sp>
        <p:nvSpPr>
          <p:cNvPr id="3" name="Content Placeholder 2"/>
          <p:cNvSpPr>
            <a:spLocks noGrp="1"/>
          </p:cNvSpPr>
          <p:nvPr>
            <p:ph idx="1"/>
          </p:nvPr>
        </p:nvSpPr>
        <p:spPr>
          <a:xfrm>
            <a:off x="827584" y="1340767"/>
            <a:ext cx="7416824" cy="5380707"/>
          </a:xfrm>
        </p:spPr>
        <p:txBody>
          <a:bodyPr>
            <a:normAutofit fontScale="77500" lnSpcReduction="20000"/>
          </a:bodyPr>
          <a:lstStyle/>
          <a:p>
            <a:r>
              <a:rPr lang="en-US" sz="2800" dirty="0" smtClean="0">
                <a:latin typeface="Times New Roman"/>
                <a:cs typeface="Times New Roman"/>
              </a:rPr>
              <a:t>We composite the </a:t>
            </a:r>
            <a:r>
              <a:rPr lang="en-US" sz="2800" dirty="0" err="1" smtClean="0">
                <a:latin typeface="Times New Roman"/>
                <a:cs typeface="Times New Roman"/>
              </a:rPr>
              <a:t>dropsonde</a:t>
            </a:r>
            <a:r>
              <a:rPr lang="en-US" sz="2800" dirty="0" smtClean="0">
                <a:latin typeface="Times New Roman"/>
                <a:cs typeface="Times New Roman"/>
              </a:rPr>
              <a:t> data to study the differences in axisymmetric boundary-layer structure between intensifying (INT) and steady-state (SS) hurricanes. </a:t>
            </a:r>
          </a:p>
          <a:p>
            <a:endParaRPr lang="en-US" sz="2800" dirty="0" smtClean="0">
              <a:latin typeface="Times New Roman"/>
              <a:cs typeface="Times New Roman"/>
            </a:endParaRPr>
          </a:p>
          <a:p>
            <a:r>
              <a:rPr lang="en-US" sz="2800" dirty="0" smtClean="0">
                <a:latin typeface="Times New Roman"/>
                <a:cs typeface="Times New Roman"/>
              </a:rPr>
              <a:t>Preliminary results show that the INT composite has deeper inflow layer, narrower tangential wind field, and larger relative humidity near top of the inflow layer than the </a:t>
            </a:r>
            <a:r>
              <a:rPr lang="en-US" sz="2800" dirty="0" err="1" smtClean="0">
                <a:latin typeface="Times New Roman"/>
                <a:cs typeface="Times New Roman"/>
              </a:rPr>
              <a:t>the</a:t>
            </a:r>
            <a:r>
              <a:rPr lang="en-US" sz="2800" dirty="0" smtClean="0">
                <a:latin typeface="Times New Roman"/>
                <a:cs typeface="Times New Roman"/>
              </a:rPr>
              <a:t> SS composite. </a:t>
            </a:r>
          </a:p>
          <a:p>
            <a:pPr marL="0" indent="0">
              <a:buNone/>
            </a:pPr>
            <a:endParaRPr lang="en-US" sz="2800" dirty="0" smtClean="0">
              <a:latin typeface="Times New Roman"/>
              <a:cs typeface="Times New Roman"/>
            </a:endParaRPr>
          </a:p>
          <a:p>
            <a:pPr marL="0" indent="0">
              <a:buNone/>
            </a:pPr>
            <a:endParaRPr lang="en-US" sz="2800" dirty="0">
              <a:latin typeface="Times New Roman"/>
              <a:cs typeface="Times New Roman"/>
            </a:endParaRPr>
          </a:p>
          <a:p>
            <a:pPr marL="0" indent="0">
              <a:buNone/>
            </a:pPr>
            <a:r>
              <a:rPr lang="en-US" sz="2800" dirty="0" smtClean="0">
                <a:solidFill>
                  <a:srgbClr val="0070C0"/>
                </a:solidFill>
                <a:latin typeface="Times New Roman"/>
                <a:cs typeface="Times New Roman"/>
              </a:rPr>
              <a:t>Future work will investigate the boundary layer convergence, inertial stability, and gradient wind balance for the axisymmetric structure. Asymmetric structure will be analyzed using a much larger sample of </a:t>
            </a:r>
            <a:r>
              <a:rPr lang="en-US" sz="2800" dirty="0" err="1" smtClean="0">
                <a:solidFill>
                  <a:srgbClr val="0070C0"/>
                </a:solidFill>
                <a:latin typeface="Times New Roman"/>
                <a:cs typeface="Times New Roman"/>
              </a:rPr>
              <a:t>dropsonde</a:t>
            </a:r>
            <a:r>
              <a:rPr lang="en-US" sz="2800" dirty="0" smtClean="0">
                <a:solidFill>
                  <a:srgbClr val="0070C0"/>
                </a:solidFill>
                <a:latin typeface="Times New Roman"/>
                <a:cs typeface="Times New Roman"/>
              </a:rPr>
              <a:t> data (under development by Jon Zawislak).  </a:t>
            </a:r>
          </a:p>
          <a:p>
            <a:pPr marL="0" indent="0">
              <a:buNone/>
            </a:pPr>
            <a:endParaRPr lang="en-US" sz="2800" dirty="0">
              <a:latin typeface="Times New Roman"/>
              <a:cs typeface="Times New Roman"/>
            </a:endParaRPr>
          </a:p>
          <a:p>
            <a:pPr marL="0" indent="0">
              <a:buNone/>
            </a:pPr>
            <a:r>
              <a:rPr lang="en-US" sz="2800" dirty="0" smtClean="0">
                <a:solidFill>
                  <a:srgbClr val="FF0000"/>
                </a:solidFill>
                <a:latin typeface="Times New Roman"/>
                <a:cs typeface="Times New Roman"/>
              </a:rPr>
              <a:t>Any suggestions? </a:t>
            </a:r>
          </a:p>
          <a:p>
            <a:pPr marL="0" indent="0">
              <a:buNone/>
            </a:pPr>
            <a:endParaRPr lang="en-US" sz="4500" dirty="0" smtClean="0">
              <a:latin typeface="Times New Roman"/>
              <a:cs typeface="Times New Roman"/>
            </a:endParaRPr>
          </a:p>
          <a:p>
            <a:endParaRPr lang="en-US" altLang="zh-CN" sz="4500" dirty="0" smtClean="0">
              <a:latin typeface="Times New Roman"/>
              <a:cs typeface="Times New Roman"/>
            </a:endParaRPr>
          </a:p>
          <a:p>
            <a:endParaRPr lang="en-US" dirty="0" smtClean="0"/>
          </a:p>
          <a:p>
            <a:pPr marL="0" indent="0">
              <a:buNone/>
            </a:pPr>
            <a:endParaRPr lang="en-US"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14</a:t>
            </a:fld>
            <a:endParaRPr lang="en-US">
              <a:solidFill>
                <a:prstClr val="black">
                  <a:tint val="75000"/>
                </a:prstClr>
              </a:solidFill>
            </a:endParaRPr>
          </a:p>
        </p:txBody>
      </p:sp>
    </p:spTree>
    <p:extLst>
      <p:ext uri="{BB962C8B-B14F-4D97-AF65-F5344CB8AC3E}">
        <p14:creationId xmlns:p14="http://schemas.microsoft.com/office/powerpoint/2010/main" val="34319585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8"/>
          <p:cNvGrpSpPr>
            <a:grpSpLocks/>
          </p:cNvGrpSpPr>
          <p:nvPr/>
        </p:nvGrpSpPr>
        <p:grpSpPr bwMode="auto">
          <a:xfrm>
            <a:off x="718122" y="3607722"/>
            <a:ext cx="7832141" cy="2460028"/>
            <a:chOff x="904314" y="3242672"/>
            <a:chExt cx="8010854" cy="2188513"/>
          </a:xfrm>
        </p:grpSpPr>
        <p:pic>
          <p:nvPicPr>
            <p:cNvPr id="35" name="Picture 4" descr="Convergence_period5.jpg"/>
            <p:cNvPicPr>
              <a:picLocks noChangeAspect="1"/>
            </p:cNvPicPr>
            <p:nvPr/>
          </p:nvPicPr>
          <p:blipFill>
            <a:blip r:embed="rId2" cstate="print"/>
            <a:srcRect l="48021" t="1598" r="6165" b="51582"/>
            <a:stretch>
              <a:fillRect/>
            </a:stretch>
          </p:blipFill>
          <p:spPr bwMode="auto">
            <a:xfrm>
              <a:off x="904314" y="3242672"/>
              <a:ext cx="2817326" cy="2188513"/>
            </a:xfrm>
            <a:prstGeom prst="rect">
              <a:avLst/>
            </a:prstGeom>
            <a:noFill/>
            <a:ln w="9525">
              <a:noFill/>
              <a:miter lim="800000"/>
              <a:headEnd/>
              <a:tailEnd/>
            </a:ln>
          </p:spPr>
        </p:pic>
        <p:pic>
          <p:nvPicPr>
            <p:cNvPr id="36" name="Picture 5" descr="Convergence_period5.jpg"/>
            <p:cNvPicPr>
              <a:picLocks noChangeAspect="1"/>
            </p:cNvPicPr>
            <p:nvPr/>
          </p:nvPicPr>
          <p:blipFill>
            <a:blip r:embed="rId2" cstate="print"/>
            <a:srcRect l="8246" t="50677" r="51682" b="6265"/>
            <a:stretch>
              <a:fillRect/>
            </a:stretch>
          </p:blipFill>
          <p:spPr bwMode="auto">
            <a:xfrm>
              <a:off x="3803452" y="3331028"/>
              <a:ext cx="2548883" cy="2051637"/>
            </a:xfrm>
            <a:prstGeom prst="rect">
              <a:avLst/>
            </a:prstGeom>
            <a:noFill/>
            <a:ln w="9525">
              <a:noFill/>
              <a:miter lim="800000"/>
              <a:headEnd/>
              <a:tailEnd/>
            </a:ln>
          </p:spPr>
        </p:pic>
        <p:pic>
          <p:nvPicPr>
            <p:cNvPr id="37" name="Picture 6" descr="Convergence_period5.jpg"/>
            <p:cNvPicPr>
              <a:picLocks noChangeAspect="1"/>
            </p:cNvPicPr>
            <p:nvPr/>
          </p:nvPicPr>
          <p:blipFill>
            <a:blip r:embed="rId2" cstate="print"/>
            <a:srcRect l="52312" t="49213" r="7144" b="6416"/>
            <a:stretch>
              <a:fillRect/>
            </a:stretch>
          </p:blipFill>
          <p:spPr bwMode="auto">
            <a:xfrm>
              <a:off x="6400687" y="3295263"/>
              <a:ext cx="2514481" cy="2066690"/>
            </a:xfrm>
            <a:prstGeom prst="rect">
              <a:avLst/>
            </a:prstGeom>
            <a:noFill/>
            <a:ln w="9525">
              <a:noFill/>
              <a:miter lim="800000"/>
              <a:headEnd/>
              <a:tailEnd/>
            </a:ln>
          </p:spPr>
        </p:pic>
      </p:grpSp>
      <p:pic>
        <p:nvPicPr>
          <p:cNvPr id="25" name="Content Placeholder 19" descr="BL_convergence_Earl.tif"/>
          <p:cNvPicPr>
            <a:picLocks noGrp="1" noChangeAspect="1"/>
          </p:cNvPicPr>
          <p:nvPr/>
        </p:nvPicPr>
        <p:blipFill>
          <a:blip r:embed="rId3" cstate="print"/>
          <a:srcRect l="48247" t="1830" r="5585" b="53503"/>
          <a:stretch>
            <a:fillRect/>
          </a:stretch>
        </p:blipFill>
        <p:spPr bwMode="auto">
          <a:xfrm>
            <a:off x="660995" y="1484681"/>
            <a:ext cx="2901053" cy="2120606"/>
          </a:xfrm>
          <a:prstGeom prst="rect">
            <a:avLst/>
          </a:prstGeom>
          <a:noFill/>
          <a:ln w="9525">
            <a:noFill/>
            <a:miter lim="800000"/>
            <a:headEnd/>
            <a:tailEnd/>
          </a:ln>
        </p:spPr>
      </p:pic>
      <p:sp>
        <p:nvSpPr>
          <p:cNvPr id="24582" name="TextBox 11"/>
          <p:cNvSpPr txBox="1">
            <a:spLocks noChangeArrowheads="1"/>
          </p:cNvSpPr>
          <p:nvPr/>
        </p:nvSpPr>
        <p:spPr bwMode="auto">
          <a:xfrm>
            <a:off x="178449" y="1988840"/>
            <a:ext cx="456472" cy="300082"/>
          </a:xfrm>
          <a:prstGeom prst="rect">
            <a:avLst/>
          </a:prstGeom>
          <a:noFill/>
          <a:ln w="9525">
            <a:noFill/>
            <a:miter lim="800000"/>
            <a:headEnd/>
            <a:tailEnd/>
          </a:ln>
        </p:spPr>
        <p:txBody>
          <a:bodyPr wrap="none">
            <a:spAutoFit/>
          </a:bodyPr>
          <a:lstStyle/>
          <a:p>
            <a:r>
              <a:rPr lang="en-US" sz="1350" b="1" dirty="0">
                <a:solidFill>
                  <a:srgbClr val="0000FF"/>
                </a:solidFill>
              </a:rPr>
              <a:t>Earl</a:t>
            </a:r>
          </a:p>
        </p:txBody>
      </p:sp>
      <p:sp>
        <p:nvSpPr>
          <p:cNvPr id="24585" name="TextBox 10"/>
          <p:cNvSpPr txBox="1">
            <a:spLocks noChangeArrowheads="1"/>
          </p:cNvSpPr>
          <p:nvPr/>
        </p:nvSpPr>
        <p:spPr bwMode="auto">
          <a:xfrm>
            <a:off x="2571751" y="2931320"/>
            <a:ext cx="534121" cy="230832"/>
          </a:xfrm>
          <a:prstGeom prst="rect">
            <a:avLst/>
          </a:prstGeom>
          <a:noFill/>
          <a:ln w="9525">
            <a:noFill/>
            <a:miter lim="800000"/>
            <a:headEnd/>
            <a:tailEnd/>
          </a:ln>
        </p:spPr>
        <p:txBody>
          <a:bodyPr wrap="none">
            <a:spAutoFit/>
          </a:bodyPr>
          <a:lstStyle/>
          <a:p>
            <a:r>
              <a:rPr lang="en-US" sz="900" dirty="0">
                <a:solidFill>
                  <a:prstClr val="black"/>
                </a:solidFill>
              </a:rPr>
              <a:t>r/RMW</a:t>
            </a:r>
          </a:p>
        </p:txBody>
      </p:sp>
      <p:sp>
        <p:nvSpPr>
          <p:cNvPr id="24587" name="TextBox 16"/>
          <p:cNvSpPr txBox="1">
            <a:spLocks noChangeArrowheads="1"/>
          </p:cNvSpPr>
          <p:nvPr/>
        </p:nvSpPr>
        <p:spPr bwMode="auto">
          <a:xfrm>
            <a:off x="4587479" y="2931320"/>
            <a:ext cx="534121" cy="230832"/>
          </a:xfrm>
          <a:prstGeom prst="rect">
            <a:avLst/>
          </a:prstGeom>
          <a:noFill/>
          <a:ln w="9525">
            <a:noFill/>
            <a:miter lim="800000"/>
            <a:headEnd/>
            <a:tailEnd/>
          </a:ln>
        </p:spPr>
        <p:txBody>
          <a:bodyPr wrap="none">
            <a:spAutoFit/>
          </a:bodyPr>
          <a:lstStyle/>
          <a:p>
            <a:r>
              <a:rPr lang="en-US" sz="900" dirty="0">
                <a:solidFill>
                  <a:prstClr val="black"/>
                </a:solidFill>
              </a:rPr>
              <a:t>r/RMW</a:t>
            </a:r>
          </a:p>
        </p:txBody>
      </p:sp>
      <p:sp>
        <p:nvSpPr>
          <p:cNvPr id="24589" name="TextBox 18"/>
          <p:cNvSpPr txBox="1">
            <a:spLocks noChangeArrowheads="1"/>
          </p:cNvSpPr>
          <p:nvPr/>
        </p:nvSpPr>
        <p:spPr bwMode="auto">
          <a:xfrm>
            <a:off x="6451238" y="2951373"/>
            <a:ext cx="534121" cy="230832"/>
          </a:xfrm>
          <a:prstGeom prst="rect">
            <a:avLst/>
          </a:prstGeom>
          <a:noFill/>
          <a:ln w="9525">
            <a:noFill/>
            <a:miter lim="800000"/>
            <a:headEnd/>
            <a:tailEnd/>
          </a:ln>
        </p:spPr>
        <p:txBody>
          <a:bodyPr wrap="none">
            <a:spAutoFit/>
          </a:bodyPr>
          <a:lstStyle/>
          <a:p>
            <a:r>
              <a:rPr lang="en-US" sz="900" dirty="0">
                <a:solidFill>
                  <a:prstClr val="black"/>
                </a:solidFill>
              </a:rPr>
              <a:t>r/RMW</a:t>
            </a:r>
          </a:p>
        </p:txBody>
      </p:sp>
      <p:sp>
        <p:nvSpPr>
          <p:cNvPr id="23" name="TextBox 15"/>
          <p:cNvSpPr txBox="1">
            <a:spLocks noChangeArrowheads="1"/>
          </p:cNvSpPr>
          <p:nvPr/>
        </p:nvSpPr>
        <p:spPr bwMode="auto">
          <a:xfrm>
            <a:off x="971600" y="300209"/>
            <a:ext cx="6749653" cy="954107"/>
          </a:xfrm>
          <a:prstGeom prst="rect">
            <a:avLst/>
          </a:prstGeom>
          <a:noFill/>
          <a:ln w="9525">
            <a:noFill/>
            <a:miter lim="800000"/>
            <a:headEnd/>
            <a:tailEnd/>
          </a:ln>
        </p:spPr>
        <p:txBody>
          <a:bodyPr>
            <a:spAutoFit/>
          </a:bodyPr>
          <a:lstStyle/>
          <a:p>
            <a:pPr algn="ctr"/>
            <a:r>
              <a:rPr lang="en-US" sz="2800" dirty="0">
                <a:solidFill>
                  <a:srgbClr val="0000FF"/>
                </a:solidFill>
              </a:rPr>
              <a:t>Radial distribution: PBL kinematic structures for Earl (2010) and </a:t>
            </a:r>
            <a:r>
              <a:rPr lang="en-US" sz="2800" dirty="0" err="1">
                <a:solidFill>
                  <a:srgbClr val="0000FF"/>
                </a:solidFill>
              </a:rPr>
              <a:t>Edouard</a:t>
            </a:r>
            <a:r>
              <a:rPr lang="en-US" sz="2800" dirty="0">
                <a:solidFill>
                  <a:srgbClr val="0000FF"/>
                </a:solidFill>
              </a:rPr>
              <a:t> (2014)</a:t>
            </a:r>
          </a:p>
        </p:txBody>
      </p:sp>
      <p:sp>
        <p:nvSpPr>
          <p:cNvPr id="24" name="TextBox 23"/>
          <p:cNvSpPr txBox="1"/>
          <p:nvPr/>
        </p:nvSpPr>
        <p:spPr>
          <a:xfrm>
            <a:off x="7029451" y="3075496"/>
            <a:ext cx="955711" cy="207749"/>
          </a:xfrm>
          <a:prstGeom prst="rect">
            <a:avLst/>
          </a:prstGeom>
          <a:noFill/>
        </p:spPr>
        <p:txBody>
          <a:bodyPr wrap="none" rtlCol="0">
            <a:spAutoFit/>
          </a:bodyPr>
          <a:lstStyle/>
          <a:p>
            <a:r>
              <a:rPr lang="en-US" sz="750" b="1" dirty="0">
                <a:solidFill>
                  <a:prstClr val="white"/>
                </a:solidFill>
              </a:rPr>
              <a:t>Rogers et al. (2015)</a:t>
            </a:r>
          </a:p>
        </p:txBody>
      </p:sp>
      <p:sp>
        <p:nvSpPr>
          <p:cNvPr id="2" name="TextBox 1"/>
          <p:cNvSpPr txBox="1"/>
          <p:nvPr/>
        </p:nvSpPr>
        <p:spPr>
          <a:xfrm>
            <a:off x="3621284" y="1159195"/>
            <a:ext cx="2881712" cy="369332"/>
          </a:xfrm>
          <a:prstGeom prst="rect">
            <a:avLst/>
          </a:prstGeom>
          <a:noFill/>
        </p:spPr>
        <p:txBody>
          <a:bodyPr wrap="square" rtlCol="0">
            <a:spAutoFit/>
          </a:bodyPr>
          <a:lstStyle/>
          <a:p>
            <a:r>
              <a:rPr lang="en-US" dirty="0">
                <a:solidFill>
                  <a:prstClr val="black"/>
                </a:solidFill>
              </a:rPr>
              <a:t>(R</a:t>
            </a:r>
            <a:r>
              <a:rPr lang="en-US" altLang="zh-CN" dirty="0">
                <a:solidFill>
                  <a:prstClr val="black"/>
                </a:solidFill>
              </a:rPr>
              <a:t>ogers et al. 2015; 2016)</a:t>
            </a:r>
            <a:endParaRPr lang="en-US" dirty="0">
              <a:solidFill>
                <a:prstClr val="black"/>
              </a:solidFill>
            </a:endParaRPr>
          </a:p>
        </p:txBody>
      </p:sp>
      <p:pic>
        <p:nvPicPr>
          <p:cNvPr id="26" name="Content Placeholder 19" descr="BL_convergence_Earl.tif"/>
          <p:cNvPicPr>
            <a:picLocks noGrp="1" noChangeAspect="1"/>
          </p:cNvPicPr>
          <p:nvPr/>
        </p:nvPicPr>
        <p:blipFill>
          <a:blip r:embed="rId3" cstate="print"/>
          <a:srcRect l="8052" t="48442" r="52338" b="6854"/>
          <a:stretch>
            <a:fillRect/>
          </a:stretch>
        </p:blipFill>
        <p:spPr bwMode="auto">
          <a:xfrm>
            <a:off x="3535518" y="1476160"/>
            <a:ext cx="2507462" cy="2129127"/>
          </a:xfrm>
          <a:prstGeom prst="rect">
            <a:avLst/>
          </a:prstGeom>
          <a:noFill/>
          <a:ln w="9525">
            <a:noFill/>
            <a:miter lim="800000"/>
            <a:headEnd/>
            <a:tailEnd/>
          </a:ln>
        </p:spPr>
      </p:pic>
      <p:pic>
        <p:nvPicPr>
          <p:cNvPr id="27" name="Content Placeholder 19" descr="BL_convergence_Earl.tif"/>
          <p:cNvPicPr>
            <a:picLocks noGrp="1" noChangeAspect="1"/>
          </p:cNvPicPr>
          <p:nvPr/>
        </p:nvPicPr>
        <p:blipFill>
          <a:blip r:embed="rId3" cstate="print"/>
          <a:srcRect l="51990" t="48441" r="6467" b="7117"/>
          <a:stretch>
            <a:fillRect/>
          </a:stretch>
        </p:blipFill>
        <p:spPr bwMode="auto">
          <a:xfrm>
            <a:off x="6051584" y="1484681"/>
            <a:ext cx="2682119" cy="2148581"/>
          </a:xfrm>
          <a:prstGeom prst="rect">
            <a:avLst/>
          </a:prstGeom>
          <a:noFill/>
          <a:ln w="9525">
            <a:noFill/>
            <a:miter lim="800000"/>
            <a:headEnd/>
            <a:tailEnd/>
          </a:ln>
        </p:spPr>
      </p:pic>
      <p:grpSp>
        <p:nvGrpSpPr>
          <p:cNvPr id="22" name="Group 21"/>
          <p:cNvGrpSpPr/>
          <p:nvPr/>
        </p:nvGrpSpPr>
        <p:grpSpPr>
          <a:xfrm>
            <a:off x="35496" y="4654354"/>
            <a:ext cx="8352929" cy="2132851"/>
            <a:chOff x="-1024023" y="3967456"/>
            <a:chExt cx="11086814" cy="2285849"/>
          </a:xfrm>
        </p:grpSpPr>
        <p:grpSp>
          <p:nvGrpSpPr>
            <p:cNvPr id="21" name="Group 20"/>
            <p:cNvGrpSpPr/>
            <p:nvPr/>
          </p:nvGrpSpPr>
          <p:grpSpPr>
            <a:xfrm>
              <a:off x="-1024023" y="3967456"/>
              <a:ext cx="8903699" cy="1725095"/>
              <a:chOff x="-1024023" y="3967456"/>
              <a:chExt cx="8903699" cy="1725095"/>
            </a:xfrm>
          </p:grpSpPr>
          <p:sp>
            <p:nvSpPr>
              <p:cNvPr id="24595" name="TextBox 12"/>
              <p:cNvSpPr txBox="1">
                <a:spLocks noChangeArrowheads="1"/>
              </p:cNvSpPr>
              <p:nvPr/>
            </p:nvSpPr>
            <p:spPr bwMode="auto">
              <a:xfrm>
                <a:off x="-1024023" y="3967456"/>
                <a:ext cx="1038895" cy="321608"/>
              </a:xfrm>
              <a:prstGeom prst="rect">
                <a:avLst/>
              </a:prstGeom>
              <a:noFill/>
              <a:ln w="9525">
                <a:noFill/>
                <a:miter lim="800000"/>
                <a:headEnd/>
                <a:tailEnd/>
              </a:ln>
            </p:spPr>
            <p:txBody>
              <a:bodyPr wrap="none">
                <a:spAutoFit/>
              </a:bodyPr>
              <a:lstStyle/>
              <a:p>
                <a:r>
                  <a:rPr lang="en-US" sz="1350" b="1" dirty="0">
                    <a:solidFill>
                      <a:srgbClr val="0000FF"/>
                    </a:solidFill>
                  </a:rPr>
                  <a:t>Edouard</a:t>
                </a:r>
              </a:p>
            </p:txBody>
          </p:sp>
          <p:sp>
            <p:nvSpPr>
              <p:cNvPr id="24586" name="TextBox 15"/>
              <p:cNvSpPr txBox="1">
                <a:spLocks noChangeArrowheads="1"/>
              </p:cNvSpPr>
              <p:nvPr/>
            </p:nvSpPr>
            <p:spPr bwMode="auto">
              <a:xfrm>
                <a:off x="1904999" y="5390187"/>
                <a:ext cx="708937" cy="302364"/>
              </a:xfrm>
              <a:prstGeom prst="rect">
                <a:avLst/>
              </a:prstGeom>
              <a:noFill/>
              <a:ln w="9525">
                <a:noFill/>
                <a:miter lim="800000"/>
                <a:headEnd/>
                <a:tailEnd/>
              </a:ln>
            </p:spPr>
            <p:txBody>
              <a:bodyPr wrap="none">
                <a:spAutoFit/>
              </a:bodyPr>
              <a:lstStyle/>
              <a:p>
                <a:r>
                  <a:rPr lang="en-US" sz="900" dirty="0">
                    <a:solidFill>
                      <a:prstClr val="black"/>
                    </a:solidFill>
                  </a:rPr>
                  <a:t>r/RMW</a:t>
                </a:r>
              </a:p>
            </p:txBody>
          </p:sp>
          <p:sp>
            <p:nvSpPr>
              <p:cNvPr id="24588" name="TextBox 17"/>
              <p:cNvSpPr txBox="1">
                <a:spLocks noChangeArrowheads="1"/>
              </p:cNvSpPr>
              <p:nvPr/>
            </p:nvSpPr>
            <p:spPr bwMode="auto">
              <a:xfrm>
                <a:off x="4568032" y="5313362"/>
                <a:ext cx="708937" cy="302364"/>
              </a:xfrm>
              <a:prstGeom prst="rect">
                <a:avLst/>
              </a:prstGeom>
              <a:noFill/>
              <a:ln w="9525">
                <a:noFill/>
                <a:miter lim="800000"/>
                <a:headEnd/>
                <a:tailEnd/>
              </a:ln>
            </p:spPr>
            <p:txBody>
              <a:bodyPr wrap="none">
                <a:spAutoFit/>
              </a:bodyPr>
              <a:lstStyle/>
              <a:p>
                <a:r>
                  <a:rPr lang="en-US" sz="900" dirty="0">
                    <a:solidFill>
                      <a:prstClr val="black"/>
                    </a:solidFill>
                  </a:rPr>
                  <a:t>r/RMW</a:t>
                </a:r>
              </a:p>
            </p:txBody>
          </p:sp>
          <p:sp>
            <p:nvSpPr>
              <p:cNvPr id="24590" name="TextBox 19"/>
              <p:cNvSpPr txBox="1">
                <a:spLocks noChangeArrowheads="1"/>
              </p:cNvSpPr>
              <p:nvPr/>
            </p:nvSpPr>
            <p:spPr bwMode="auto">
              <a:xfrm>
                <a:off x="7170739" y="5307013"/>
                <a:ext cx="708937" cy="302364"/>
              </a:xfrm>
              <a:prstGeom prst="rect">
                <a:avLst/>
              </a:prstGeom>
              <a:noFill/>
              <a:ln w="9525">
                <a:noFill/>
                <a:miter lim="800000"/>
                <a:headEnd/>
                <a:tailEnd/>
              </a:ln>
            </p:spPr>
            <p:txBody>
              <a:bodyPr wrap="none">
                <a:spAutoFit/>
              </a:bodyPr>
              <a:lstStyle/>
              <a:p>
                <a:r>
                  <a:rPr lang="en-US" sz="900" dirty="0">
                    <a:solidFill>
                      <a:prstClr val="black"/>
                    </a:solidFill>
                  </a:rPr>
                  <a:t>r/RMW</a:t>
                </a:r>
              </a:p>
            </p:txBody>
          </p:sp>
        </p:grpSp>
        <p:sp>
          <p:nvSpPr>
            <p:cNvPr id="14" name="TextBox 13"/>
            <p:cNvSpPr txBox="1"/>
            <p:nvPr/>
          </p:nvSpPr>
          <p:spPr>
            <a:xfrm>
              <a:off x="-450566" y="5692552"/>
              <a:ext cx="10513357" cy="560753"/>
            </a:xfrm>
            <a:prstGeom prst="rect">
              <a:avLst/>
            </a:prstGeom>
            <a:noFill/>
          </p:spPr>
          <p:txBody>
            <a:bodyPr wrap="square">
              <a:spAutoFit/>
            </a:bodyPr>
            <a:lstStyle/>
            <a:p>
              <a:pPr marL="285750" indent="-285750">
                <a:buFont typeface="Wingdings" panose="05000000000000000000" pitchFamily="2" charset="2"/>
                <a:buChar char="Ø"/>
                <a:defRPr/>
              </a:pPr>
              <a:r>
                <a:rPr lang="en-US" sz="1400" dirty="0">
                  <a:solidFill>
                    <a:prstClr val="black"/>
                  </a:solidFill>
                </a:rPr>
                <a:t>Both storms showed </a:t>
              </a:r>
              <a:r>
                <a:rPr lang="en-US" sz="1400" dirty="0" err="1">
                  <a:solidFill>
                    <a:prstClr val="black"/>
                  </a:solidFill>
                </a:rPr>
                <a:t>supergradient</a:t>
              </a:r>
              <a:r>
                <a:rPr lang="en-US" sz="1400" dirty="0">
                  <a:solidFill>
                    <a:prstClr val="black"/>
                  </a:solidFill>
                </a:rPr>
                <a:t> flow, Edouard had a shallower, weaker inflow than </a:t>
              </a:r>
              <a:r>
                <a:rPr lang="en-US" sz="1400" dirty="0" smtClean="0">
                  <a:solidFill>
                    <a:prstClr val="black"/>
                  </a:solidFill>
                </a:rPr>
                <a:t>Earl. </a:t>
              </a:r>
              <a:endParaRPr lang="en-US" sz="1400" dirty="0">
                <a:solidFill>
                  <a:prstClr val="black"/>
                </a:solidFill>
              </a:endParaRPr>
            </a:p>
            <a:p>
              <a:pPr marL="285750" indent="-285750">
                <a:buFont typeface="Wingdings" panose="05000000000000000000" pitchFamily="2" charset="2"/>
                <a:buChar char="Ø"/>
                <a:defRPr/>
              </a:pPr>
              <a:r>
                <a:rPr lang="en-US" sz="1400" dirty="0">
                  <a:solidFill>
                    <a:prstClr val="black"/>
                  </a:solidFill>
                </a:rPr>
                <a:t>Radial location of peak convergence for Edouard at ~1.5 x RMW, for Earl peak was at ~0.75 x </a:t>
              </a:r>
              <a:r>
                <a:rPr lang="en-US" sz="1400" dirty="0" smtClean="0">
                  <a:solidFill>
                    <a:prstClr val="black"/>
                  </a:solidFill>
                </a:rPr>
                <a:t>RMW.</a:t>
              </a:r>
              <a:endParaRPr lang="en-US" sz="1400" dirty="0">
                <a:solidFill>
                  <a:prstClr val="black"/>
                </a:solidFill>
              </a:endParaRPr>
            </a:p>
          </p:txBody>
        </p:sp>
      </p:grpSp>
    </p:spTree>
    <p:extLst>
      <p:ext uri="{BB962C8B-B14F-4D97-AF65-F5344CB8AC3E}">
        <p14:creationId xmlns:p14="http://schemas.microsoft.com/office/powerpoint/2010/main" val="22046871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 22"/>
          <p:cNvGrpSpPr/>
          <p:nvPr/>
        </p:nvGrpSpPr>
        <p:grpSpPr>
          <a:xfrm>
            <a:off x="250495" y="1340768"/>
            <a:ext cx="4595039" cy="4536504"/>
            <a:chOff x="250495" y="1340768"/>
            <a:chExt cx="4595039" cy="4536504"/>
          </a:xfrm>
        </p:grpSpPr>
        <p:grpSp>
          <p:nvGrpSpPr>
            <p:cNvPr id="15" name="组 14"/>
            <p:cNvGrpSpPr/>
            <p:nvPr/>
          </p:nvGrpSpPr>
          <p:grpSpPr>
            <a:xfrm>
              <a:off x="250495" y="1340768"/>
              <a:ext cx="4595039" cy="4536504"/>
              <a:chOff x="250495" y="1340768"/>
              <a:chExt cx="4595039" cy="4536504"/>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495" y="1340768"/>
                <a:ext cx="4595039"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4" name="直线箭头连接符 13"/>
              <p:cNvCxnSpPr/>
              <p:nvPr/>
            </p:nvCxnSpPr>
            <p:spPr>
              <a:xfrm flipV="1">
                <a:off x="2879252" y="4005064"/>
                <a:ext cx="108572" cy="117716"/>
              </a:xfrm>
              <a:prstGeom prst="straightConnector1">
                <a:avLst/>
              </a:prstGeom>
              <a:ln>
                <a:solidFill>
                  <a:srgbClr val="800000"/>
                </a:solidFill>
                <a:tailEnd type="arrow"/>
              </a:ln>
            </p:spPr>
            <p:style>
              <a:lnRef idx="2">
                <a:schemeClr val="accent2"/>
              </a:lnRef>
              <a:fillRef idx="0">
                <a:schemeClr val="accent2"/>
              </a:fillRef>
              <a:effectRef idx="1">
                <a:schemeClr val="accent2"/>
              </a:effectRef>
              <a:fontRef idx="minor">
                <a:schemeClr val="tx1"/>
              </a:fontRef>
            </p:style>
          </p:cxnSp>
        </p:grpSp>
        <p:cxnSp>
          <p:nvCxnSpPr>
            <p:cNvPr id="22" name="直线箭头连接符 21"/>
            <p:cNvCxnSpPr/>
            <p:nvPr/>
          </p:nvCxnSpPr>
          <p:spPr>
            <a:xfrm flipH="1" flipV="1">
              <a:off x="2915816" y="3284984"/>
              <a:ext cx="72008" cy="144016"/>
            </a:xfrm>
            <a:prstGeom prst="straightConnector1">
              <a:avLst/>
            </a:prstGeom>
            <a:ln>
              <a:solidFill>
                <a:srgbClr val="800000"/>
              </a:solidFill>
              <a:tailEnd type="arrow"/>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414745" y="260648"/>
            <a:ext cx="8229600" cy="922114"/>
          </a:xfrm>
        </p:spPr>
        <p:txBody>
          <a:bodyPr>
            <a:noAutofit/>
          </a:bodyPr>
          <a:lstStyle/>
          <a:p>
            <a:r>
              <a:rPr lang="en-US" sz="2800" dirty="0" smtClean="0">
                <a:solidFill>
                  <a:srgbClr val="0070C0"/>
                </a:solidFill>
              </a:rPr>
              <a:t>A paradigm of energy cycling process tied to shear-induced asymmetry of convection</a:t>
            </a:r>
            <a:br>
              <a:rPr lang="en-US" sz="2800" dirty="0" smtClean="0">
                <a:solidFill>
                  <a:srgbClr val="0070C0"/>
                </a:solidFill>
              </a:rPr>
            </a:br>
            <a:r>
              <a:rPr lang="en-US" sz="2000" dirty="0" smtClean="0"/>
              <a:t>(J. Zhang et al. 2013)</a:t>
            </a:r>
            <a:endParaRPr lang="en-US" sz="2000"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16</a:t>
            </a:fld>
            <a:endParaRPr lang="en-US" dirty="0">
              <a:solidFill>
                <a:prstClr val="black">
                  <a:tint val="75000"/>
                </a:prstClr>
              </a:solidFill>
            </a:endParaRPr>
          </a:p>
        </p:txBody>
      </p:sp>
      <p:sp>
        <p:nvSpPr>
          <p:cNvPr id="5" name="Content Placeholder 4"/>
          <p:cNvSpPr>
            <a:spLocks noGrp="1"/>
          </p:cNvSpPr>
          <p:nvPr>
            <p:ph idx="1"/>
          </p:nvPr>
        </p:nvSpPr>
        <p:spPr>
          <a:xfrm>
            <a:off x="4845534" y="1444837"/>
            <a:ext cx="4046946" cy="4690515"/>
          </a:xfrm>
          <a:prstGeom prst="rect">
            <a:avLst/>
          </a:prstGeom>
        </p:spPr>
        <p:txBody>
          <a:bodyPr wrap="square">
            <a:spAutoFit/>
          </a:bodyPr>
          <a:lstStyle/>
          <a:p>
            <a:pPr>
              <a:buFont typeface="Wingdings" panose="05000000000000000000" pitchFamily="2" charset="2"/>
              <a:buChar char="Ø"/>
            </a:pPr>
            <a:r>
              <a:rPr lang="en-US" sz="1800" dirty="0" smtClean="0"/>
              <a:t>As air parcels rotate from the </a:t>
            </a:r>
            <a:r>
              <a:rPr lang="en-US" sz="1800" dirty="0" err="1" smtClean="0"/>
              <a:t>upshear</a:t>
            </a:r>
            <a:r>
              <a:rPr lang="en-US" sz="1800" dirty="0" smtClean="0"/>
              <a:t> left (UL) quadrant to the </a:t>
            </a:r>
            <a:r>
              <a:rPr lang="en-US" sz="1800" dirty="0" err="1" smtClean="0"/>
              <a:t>downshear</a:t>
            </a:r>
            <a:r>
              <a:rPr lang="en-US" sz="1800" dirty="0" smtClean="0"/>
              <a:t> right (DR) quadrant, they </a:t>
            </a:r>
            <a:r>
              <a:rPr lang="en-US" sz="1800" dirty="0"/>
              <a:t>acquire equivalent potential temperature (</a:t>
            </a:r>
            <a:r>
              <a:rPr lang="en-US" sz="1800" dirty="0" err="1"/>
              <a:t>θ</a:t>
            </a:r>
            <a:r>
              <a:rPr lang="en-US" sz="1800" baseline="-25000" dirty="0" err="1"/>
              <a:t>e</a:t>
            </a:r>
            <a:r>
              <a:rPr lang="en-US" sz="1800" dirty="0"/>
              <a:t>) from surface fluxes </a:t>
            </a:r>
            <a:r>
              <a:rPr lang="en-US" sz="1800" dirty="0" smtClean="0"/>
              <a:t>;</a:t>
            </a:r>
          </a:p>
          <a:p>
            <a:pPr>
              <a:buFont typeface="Wingdings" panose="05000000000000000000" pitchFamily="2" charset="2"/>
              <a:buChar char="Ø"/>
            </a:pPr>
            <a:r>
              <a:rPr lang="en-US" sz="1800" dirty="0" smtClean="0"/>
              <a:t>Convection is triggered in the DR quadrant in the presence of asymmetric </a:t>
            </a:r>
            <a:r>
              <a:rPr lang="en-US" sz="1800" dirty="0" err="1" smtClean="0"/>
              <a:t>mesoscale</a:t>
            </a:r>
            <a:r>
              <a:rPr lang="en-US" sz="1800" dirty="0" smtClean="0"/>
              <a:t> lifting coincident with the </a:t>
            </a:r>
            <a:r>
              <a:rPr lang="en-US" sz="1800" dirty="0" err="1" smtClean="0"/>
              <a:t>θ</a:t>
            </a:r>
            <a:r>
              <a:rPr lang="en-US" sz="1800" baseline="-25000" dirty="0" err="1" smtClean="0"/>
              <a:t>e</a:t>
            </a:r>
            <a:r>
              <a:rPr lang="en-US" sz="1800" dirty="0"/>
              <a:t> </a:t>
            </a:r>
            <a:r>
              <a:rPr lang="en-US" sz="1800" dirty="0" smtClean="0"/>
              <a:t>maximum.</a:t>
            </a:r>
            <a:r>
              <a:rPr lang="en-US" sz="1800" dirty="0"/>
              <a:t>;</a:t>
            </a:r>
            <a:endParaRPr lang="en-US" sz="1800" dirty="0" smtClean="0"/>
          </a:p>
          <a:p>
            <a:pPr>
              <a:buFont typeface="Wingdings" panose="05000000000000000000" pitchFamily="2" charset="2"/>
              <a:buChar char="Ø"/>
            </a:pPr>
            <a:r>
              <a:rPr lang="en-US" sz="1800" dirty="0" smtClean="0"/>
              <a:t>Energy is then released by latent heating in the </a:t>
            </a:r>
            <a:r>
              <a:rPr lang="en-US" sz="1800" dirty="0" err="1" smtClean="0"/>
              <a:t>downshear</a:t>
            </a:r>
            <a:r>
              <a:rPr lang="en-US" sz="1800" dirty="0" smtClean="0"/>
              <a:t> left (DL) quadrant;  </a:t>
            </a:r>
          </a:p>
          <a:p>
            <a:pPr>
              <a:buFont typeface="Wingdings" panose="05000000000000000000" pitchFamily="2" charset="2"/>
              <a:buChar char="Ø"/>
            </a:pPr>
            <a:r>
              <a:rPr lang="en-US" sz="1800" dirty="0" smtClean="0"/>
              <a:t>Convective downdrafts bring down cool and dry air to the surface and lower </a:t>
            </a:r>
            <a:r>
              <a:rPr lang="en-US" sz="1800" dirty="0" err="1" smtClean="0"/>
              <a:t>θ</a:t>
            </a:r>
            <a:r>
              <a:rPr lang="en-US" sz="1800" baseline="-25000" dirty="0" err="1" smtClean="0"/>
              <a:t>e</a:t>
            </a:r>
            <a:r>
              <a:rPr lang="en-US" sz="1800" dirty="0" smtClean="0"/>
              <a:t> again in the DL and UL quadrants. </a:t>
            </a:r>
            <a:endParaRPr lang="en-US" sz="1800" dirty="0"/>
          </a:p>
        </p:txBody>
      </p:sp>
      <p:sp>
        <p:nvSpPr>
          <p:cNvPr id="6" name="TextBox 5"/>
          <p:cNvSpPr txBox="1"/>
          <p:nvPr/>
        </p:nvSpPr>
        <p:spPr>
          <a:xfrm>
            <a:off x="2896607" y="2780928"/>
            <a:ext cx="1603385" cy="646331"/>
          </a:xfrm>
          <a:prstGeom prst="rect">
            <a:avLst/>
          </a:prstGeom>
          <a:noFill/>
        </p:spPr>
        <p:txBody>
          <a:bodyPr wrap="square" rtlCol="0">
            <a:spAutoFit/>
          </a:bodyPr>
          <a:lstStyle/>
          <a:p>
            <a:r>
              <a:rPr lang="en-US" dirty="0" smtClean="0">
                <a:solidFill>
                  <a:srgbClr val="7030A0"/>
                </a:solidFill>
              </a:rPr>
              <a:t>Convection triggered</a:t>
            </a:r>
            <a:endParaRPr lang="en-US" dirty="0">
              <a:solidFill>
                <a:srgbClr val="7030A0"/>
              </a:solidFill>
            </a:endParaRPr>
          </a:p>
        </p:txBody>
      </p:sp>
      <p:sp>
        <p:nvSpPr>
          <p:cNvPr id="10" name="TextBox 9"/>
          <p:cNvSpPr txBox="1"/>
          <p:nvPr/>
        </p:nvSpPr>
        <p:spPr>
          <a:xfrm>
            <a:off x="1619672" y="2420888"/>
            <a:ext cx="1152128" cy="646331"/>
          </a:xfrm>
          <a:prstGeom prst="rect">
            <a:avLst/>
          </a:prstGeom>
          <a:noFill/>
        </p:spPr>
        <p:txBody>
          <a:bodyPr wrap="square" rtlCol="0">
            <a:spAutoFit/>
          </a:bodyPr>
          <a:lstStyle/>
          <a:p>
            <a:r>
              <a:rPr lang="en-US" dirty="0" smtClean="0">
                <a:solidFill>
                  <a:srgbClr val="7030A0"/>
                </a:solidFill>
              </a:rPr>
              <a:t>Energy released</a:t>
            </a:r>
            <a:endParaRPr lang="en-US" dirty="0">
              <a:solidFill>
                <a:srgbClr val="7030A0"/>
              </a:solidFill>
            </a:endParaRPr>
          </a:p>
        </p:txBody>
      </p:sp>
      <p:sp>
        <p:nvSpPr>
          <p:cNvPr id="11" name="TextBox 10"/>
          <p:cNvSpPr txBox="1"/>
          <p:nvPr/>
        </p:nvSpPr>
        <p:spPr>
          <a:xfrm>
            <a:off x="1115616" y="3645024"/>
            <a:ext cx="1288382" cy="646331"/>
          </a:xfrm>
          <a:prstGeom prst="rect">
            <a:avLst/>
          </a:prstGeom>
          <a:noFill/>
        </p:spPr>
        <p:txBody>
          <a:bodyPr wrap="square" rtlCol="0">
            <a:spAutoFit/>
          </a:bodyPr>
          <a:lstStyle/>
          <a:p>
            <a:r>
              <a:rPr lang="en-US" dirty="0" smtClean="0">
                <a:solidFill>
                  <a:srgbClr val="7030A0"/>
                </a:solidFill>
              </a:rPr>
              <a:t>Primary downdraft</a:t>
            </a:r>
            <a:endParaRPr lang="en-US" dirty="0">
              <a:solidFill>
                <a:srgbClr val="7030A0"/>
              </a:solidFill>
            </a:endParaRPr>
          </a:p>
        </p:txBody>
      </p:sp>
    </p:spTree>
    <p:extLst>
      <p:ext uri="{BB962C8B-B14F-4D97-AF65-F5344CB8AC3E}">
        <p14:creationId xmlns:p14="http://schemas.microsoft.com/office/powerpoint/2010/main" val="35259554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685800"/>
            <a:ext cx="8382000" cy="2492990"/>
          </a:xfrm>
          <a:prstGeom prst="rect">
            <a:avLst/>
          </a:prstGeom>
        </p:spPr>
        <p:txBody>
          <a:bodyPr wrap="square">
            <a:spAutoFit/>
          </a:bodyPr>
          <a:lstStyle/>
          <a:p>
            <a:pPr algn="ctr"/>
            <a:r>
              <a:rPr lang="en-US" sz="3600" dirty="0" smtClean="0">
                <a:solidFill>
                  <a:srgbClr val="FFFF00"/>
                </a:solidFill>
              </a:rPr>
              <a:t>Agenda</a:t>
            </a:r>
            <a:endParaRPr lang="en-US" sz="2400" dirty="0">
              <a:solidFill>
                <a:srgbClr val="FFFF00"/>
              </a:solidFill>
            </a:endParaRPr>
          </a:p>
          <a:p>
            <a:endParaRPr lang="en-US" sz="2400" dirty="0" smtClean="0"/>
          </a:p>
          <a:p>
            <a:pPr marL="457200" indent="-457200">
              <a:buAutoNum type="arabicPeriod"/>
            </a:pPr>
            <a:r>
              <a:rPr lang="en-US" sz="2400" dirty="0" smtClean="0"/>
              <a:t>HFP </a:t>
            </a:r>
            <a:r>
              <a:rPr lang="en-US" sz="2400" dirty="0"/>
              <a:t>2017 plans (</a:t>
            </a:r>
            <a:r>
              <a:rPr lang="en-US" sz="2400" dirty="0" err="1"/>
              <a:t>Reasor</a:t>
            </a:r>
            <a:r>
              <a:rPr lang="en-US" sz="2400" dirty="0" smtClean="0"/>
              <a:t>)</a:t>
            </a:r>
          </a:p>
          <a:p>
            <a:pPr marL="457200" indent="-457200">
              <a:buAutoNum type="arabicPeriod"/>
            </a:pPr>
            <a:r>
              <a:rPr lang="en-US" sz="2400" dirty="0" smtClean="0"/>
              <a:t>Coyote update (</a:t>
            </a:r>
            <a:r>
              <a:rPr lang="en-US" sz="2400" dirty="0" err="1" smtClean="0"/>
              <a:t>Cione</a:t>
            </a:r>
            <a:r>
              <a:rPr lang="en-US" sz="2400" dirty="0" smtClean="0"/>
              <a:t>)</a:t>
            </a:r>
          </a:p>
          <a:p>
            <a:pPr marL="457200" indent="-457200">
              <a:buAutoNum type="arabicPeriod"/>
            </a:pPr>
            <a:r>
              <a:rPr lang="en-US" sz="2400" dirty="0"/>
              <a:t>Discussion of dropsonde bogus data (</a:t>
            </a:r>
            <a:r>
              <a:rPr lang="en-US" sz="2400" dirty="0" err="1"/>
              <a:t>Aberson</a:t>
            </a:r>
            <a:r>
              <a:rPr lang="en-US" sz="2400" dirty="0"/>
              <a:t>)</a:t>
            </a:r>
          </a:p>
          <a:p>
            <a:pPr marL="457200" indent="-457200">
              <a:buAutoNum type="arabicPeriod"/>
            </a:pPr>
            <a:r>
              <a:rPr lang="en-US" sz="2400" dirty="0" smtClean="0"/>
              <a:t>Dropsonde </a:t>
            </a:r>
            <a:r>
              <a:rPr lang="en-US" sz="2400" dirty="0"/>
              <a:t>composite work (J. Zhang)</a:t>
            </a:r>
            <a:endParaRPr lang="en-US" sz="2400" dirty="0"/>
          </a:p>
        </p:txBody>
      </p:sp>
    </p:spTree>
    <p:extLst>
      <p:ext uri="{BB962C8B-B14F-4D97-AF65-F5344CB8AC3E}">
        <p14:creationId xmlns:p14="http://schemas.microsoft.com/office/powerpoint/2010/main" val="3007940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312" y="1083678"/>
            <a:ext cx="7676252" cy="2928958"/>
          </a:xfrm>
        </p:spPr>
        <p:txBody>
          <a:bodyPr>
            <a:normAutofit fontScale="90000"/>
          </a:bodyPr>
          <a:lstStyle/>
          <a:p>
            <a:r>
              <a:rPr lang="en-US" altLang="zh-CN" sz="3200" dirty="0" smtClean="0">
                <a:solidFill>
                  <a:srgbClr val="0000FF"/>
                </a:solidFill>
              </a:rPr>
              <a:t/>
            </a:r>
            <a:br>
              <a:rPr lang="en-US" altLang="zh-CN" sz="3200" dirty="0" smtClean="0">
                <a:solidFill>
                  <a:srgbClr val="0000FF"/>
                </a:solidFill>
              </a:rPr>
            </a:br>
            <a:r>
              <a:rPr lang="en-US" altLang="zh-CN" sz="3200" dirty="0">
                <a:solidFill>
                  <a:srgbClr val="0000FF"/>
                </a:solidFill>
              </a:rPr>
              <a:t/>
            </a:r>
            <a:br>
              <a:rPr lang="en-US" altLang="zh-CN" sz="3200" dirty="0">
                <a:solidFill>
                  <a:srgbClr val="0000FF"/>
                </a:solidFill>
              </a:rPr>
            </a:br>
            <a:r>
              <a:rPr lang="en-US" altLang="zh-CN" sz="3200" dirty="0" smtClean="0">
                <a:solidFill>
                  <a:srgbClr val="0000FF"/>
                </a:solidFill>
              </a:rPr>
              <a:t/>
            </a:r>
            <a:br>
              <a:rPr lang="en-US" altLang="zh-CN" sz="3200" dirty="0" smtClean="0">
                <a:solidFill>
                  <a:srgbClr val="0000FF"/>
                </a:solidFill>
              </a:rPr>
            </a:br>
            <a:r>
              <a:rPr lang="en-US" sz="4000" dirty="0" err="1" smtClean="0">
                <a:solidFill>
                  <a:srgbClr val="0000FF"/>
                </a:solidFill>
              </a:rPr>
              <a:t>Dropsonde</a:t>
            </a:r>
            <a:r>
              <a:rPr lang="en-US" sz="4000" dirty="0" smtClean="0">
                <a:solidFill>
                  <a:srgbClr val="0000FF"/>
                </a:solidFill>
              </a:rPr>
              <a:t> Composites of </a:t>
            </a:r>
            <a:r>
              <a:rPr lang="en-US" sz="4000" dirty="0">
                <a:solidFill>
                  <a:srgbClr val="0000FF"/>
                </a:solidFill>
              </a:rPr>
              <a:t>S</a:t>
            </a:r>
            <a:r>
              <a:rPr lang="en-US" sz="4000" dirty="0" smtClean="0">
                <a:solidFill>
                  <a:srgbClr val="0000FF"/>
                </a:solidFill>
              </a:rPr>
              <a:t>ymmetric Boundary-layer Structure in Intensifying and Steady-state hurricanes (preliminary result)</a:t>
            </a:r>
            <a:r>
              <a:rPr lang="en-US" altLang="zh-CN" sz="6000" dirty="0" smtClean="0">
                <a:solidFill>
                  <a:srgbClr val="0000FF"/>
                </a:solidFill>
              </a:rPr>
              <a:t/>
            </a:r>
            <a:br>
              <a:rPr lang="en-US" altLang="zh-CN" sz="6000" dirty="0" smtClean="0">
                <a:solidFill>
                  <a:srgbClr val="0000FF"/>
                </a:solidFill>
              </a:rPr>
            </a:br>
            <a:r>
              <a:rPr lang="en-US" altLang="zh-CN" sz="6000" dirty="0" smtClean="0">
                <a:solidFill>
                  <a:srgbClr val="0000FF"/>
                </a:solidFill>
              </a:rPr>
              <a:t/>
            </a:r>
            <a:br>
              <a:rPr lang="en-US" altLang="zh-CN" sz="6000" dirty="0" smtClean="0">
                <a:solidFill>
                  <a:srgbClr val="0000FF"/>
                </a:solidFill>
              </a:rPr>
            </a:br>
            <a:r>
              <a:rPr lang="en-US" altLang="zh-CN" sz="5300" dirty="0" smtClean="0">
                <a:solidFill>
                  <a:srgbClr val="0000FF"/>
                </a:solidFill>
              </a:rPr>
              <a:t/>
            </a:r>
            <a:br>
              <a:rPr lang="en-US" altLang="zh-CN" sz="5300" dirty="0" smtClean="0">
                <a:solidFill>
                  <a:srgbClr val="0000FF"/>
                </a:solidFill>
              </a:rPr>
            </a:br>
            <a:r>
              <a:rPr lang="en-US" altLang="zh-CN" sz="5300" dirty="0" smtClean="0">
                <a:solidFill>
                  <a:srgbClr val="0000FF"/>
                </a:solidFill>
              </a:rPr>
              <a:t/>
            </a:r>
            <a:br>
              <a:rPr lang="en-US" altLang="zh-CN" sz="5300" dirty="0" smtClean="0">
                <a:solidFill>
                  <a:srgbClr val="0000FF"/>
                </a:solidFill>
              </a:rPr>
            </a:br>
            <a:endParaRPr lang="zh-CN" altLang="en-US" sz="3200"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3</a:t>
            </a:fld>
            <a:endParaRPr lang="en-US">
              <a:solidFill>
                <a:prstClr val="black">
                  <a:tint val="75000"/>
                </a:prstClr>
              </a:solidFill>
            </a:endParaRPr>
          </a:p>
        </p:txBody>
      </p:sp>
      <p:sp>
        <p:nvSpPr>
          <p:cNvPr id="5" name="Rectangle 4"/>
          <p:cNvSpPr/>
          <p:nvPr/>
        </p:nvSpPr>
        <p:spPr>
          <a:xfrm>
            <a:off x="928662" y="3689470"/>
            <a:ext cx="7429552" cy="646331"/>
          </a:xfrm>
          <a:prstGeom prst="rect">
            <a:avLst/>
          </a:prstGeom>
        </p:spPr>
        <p:txBody>
          <a:bodyPr wrap="square">
            <a:spAutoFit/>
          </a:bodyPr>
          <a:lstStyle/>
          <a:p>
            <a:pPr algn="ctr"/>
            <a:r>
              <a:rPr lang="en-US" altLang="zh-CN" sz="3600" dirty="0" smtClean="0">
                <a:solidFill>
                  <a:prstClr val="black"/>
                </a:solidFill>
              </a:rPr>
              <a:t>Jun Zhang </a:t>
            </a:r>
          </a:p>
        </p:txBody>
      </p:sp>
      <p:sp>
        <p:nvSpPr>
          <p:cNvPr id="8" name="Rectangle 7"/>
          <p:cNvSpPr/>
          <p:nvPr/>
        </p:nvSpPr>
        <p:spPr>
          <a:xfrm>
            <a:off x="2200846" y="5877272"/>
            <a:ext cx="4885183" cy="400110"/>
          </a:xfrm>
          <a:prstGeom prst="rect">
            <a:avLst/>
          </a:prstGeom>
        </p:spPr>
        <p:txBody>
          <a:bodyPr wrap="none">
            <a:spAutoFit/>
          </a:bodyPr>
          <a:lstStyle/>
          <a:p>
            <a:pPr algn="ctr"/>
            <a:r>
              <a:rPr lang="en-US" sz="2000" i="1" dirty="0" smtClean="0">
                <a:solidFill>
                  <a:prstClr val="black"/>
                </a:solidFill>
              </a:rPr>
              <a:t>HRD Observation Team Meeting,  06-15-2017</a:t>
            </a:r>
            <a:endParaRPr lang="zh-CN" altLang="en-US" sz="2000" i="1" dirty="0">
              <a:solidFill>
                <a:prstClr val="black"/>
              </a:solidFill>
            </a:endParaRPr>
          </a:p>
        </p:txBody>
      </p:sp>
    </p:spTree>
    <p:extLst>
      <p:ext uri="{BB962C8B-B14F-4D97-AF65-F5344CB8AC3E}">
        <p14:creationId xmlns:p14="http://schemas.microsoft.com/office/powerpoint/2010/main" val="24491373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96908"/>
          </a:xfrm>
        </p:spPr>
        <p:txBody>
          <a:bodyPr>
            <a:normAutofit/>
          </a:bodyPr>
          <a:lstStyle/>
          <a:p>
            <a:r>
              <a:rPr kumimoji="1" lang="en-US" altLang="zh-CN" sz="4000" dirty="0" smtClean="0">
                <a:solidFill>
                  <a:srgbClr val="0000FF"/>
                </a:solidFill>
              </a:rPr>
              <a:t>Motivation </a:t>
            </a:r>
            <a:endParaRPr kumimoji="1" lang="zh-CN" altLang="en-US" sz="4000" dirty="0">
              <a:solidFill>
                <a:srgbClr val="0000FF"/>
              </a:solidFill>
            </a:endParaRPr>
          </a:p>
        </p:txBody>
      </p:sp>
      <p:sp>
        <p:nvSpPr>
          <p:cNvPr id="3" name="内容占位符 2"/>
          <p:cNvSpPr>
            <a:spLocks noGrp="1"/>
          </p:cNvSpPr>
          <p:nvPr>
            <p:ph idx="1"/>
          </p:nvPr>
        </p:nvSpPr>
        <p:spPr>
          <a:xfrm>
            <a:off x="714348" y="1268760"/>
            <a:ext cx="7242028" cy="5184576"/>
          </a:xfrm>
        </p:spPr>
        <p:txBody>
          <a:bodyPr>
            <a:normAutofit fontScale="62500" lnSpcReduction="20000"/>
          </a:bodyPr>
          <a:lstStyle/>
          <a:p>
            <a:pPr marL="285750" indent="-171450">
              <a:buFont typeface="Arial" charset="0"/>
              <a:buChar char="•"/>
            </a:pPr>
            <a:r>
              <a:rPr lang="en-US" sz="2900" dirty="0">
                <a:latin typeface="Arial" panose="020B0604020202020204" pitchFamily="34" charset="0"/>
                <a:cs typeface="Arial" panose="020B0604020202020204" pitchFamily="34" charset="0"/>
              </a:rPr>
              <a:t>Recent </a:t>
            </a:r>
            <a:r>
              <a:rPr lang="en-US" sz="2900" dirty="0" smtClean="0">
                <a:latin typeface="Arial" panose="020B0604020202020204" pitchFamily="34" charset="0"/>
                <a:cs typeface="Arial" panose="020B0604020202020204" pitchFamily="34" charset="0"/>
              </a:rPr>
              <a:t>observational studies of </a:t>
            </a:r>
            <a:r>
              <a:rPr lang="en-US" sz="2900" dirty="0">
                <a:latin typeface="Arial" panose="020B0604020202020204" pitchFamily="34" charset="0"/>
                <a:cs typeface="Arial" panose="020B0604020202020204" pitchFamily="34" charset="0"/>
              </a:rPr>
              <a:t>intensifying vs. steady-state </a:t>
            </a:r>
            <a:r>
              <a:rPr lang="en-US" sz="2900" dirty="0" smtClean="0">
                <a:latin typeface="Arial" panose="020B0604020202020204" pitchFamily="34" charset="0"/>
                <a:cs typeface="Arial" panose="020B0604020202020204" pitchFamily="34" charset="0"/>
              </a:rPr>
              <a:t>hurricanes pointed out that deep convection tends to stay inside the radius of maximum wind speed (RMW) with </a:t>
            </a:r>
            <a:r>
              <a:rPr lang="en-US" sz="2900" dirty="0">
                <a:latin typeface="Arial" panose="020B0604020202020204" pitchFamily="34" charset="0"/>
                <a:cs typeface="Arial" panose="020B0604020202020204" pitchFamily="34" charset="0"/>
              </a:rPr>
              <a:t>greater azimuthal coverage at </a:t>
            </a:r>
            <a:r>
              <a:rPr lang="en-US" sz="2900" dirty="0" err="1">
                <a:latin typeface="Arial" panose="020B0604020202020204" pitchFamily="34" charset="0"/>
                <a:cs typeface="Arial" panose="020B0604020202020204" pitchFamily="34" charset="0"/>
              </a:rPr>
              <a:t>downshear</a:t>
            </a:r>
            <a:r>
              <a:rPr lang="en-US" sz="2900" dirty="0">
                <a:latin typeface="Arial" panose="020B0604020202020204" pitchFamily="34" charset="0"/>
                <a:cs typeface="Arial" panose="020B0604020202020204" pitchFamily="34" charset="0"/>
              </a:rPr>
              <a:t> and </a:t>
            </a:r>
            <a:r>
              <a:rPr lang="en-US" sz="2900" dirty="0" err="1">
                <a:latin typeface="Arial" panose="020B0604020202020204" pitchFamily="34" charset="0"/>
                <a:cs typeface="Arial" panose="020B0604020202020204" pitchFamily="34" charset="0"/>
              </a:rPr>
              <a:t>upshear</a:t>
            </a:r>
            <a:r>
              <a:rPr lang="en-US" sz="2900" dirty="0">
                <a:latin typeface="Arial" panose="020B0604020202020204" pitchFamily="34" charset="0"/>
                <a:cs typeface="Arial" panose="020B0604020202020204" pitchFamily="34" charset="0"/>
              </a:rPr>
              <a:t> left </a:t>
            </a:r>
            <a:r>
              <a:rPr lang="en-US" sz="2900" dirty="0" smtClean="0">
                <a:latin typeface="Arial" panose="020B0604020202020204" pitchFamily="34" charset="0"/>
                <a:cs typeface="Arial" panose="020B0604020202020204" pitchFamily="34" charset="0"/>
              </a:rPr>
              <a:t>quadrants (Rogers et al. 2013;</a:t>
            </a:r>
            <a:r>
              <a:rPr lang="en-US" sz="2900" dirty="0">
                <a:latin typeface="Arial" panose="020B0604020202020204" pitchFamily="34" charset="0"/>
                <a:cs typeface="Arial" panose="020B0604020202020204" pitchFamily="34" charset="0"/>
              </a:rPr>
              <a:t> </a:t>
            </a:r>
            <a:r>
              <a:rPr lang="en-US" sz="2900" dirty="0" smtClean="0">
                <a:latin typeface="Arial" panose="020B0604020202020204" pitchFamily="34" charset="0"/>
                <a:cs typeface="Arial" panose="020B0604020202020204" pitchFamily="34" charset="0"/>
              </a:rPr>
              <a:t>2015; 2016; </a:t>
            </a:r>
            <a:r>
              <a:rPr lang="en-US" sz="2900" dirty="0" err="1" smtClean="0">
                <a:latin typeface="Arial" panose="020B0604020202020204" pitchFamily="34" charset="0"/>
                <a:cs typeface="Arial" panose="020B0604020202020204" pitchFamily="34" charset="0"/>
              </a:rPr>
              <a:t>Zagrodnik</a:t>
            </a:r>
            <a:r>
              <a:rPr lang="en-US" sz="2900" dirty="0" smtClean="0">
                <a:latin typeface="Arial" panose="020B0604020202020204" pitchFamily="34" charset="0"/>
                <a:cs typeface="Arial" panose="020B0604020202020204" pitchFamily="34" charset="0"/>
              </a:rPr>
              <a:t> </a:t>
            </a:r>
            <a:r>
              <a:rPr lang="en-US" sz="2900" dirty="0">
                <a:latin typeface="Arial" panose="020B0604020202020204" pitchFamily="34" charset="0"/>
                <a:cs typeface="Arial" panose="020B0604020202020204" pitchFamily="34" charset="0"/>
              </a:rPr>
              <a:t>and Jiang </a:t>
            </a:r>
            <a:r>
              <a:rPr lang="en-US" sz="2900" dirty="0" smtClean="0">
                <a:latin typeface="Arial" panose="020B0604020202020204" pitchFamily="34" charset="0"/>
                <a:cs typeface="Arial" panose="020B0604020202020204" pitchFamily="34" charset="0"/>
              </a:rPr>
              <a:t>2014; Zawislak et al. </a:t>
            </a:r>
            <a:r>
              <a:rPr lang="en-US" altLang="zh-CN" sz="2900" dirty="0" smtClean="0">
                <a:latin typeface="Arial" panose="020B0604020202020204" pitchFamily="34" charset="0"/>
                <a:cs typeface="Arial" panose="020B0604020202020204" pitchFamily="34" charset="0"/>
              </a:rPr>
              <a:t>2016; Nguyen et al. 2017</a:t>
            </a:r>
            <a:r>
              <a:rPr lang="en-US" sz="2900" dirty="0" smtClean="0">
                <a:latin typeface="Arial" panose="020B0604020202020204" pitchFamily="34" charset="0"/>
                <a:cs typeface="Arial" panose="020B0604020202020204" pitchFamily="34" charset="0"/>
              </a:rPr>
              <a:t>). </a:t>
            </a:r>
          </a:p>
          <a:p>
            <a:pPr marL="285750" indent="-171450">
              <a:buFont typeface="Arial" charset="0"/>
              <a:buChar char="•"/>
            </a:pPr>
            <a:endParaRPr lang="en-US" sz="2900" dirty="0">
              <a:latin typeface="Arial" panose="020B0604020202020204" pitchFamily="34" charset="0"/>
              <a:cs typeface="Arial" panose="020B0604020202020204" pitchFamily="34" charset="0"/>
            </a:endParaRPr>
          </a:p>
          <a:p>
            <a:pPr marL="285750" indent="-171450">
              <a:buFont typeface="Arial" charset="0"/>
              <a:buChar char="•"/>
            </a:pPr>
            <a:r>
              <a:rPr lang="en-US" sz="2900" dirty="0" smtClean="0">
                <a:latin typeface="Arial" panose="020B0604020202020204" pitchFamily="34" charset="0"/>
                <a:cs typeface="Arial" panose="020B0604020202020204" pitchFamily="34" charset="0"/>
              </a:rPr>
              <a:t>Boundary layer convergence may be one of the mechanisms that is responsible for the different distributions of the deep convection between intensifying and steady-state storms (Rogers et al. 2016). </a:t>
            </a:r>
            <a:endParaRPr lang="en-US" sz="2900" dirty="0">
              <a:latin typeface="Arial" panose="020B0604020202020204" pitchFamily="34" charset="0"/>
              <a:cs typeface="Arial" panose="020B0604020202020204" pitchFamily="34" charset="0"/>
            </a:endParaRPr>
          </a:p>
          <a:p>
            <a:pPr marL="571500" lvl="1" indent="-171450">
              <a:buFont typeface="Arial" charset="0"/>
              <a:buChar char="•"/>
            </a:pPr>
            <a:endParaRPr lang="en-US" sz="2900" dirty="0">
              <a:latin typeface="Arial" panose="020B0604020202020204" pitchFamily="34" charset="0"/>
              <a:cs typeface="Arial" panose="020B0604020202020204" pitchFamily="34" charset="0"/>
            </a:endParaRPr>
          </a:p>
          <a:p>
            <a:r>
              <a:rPr kumimoji="1" lang="en-US" altLang="zh-CN" sz="2900" dirty="0" smtClean="0">
                <a:latin typeface="Arial" panose="020B0604020202020204" pitchFamily="34" charset="0"/>
                <a:cs typeface="Arial" panose="020B0604020202020204" pitchFamily="34" charset="0"/>
              </a:rPr>
              <a:t>Previous theoretical and numerical studies showed that boundary-layer processes are also crucial to hurricane intensification and/or weakening (e.g., Emanuel 1995; Smith et al. 2009; </a:t>
            </a:r>
            <a:r>
              <a:rPr kumimoji="1" lang="en-US" altLang="zh-CN" sz="2900" dirty="0" err="1" smtClean="0">
                <a:latin typeface="Arial" panose="020B0604020202020204" pitchFamily="34" charset="0"/>
                <a:cs typeface="Arial" panose="020B0604020202020204" pitchFamily="34" charset="0"/>
              </a:rPr>
              <a:t>Riemer</a:t>
            </a:r>
            <a:r>
              <a:rPr kumimoji="1" lang="en-US" altLang="zh-CN" sz="2900" dirty="0" smtClean="0">
                <a:latin typeface="Arial" panose="020B0604020202020204" pitchFamily="34" charset="0"/>
                <a:cs typeface="Arial" panose="020B0604020202020204" pitchFamily="34" charset="0"/>
              </a:rPr>
              <a:t> et al. 2010; Bryan 2012; J. Zhang et al. 2017). </a:t>
            </a:r>
          </a:p>
          <a:p>
            <a:endParaRPr kumimoji="1" lang="en-US" altLang="zh-CN" sz="2900" dirty="0">
              <a:latin typeface="Arial" panose="020B0604020202020204" pitchFamily="34" charset="0"/>
              <a:cs typeface="Arial" panose="020B0604020202020204" pitchFamily="34" charset="0"/>
            </a:endParaRPr>
          </a:p>
          <a:p>
            <a:pPr>
              <a:buFont typeface="Wingdings" panose="05000000000000000000" pitchFamily="2" charset="2"/>
              <a:buChar char="Ø"/>
            </a:pPr>
            <a:r>
              <a:rPr kumimoji="1" lang="en-US" altLang="zh-CN" sz="2900" dirty="0" smtClean="0">
                <a:solidFill>
                  <a:srgbClr val="0070C0"/>
                </a:solidFill>
                <a:latin typeface="Arial" panose="020B0604020202020204" pitchFamily="34" charset="0"/>
                <a:cs typeface="Arial" panose="020B0604020202020204" pitchFamily="34" charset="0"/>
              </a:rPr>
              <a:t>The above-mentioned studies motivate us to study the structural difference of the boundary layer between intensifying and steady-state hurricanes.  We use </a:t>
            </a:r>
            <a:r>
              <a:rPr kumimoji="1" lang="en-US" altLang="zh-CN" sz="2900" dirty="0" err="1" smtClean="0">
                <a:solidFill>
                  <a:srgbClr val="0070C0"/>
                </a:solidFill>
                <a:latin typeface="Arial" panose="020B0604020202020204" pitchFamily="34" charset="0"/>
                <a:cs typeface="Arial" panose="020B0604020202020204" pitchFamily="34" charset="0"/>
              </a:rPr>
              <a:t>dropsonde</a:t>
            </a:r>
            <a:r>
              <a:rPr kumimoji="1" lang="en-US" altLang="zh-CN" sz="2900" dirty="0" smtClean="0">
                <a:solidFill>
                  <a:srgbClr val="0070C0"/>
                </a:solidFill>
                <a:latin typeface="Arial" panose="020B0604020202020204" pitchFamily="34" charset="0"/>
                <a:cs typeface="Arial" panose="020B0604020202020204" pitchFamily="34" charset="0"/>
              </a:rPr>
              <a:t> data in a composite framework for this research. </a:t>
            </a:r>
          </a:p>
          <a:p>
            <a:endParaRPr kumimoji="1" lang="en-US" altLang="zh-CN" dirty="0" smtClean="0"/>
          </a:p>
          <a:p>
            <a:endParaRPr kumimoji="1" lang="zh-CN" altLang="en-US" dirty="0"/>
          </a:p>
        </p:txBody>
      </p:sp>
      <p:sp>
        <p:nvSpPr>
          <p:cNvPr id="4" name="幻灯片编号占位符 3"/>
          <p:cNvSpPr>
            <a:spLocks noGrp="1"/>
          </p:cNvSpPr>
          <p:nvPr>
            <p:ph type="sldNum" sz="quarter" idx="12"/>
          </p:nvPr>
        </p:nvSpPr>
        <p:spPr/>
        <p:txBody>
          <a:bodyPr/>
          <a:lstStyle/>
          <a:p>
            <a:fld id="{B6F15528-21DE-4FAA-801E-634DDDAF4B2B}" type="slidenum">
              <a:rPr lang="en-US" smtClean="0">
                <a:solidFill>
                  <a:prstClr val="black">
                    <a:tint val="75000"/>
                  </a:prstClr>
                </a:solidFill>
              </a:rPr>
              <a:pPr/>
              <a:t>4</a:t>
            </a:fld>
            <a:endParaRPr lang="en-US">
              <a:solidFill>
                <a:prstClr val="black">
                  <a:tint val="75000"/>
                </a:prstClr>
              </a:solidFill>
            </a:endParaRPr>
          </a:p>
        </p:txBody>
      </p:sp>
    </p:spTree>
    <p:extLst>
      <p:ext uri="{BB962C8B-B14F-4D97-AF65-F5344CB8AC3E}">
        <p14:creationId xmlns:p14="http://schemas.microsoft.com/office/powerpoint/2010/main" val="37324490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C:\WORK_MATLAB\Papers\Submitted\HPBLheight\Submission\Vt_presentat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950" y="1772816"/>
            <a:ext cx="46482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5" descr="C:\WORK_MATLAB\Papers\Submitted\HPBLheight\Submission\Vr_presenta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4075" y="1772816"/>
            <a:ext cx="447992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itle 1"/>
          <p:cNvSpPr>
            <a:spLocks noGrp="1"/>
          </p:cNvSpPr>
          <p:nvPr>
            <p:ph type="title"/>
          </p:nvPr>
        </p:nvSpPr>
        <p:spPr>
          <a:xfrm>
            <a:off x="21704" y="197170"/>
            <a:ext cx="9001125" cy="1368425"/>
          </a:xfrm>
        </p:spPr>
        <p:txBody>
          <a:bodyPr>
            <a:normAutofit fontScale="90000"/>
          </a:bodyPr>
          <a:lstStyle/>
          <a:p>
            <a:r>
              <a:rPr lang="en-US" altLang="zh-CN" sz="3200" dirty="0" smtClean="0">
                <a:solidFill>
                  <a:srgbClr val="0000FF"/>
                </a:solidFill>
              </a:rPr>
              <a:t>Axisymmetric hurricane boundary-layer structure from </a:t>
            </a:r>
            <a:r>
              <a:rPr lang="en-US" altLang="zh-CN" sz="3200" dirty="0" err="1" smtClean="0">
                <a:solidFill>
                  <a:srgbClr val="0000FF"/>
                </a:solidFill>
              </a:rPr>
              <a:t>dropsonde</a:t>
            </a:r>
            <a:r>
              <a:rPr lang="en-US" altLang="zh-CN" sz="3200" dirty="0" smtClean="0">
                <a:solidFill>
                  <a:srgbClr val="0000FF"/>
                </a:solidFill>
              </a:rPr>
              <a:t> composite </a:t>
            </a:r>
            <a:br>
              <a:rPr lang="en-US" altLang="zh-CN" sz="3200" dirty="0" smtClean="0">
                <a:solidFill>
                  <a:srgbClr val="0000FF"/>
                </a:solidFill>
              </a:rPr>
            </a:br>
            <a:endParaRPr lang="en-US" altLang="zh-CN" sz="3200" dirty="0" smtClean="0">
              <a:solidFill>
                <a:srgbClr val="0000FF"/>
              </a:solidFill>
            </a:endParaRPr>
          </a:p>
        </p:txBody>
      </p:sp>
      <p:sp>
        <p:nvSpPr>
          <p:cNvPr id="10245" name="TextBox 9"/>
          <p:cNvSpPr txBox="1">
            <a:spLocks noChangeArrowheads="1"/>
          </p:cNvSpPr>
          <p:nvPr/>
        </p:nvSpPr>
        <p:spPr bwMode="auto">
          <a:xfrm>
            <a:off x="5688231" y="3758304"/>
            <a:ext cx="304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dirty="0">
                <a:solidFill>
                  <a:prstClr val="black"/>
                </a:solidFill>
              </a:rPr>
              <a:t>x</a:t>
            </a:r>
          </a:p>
        </p:txBody>
      </p:sp>
      <p:sp>
        <p:nvSpPr>
          <p:cNvPr id="10246" name="TextBox 1"/>
          <p:cNvSpPr txBox="1">
            <a:spLocks noChangeArrowheads="1"/>
          </p:cNvSpPr>
          <p:nvPr/>
        </p:nvSpPr>
        <p:spPr bwMode="auto">
          <a:xfrm>
            <a:off x="1025772" y="5517232"/>
            <a:ext cx="7191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Char char="•"/>
            </a:pPr>
            <a:r>
              <a:rPr lang="en-US" altLang="en-US" dirty="0">
                <a:solidFill>
                  <a:prstClr val="black"/>
                </a:solidFill>
              </a:rPr>
              <a:t>The kinematic boundary layer heights decrease with radius toward the storm center;</a:t>
            </a:r>
          </a:p>
          <a:p>
            <a:pPr eaLnBrk="1" hangingPunct="1">
              <a:buFont typeface="Arial" panose="020B0604020202020204" pitchFamily="34" charset="0"/>
              <a:buChar char="•"/>
            </a:pPr>
            <a:r>
              <a:rPr lang="en-US" altLang="en-US" dirty="0">
                <a:solidFill>
                  <a:prstClr val="black"/>
                </a:solidFill>
              </a:rPr>
              <a:t>The boundary layer jet is located within the strong inflow layer;</a:t>
            </a:r>
          </a:p>
          <a:p>
            <a:pPr eaLnBrk="1" hangingPunct="1">
              <a:buFont typeface="Arial" panose="020B0604020202020204" pitchFamily="34" charset="0"/>
              <a:buChar char="•"/>
            </a:pPr>
            <a:r>
              <a:rPr lang="en-US" altLang="en-US" dirty="0">
                <a:solidFill>
                  <a:prstClr val="black"/>
                </a:solidFill>
              </a:rPr>
              <a:t>The height of the peak inflow is within the surface layer. </a:t>
            </a:r>
          </a:p>
        </p:txBody>
      </p:sp>
      <p:sp>
        <p:nvSpPr>
          <p:cNvPr id="10247" name="TextBox 2"/>
          <p:cNvSpPr txBox="1">
            <a:spLocks noChangeArrowheads="1"/>
          </p:cNvSpPr>
          <p:nvPr/>
        </p:nvSpPr>
        <p:spPr bwMode="auto">
          <a:xfrm>
            <a:off x="899592" y="1547500"/>
            <a:ext cx="33843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en-US" dirty="0" smtClean="0">
                <a:solidFill>
                  <a:srgbClr val="0070C0"/>
                </a:solidFill>
              </a:rPr>
              <a:t>Tangential wind speed   </a:t>
            </a:r>
            <a:r>
              <a:rPr lang="en-US" altLang="en-US" dirty="0">
                <a:solidFill>
                  <a:srgbClr val="0070C0"/>
                </a:solidFill>
              </a:rPr>
              <a:t>(m/s)</a:t>
            </a:r>
          </a:p>
        </p:txBody>
      </p:sp>
      <p:sp>
        <p:nvSpPr>
          <p:cNvPr id="10248" name="TextBox 8"/>
          <p:cNvSpPr txBox="1">
            <a:spLocks noChangeArrowheads="1"/>
          </p:cNvSpPr>
          <p:nvPr/>
        </p:nvSpPr>
        <p:spPr bwMode="auto">
          <a:xfrm>
            <a:off x="5688231" y="1558533"/>
            <a:ext cx="26356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en-US" dirty="0" smtClean="0">
                <a:solidFill>
                  <a:srgbClr val="0070C0"/>
                </a:solidFill>
              </a:rPr>
              <a:t>Radial wind speed </a:t>
            </a:r>
            <a:r>
              <a:rPr lang="en-US" altLang="en-US" dirty="0">
                <a:solidFill>
                  <a:srgbClr val="0070C0"/>
                </a:solidFill>
              </a:rPr>
              <a:t>(m/s)</a:t>
            </a:r>
          </a:p>
          <a:p>
            <a:pPr eaLnBrk="1" hangingPunct="1"/>
            <a:endParaRPr lang="en-US" altLang="en-US" dirty="0">
              <a:solidFill>
                <a:prstClr val="black"/>
              </a:solidFill>
            </a:endParaRPr>
          </a:p>
        </p:txBody>
      </p:sp>
      <p:sp>
        <p:nvSpPr>
          <p:cNvPr id="9" name="TextBox 5"/>
          <p:cNvSpPr txBox="1">
            <a:spLocks noChangeArrowheads="1"/>
          </p:cNvSpPr>
          <p:nvPr/>
        </p:nvSpPr>
        <p:spPr bwMode="auto">
          <a:xfrm>
            <a:off x="2029865" y="1088191"/>
            <a:ext cx="51831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dirty="0">
                <a:solidFill>
                  <a:prstClr val="black"/>
                </a:solidFill>
                <a:latin typeface="Calibri" panose="020F0502020204030204" pitchFamily="34" charset="0"/>
              </a:rPr>
              <a:t>(</a:t>
            </a:r>
            <a:r>
              <a:rPr lang="en-US" altLang="zh-CN" dirty="0" smtClean="0">
                <a:solidFill>
                  <a:prstClr val="black"/>
                </a:solidFill>
                <a:latin typeface="Calibri" panose="020F0502020204030204" pitchFamily="34" charset="0"/>
              </a:rPr>
              <a:t>J. </a:t>
            </a:r>
            <a:r>
              <a:rPr lang="en-US" altLang="zh-CN" dirty="0">
                <a:solidFill>
                  <a:prstClr val="black"/>
                </a:solidFill>
                <a:latin typeface="Calibri" panose="020F0502020204030204" pitchFamily="34" charset="0"/>
              </a:rPr>
              <a:t>Zhang, Rogers, Nolan, and Marks, 2011 MWR)</a:t>
            </a:r>
          </a:p>
        </p:txBody>
      </p:sp>
    </p:spTree>
    <p:extLst>
      <p:ext uri="{BB962C8B-B14F-4D97-AF65-F5344CB8AC3E}">
        <p14:creationId xmlns:p14="http://schemas.microsoft.com/office/powerpoint/2010/main" val="38076901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3668" y="184897"/>
            <a:ext cx="5976664" cy="1031776"/>
          </a:xfrm>
        </p:spPr>
        <p:txBody>
          <a:bodyPr>
            <a:noAutofit/>
          </a:bodyPr>
          <a:lstStyle/>
          <a:p>
            <a:r>
              <a:rPr lang="en-US" altLang="zh-CN" sz="3600" dirty="0" err="1" smtClean="0">
                <a:solidFill>
                  <a:srgbClr val="0000FF"/>
                </a:solidFill>
              </a:rPr>
              <a:t>Sonde</a:t>
            </a:r>
            <a:r>
              <a:rPr lang="en-US" altLang="zh-CN" sz="3600" dirty="0" smtClean="0">
                <a:solidFill>
                  <a:srgbClr val="0000FF"/>
                </a:solidFill>
              </a:rPr>
              <a:t> Data Distribution</a:t>
            </a:r>
            <a:endParaRPr lang="zh-CN" altLang="en-US" sz="3600" dirty="0">
              <a:solidFill>
                <a:srgbClr val="0000FF"/>
              </a:solidFill>
            </a:endParaRPr>
          </a:p>
        </p:txBody>
      </p:sp>
      <p:sp>
        <p:nvSpPr>
          <p:cNvPr id="3" name="Content Placeholder 2"/>
          <p:cNvSpPr>
            <a:spLocks noGrp="1"/>
          </p:cNvSpPr>
          <p:nvPr>
            <p:ph idx="1"/>
          </p:nvPr>
        </p:nvSpPr>
        <p:spPr>
          <a:xfrm>
            <a:off x="899592" y="1988840"/>
            <a:ext cx="7924800" cy="4525963"/>
          </a:xfrm>
        </p:spPr>
        <p:txBody>
          <a:bodyPr>
            <a:noAutofit/>
          </a:bodyPr>
          <a:lstStyle/>
          <a:p>
            <a:pPr>
              <a:buNone/>
            </a:pPr>
            <a:r>
              <a:rPr lang="en-US" altLang="zh-CN" sz="2800" dirty="0" smtClean="0"/>
              <a:t>    </a:t>
            </a:r>
            <a:r>
              <a:rPr lang="en-US" altLang="zh-CN" sz="3600" dirty="0" smtClean="0"/>
              <a:t>    </a:t>
            </a:r>
            <a:endParaRPr lang="zh-CN" alt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6</a:t>
            </a:fld>
            <a:endParaRPr lang="en-US">
              <a:solidFill>
                <a:prstClr val="black">
                  <a:tint val="75000"/>
                </a:prstClr>
              </a:solidFill>
            </a:endParaRPr>
          </a:p>
        </p:txBody>
      </p:sp>
      <p:pic>
        <p:nvPicPr>
          <p:cNvPr id="5" name="Picture 4" descr="Figure1_distribution.tif"/>
          <p:cNvPicPr>
            <a:picLocks noChangeAspect="1"/>
          </p:cNvPicPr>
          <p:nvPr/>
        </p:nvPicPr>
        <p:blipFill>
          <a:blip r:embed="rId2"/>
          <a:stretch>
            <a:fillRect/>
          </a:stretch>
        </p:blipFill>
        <p:spPr>
          <a:xfrm>
            <a:off x="4139952" y="1964690"/>
            <a:ext cx="5142987" cy="4167112"/>
          </a:xfrm>
          <a:prstGeom prst="rect">
            <a:avLst/>
          </a:prstGeom>
        </p:spPr>
      </p:pic>
      <p:sp>
        <p:nvSpPr>
          <p:cNvPr id="9" name="Title 1"/>
          <p:cNvSpPr txBox="1">
            <a:spLocks/>
          </p:cNvSpPr>
          <p:nvPr/>
        </p:nvSpPr>
        <p:spPr>
          <a:xfrm>
            <a:off x="4572000" y="792046"/>
            <a:ext cx="3871193" cy="10317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buFont typeface="Wingdings" panose="05000000000000000000" pitchFamily="2" charset="2"/>
              <a:buChar char="§"/>
            </a:pPr>
            <a:endParaRPr lang="en-US" altLang="zh-CN" sz="2000" dirty="0" smtClean="0">
              <a:solidFill>
                <a:prstClr val="black"/>
              </a:solidFill>
            </a:endParaRPr>
          </a:p>
          <a:p>
            <a:pPr marL="342900" indent="-342900">
              <a:buFont typeface="Wingdings" panose="05000000000000000000" pitchFamily="2" charset="2"/>
              <a:buChar char="§"/>
            </a:pPr>
            <a:r>
              <a:rPr lang="en-US" altLang="zh-CN" sz="2000" dirty="0" smtClean="0">
                <a:solidFill>
                  <a:prstClr val="black"/>
                </a:solidFill>
              </a:rPr>
              <a:t>~ 1900 </a:t>
            </a:r>
            <a:r>
              <a:rPr lang="en-US" altLang="zh-CN" sz="2000" dirty="0" err="1" smtClean="0">
                <a:solidFill>
                  <a:prstClr val="black"/>
                </a:solidFill>
              </a:rPr>
              <a:t>Dropsondes</a:t>
            </a:r>
            <a:endParaRPr lang="en-US" altLang="zh-CN" sz="2000" dirty="0">
              <a:solidFill>
                <a:prstClr val="black"/>
              </a:solidFill>
            </a:endParaRPr>
          </a:p>
          <a:p>
            <a:r>
              <a:rPr lang="en-US" altLang="zh-CN" sz="2000" dirty="0" smtClean="0">
                <a:solidFill>
                  <a:prstClr val="black"/>
                </a:solidFill>
              </a:rPr>
              <a:t> </a:t>
            </a:r>
            <a:r>
              <a:rPr lang="en-US" altLang="zh-CN" sz="1600" dirty="0" smtClean="0">
                <a:solidFill>
                  <a:prstClr val="black"/>
                </a:solidFill>
              </a:rPr>
              <a:t>(J. Zhang et al. 2013)</a:t>
            </a:r>
            <a:endParaRPr lang="en-US" altLang="zh-CN" sz="1400" dirty="0" smtClean="0">
              <a:solidFill>
                <a:prstClr val="black"/>
              </a:solidFill>
            </a:endParaRPr>
          </a:p>
        </p:txBody>
      </p:sp>
      <p:pic>
        <p:nvPicPr>
          <p:cNvPr id="11" name="Picture 86" descr="G:\Manuscript\Published\BLheight\Resubmission\Figure2_MWRresub.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35" y="1782168"/>
            <a:ext cx="4424263" cy="4184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txBox="1">
            <a:spLocks/>
          </p:cNvSpPr>
          <p:nvPr/>
        </p:nvSpPr>
        <p:spPr>
          <a:xfrm>
            <a:off x="572678" y="1007678"/>
            <a:ext cx="3871193" cy="10317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buFont typeface="Wingdings" panose="05000000000000000000" pitchFamily="2" charset="2"/>
              <a:buChar char="§"/>
            </a:pPr>
            <a:r>
              <a:rPr lang="en-US" altLang="zh-CN" sz="2000" dirty="0" smtClean="0">
                <a:solidFill>
                  <a:prstClr val="black"/>
                </a:solidFill>
              </a:rPr>
              <a:t>~800 </a:t>
            </a:r>
            <a:r>
              <a:rPr lang="en-US" altLang="zh-CN" sz="2000" dirty="0" err="1" smtClean="0">
                <a:solidFill>
                  <a:prstClr val="black"/>
                </a:solidFill>
              </a:rPr>
              <a:t>Dropsondes</a:t>
            </a:r>
            <a:endParaRPr lang="en-US" altLang="zh-CN" sz="2000" dirty="0" smtClean="0">
              <a:solidFill>
                <a:prstClr val="black"/>
              </a:solidFill>
            </a:endParaRPr>
          </a:p>
          <a:p>
            <a:r>
              <a:rPr lang="en-US" altLang="zh-CN" sz="1600" dirty="0" smtClean="0">
                <a:solidFill>
                  <a:prstClr val="black"/>
                </a:solidFill>
              </a:rPr>
              <a:t>(J. Zhang et al. 2011)</a:t>
            </a:r>
            <a:endParaRPr lang="en-US" altLang="zh-CN" sz="1400" dirty="0" smtClean="0">
              <a:solidFill>
                <a:prstClr val="black"/>
              </a:solidFill>
            </a:endParaRPr>
          </a:p>
        </p:txBody>
      </p:sp>
    </p:spTree>
    <p:extLst>
      <p:ext uri="{BB962C8B-B14F-4D97-AF65-F5344CB8AC3E}">
        <p14:creationId xmlns:p14="http://schemas.microsoft.com/office/powerpoint/2010/main" val="9339256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G:\Matlab7\papers\Published\HPBLheight\Resubmission\Figure12_MWRresub.tif"/>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12713" y="796925"/>
            <a:ext cx="6211887" cy="4648200"/>
          </a:xfrm>
          <a:noFill/>
        </p:spPr>
      </p:pic>
      <p:sp>
        <p:nvSpPr>
          <p:cNvPr id="11267" name="Title 1"/>
          <p:cNvSpPr>
            <a:spLocks noGrp="1"/>
          </p:cNvSpPr>
          <p:nvPr>
            <p:ph type="title" idx="4294967295"/>
          </p:nvPr>
        </p:nvSpPr>
        <p:spPr>
          <a:xfrm>
            <a:off x="457200" y="76200"/>
            <a:ext cx="8229600" cy="1138238"/>
          </a:xfrm>
        </p:spPr>
        <p:txBody>
          <a:bodyPr/>
          <a:lstStyle/>
          <a:p>
            <a:pPr eaLnBrk="1" hangingPunct="1"/>
            <a:r>
              <a:rPr lang="en-US" altLang="zh-CN" sz="3200" dirty="0" smtClean="0">
                <a:solidFill>
                  <a:srgbClr val="0000FF"/>
                </a:solidFill>
              </a:rPr>
              <a:t>PBL heights from </a:t>
            </a:r>
            <a:r>
              <a:rPr lang="en-US" altLang="zh-CN" sz="3200" dirty="0" err="1" smtClean="0">
                <a:solidFill>
                  <a:srgbClr val="0000FF"/>
                </a:solidFill>
              </a:rPr>
              <a:t>dropsonde</a:t>
            </a:r>
            <a:r>
              <a:rPr lang="en-US" altLang="zh-CN" sz="3200" dirty="0" smtClean="0">
                <a:solidFill>
                  <a:srgbClr val="0000FF"/>
                </a:solidFill>
              </a:rPr>
              <a:t> composites</a:t>
            </a:r>
            <a:endParaRPr lang="en-US" altLang="zh-CN" sz="3200" dirty="0" smtClean="0">
              <a:solidFill>
                <a:srgbClr val="0000FF"/>
              </a:solidFill>
              <a:ea typeface="MS PGothic" panose="020B0600070205080204" pitchFamily="34" charset="-128"/>
            </a:endParaRPr>
          </a:p>
        </p:txBody>
      </p:sp>
      <p:sp>
        <p:nvSpPr>
          <p:cNvPr id="11268" name="TextBox 5"/>
          <p:cNvSpPr txBox="1">
            <a:spLocks noChangeArrowheads="1"/>
          </p:cNvSpPr>
          <p:nvPr/>
        </p:nvSpPr>
        <p:spPr bwMode="auto">
          <a:xfrm>
            <a:off x="2357438" y="1155700"/>
            <a:ext cx="51831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a:solidFill>
                  <a:prstClr val="black"/>
                </a:solidFill>
                <a:latin typeface="Calibri" panose="020F0502020204030204" pitchFamily="34" charset="0"/>
              </a:rPr>
              <a:t>(Jun Zhang, Rogers, Nolan, and Marks, 2011 MWR)</a:t>
            </a:r>
          </a:p>
        </p:txBody>
      </p:sp>
      <p:sp>
        <p:nvSpPr>
          <p:cNvPr id="11269" name="TextBox 4"/>
          <p:cNvSpPr txBox="1">
            <a:spLocks noChangeArrowheads="1"/>
          </p:cNvSpPr>
          <p:nvPr/>
        </p:nvSpPr>
        <p:spPr bwMode="auto">
          <a:xfrm>
            <a:off x="6324600" y="1524000"/>
            <a:ext cx="2667000" cy="458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a:solidFill>
                  <a:srgbClr val="FF0000"/>
                </a:solidFill>
              </a:rPr>
              <a:t>h </a:t>
            </a:r>
            <a:r>
              <a:rPr lang="en-US" altLang="zh-CN" sz="1600" baseline="-25000">
                <a:solidFill>
                  <a:srgbClr val="FF0000"/>
                </a:solidFill>
              </a:rPr>
              <a:t>inflow</a:t>
            </a:r>
            <a:r>
              <a:rPr lang="en-US" altLang="zh-CN" sz="1600">
                <a:solidFill>
                  <a:srgbClr val="FF0000"/>
                </a:solidFill>
              </a:rPr>
              <a:t> – inflow depth</a:t>
            </a:r>
          </a:p>
          <a:p>
            <a:pPr eaLnBrk="1" hangingPunct="1"/>
            <a:endParaRPr lang="en-US" altLang="zh-CN" sz="1600">
              <a:solidFill>
                <a:srgbClr val="FF0000"/>
              </a:solidFill>
            </a:endParaRPr>
          </a:p>
          <a:p>
            <a:pPr eaLnBrk="1" hangingPunct="1"/>
            <a:r>
              <a:rPr lang="en-US" altLang="zh-CN" sz="1600">
                <a:solidFill>
                  <a:srgbClr val="0070C0"/>
                </a:solidFill>
              </a:rPr>
              <a:t>h</a:t>
            </a:r>
            <a:r>
              <a:rPr lang="en-US" altLang="zh-CN" sz="1600" baseline="-25000">
                <a:solidFill>
                  <a:srgbClr val="0070C0"/>
                </a:solidFill>
              </a:rPr>
              <a:t>vmax</a:t>
            </a:r>
            <a:r>
              <a:rPr lang="en-US" altLang="zh-CN" sz="1600">
                <a:solidFill>
                  <a:srgbClr val="0070C0"/>
                </a:solidFill>
              </a:rPr>
              <a:t>- height of the maximum tangential wind speed (Vt)</a:t>
            </a:r>
          </a:p>
          <a:p>
            <a:pPr eaLnBrk="1" hangingPunct="1"/>
            <a:endParaRPr lang="en-US" altLang="zh-CN" sz="1600">
              <a:solidFill>
                <a:prstClr val="black"/>
              </a:solidFill>
            </a:endParaRPr>
          </a:p>
          <a:p>
            <a:pPr eaLnBrk="1" hangingPunct="1"/>
            <a:r>
              <a:rPr lang="en-US" altLang="zh-CN" sz="1600">
                <a:solidFill>
                  <a:srgbClr val="00B050"/>
                </a:solidFill>
              </a:rPr>
              <a:t>Z</a:t>
            </a:r>
            <a:r>
              <a:rPr lang="en-US" altLang="zh-CN" sz="1600" baseline="-25000">
                <a:solidFill>
                  <a:srgbClr val="00B050"/>
                </a:solidFill>
              </a:rPr>
              <a:t>i</a:t>
            </a:r>
            <a:r>
              <a:rPr lang="en-US" altLang="zh-CN" sz="1600">
                <a:solidFill>
                  <a:srgbClr val="00B050"/>
                </a:solidFill>
              </a:rPr>
              <a:t> - mixed layer depth from the virtual potential temperature profile</a:t>
            </a:r>
          </a:p>
          <a:p>
            <a:pPr eaLnBrk="1" hangingPunct="1"/>
            <a:endParaRPr lang="en-US" altLang="zh-CN" sz="1600">
              <a:solidFill>
                <a:srgbClr val="00B050"/>
              </a:solidFill>
            </a:endParaRPr>
          </a:p>
          <a:p>
            <a:pPr eaLnBrk="1" hangingPunct="1"/>
            <a:r>
              <a:rPr lang="en-US" altLang="zh-CN" sz="1600">
                <a:solidFill>
                  <a:prstClr val="black"/>
                </a:solidFill>
              </a:rPr>
              <a:t>Ri</a:t>
            </a:r>
            <a:r>
              <a:rPr lang="en-US" altLang="zh-CN" sz="1600" baseline="-25000">
                <a:solidFill>
                  <a:prstClr val="black"/>
                </a:solidFill>
              </a:rPr>
              <a:t>cr</a:t>
            </a:r>
            <a:r>
              <a:rPr lang="en-US" altLang="zh-CN" sz="1600">
                <a:solidFill>
                  <a:prstClr val="black"/>
                </a:solidFill>
              </a:rPr>
              <a:t>-critical Richardson number defined as buoyancy to shear forcing</a:t>
            </a:r>
          </a:p>
          <a:p>
            <a:pPr eaLnBrk="1" hangingPunct="1"/>
            <a:endParaRPr lang="en-US" altLang="zh-CN" sz="1600">
              <a:solidFill>
                <a:prstClr val="black"/>
              </a:solidFill>
            </a:endParaRPr>
          </a:p>
          <a:p>
            <a:pPr eaLnBrk="1" hangingPunct="1"/>
            <a:r>
              <a:rPr lang="en-US" altLang="zh-CN" sz="1600">
                <a:solidFill>
                  <a:prstClr val="black"/>
                </a:solidFill>
              </a:rPr>
              <a:t>Flux – momentum flux from CBLAST-hurricane exp</a:t>
            </a:r>
          </a:p>
          <a:p>
            <a:pPr eaLnBrk="1" hangingPunct="1"/>
            <a:endParaRPr lang="en-US" altLang="zh-CN">
              <a:solidFill>
                <a:prstClr val="black"/>
              </a:solidFill>
            </a:endParaRPr>
          </a:p>
          <a:p>
            <a:pPr eaLnBrk="1" hangingPunct="1"/>
            <a:endParaRPr lang="en-US" altLang="zh-CN">
              <a:solidFill>
                <a:prstClr val="black"/>
              </a:solidFill>
            </a:endParaRPr>
          </a:p>
        </p:txBody>
      </p:sp>
      <p:sp>
        <p:nvSpPr>
          <p:cNvPr id="11270" name="TextBox 5"/>
          <p:cNvSpPr txBox="1">
            <a:spLocks noChangeArrowheads="1"/>
          </p:cNvSpPr>
          <p:nvPr/>
        </p:nvSpPr>
        <p:spPr bwMode="auto">
          <a:xfrm>
            <a:off x="1066800" y="5638800"/>
            <a:ext cx="7391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a:solidFill>
                  <a:srgbClr val="7030A0"/>
                </a:solidFill>
              </a:rPr>
              <a:t>Max Vt in storm rel coordinates occurs well within the inflow layer and within the frictional boundary layer associated with strong inflow that arises in part because of the departure from gradient wind balance. </a:t>
            </a:r>
          </a:p>
        </p:txBody>
      </p:sp>
    </p:spTree>
    <p:extLst>
      <p:ext uri="{BB962C8B-B14F-4D97-AF65-F5344CB8AC3E}">
        <p14:creationId xmlns:p14="http://schemas.microsoft.com/office/powerpoint/2010/main" val="42163488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980728"/>
          </a:xfrm>
        </p:spPr>
        <p:txBody>
          <a:bodyPr>
            <a:normAutofit/>
          </a:bodyPr>
          <a:lstStyle/>
          <a:p>
            <a:r>
              <a:rPr lang="en-US" sz="3200" dirty="0" smtClean="0">
                <a:solidFill>
                  <a:srgbClr val="0000FF"/>
                </a:solidFill>
              </a:rPr>
              <a:t>Conceptual model for shear-relative PBL heights</a:t>
            </a:r>
            <a:endParaRPr lang="en-US" sz="3200" dirty="0">
              <a:solidFill>
                <a:srgbClr val="0000FF"/>
              </a:solidFill>
            </a:endParaRPr>
          </a:p>
        </p:txBody>
      </p:sp>
      <p:pic>
        <p:nvPicPr>
          <p:cNvPr id="7" name="Content Placeholder 6" descr="Figure13_comceptualmodel.tif"/>
          <p:cNvPicPr>
            <a:picLocks noGrp="1" noChangeAspect="1"/>
          </p:cNvPicPr>
          <p:nvPr>
            <p:ph idx="1"/>
          </p:nvPr>
        </p:nvPicPr>
        <p:blipFill>
          <a:blip r:embed="rId2"/>
          <a:srcRect l="-17743" r="-17743"/>
          <a:stretch>
            <a:fillRect/>
          </a:stretch>
        </p:blipFill>
        <p:spPr>
          <a:xfrm>
            <a:off x="-397689" y="1268760"/>
            <a:ext cx="9127323" cy="5019676"/>
          </a:xfrm>
        </p:spPr>
      </p:pic>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8</a:t>
            </a:fld>
            <a:endParaRPr lang="en-US">
              <a:solidFill>
                <a:prstClr val="black">
                  <a:tint val="75000"/>
                </a:prstClr>
              </a:solidFill>
            </a:endParaRPr>
          </a:p>
        </p:txBody>
      </p:sp>
      <p:sp>
        <p:nvSpPr>
          <p:cNvPr id="6" name="TextBox 4"/>
          <p:cNvSpPr txBox="1">
            <a:spLocks noChangeArrowheads="1"/>
          </p:cNvSpPr>
          <p:nvPr/>
        </p:nvSpPr>
        <p:spPr bwMode="auto">
          <a:xfrm>
            <a:off x="7362725" y="1340768"/>
            <a:ext cx="1755020" cy="4093428"/>
          </a:xfrm>
          <a:prstGeom prst="rect">
            <a:avLst/>
          </a:prstGeom>
          <a:noFill/>
          <a:ln w="9525">
            <a:noFill/>
            <a:miter lim="800000"/>
            <a:headEnd/>
            <a:tailEnd/>
          </a:ln>
        </p:spPr>
        <p:txBody>
          <a:bodyPr wrap="square">
            <a:prstTxWarp prst="textNoShape">
              <a:avLst/>
            </a:prstTxWarp>
            <a:spAutoFit/>
          </a:bodyPr>
          <a:lstStyle/>
          <a:p>
            <a:r>
              <a:rPr lang="en-US" altLang="zh-CN" sz="1600" dirty="0">
                <a:solidFill>
                  <a:srgbClr val="FF0000"/>
                </a:solidFill>
              </a:rPr>
              <a:t>h </a:t>
            </a:r>
            <a:r>
              <a:rPr lang="en-US" altLang="zh-CN" sz="1600" baseline="-25000" dirty="0">
                <a:solidFill>
                  <a:srgbClr val="FF0000"/>
                </a:solidFill>
              </a:rPr>
              <a:t>inflow</a:t>
            </a:r>
            <a:r>
              <a:rPr lang="en-US" altLang="zh-CN" sz="1600" dirty="0">
                <a:solidFill>
                  <a:srgbClr val="FF0000"/>
                </a:solidFill>
              </a:rPr>
              <a:t> – inflow </a:t>
            </a:r>
            <a:r>
              <a:rPr lang="en-US" altLang="zh-CN" sz="1600" dirty="0" smtClean="0">
                <a:solidFill>
                  <a:srgbClr val="FF0000"/>
                </a:solidFill>
              </a:rPr>
              <a:t>layer depth</a:t>
            </a:r>
            <a:endParaRPr lang="en-US" altLang="zh-CN" sz="1600" dirty="0">
              <a:solidFill>
                <a:srgbClr val="FF0000"/>
              </a:solidFill>
            </a:endParaRPr>
          </a:p>
          <a:p>
            <a:endParaRPr lang="en-US" altLang="zh-CN" sz="1600" dirty="0">
              <a:solidFill>
                <a:srgbClr val="FF0000"/>
              </a:solidFill>
            </a:endParaRPr>
          </a:p>
          <a:p>
            <a:r>
              <a:rPr lang="en-US" altLang="zh-CN" sz="1600" dirty="0" err="1">
                <a:solidFill>
                  <a:srgbClr val="0070C0"/>
                </a:solidFill>
              </a:rPr>
              <a:t>h</a:t>
            </a:r>
            <a:r>
              <a:rPr lang="en-US" altLang="zh-CN" sz="1600" baseline="-25000" dirty="0" err="1">
                <a:solidFill>
                  <a:srgbClr val="0070C0"/>
                </a:solidFill>
              </a:rPr>
              <a:t>vmax</a:t>
            </a:r>
            <a:r>
              <a:rPr lang="en-US" altLang="zh-CN" sz="1600" dirty="0">
                <a:solidFill>
                  <a:srgbClr val="0070C0"/>
                </a:solidFill>
              </a:rPr>
              <a:t>- height of the maximum tangential wind speed (</a:t>
            </a:r>
            <a:r>
              <a:rPr lang="en-US" altLang="zh-CN" sz="1600" dirty="0" err="1">
                <a:solidFill>
                  <a:srgbClr val="0070C0"/>
                </a:solidFill>
              </a:rPr>
              <a:t>Vt</a:t>
            </a:r>
            <a:r>
              <a:rPr lang="en-US" altLang="zh-CN" sz="1600" dirty="0">
                <a:solidFill>
                  <a:srgbClr val="0070C0"/>
                </a:solidFill>
              </a:rPr>
              <a:t>)</a:t>
            </a:r>
          </a:p>
          <a:p>
            <a:endParaRPr lang="en-US" altLang="zh-CN" sz="1600" dirty="0">
              <a:solidFill>
                <a:prstClr val="black"/>
              </a:solidFill>
            </a:endParaRPr>
          </a:p>
          <a:p>
            <a:r>
              <a:rPr lang="en-US" altLang="zh-CN" sz="1600" dirty="0" err="1">
                <a:solidFill>
                  <a:srgbClr val="00B050"/>
                </a:solidFill>
              </a:rPr>
              <a:t>Z</a:t>
            </a:r>
            <a:r>
              <a:rPr lang="en-US" altLang="zh-CN" sz="1600" baseline="-25000" dirty="0" err="1">
                <a:solidFill>
                  <a:srgbClr val="00B050"/>
                </a:solidFill>
              </a:rPr>
              <a:t>i</a:t>
            </a:r>
            <a:r>
              <a:rPr lang="en-US" altLang="zh-CN" sz="1600" dirty="0">
                <a:solidFill>
                  <a:srgbClr val="00B050"/>
                </a:solidFill>
              </a:rPr>
              <a:t> - mixed layer depth from the virtual potential temperature profile</a:t>
            </a:r>
          </a:p>
          <a:p>
            <a:endParaRPr lang="en-US" altLang="zh-CN" sz="1600" dirty="0">
              <a:solidFill>
                <a:srgbClr val="00B050"/>
              </a:solidFill>
            </a:endParaRPr>
          </a:p>
          <a:p>
            <a:endParaRPr lang="en-US" altLang="zh-CN" dirty="0">
              <a:solidFill>
                <a:prstClr val="black"/>
              </a:solidFill>
            </a:endParaRPr>
          </a:p>
          <a:p>
            <a:endParaRPr lang="en-US" altLang="zh-CN" dirty="0">
              <a:solidFill>
                <a:prstClr val="black"/>
              </a:solidFill>
            </a:endParaRPr>
          </a:p>
        </p:txBody>
      </p:sp>
      <p:sp>
        <p:nvSpPr>
          <p:cNvPr id="4" name="Rectangle 3"/>
          <p:cNvSpPr/>
          <p:nvPr/>
        </p:nvSpPr>
        <p:spPr>
          <a:xfrm>
            <a:off x="1907704" y="801579"/>
            <a:ext cx="6048672" cy="369332"/>
          </a:xfrm>
          <a:prstGeom prst="rect">
            <a:avLst/>
          </a:prstGeom>
        </p:spPr>
        <p:txBody>
          <a:bodyPr wrap="square">
            <a:spAutoFit/>
          </a:bodyPr>
          <a:lstStyle/>
          <a:p>
            <a:r>
              <a:rPr lang="en-US" altLang="zh-CN" dirty="0">
                <a:solidFill>
                  <a:prstClr val="black"/>
                </a:solidFill>
              </a:rPr>
              <a:t>(J. Zhang, Rogers, </a:t>
            </a:r>
            <a:r>
              <a:rPr lang="en-US" altLang="zh-CN" dirty="0" err="1" smtClean="0">
                <a:solidFill>
                  <a:prstClr val="black"/>
                </a:solidFill>
              </a:rPr>
              <a:t>Reasor</a:t>
            </a:r>
            <a:r>
              <a:rPr lang="en-US" altLang="zh-CN" dirty="0" smtClean="0">
                <a:solidFill>
                  <a:prstClr val="black"/>
                </a:solidFill>
              </a:rPr>
              <a:t>, </a:t>
            </a:r>
            <a:r>
              <a:rPr lang="en-US" altLang="zh-CN" dirty="0" err="1" smtClean="0">
                <a:solidFill>
                  <a:prstClr val="black"/>
                </a:solidFill>
              </a:rPr>
              <a:t>Uhlhorn</a:t>
            </a:r>
            <a:r>
              <a:rPr lang="en-US" altLang="zh-CN" dirty="0" smtClean="0">
                <a:solidFill>
                  <a:prstClr val="black"/>
                </a:solidFill>
              </a:rPr>
              <a:t> </a:t>
            </a:r>
            <a:r>
              <a:rPr lang="en-US" altLang="zh-CN" dirty="0">
                <a:solidFill>
                  <a:prstClr val="black"/>
                </a:solidFill>
              </a:rPr>
              <a:t>and Marks, </a:t>
            </a:r>
            <a:r>
              <a:rPr lang="en-US" altLang="zh-CN" dirty="0" smtClean="0">
                <a:solidFill>
                  <a:prstClr val="black"/>
                </a:solidFill>
              </a:rPr>
              <a:t>2013 </a:t>
            </a:r>
            <a:r>
              <a:rPr lang="en-US" altLang="zh-CN" dirty="0">
                <a:solidFill>
                  <a:prstClr val="black"/>
                </a:solidFill>
              </a:rPr>
              <a:t>MWR)</a:t>
            </a:r>
          </a:p>
        </p:txBody>
      </p:sp>
    </p:spTree>
    <p:extLst>
      <p:ext uri="{BB962C8B-B14F-4D97-AF65-F5344CB8AC3E}">
        <p14:creationId xmlns:p14="http://schemas.microsoft.com/office/powerpoint/2010/main" val="14099356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052071" y="1902358"/>
            <a:ext cx="4634729" cy="3474721"/>
          </a:xfrm>
        </p:spPr>
      </p:pic>
      <p:pic>
        <p:nvPicPr>
          <p:cNvPr id="13" name="Content Placeholder 12"/>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027" y="1902358"/>
            <a:ext cx="4659227" cy="3493088"/>
          </a:xfrm>
        </p:spPr>
      </p:pic>
      <p:sp>
        <p:nvSpPr>
          <p:cNvPr id="2" name="Title 1"/>
          <p:cNvSpPr>
            <a:spLocks noGrp="1"/>
          </p:cNvSpPr>
          <p:nvPr>
            <p:ph type="title"/>
          </p:nvPr>
        </p:nvSpPr>
        <p:spPr>
          <a:xfrm>
            <a:off x="533400" y="620688"/>
            <a:ext cx="8229600" cy="1143000"/>
          </a:xfrm>
        </p:spPr>
        <p:txBody>
          <a:bodyPr>
            <a:normAutofit/>
          </a:bodyPr>
          <a:lstStyle/>
          <a:p>
            <a:r>
              <a:rPr lang="en-US" sz="4000" dirty="0" err="1" smtClean="0">
                <a:solidFill>
                  <a:srgbClr val="0000FF"/>
                </a:solidFill>
              </a:rPr>
              <a:t>Sonde</a:t>
            </a:r>
            <a:r>
              <a:rPr lang="en-US" sz="4000" dirty="0" smtClean="0">
                <a:solidFill>
                  <a:srgbClr val="0000FF"/>
                </a:solidFill>
              </a:rPr>
              <a:t> Distribution </a:t>
            </a:r>
            <a:br>
              <a:rPr lang="en-US" sz="4000" dirty="0" smtClean="0">
                <a:solidFill>
                  <a:srgbClr val="0000FF"/>
                </a:solidFill>
              </a:rPr>
            </a:br>
            <a:r>
              <a:rPr lang="en-US" sz="2400" dirty="0" smtClean="0">
                <a:solidFill>
                  <a:srgbClr val="0000FF"/>
                </a:solidFill>
              </a:rPr>
              <a:t>Intensifying vs steady-state hurricanes</a:t>
            </a:r>
            <a:endParaRPr lang="en-US" sz="4000" dirty="0">
              <a:solidFill>
                <a:srgbClr val="0000FF"/>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9</a:t>
            </a:fld>
            <a:endParaRPr lang="en-US">
              <a:solidFill>
                <a:prstClr val="black">
                  <a:tint val="75000"/>
                </a:prstClr>
              </a:solidFill>
            </a:endParaRPr>
          </a:p>
        </p:txBody>
      </p:sp>
      <p:sp>
        <p:nvSpPr>
          <p:cNvPr id="9" name="TextBox 8"/>
          <p:cNvSpPr txBox="1"/>
          <p:nvPr/>
        </p:nvSpPr>
        <p:spPr>
          <a:xfrm>
            <a:off x="2915816" y="1804174"/>
            <a:ext cx="4392488" cy="369332"/>
          </a:xfrm>
          <a:prstGeom prst="rect">
            <a:avLst/>
          </a:prstGeom>
          <a:noFill/>
        </p:spPr>
        <p:txBody>
          <a:bodyPr wrap="square" rtlCol="0">
            <a:spAutoFit/>
          </a:bodyPr>
          <a:lstStyle/>
          <a:p>
            <a:r>
              <a:rPr lang="en-US" dirty="0" smtClean="0">
                <a:solidFill>
                  <a:prstClr val="black"/>
                </a:solidFill>
              </a:rPr>
              <a:t> (n=318)</a:t>
            </a:r>
            <a:endParaRPr lang="en-US" dirty="0">
              <a:solidFill>
                <a:prstClr val="black"/>
              </a:solidFill>
            </a:endParaRPr>
          </a:p>
        </p:txBody>
      </p:sp>
      <p:sp>
        <p:nvSpPr>
          <p:cNvPr id="10" name="TextBox 9"/>
          <p:cNvSpPr txBox="1"/>
          <p:nvPr/>
        </p:nvSpPr>
        <p:spPr>
          <a:xfrm>
            <a:off x="7308304" y="1772816"/>
            <a:ext cx="4392488" cy="369332"/>
          </a:xfrm>
          <a:prstGeom prst="rect">
            <a:avLst/>
          </a:prstGeom>
          <a:noFill/>
        </p:spPr>
        <p:txBody>
          <a:bodyPr wrap="square" rtlCol="0">
            <a:spAutoFit/>
          </a:bodyPr>
          <a:lstStyle/>
          <a:p>
            <a:r>
              <a:rPr lang="en-US" dirty="0" smtClean="0">
                <a:solidFill>
                  <a:prstClr val="black"/>
                </a:solidFill>
              </a:rPr>
              <a:t>(n=371)</a:t>
            </a:r>
            <a:endParaRPr lang="en-US" dirty="0">
              <a:solidFill>
                <a:prstClr val="black"/>
              </a:solidFill>
            </a:endParaRPr>
          </a:p>
        </p:txBody>
      </p:sp>
      <p:sp>
        <p:nvSpPr>
          <p:cNvPr id="11" name="TextBox 10"/>
          <p:cNvSpPr txBox="1"/>
          <p:nvPr/>
        </p:nvSpPr>
        <p:spPr>
          <a:xfrm>
            <a:off x="1547664" y="5719394"/>
            <a:ext cx="5760640" cy="646331"/>
          </a:xfrm>
          <a:prstGeom prst="rect">
            <a:avLst/>
          </a:prstGeom>
          <a:noFill/>
        </p:spPr>
        <p:txBody>
          <a:bodyPr wrap="square" rtlCol="0">
            <a:spAutoFit/>
          </a:bodyPr>
          <a:lstStyle/>
          <a:p>
            <a:r>
              <a:rPr lang="en-US" dirty="0" smtClean="0">
                <a:solidFill>
                  <a:prstClr val="black"/>
                </a:solidFill>
              </a:rPr>
              <a:t>Intensifying hurricane (INT):  24 h intensity change &gt; 20 </a:t>
            </a:r>
            <a:r>
              <a:rPr lang="en-US" dirty="0" err="1" smtClean="0">
                <a:solidFill>
                  <a:prstClr val="black"/>
                </a:solidFill>
              </a:rPr>
              <a:t>kt</a:t>
            </a:r>
            <a:endParaRPr lang="en-US" dirty="0" smtClean="0">
              <a:solidFill>
                <a:prstClr val="black"/>
              </a:solidFill>
            </a:endParaRPr>
          </a:p>
          <a:p>
            <a:r>
              <a:rPr lang="en-US" dirty="0" smtClean="0">
                <a:solidFill>
                  <a:prstClr val="black"/>
                </a:solidFill>
              </a:rPr>
              <a:t>Steady-state hurricane (SS):  |24 h intensity change| &lt; 10 </a:t>
            </a:r>
            <a:r>
              <a:rPr lang="en-US" dirty="0" err="1" smtClean="0">
                <a:solidFill>
                  <a:prstClr val="black"/>
                </a:solidFill>
              </a:rPr>
              <a:t>kt</a:t>
            </a:r>
            <a:endParaRPr lang="en-US" dirty="0">
              <a:solidFill>
                <a:prstClr val="black"/>
              </a:solidFill>
            </a:endParaRPr>
          </a:p>
        </p:txBody>
      </p:sp>
    </p:spTree>
    <p:extLst>
      <p:ext uri="{BB962C8B-B14F-4D97-AF65-F5344CB8AC3E}">
        <p14:creationId xmlns:p14="http://schemas.microsoft.com/office/powerpoint/2010/main" val="680755891"/>
      </p:ext>
    </p:extLst>
  </p:cSld>
  <p:clrMapOvr>
    <a:masterClrMapping/>
  </p:clrMapOvr>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1336</TotalTime>
  <Words>960</Words>
  <Application>Microsoft Office PowerPoint</Application>
  <PresentationFormat>On-screen Show (4:3)</PresentationFormat>
  <Paragraphs>121</Paragraphs>
  <Slides>16</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16</vt:i4>
      </vt:variant>
    </vt:vector>
  </HeadingPairs>
  <TitlesOfParts>
    <vt:vector size="25" baseType="lpstr">
      <vt:lpstr>MS PGothic</vt:lpstr>
      <vt:lpstr>宋体</vt:lpstr>
      <vt:lpstr>Arial</vt:lpstr>
      <vt:lpstr>Calibri</vt:lpstr>
      <vt:lpstr>Times New Roman</vt:lpstr>
      <vt:lpstr>Wingdings</vt:lpstr>
      <vt:lpstr>3_Office Theme</vt:lpstr>
      <vt:lpstr>1_Office Theme</vt:lpstr>
      <vt:lpstr>2_Office Theme</vt:lpstr>
      <vt:lpstr>PowerPoint Presentation</vt:lpstr>
      <vt:lpstr>PowerPoint Presentation</vt:lpstr>
      <vt:lpstr>   Dropsonde Composites of Symmetric Boundary-layer Structure in Intensifying and Steady-state hurricanes (preliminary result)    </vt:lpstr>
      <vt:lpstr>Motivation </vt:lpstr>
      <vt:lpstr>Axisymmetric hurricane boundary-layer structure from dropsonde composite  </vt:lpstr>
      <vt:lpstr>Sonde Data Distribution</vt:lpstr>
      <vt:lpstr>PBL heights from dropsonde composites</vt:lpstr>
      <vt:lpstr>Conceptual model for shear-relative PBL heights</vt:lpstr>
      <vt:lpstr>Sonde Distribution  Intensifying vs steady-state hurricanes</vt:lpstr>
      <vt:lpstr>Tangential wind velocity</vt:lpstr>
      <vt:lpstr>Radial wind velocity</vt:lpstr>
      <vt:lpstr>PowerPoint Presentation</vt:lpstr>
      <vt:lpstr>Relative humidity</vt:lpstr>
      <vt:lpstr>Summary</vt:lpstr>
      <vt:lpstr>PowerPoint Presentation</vt:lpstr>
      <vt:lpstr>A paradigm of energy cycling process tied to shear-induced asymmetry of convection (J. Zhang et al. 2013)</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Rogers</dc:creator>
  <cp:lastModifiedBy>Robert Rogers</cp:lastModifiedBy>
  <cp:revision>18</cp:revision>
  <dcterms:created xsi:type="dcterms:W3CDTF">2016-05-09T20:19:56Z</dcterms:created>
  <dcterms:modified xsi:type="dcterms:W3CDTF">2017-06-15T14:09:23Z</dcterms:modified>
</cp:coreProperties>
</file>