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78" r:id="rId2"/>
    <p:sldId id="257" r:id="rId3"/>
    <p:sldId id="290" r:id="rId4"/>
    <p:sldId id="288" r:id="rId5"/>
    <p:sldId id="289" r:id="rId6"/>
    <p:sldId id="284" r:id="rId7"/>
    <p:sldId id="285" r:id="rId8"/>
    <p:sldId id="286" r:id="rId9"/>
    <p:sldId id="287" r:id="rId10"/>
    <p:sldId id="28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75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p:restoredTop sz="94667"/>
  </p:normalViewPr>
  <p:slideViewPr>
    <p:cSldViewPr>
      <p:cViewPr varScale="1">
        <p:scale>
          <a:sx n="159" d="100"/>
          <a:sy n="159" d="100"/>
        </p:scale>
        <p:origin x="664" y="17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487DF9-46E9-453C-BDA0-E6D81E88A5D3}" type="datetimeFigureOut">
              <a:rPr lang="en-US" smtClean="0"/>
              <a:t>4/21/17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E75E5E-447C-4668-8DBC-17650F281D55}" type="slidenum">
              <a:rPr lang="en-US" smtClean="0"/>
              <a:t>‹#›</a:t>
            </a:fld>
            <a:endParaRPr lang="en-US"/>
          </a:p>
        </p:txBody>
      </p:sp>
    </p:spTree>
    <p:extLst>
      <p:ext uri="{BB962C8B-B14F-4D97-AF65-F5344CB8AC3E}">
        <p14:creationId xmlns:p14="http://schemas.microsoft.com/office/powerpoint/2010/main" val="4120201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3E6B1D-3A5D-2241-A484-AB01E9D9F93A}" type="slidenum">
              <a:rPr lang="en-US"/>
              <a:pPr/>
              <a:t>4</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092593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3E6B1D-3A5D-2241-A484-AB01E9D9F93A}" type="slidenum">
              <a:rPr lang="en-US"/>
              <a:pPr/>
              <a:t>5</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619055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508"/>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177" indent="0" algn="ctr">
              <a:buNone/>
              <a:defRPr>
                <a:solidFill>
                  <a:schemeClr val="tx1">
                    <a:tint val="75000"/>
                  </a:schemeClr>
                </a:solidFill>
              </a:defRPr>
            </a:lvl2pPr>
            <a:lvl3pPr marL="914353" indent="0" algn="ctr">
              <a:buNone/>
              <a:defRPr>
                <a:solidFill>
                  <a:schemeClr val="tx1">
                    <a:tint val="75000"/>
                  </a:schemeClr>
                </a:solidFill>
              </a:defRPr>
            </a:lvl3pPr>
            <a:lvl4pPr marL="1371530" indent="0" algn="ctr">
              <a:buNone/>
              <a:defRPr>
                <a:solidFill>
                  <a:schemeClr val="tx1">
                    <a:tint val="75000"/>
                  </a:schemeClr>
                </a:solidFill>
              </a:defRPr>
            </a:lvl4pPr>
            <a:lvl5pPr marL="1828706" indent="0" algn="ctr">
              <a:buNone/>
              <a:defRPr>
                <a:solidFill>
                  <a:schemeClr val="tx1">
                    <a:tint val="75000"/>
                  </a:schemeClr>
                </a:solidFill>
              </a:defRPr>
            </a:lvl5pPr>
            <a:lvl6pPr marL="2285883" indent="0" algn="ctr">
              <a:buNone/>
              <a:defRPr>
                <a:solidFill>
                  <a:schemeClr val="tx1">
                    <a:tint val="75000"/>
                  </a:schemeClr>
                </a:solidFill>
              </a:defRPr>
            </a:lvl6pPr>
            <a:lvl7pPr marL="2743060" indent="0" algn="ctr">
              <a:buNone/>
              <a:defRPr>
                <a:solidFill>
                  <a:schemeClr val="tx1">
                    <a:tint val="75000"/>
                  </a:schemeClr>
                </a:solidFill>
              </a:defRPr>
            </a:lvl7pPr>
            <a:lvl8pPr marL="3200236" indent="0" algn="ctr">
              <a:buNone/>
              <a:defRPr>
                <a:solidFill>
                  <a:schemeClr val="tx1">
                    <a:tint val="75000"/>
                  </a:schemeClr>
                </a:solidFill>
              </a:defRPr>
            </a:lvl8pPr>
            <a:lvl9pPr marL="365741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5C9764-83ED-4C2E-9AEA-847E1779223E}" type="datetimeFigureOut">
              <a:rPr lang="en-US" smtClean="0">
                <a:solidFill>
                  <a:prstClr val="white">
                    <a:tint val="75000"/>
                  </a:prstClr>
                </a:solidFill>
              </a:rPr>
              <a:pPr/>
              <a:t>4/21/17</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FB82539C-FB85-423B-A74A-C34DB1A3B950}"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1406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5C9764-83ED-4C2E-9AEA-847E1779223E}" type="datetimeFigureOut">
              <a:rPr lang="en-US" smtClean="0">
                <a:solidFill>
                  <a:prstClr val="white">
                    <a:tint val="75000"/>
                  </a:prstClr>
                </a:solidFill>
              </a:rPr>
              <a:pPr/>
              <a:t>4/21/17</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FB82539C-FB85-423B-A74A-C34DB1A3B950}"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225826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721"/>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721"/>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5C9764-83ED-4C2E-9AEA-847E1779223E}" type="datetimeFigureOut">
              <a:rPr lang="en-US" smtClean="0">
                <a:solidFill>
                  <a:prstClr val="white">
                    <a:tint val="75000"/>
                  </a:prstClr>
                </a:solidFill>
              </a:rPr>
              <a:pPr/>
              <a:t>4/21/17</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FB82539C-FB85-423B-A74A-C34DB1A3B950}"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81818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5C9764-83ED-4C2E-9AEA-847E1779223E}" type="datetimeFigureOut">
              <a:rPr lang="en-US" smtClean="0">
                <a:solidFill>
                  <a:prstClr val="white">
                    <a:tint val="75000"/>
                  </a:prstClr>
                </a:solidFill>
              </a:rPr>
              <a:pPr/>
              <a:t>4/21/17</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FB82539C-FB85-423B-A74A-C34DB1A3B950}"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220694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83"/>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22"/>
            <a:ext cx="7772400" cy="1500187"/>
          </a:xfrm>
        </p:spPr>
        <p:txBody>
          <a:bodyPr anchor="b"/>
          <a:lstStyle>
            <a:lvl1pPr marL="0" indent="0">
              <a:buNone/>
              <a:defRPr sz="2000">
                <a:solidFill>
                  <a:schemeClr val="tx1">
                    <a:tint val="75000"/>
                  </a:schemeClr>
                </a:solidFill>
              </a:defRPr>
            </a:lvl1pPr>
            <a:lvl2pPr marL="457177" indent="0">
              <a:buNone/>
              <a:defRPr sz="1800">
                <a:solidFill>
                  <a:schemeClr val="tx1">
                    <a:tint val="75000"/>
                  </a:schemeClr>
                </a:solidFill>
              </a:defRPr>
            </a:lvl2pPr>
            <a:lvl3pPr marL="914353" indent="0">
              <a:buNone/>
              <a:defRPr sz="1600">
                <a:solidFill>
                  <a:schemeClr val="tx1">
                    <a:tint val="75000"/>
                  </a:schemeClr>
                </a:solidFill>
              </a:defRPr>
            </a:lvl3pPr>
            <a:lvl4pPr marL="1371530" indent="0">
              <a:buNone/>
              <a:defRPr sz="1400">
                <a:solidFill>
                  <a:schemeClr val="tx1">
                    <a:tint val="75000"/>
                  </a:schemeClr>
                </a:solidFill>
              </a:defRPr>
            </a:lvl4pPr>
            <a:lvl5pPr marL="1828706" indent="0">
              <a:buNone/>
              <a:defRPr sz="1400">
                <a:solidFill>
                  <a:schemeClr val="tx1">
                    <a:tint val="75000"/>
                  </a:schemeClr>
                </a:solidFill>
              </a:defRPr>
            </a:lvl5pPr>
            <a:lvl6pPr marL="2285883" indent="0">
              <a:buNone/>
              <a:defRPr sz="1400">
                <a:solidFill>
                  <a:schemeClr val="tx1">
                    <a:tint val="75000"/>
                  </a:schemeClr>
                </a:solidFill>
              </a:defRPr>
            </a:lvl6pPr>
            <a:lvl7pPr marL="2743060" indent="0">
              <a:buNone/>
              <a:defRPr sz="1400">
                <a:solidFill>
                  <a:schemeClr val="tx1">
                    <a:tint val="75000"/>
                  </a:schemeClr>
                </a:solidFill>
              </a:defRPr>
            </a:lvl7pPr>
            <a:lvl8pPr marL="3200236" indent="0">
              <a:buNone/>
              <a:defRPr sz="1400">
                <a:solidFill>
                  <a:schemeClr val="tx1">
                    <a:tint val="75000"/>
                  </a:schemeClr>
                </a:solidFill>
              </a:defRPr>
            </a:lvl8pPr>
            <a:lvl9pPr marL="365741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5C9764-83ED-4C2E-9AEA-847E1779223E}" type="datetimeFigureOut">
              <a:rPr lang="en-US" smtClean="0">
                <a:solidFill>
                  <a:prstClr val="white">
                    <a:tint val="75000"/>
                  </a:prstClr>
                </a:solidFill>
              </a:rPr>
              <a:pPr/>
              <a:t>4/21/17</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FB82539C-FB85-423B-A74A-C34DB1A3B950}"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55819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5C9764-83ED-4C2E-9AEA-847E1779223E}" type="datetimeFigureOut">
              <a:rPr lang="en-US" smtClean="0">
                <a:solidFill>
                  <a:prstClr val="white">
                    <a:tint val="75000"/>
                  </a:prstClr>
                </a:solidFill>
              </a:rPr>
              <a:pPr/>
              <a:t>4/21/17</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FB82539C-FB85-423B-A74A-C34DB1A3B950}"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067557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77" indent="0">
              <a:buNone/>
              <a:defRPr sz="2000" b="1"/>
            </a:lvl2pPr>
            <a:lvl3pPr marL="914353" indent="0">
              <a:buNone/>
              <a:defRPr sz="1800" b="1"/>
            </a:lvl3pPr>
            <a:lvl4pPr marL="1371530" indent="0">
              <a:buNone/>
              <a:defRPr sz="1600" b="1"/>
            </a:lvl4pPr>
            <a:lvl5pPr marL="1828706" indent="0">
              <a:buNone/>
              <a:defRPr sz="1600" b="1"/>
            </a:lvl5pPr>
            <a:lvl6pPr marL="2285883" indent="0">
              <a:buNone/>
              <a:defRPr sz="1600" b="1"/>
            </a:lvl6pPr>
            <a:lvl7pPr marL="2743060" indent="0">
              <a:buNone/>
              <a:defRPr sz="1600" b="1"/>
            </a:lvl7pPr>
            <a:lvl8pPr marL="3200236" indent="0">
              <a:buNone/>
              <a:defRPr sz="1600" b="1"/>
            </a:lvl8pPr>
            <a:lvl9pPr marL="365741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67" y="1535113"/>
            <a:ext cx="4041775" cy="639762"/>
          </a:xfrm>
        </p:spPr>
        <p:txBody>
          <a:bodyPr anchor="b"/>
          <a:lstStyle>
            <a:lvl1pPr marL="0" indent="0">
              <a:buNone/>
              <a:defRPr sz="2400" b="1"/>
            </a:lvl1pPr>
            <a:lvl2pPr marL="457177" indent="0">
              <a:buNone/>
              <a:defRPr sz="2000" b="1"/>
            </a:lvl2pPr>
            <a:lvl3pPr marL="914353" indent="0">
              <a:buNone/>
              <a:defRPr sz="1800" b="1"/>
            </a:lvl3pPr>
            <a:lvl4pPr marL="1371530" indent="0">
              <a:buNone/>
              <a:defRPr sz="1600" b="1"/>
            </a:lvl4pPr>
            <a:lvl5pPr marL="1828706" indent="0">
              <a:buNone/>
              <a:defRPr sz="1600" b="1"/>
            </a:lvl5pPr>
            <a:lvl6pPr marL="2285883" indent="0">
              <a:buNone/>
              <a:defRPr sz="1600" b="1"/>
            </a:lvl6pPr>
            <a:lvl7pPr marL="2743060" indent="0">
              <a:buNone/>
              <a:defRPr sz="1600" b="1"/>
            </a:lvl7pPr>
            <a:lvl8pPr marL="3200236" indent="0">
              <a:buNone/>
              <a:defRPr sz="1600" b="1"/>
            </a:lvl8pPr>
            <a:lvl9pPr marL="365741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6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5C9764-83ED-4C2E-9AEA-847E1779223E}" type="datetimeFigureOut">
              <a:rPr lang="en-US" smtClean="0">
                <a:solidFill>
                  <a:prstClr val="white">
                    <a:tint val="75000"/>
                  </a:prstClr>
                </a:solidFill>
              </a:rPr>
              <a:pPr/>
              <a:t>4/21/17</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FB82539C-FB85-423B-A74A-C34DB1A3B950}"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28267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5C9764-83ED-4C2E-9AEA-847E1779223E}" type="datetimeFigureOut">
              <a:rPr lang="en-US" smtClean="0">
                <a:solidFill>
                  <a:prstClr val="white">
                    <a:tint val="75000"/>
                  </a:prstClr>
                </a:solidFill>
              </a:rPr>
              <a:pPr/>
              <a:t>4/21/17</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FB82539C-FB85-423B-A74A-C34DB1A3B950}"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298379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5C9764-83ED-4C2E-9AEA-847E1779223E}" type="datetimeFigureOut">
              <a:rPr lang="en-US" smtClean="0">
                <a:solidFill>
                  <a:prstClr val="white">
                    <a:tint val="75000"/>
                  </a:prstClr>
                </a:solidFill>
              </a:rPr>
              <a:pPr/>
              <a:t>4/21/17</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FB82539C-FB85-423B-A74A-C34DB1A3B950}"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836221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13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177" indent="0">
              <a:buNone/>
              <a:defRPr sz="1200"/>
            </a:lvl2pPr>
            <a:lvl3pPr marL="914353" indent="0">
              <a:buNone/>
              <a:defRPr sz="1000"/>
            </a:lvl3pPr>
            <a:lvl4pPr marL="1371530" indent="0">
              <a:buNone/>
              <a:defRPr sz="900"/>
            </a:lvl4pPr>
            <a:lvl5pPr marL="1828706" indent="0">
              <a:buNone/>
              <a:defRPr sz="900"/>
            </a:lvl5pPr>
            <a:lvl6pPr marL="2285883" indent="0">
              <a:buNone/>
              <a:defRPr sz="900"/>
            </a:lvl6pPr>
            <a:lvl7pPr marL="2743060" indent="0">
              <a:buNone/>
              <a:defRPr sz="900"/>
            </a:lvl7pPr>
            <a:lvl8pPr marL="3200236" indent="0">
              <a:buNone/>
              <a:defRPr sz="900"/>
            </a:lvl8pPr>
            <a:lvl9pPr marL="365741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C9764-83ED-4C2E-9AEA-847E1779223E}" type="datetimeFigureOut">
              <a:rPr lang="en-US" smtClean="0">
                <a:solidFill>
                  <a:prstClr val="white">
                    <a:tint val="75000"/>
                  </a:prstClr>
                </a:solidFill>
              </a:rPr>
              <a:pPr/>
              <a:t>4/21/17</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FB82539C-FB85-423B-A74A-C34DB1A3B950}"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18626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77" indent="0">
              <a:buNone/>
              <a:defRPr sz="2800"/>
            </a:lvl2pPr>
            <a:lvl3pPr marL="914353" indent="0">
              <a:buNone/>
              <a:defRPr sz="2400"/>
            </a:lvl3pPr>
            <a:lvl4pPr marL="1371530" indent="0">
              <a:buNone/>
              <a:defRPr sz="2000"/>
            </a:lvl4pPr>
            <a:lvl5pPr marL="1828706" indent="0">
              <a:buNone/>
              <a:defRPr sz="2000"/>
            </a:lvl5pPr>
            <a:lvl6pPr marL="2285883" indent="0">
              <a:buNone/>
              <a:defRPr sz="2000"/>
            </a:lvl6pPr>
            <a:lvl7pPr marL="2743060" indent="0">
              <a:buNone/>
              <a:defRPr sz="2000"/>
            </a:lvl7pPr>
            <a:lvl8pPr marL="3200236" indent="0">
              <a:buNone/>
              <a:defRPr sz="2000"/>
            </a:lvl8pPr>
            <a:lvl9pPr marL="3657413"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77" indent="0">
              <a:buNone/>
              <a:defRPr sz="1200"/>
            </a:lvl2pPr>
            <a:lvl3pPr marL="914353" indent="0">
              <a:buNone/>
              <a:defRPr sz="1000"/>
            </a:lvl3pPr>
            <a:lvl4pPr marL="1371530" indent="0">
              <a:buNone/>
              <a:defRPr sz="900"/>
            </a:lvl4pPr>
            <a:lvl5pPr marL="1828706" indent="0">
              <a:buNone/>
              <a:defRPr sz="900"/>
            </a:lvl5pPr>
            <a:lvl6pPr marL="2285883" indent="0">
              <a:buNone/>
              <a:defRPr sz="900"/>
            </a:lvl6pPr>
            <a:lvl7pPr marL="2743060" indent="0">
              <a:buNone/>
              <a:defRPr sz="900"/>
            </a:lvl7pPr>
            <a:lvl8pPr marL="3200236" indent="0">
              <a:buNone/>
              <a:defRPr sz="900"/>
            </a:lvl8pPr>
            <a:lvl9pPr marL="365741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C9764-83ED-4C2E-9AEA-847E1779223E}" type="datetimeFigureOut">
              <a:rPr lang="en-US" smtClean="0">
                <a:solidFill>
                  <a:prstClr val="white">
                    <a:tint val="75000"/>
                  </a:prstClr>
                </a:solidFill>
              </a:rPr>
              <a:pPr/>
              <a:t>4/21/17</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FB82539C-FB85-423B-A74A-C34DB1A3B950}"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5528854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35" tIns="45718" rIns="91435" bIns="45718"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6"/>
            <a:ext cx="8229600" cy="4525963"/>
          </a:xfrm>
          <a:prstGeom prst="rect">
            <a:avLst/>
          </a:prstGeom>
        </p:spPr>
        <p:txBody>
          <a:bodyPr vert="horz" lIns="91435" tIns="45718" rIns="91435" bIns="4571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433"/>
            <a:ext cx="2133600" cy="365125"/>
          </a:xfrm>
          <a:prstGeom prst="rect">
            <a:avLst/>
          </a:prstGeom>
        </p:spPr>
        <p:txBody>
          <a:bodyPr vert="horz" lIns="91435" tIns="45718" rIns="91435" bIns="45718" rtlCol="0" anchor="ctr"/>
          <a:lstStyle>
            <a:lvl1pPr algn="l">
              <a:defRPr sz="1200">
                <a:solidFill>
                  <a:schemeClr val="tx1">
                    <a:tint val="75000"/>
                  </a:schemeClr>
                </a:solidFill>
              </a:defRPr>
            </a:lvl1pPr>
          </a:lstStyle>
          <a:p>
            <a:pPr defTabSz="914353"/>
            <a:fld id="{465C9764-83ED-4C2E-9AEA-847E1779223E}" type="datetimeFigureOut">
              <a:rPr lang="en-US" smtClean="0">
                <a:solidFill>
                  <a:prstClr val="white">
                    <a:tint val="75000"/>
                  </a:prstClr>
                </a:solidFill>
              </a:rPr>
              <a:pPr defTabSz="914353"/>
              <a:t>4/21/17</a:t>
            </a:fld>
            <a:endParaRPr lang="en-US">
              <a:solidFill>
                <a:prstClr val="white">
                  <a:tint val="75000"/>
                </a:prstClr>
              </a:solidFill>
            </a:endParaRPr>
          </a:p>
        </p:txBody>
      </p:sp>
      <p:sp>
        <p:nvSpPr>
          <p:cNvPr id="5" name="Footer Placeholder 4"/>
          <p:cNvSpPr>
            <a:spLocks noGrp="1"/>
          </p:cNvSpPr>
          <p:nvPr>
            <p:ph type="ftr" sz="quarter" idx="3"/>
          </p:nvPr>
        </p:nvSpPr>
        <p:spPr>
          <a:xfrm>
            <a:off x="3124201" y="6356433"/>
            <a:ext cx="2895600" cy="365125"/>
          </a:xfrm>
          <a:prstGeom prst="rect">
            <a:avLst/>
          </a:prstGeom>
        </p:spPr>
        <p:txBody>
          <a:bodyPr vert="horz" lIns="91435" tIns="45718" rIns="91435" bIns="45718" rtlCol="0" anchor="ctr"/>
          <a:lstStyle>
            <a:lvl1pPr algn="ctr">
              <a:defRPr sz="1200">
                <a:solidFill>
                  <a:schemeClr val="tx1">
                    <a:tint val="75000"/>
                  </a:schemeClr>
                </a:solidFill>
              </a:defRPr>
            </a:lvl1pPr>
          </a:lstStyle>
          <a:p>
            <a:pPr defTabSz="914353"/>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433"/>
            <a:ext cx="2133600" cy="365125"/>
          </a:xfrm>
          <a:prstGeom prst="rect">
            <a:avLst/>
          </a:prstGeom>
        </p:spPr>
        <p:txBody>
          <a:bodyPr vert="horz" lIns="91435" tIns="45718" rIns="91435" bIns="45718" rtlCol="0" anchor="ctr"/>
          <a:lstStyle>
            <a:lvl1pPr algn="r">
              <a:defRPr sz="1200">
                <a:solidFill>
                  <a:schemeClr val="tx1">
                    <a:tint val="75000"/>
                  </a:schemeClr>
                </a:solidFill>
              </a:defRPr>
            </a:lvl1pPr>
          </a:lstStyle>
          <a:p>
            <a:pPr defTabSz="914353"/>
            <a:fld id="{FB82539C-FB85-423B-A74A-C34DB1A3B950}" type="slidenum">
              <a:rPr lang="en-US" smtClean="0">
                <a:solidFill>
                  <a:prstClr val="white">
                    <a:tint val="75000"/>
                  </a:prstClr>
                </a:solidFill>
              </a:rPr>
              <a:pPr defTabSz="914353"/>
              <a:t>‹#›</a:t>
            </a:fld>
            <a:endParaRPr lang="en-US">
              <a:solidFill>
                <a:prstClr val="white">
                  <a:tint val="75000"/>
                </a:prstClr>
              </a:solidFill>
            </a:endParaRPr>
          </a:p>
        </p:txBody>
      </p:sp>
    </p:spTree>
    <p:extLst>
      <p:ext uri="{BB962C8B-B14F-4D97-AF65-F5344CB8AC3E}">
        <p14:creationId xmlns:p14="http://schemas.microsoft.com/office/powerpoint/2010/main" val="3765674031"/>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353" rtl="0" eaLnBrk="1" latinLnBrk="0" hangingPunct="1">
        <a:spcBef>
          <a:spcPct val="0"/>
        </a:spcBef>
        <a:buNone/>
        <a:defRPr sz="4400" kern="1200">
          <a:solidFill>
            <a:schemeClr val="tx1"/>
          </a:solidFill>
          <a:latin typeface="+mj-lt"/>
          <a:ea typeface="+mj-ea"/>
          <a:cs typeface="+mj-cs"/>
        </a:defRPr>
      </a:lvl1pPr>
    </p:titleStyle>
    <p:bodyStyle>
      <a:lvl1pPr marL="342882" indent="-342882" algn="l" defTabSz="914353"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12" indent="-285736" algn="l" defTabSz="914353"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42" indent="-228588" algn="l" defTabSz="914353"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118" indent="-228588" algn="l" defTabSz="91435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95" indent="-228588" algn="l" defTabSz="91435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71" indent="-228588" algn="l" defTabSz="91435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48" indent="-228588" algn="l" defTabSz="91435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25" indent="-228588" algn="l" defTabSz="91435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01" indent="-228588" algn="l" defTabSz="91435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53" rtl="0" eaLnBrk="1" latinLnBrk="0" hangingPunct="1">
        <a:defRPr sz="1800" kern="1200">
          <a:solidFill>
            <a:schemeClr val="tx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15" y="0"/>
            <a:ext cx="9137650" cy="685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304847" y="1859344"/>
            <a:ext cx="8604333" cy="1569656"/>
          </a:xfrm>
          <a:prstGeom prst="rect">
            <a:avLst/>
          </a:prstGeom>
          <a:noFill/>
        </p:spPr>
        <p:txBody>
          <a:bodyPr wrap="none" lIns="91435" tIns="45718" rIns="91435" bIns="45718" rtlCol="0">
            <a:spAutoFit/>
          </a:bodyPr>
          <a:lstStyle/>
          <a:p>
            <a:pPr algn="ctr" defTabSz="914353"/>
            <a:r>
              <a:rPr lang="en-US" sz="4800" b="1" dirty="0">
                <a:solidFill>
                  <a:srgbClr val="FFFF00"/>
                </a:solidFill>
              </a:rPr>
              <a:t>HRD Observations Team Meeting</a:t>
            </a:r>
          </a:p>
          <a:p>
            <a:pPr algn="ctr" defTabSz="914353"/>
            <a:r>
              <a:rPr lang="en-US" sz="4800" b="1" dirty="0" smtClean="0">
                <a:solidFill>
                  <a:srgbClr val="FFFF00"/>
                </a:solidFill>
              </a:rPr>
              <a:t>April 2017</a:t>
            </a:r>
            <a:endParaRPr lang="en-US" sz="4800" b="1" dirty="0">
              <a:solidFill>
                <a:srgbClr val="FFFF00"/>
              </a:solidFill>
            </a:endParaRPr>
          </a:p>
        </p:txBody>
      </p:sp>
    </p:spTree>
    <p:extLst>
      <p:ext uri="{BB962C8B-B14F-4D97-AF65-F5344CB8AC3E}">
        <p14:creationId xmlns:p14="http://schemas.microsoft.com/office/powerpoint/2010/main" val="495544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610600" cy="584775"/>
          </a:xfrm>
          <a:prstGeom prst="rect">
            <a:avLst/>
          </a:prstGeom>
        </p:spPr>
        <p:txBody>
          <a:bodyPr wrap="square">
            <a:spAutoFit/>
          </a:bodyPr>
          <a:lstStyle/>
          <a:p>
            <a:r>
              <a:rPr lang="en-US" sz="3200" dirty="0">
                <a:solidFill>
                  <a:srgbClr val="FFFF00"/>
                </a:solidFill>
              </a:rPr>
              <a:t>Use and relevance of HRD observational datasets </a:t>
            </a:r>
          </a:p>
        </p:txBody>
      </p:sp>
      <p:sp>
        <p:nvSpPr>
          <p:cNvPr id="3" name="Rectangle 2"/>
          <p:cNvSpPr/>
          <p:nvPr/>
        </p:nvSpPr>
        <p:spPr>
          <a:xfrm>
            <a:off x="457200" y="1219200"/>
            <a:ext cx="8458200" cy="4401205"/>
          </a:xfrm>
          <a:prstGeom prst="rect">
            <a:avLst/>
          </a:prstGeom>
        </p:spPr>
        <p:txBody>
          <a:bodyPr wrap="square">
            <a:spAutoFit/>
          </a:bodyPr>
          <a:lstStyle/>
          <a:p>
            <a:pPr marL="457200" indent="-457200">
              <a:buAutoNum type="arabicPeriod"/>
            </a:pPr>
            <a:r>
              <a:rPr lang="en-US" sz="2800" dirty="0"/>
              <a:t>Are we meeting our needs for research in HRD</a:t>
            </a:r>
            <a:r>
              <a:rPr lang="en-US" sz="2800" dirty="0" smtClean="0"/>
              <a:t>?</a:t>
            </a:r>
          </a:p>
          <a:p>
            <a:pPr marL="457200" indent="-457200">
              <a:buAutoNum type="arabicPeriod"/>
            </a:pPr>
            <a:r>
              <a:rPr lang="en-US" sz="2800" dirty="0"/>
              <a:t>Are we meeting our needs to support NOAA? </a:t>
            </a:r>
            <a:r>
              <a:rPr lang="en-US" sz="2800" dirty="0" smtClean="0"/>
              <a:t> NWS? Research </a:t>
            </a:r>
            <a:r>
              <a:rPr lang="en-US" sz="2800" dirty="0"/>
              <a:t>community</a:t>
            </a:r>
            <a:r>
              <a:rPr lang="en-US" sz="2800" dirty="0" smtClean="0"/>
              <a:t>?</a:t>
            </a:r>
          </a:p>
          <a:p>
            <a:pPr marL="457200" indent="-457200">
              <a:buAutoNum type="arabicPeriod"/>
            </a:pPr>
            <a:r>
              <a:rPr lang="en-US" sz="2800" dirty="0"/>
              <a:t>What is the most effective way to pass on the </a:t>
            </a:r>
            <a:r>
              <a:rPr lang="en-US" sz="2800" dirty="0" smtClean="0"/>
              <a:t>responsibilities as data custodians </a:t>
            </a:r>
            <a:r>
              <a:rPr lang="en-US" sz="2800" dirty="0"/>
              <a:t>to others/successors</a:t>
            </a:r>
            <a:r>
              <a:rPr lang="en-US" sz="2800" dirty="0" smtClean="0"/>
              <a:t>?</a:t>
            </a:r>
          </a:p>
          <a:p>
            <a:pPr marL="457200" indent="-457200">
              <a:buAutoNum type="arabicPeriod"/>
            </a:pPr>
            <a:r>
              <a:rPr lang="en-US" sz="2800" dirty="0"/>
              <a:t>Is our data policy still appropriate given the changing observation technologies? </a:t>
            </a:r>
            <a:endParaRPr lang="en-US" sz="2800" dirty="0" smtClean="0"/>
          </a:p>
          <a:p>
            <a:pPr marL="457200" indent="-457200">
              <a:buAutoNum type="arabicPeriod"/>
            </a:pPr>
            <a:r>
              <a:rPr lang="en-US" sz="2800" dirty="0"/>
              <a:t>How should we insure archival of our unique data sets?</a:t>
            </a:r>
          </a:p>
        </p:txBody>
      </p:sp>
    </p:spTree>
    <p:extLst>
      <p:ext uri="{BB962C8B-B14F-4D97-AF65-F5344CB8AC3E}">
        <p14:creationId xmlns:p14="http://schemas.microsoft.com/office/powerpoint/2010/main" val="1989512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685800"/>
            <a:ext cx="8382000" cy="2862322"/>
          </a:xfrm>
          <a:prstGeom prst="rect">
            <a:avLst/>
          </a:prstGeom>
        </p:spPr>
        <p:txBody>
          <a:bodyPr wrap="square">
            <a:spAutoFit/>
          </a:bodyPr>
          <a:lstStyle/>
          <a:p>
            <a:pPr algn="ctr"/>
            <a:r>
              <a:rPr lang="en-US" sz="3600" dirty="0" smtClean="0">
                <a:solidFill>
                  <a:srgbClr val="FFFF00"/>
                </a:solidFill>
              </a:rPr>
              <a:t>Agenda</a:t>
            </a:r>
            <a:endParaRPr lang="en-US" sz="2400" dirty="0">
              <a:solidFill>
                <a:srgbClr val="FFFF00"/>
              </a:solidFill>
            </a:endParaRPr>
          </a:p>
          <a:p>
            <a:endParaRPr lang="en-US" sz="2400" dirty="0" smtClean="0"/>
          </a:p>
          <a:p>
            <a:pPr marL="457200" indent="-457200">
              <a:buAutoNum type="arabicPeriod"/>
            </a:pPr>
            <a:r>
              <a:rPr lang="en-US" sz="2400" dirty="0" smtClean="0"/>
              <a:t>HFP </a:t>
            </a:r>
            <a:r>
              <a:rPr lang="en-US" sz="2400" dirty="0"/>
              <a:t>2017 plans (</a:t>
            </a:r>
            <a:r>
              <a:rPr lang="en-US" sz="2400" dirty="0" err="1"/>
              <a:t>Reasor</a:t>
            </a:r>
            <a:r>
              <a:rPr lang="en-US" sz="2400" dirty="0" smtClean="0"/>
              <a:t>)</a:t>
            </a:r>
          </a:p>
          <a:p>
            <a:pPr marL="457200" indent="-457200">
              <a:buAutoNum type="arabicPeriod"/>
            </a:pPr>
            <a:r>
              <a:rPr lang="en-US" sz="2400" dirty="0" smtClean="0"/>
              <a:t>Coyote update (</a:t>
            </a:r>
            <a:r>
              <a:rPr lang="en-US" sz="2400" dirty="0" err="1" smtClean="0"/>
              <a:t>Cione</a:t>
            </a:r>
            <a:r>
              <a:rPr lang="en-US" sz="2400" dirty="0" smtClean="0"/>
              <a:t>)</a:t>
            </a:r>
          </a:p>
          <a:p>
            <a:pPr marL="457200" indent="-457200">
              <a:buAutoNum type="arabicPeriod"/>
            </a:pPr>
            <a:r>
              <a:rPr lang="en-US" sz="2400" dirty="0" smtClean="0"/>
              <a:t>LROSE workshop summary (Dodge, </a:t>
            </a:r>
            <a:r>
              <a:rPr lang="en-US" sz="2400" dirty="0" err="1" smtClean="0"/>
              <a:t>Gamache</a:t>
            </a:r>
            <a:r>
              <a:rPr lang="en-US" sz="2400" dirty="0" smtClean="0"/>
              <a:t>, </a:t>
            </a:r>
            <a:r>
              <a:rPr lang="en-US" sz="2400" dirty="0" err="1" smtClean="0"/>
              <a:t>Reasor</a:t>
            </a:r>
            <a:r>
              <a:rPr lang="en-US" sz="2400" dirty="0" smtClean="0"/>
              <a:t>)</a:t>
            </a:r>
          </a:p>
          <a:p>
            <a:pPr marL="457200" indent="-457200">
              <a:buAutoNum type="arabicPeriod"/>
            </a:pPr>
            <a:r>
              <a:rPr lang="en-US" sz="2400" dirty="0"/>
              <a:t>Recently-passed Weather Research </a:t>
            </a:r>
            <a:r>
              <a:rPr lang="en-US" sz="2400" dirty="0" smtClean="0"/>
              <a:t>Law</a:t>
            </a:r>
          </a:p>
          <a:p>
            <a:pPr marL="457200" indent="-457200">
              <a:buAutoNum type="arabicPeriod"/>
            </a:pPr>
            <a:r>
              <a:rPr lang="en-US" sz="2400" dirty="0" smtClean="0"/>
              <a:t>Use and relevance of HRD observational datasets (Marks)</a:t>
            </a:r>
            <a:endParaRPr lang="en-US" sz="2400" dirty="0"/>
          </a:p>
        </p:txBody>
      </p:sp>
    </p:spTree>
    <p:extLst>
      <p:ext uri="{BB962C8B-B14F-4D97-AF65-F5344CB8AC3E}">
        <p14:creationId xmlns:p14="http://schemas.microsoft.com/office/powerpoint/2010/main" val="3007940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95600" y="914400"/>
            <a:ext cx="2978764" cy="646331"/>
          </a:xfrm>
          <a:prstGeom prst="rect">
            <a:avLst/>
          </a:prstGeom>
          <a:noFill/>
        </p:spPr>
        <p:txBody>
          <a:bodyPr wrap="none" rtlCol="0">
            <a:spAutoFit/>
          </a:bodyPr>
          <a:lstStyle/>
          <a:p>
            <a:pPr algn="ctr"/>
            <a:r>
              <a:rPr lang="en-US" sz="3600" dirty="0" smtClean="0"/>
              <a:t>Coyote Update</a:t>
            </a:r>
            <a:endParaRPr lang="en-US" sz="3600" dirty="0"/>
          </a:p>
        </p:txBody>
      </p:sp>
    </p:spTree>
    <p:extLst>
      <p:ext uri="{BB962C8B-B14F-4D97-AF65-F5344CB8AC3E}">
        <p14:creationId xmlns:p14="http://schemas.microsoft.com/office/powerpoint/2010/main" val="751282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75000"/>
          </a:schemeClr>
        </a:solidFill>
        <a:effectLst/>
      </p:bgPr>
    </p:bg>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0" y="0"/>
            <a:ext cx="8991600" cy="609600"/>
          </a:xfrm>
          <a:effectLst/>
        </p:spPr>
        <p:txBody>
          <a:bodyPr/>
          <a:lstStyle/>
          <a:p>
            <a:pPr algn="l"/>
            <a:r>
              <a:rPr lang="en-US" sz="2800" b="1" spc="60" dirty="0" smtClean="0">
                <a:solidFill>
                  <a:srgbClr val="A9D1F5"/>
                </a:solidFill>
                <a:latin typeface="Calibri" panose="020F0502020204030204" pitchFamily="34" charset="0"/>
              </a:rPr>
              <a:t>2017 HFP </a:t>
            </a:r>
            <a:endParaRPr lang="en-US" sz="2800" b="1" spc="60" dirty="0">
              <a:solidFill>
                <a:srgbClr val="A9D1F5"/>
              </a:solidFill>
              <a:latin typeface="Calibri" panose="020F0502020204030204" pitchFamily="34" charset="0"/>
            </a:endParaRPr>
          </a:p>
        </p:txBody>
      </p:sp>
      <p:sp>
        <p:nvSpPr>
          <p:cNvPr id="91139" name="Rectangle 3"/>
          <p:cNvSpPr>
            <a:spLocks noGrp="1" noChangeArrowheads="1"/>
          </p:cNvSpPr>
          <p:nvPr>
            <p:ph idx="1"/>
          </p:nvPr>
        </p:nvSpPr>
        <p:spPr>
          <a:xfrm>
            <a:off x="228600" y="533400"/>
            <a:ext cx="8686800" cy="6029325"/>
          </a:xfrm>
        </p:spPr>
        <p:txBody>
          <a:bodyPr>
            <a:normAutofit lnSpcReduction="10000"/>
          </a:bodyPr>
          <a:lstStyle/>
          <a:p>
            <a:pPr>
              <a:spcBef>
                <a:spcPts val="600"/>
              </a:spcBef>
              <a:buClr>
                <a:schemeClr val="tx1"/>
              </a:buClr>
            </a:pPr>
            <a:r>
              <a:rPr lang="en-US" dirty="0" smtClean="0">
                <a:solidFill>
                  <a:schemeClr val="tx1">
                    <a:lumMod val="85000"/>
                  </a:schemeClr>
                </a:solidFill>
                <a:latin typeface="Calibri" panose="020F0502020204030204" pitchFamily="34" charset="0"/>
              </a:rPr>
              <a:t>Coming up in May/June</a:t>
            </a:r>
            <a:endParaRPr lang="en-US" dirty="0">
              <a:solidFill>
                <a:schemeClr val="tx1">
                  <a:lumMod val="85000"/>
                </a:schemeClr>
              </a:solidFill>
              <a:latin typeface="Calibri" panose="020F0502020204030204" pitchFamily="34" charset="0"/>
            </a:endParaRPr>
          </a:p>
          <a:p>
            <a:pPr marL="284163" indent="-230188">
              <a:spcBef>
                <a:spcPts val="600"/>
              </a:spcBef>
              <a:buClr>
                <a:schemeClr val="tx1"/>
              </a:buClr>
              <a:buFont typeface="Calibri" panose="020F0502020204030204" pitchFamily="34" charset="0"/>
              <a:buChar char="-"/>
            </a:pPr>
            <a:r>
              <a:rPr lang="en-US" sz="1800" dirty="0" smtClean="0">
                <a:latin typeface="Calibri" panose="020F0502020204030204" pitchFamily="34" charset="0"/>
              </a:rPr>
              <a:t>Meeting at NHC to get input on priorities (</a:t>
            </a:r>
            <a:r>
              <a:rPr lang="en-US" sz="1800" dirty="0" err="1" smtClean="0">
                <a:latin typeface="Calibri" panose="020F0502020204030204" pitchFamily="34" charset="0"/>
              </a:rPr>
              <a:t>tbd</a:t>
            </a:r>
            <a:r>
              <a:rPr lang="en-US" sz="1800" dirty="0" smtClean="0">
                <a:latin typeface="Calibri" panose="020F0502020204030204" pitchFamily="34" charset="0"/>
              </a:rPr>
              <a:t>)</a:t>
            </a:r>
          </a:p>
          <a:p>
            <a:pPr marL="284163" indent="-230188">
              <a:spcBef>
                <a:spcPts val="600"/>
              </a:spcBef>
              <a:buClr>
                <a:schemeClr val="tx1"/>
              </a:buClr>
              <a:buFont typeface="Calibri" panose="020F0502020204030204" pitchFamily="34" charset="0"/>
              <a:buChar char="-"/>
            </a:pPr>
            <a:r>
              <a:rPr lang="en-US" sz="1800" dirty="0" smtClean="0">
                <a:latin typeface="Calibri" panose="020F0502020204030204" pitchFamily="34" charset="0"/>
              </a:rPr>
              <a:t>AOC transitions to Lakeland early May; N42 phase inspection begins 10 May (4-6 </a:t>
            </a:r>
            <a:r>
              <a:rPr lang="en-US" sz="1800" dirty="0" err="1" smtClean="0">
                <a:latin typeface="Calibri" panose="020F0502020204030204" pitchFamily="34" charset="0"/>
              </a:rPr>
              <a:t>wks</a:t>
            </a:r>
            <a:r>
              <a:rPr lang="en-US" sz="1800" dirty="0" smtClean="0">
                <a:latin typeface="Calibri" panose="020F0502020204030204" pitchFamily="34" charset="0"/>
              </a:rPr>
              <a:t>)</a:t>
            </a:r>
          </a:p>
          <a:p>
            <a:pPr marL="284163" indent="-230188">
              <a:spcBef>
                <a:spcPts val="600"/>
              </a:spcBef>
              <a:buClr>
                <a:schemeClr val="tx1"/>
              </a:buClr>
              <a:buFont typeface="Calibri" panose="020F0502020204030204" pitchFamily="34" charset="0"/>
              <a:buChar char="-"/>
            </a:pPr>
            <a:r>
              <a:rPr lang="en-US" sz="1800" dirty="0" smtClean="0">
                <a:latin typeface="Calibri" panose="020F0502020204030204" pitchFamily="34" charset="0"/>
              </a:rPr>
              <a:t>HFP kick-off meeting at AOML (10AM-12PM on 18 May)</a:t>
            </a:r>
          </a:p>
          <a:p>
            <a:pPr marL="284163" indent="-230188">
              <a:spcBef>
                <a:spcPts val="600"/>
              </a:spcBef>
              <a:buClr>
                <a:schemeClr val="tx1"/>
              </a:buClr>
              <a:buFont typeface="Calibri" panose="020F0502020204030204" pitchFamily="34" charset="0"/>
              <a:buChar char="-"/>
            </a:pPr>
            <a:r>
              <a:rPr lang="en-US" sz="1800" dirty="0" smtClean="0">
                <a:latin typeface="Calibri" panose="020F0502020204030204" pitchFamily="34" charset="0"/>
              </a:rPr>
              <a:t>Radar, </a:t>
            </a:r>
            <a:r>
              <a:rPr lang="en-US" sz="1800" dirty="0" err="1" smtClean="0">
                <a:latin typeface="Calibri" panose="020F0502020204030204" pitchFamily="34" charset="0"/>
              </a:rPr>
              <a:t>sonde</a:t>
            </a:r>
            <a:r>
              <a:rPr lang="en-US" sz="1800" dirty="0" smtClean="0">
                <a:latin typeface="Calibri" panose="020F0502020204030204" pitchFamily="34" charset="0"/>
              </a:rPr>
              <a:t>, and G-IV LPS trainings (late May/early June); Safety courses (</a:t>
            </a:r>
            <a:r>
              <a:rPr lang="en-US" sz="1800" dirty="0" err="1" smtClean="0">
                <a:latin typeface="Calibri" panose="020F0502020204030204" pitchFamily="34" charset="0"/>
              </a:rPr>
              <a:t>tbd</a:t>
            </a:r>
            <a:r>
              <a:rPr lang="en-US" sz="1800" dirty="0" smtClean="0">
                <a:latin typeface="Calibri" panose="020F0502020204030204" pitchFamily="34" charset="0"/>
              </a:rPr>
              <a:t>)</a:t>
            </a:r>
          </a:p>
          <a:p>
            <a:pPr marL="284163" indent="-230188">
              <a:spcBef>
                <a:spcPts val="600"/>
              </a:spcBef>
              <a:buClr>
                <a:schemeClr val="tx1"/>
              </a:buClr>
              <a:buFont typeface="Calibri" panose="020F0502020204030204" pitchFamily="34" charset="0"/>
              <a:buChar char="-"/>
            </a:pPr>
            <a:r>
              <a:rPr lang="en-US" sz="1800" dirty="0" smtClean="0">
                <a:latin typeface="Calibri" panose="020F0502020204030204" pitchFamily="34" charset="0"/>
              </a:rPr>
              <a:t>Field program plan finalized and published (1 June)</a:t>
            </a:r>
          </a:p>
          <a:p>
            <a:pPr marL="284163" indent="-230188">
              <a:spcBef>
                <a:spcPts val="600"/>
              </a:spcBef>
              <a:buClr>
                <a:schemeClr val="tx1"/>
              </a:buClr>
              <a:buFont typeface="Calibri" panose="020F0502020204030204" pitchFamily="34" charset="0"/>
              <a:buChar char="-"/>
            </a:pPr>
            <a:r>
              <a:rPr lang="en-US" sz="1800" dirty="0" smtClean="0">
                <a:latin typeface="Calibri" panose="020F0502020204030204" pitchFamily="34" charset="0"/>
              </a:rPr>
              <a:t>HFP briefing at AOC in Lakeland (</a:t>
            </a:r>
            <a:r>
              <a:rPr lang="en-US" sz="1800" dirty="0" err="1" smtClean="0">
                <a:latin typeface="Calibri" panose="020F0502020204030204" pitchFamily="34" charset="0"/>
              </a:rPr>
              <a:t>tbd</a:t>
            </a:r>
            <a:r>
              <a:rPr lang="en-US" sz="1800" dirty="0" smtClean="0">
                <a:latin typeface="Calibri" panose="020F0502020204030204" pitchFamily="34" charset="0"/>
              </a:rPr>
              <a:t>)</a:t>
            </a:r>
          </a:p>
          <a:p>
            <a:pPr>
              <a:spcBef>
                <a:spcPts val="600"/>
              </a:spcBef>
              <a:buClr>
                <a:schemeClr val="tx1"/>
              </a:buClr>
            </a:pPr>
            <a:r>
              <a:rPr lang="en-US" dirty="0" smtClean="0">
                <a:solidFill>
                  <a:schemeClr val="tx1">
                    <a:lumMod val="85000"/>
                  </a:schemeClr>
                </a:solidFill>
                <a:latin typeface="Calibri" panose="020F0502020204030204" pitchFamily="34" charset="0"/>
              </a:rPr>
              <a:t>HFP Plan</a:t>
            </a:r>
          </a:p>
          <a:p>
            <a:pPr marL="284163" lvl="0" indent="-230188">
              <a:spcBef>
                <a:spcPts val="600"/>
              </a:spcBef>
              <a:buClr>
                <a:schemeClr val="tx1"/>
              </a:buClr>
              <a:buFont typeface="Calibri" panose="020F0502020204030204" pitchFamily="34" charset="0"/>
              <a:buChar char="-"/>
            </a:pPr>
            <a:r>
              <a:rPr lang="en-US" sz="1800" dirty="0" smtClean="0">
                <a:latin typeface="Calibri" panose="020F0502020204030204" pitchFamily="34" charset="0"/>
              </a:rPr>
              <a:t>21 submissions: AIPEX, Arc Cloud, Conv. Burst, Raman Lidar, CYGNSS-SFMR, DWL, ET, </a:t>
            </a:r>
            <a:r>
              <a:rPr lang="en-US" sz="1800" dirty="0" err="1" smtClean="0">
                <a:latin typeface="Calibri" panose="020F0502020204030204" pitchFamily="34" charset="0"/>
              </a:rPr>
              <a:t>GenEx</a:t>
            </a:r>
            <a:r>
              <a:rPr lang="en-US" sz="1800" dirty="0" smtClean="0">
                <a:latin typeface="Calibri" panose="020F0502020204030204" pitchFamily="34" charset="0"/>
              </a:rPr>
              <a:t>, G-IV SFMR, G-IV TDR, Gliders, High-In. SFMR, Landfall, Eye-Eyewall Mixing, Offshore Windfarm, P-3 TDR, SEF-ERC, SUAVE, Diurnal Cycle, TC in Shear, TC-Ocean</a:t>
            </a:r>
          </a:p>
          <a:p>
            <a:pPr marL="284163" indent="-230188">
              <a:spcBef>
                <a:spcPts val="600"/>
              </a:spcBef>
              <a:buClr>
                <a:schemeClr val="tx1"/>
              </a:buClr>
              <a:buFont typeface="Calibri" panose="020F0502020204030204" pitchFamily="34" charset="0"/>
              <a:buChar char="-"/>
            </a:pPr>
            <a:r>
              <a:rPr lang="en-US" sz="1800" dirty="0" smtClean="0">
                <a:latin typeface="Calibri" panose="020F0502020204030204" pitchFamily="34" charset="0"/>
              </a:rPr>
              <a:t>Priorities submitted to AOC for ORM: P-3 TDR, G-IV TDR, DWL, SUAVE and AIPEX</a:t>
            </a:r>
          </a:p>
          <a:p>
            <a:pPr>
              <a:spcBef>
                <a:spcPts val="600"/>
              </a:spcBef>
              <a:buClr>
                <a:schemeClr val="tx1"/>
              </a:buClr>
            </a:pPr>
            <a:r>
              <a:rPr lang="en-US" dirty="0" smtClean="0">
                <a:solidFill>
                  <a:schemeClr val="tx1">
                    <a:lumMod val="85000"/>
                  </a:schemeClr>
                </a:solidFill>
                <a:latin typeface="Calibri" panose="020F0502020204030204" pitchFamily="34" charset="0"/>
              </a:rPr>
              <a:t>Misc. </a:t>
            </a:r>
            <a:endParaRPr lang="en-US" dirty="0">
              <a:solidFill>
                <a:schemeClr val="tx1">
                  <a:lumMod val="85000"/>
                </a:schemeClr>
              </a:solidFill>
              <a:latin typeface="Calibri" panose="020F0502020204030204" pitchFamily="34" charset="0"/>
            </a:endParaRPr>
          </a:p>
          <a:p>
            <a:pPr marL="284163" indent="-230188">
              <a:spcBef>
                <a:spcPts val="600"/>
              </a:spcBef>
              <a:buClr>
                <a:schemeClr val="tx1"/>
              </a:buClr>
              <a:buFont typeface="Calibri" panose="020F0502020204030204" pitchFamily="34" charset="0"/>
              <a:buChar char="-"/>
            </a:pPr>
            <a:r>
              <a:rPr lang="en-US" sz="1800" dirty="0" smtClean="0">
                <a:latin typeface="Calibri" panose="020F0502020204030204" pitchFamily="34" charset="0"/>
              </a:rPr>
              <a:t>Yes/no to pursuing Mexican research clearance for Harlingen or La Paz option</a:t>
            </a:r>
          </a:p>
          <a:p>
            <a:pPr marL="284163" indent="-230188">
              <a:spcBef>
                <a:spcPts val="600"/>
              </a:spcBef>
              <a:buClr>
                <a:schemeClr val="tx1"/>
              </a:buClr>
              <a:buFont typeface="Calibri" panose="020F0502020204030204" pitchFamily="34" charset="0"/>
              <a:buChar char="-"/>
            </a:pPr>
            <a:r>
              <a:rPr lang="en-US" sz="1800" dirty="0" smtClean="0">
                <a:latin typeface="Calibri" panose="020F0502020204030204" pitchFamily="34" charset="0"/>
              </a:rPr>
              <a:t>Travel cap may mean limited Fed participation in the field this season </a:t>
            </a:r>
          </a:p>
          <a:p>
            <a:pPr marL="284163" indent="-230188">
              <a:spcBef>
                <a:spcPts val="600"/>
              </a:spcBef>
              <a:buClr>
                <a:schemeClr val="tx1"/>
              </a:buClr>
              <a:buFont typeface="Calibri" panose="020F0502020204030204" pitchFamily="34" charset="0"/>
              <a:buChar char="-"/>
            </a:pPr>
            <a:r>
              <a:rPr lang="en-US" sz="1800" dirty="0" smtClean="0">
                <a:latin typeface="Calibri" panose="020F0502020204030204" pitchFamily="34" charset="0"/>
              </a:rPr>
              <a:t>Rem: P-3/G-IV flight </a:t>
            </a:r>
            <a:r>
              <a:rPr lang="en-US" sz="1800" dirty="0" err="1" smtClean="0">
                <a:latin typeface="Calibri" panose="020F0502020204030204" pitchFamily="34" charset="0"/>
              </a:rPr>
              <a:t>hrs</a:t>
            </a:r>
            <a:r>
              <a:rPr lang="en-US" sz="1800" dirty="0" smtClean="0">
                <a:latin typeface="Calibri" panose="020F0502020204030204" pitchFamily="34" charset="0"/>
              </a:rPr>
              <a:t> remaining in FY17 </a:t>
            </a:r>
            <a:r>
              <a:rPr lang="en-US" sz="1800" dirty="0" smtClean="0">
                <a:latin typeface="Calibri" panose="020F0502020204030204" pitchFamily="34" charset="0"/>
                <a:sym typeface="Wingdings" panose="05000000000000000000" pitchFamily="2" charset="2"/>
              </a:rPr>
              <a:t> </a:t>
            </a:r>
            <a:r>
              <a:rPr lang="en-US" sz="1800" dirty="0" smtClean="0">
                <a:latin typeface="Calibri" panose="020F0502020204030204" pitchFamily="34" charset="0"/>
              </a:rPr>
              <a:t>32/25 research, 86/121 NWS</a:t>
            </a:r>
          </a:p>
          <a:p>
            <a:pPr marL="284163" indent="-230188">
              <a:spcBef>
                <a:spcPts val="600"/>
              </a:spcBef>
              <a:buClr>
                <a:schemeClr val="tx1"/>
              </a:buClr>
              <a:buFont typeface="Calibri" panose="020F0502020204030204" pitchFamily="34" charset="0"/>
              <a:buChar char="-"/>
            </a:pPr>
            <a:r>
              <a:rPr lang="en-US" sz="1800" dirty="0" smtClean="0">
                <a:latin typeface="Calibri" panose="020F0502020204030204" pitchFamily="34" charset="0"/>
              </a:rPr>
              <a:t>Rem: 66 (HRD), 100 (HFIP), 167 (IR) </a:t>
            </a:r>
            <a:r>
              <a:rPr lang="en-US" sz="1800" dirty="0" err="1" smtClean="0">
                <a:latin typeface="Calibri" panose="020F0502020204030204" pitchFamily="34" charset="0"/>
              </a:rPr>
              <a:t>sondes</a:t>
            </a:r>
            <a:r>
              <a:rPr lang="en-US" sz="1800" dirty="0" smtClean="0">
                <a:latin typeface="Calibri" panose="020F0502020204030204" pitchFamily="34" charset="0"/>
              </a:rPr>
              <a:t>; 55 AXBTs (some to be used by Otter project)</a:t>
            </a:r>
          </a:p>
        </p:txBody>
      </p:sp>
    </p:spTree>
    <p:extLst>
      <p:ext uri="{BB962C8B-B14F-4D97-AF65-F5344CB8AC3E}">
        <p14:creationId xmlns:p14="http://schemas.microsoft.com/office/powerpoint/2010/main" val="29878556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75000"/>
          </a:schemeClr>
        </a:solidFill>
        <a:effectLst/>
      </p:bgPr>
    </p:bg>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0" y="0"/>
            <a:ext cx="8991600" cy="609600"/>
          </a:xfrm>
          <a:effectLst/>
        </p:spPr>
        <p:txBody>
          <a:bodyPr/>
          <a:lstStyle/>
          <a:p>
            <a:pPr algn="l"/>
            <a:r>
              <a:rPr lang="en-US" sz="2800" b="1" spc="60" dirty="0" smtClean="0">
                <a:solidFill>
                  <a:srgbClr val="A9D1F5"/>
                </a:solidFill>
                <a:latin typeface="Calibri" panose="020F0502020204030204" pitchFamily="34" charset="0"/>
              </a:rPr>
              <a:t>2017 HFP </a:t>
            </a:r>
            <a:endParaRPr lang="en-US" sz="2800" b="1" spc="60" dirty="0">
              <a:solidFill>
                <a:srgbClr val="A9D1F5"/>
              </a:solidFill>
              <a:latin typeface="Calibri" panose="020F0502020204030204" pitchFamily="34" charset="0"/>
            </a:endParaRPr>
          </a:p>
        </p:txBody>
      </p:sp>
      <p:sp>
        <p:nvSpPr>
          <p:cNvPr id="91139" name="Rectangle 3"/>
          <p:cNvSpPr>
            <a:spLocks noGrp="1" noChangeArrowheads="1"/>
          </p:cNvSpPr>
          <p:nvPr>
            <p:ph idx="1"/>
          </p:nvPr>
        </p:nvSpPr>
        <p:spPr>
          <a:xfrm>
            <a:off x="457200" y="533400"/>
            <a:ext cx="8292084" cy="6029325"/>
          </a:xfrm>
        </p:spPr>
        <p:txBody>
          <a:bodyPr/>
          <a:lstStyle/>
          <a:p>
            <a:pPr>
              <a:spcBef>
                <a:spcPts val="600"/>
              </a:spcBef>
            </a:pPr>
            <a:r>
              <a:rPr lang="en-US" dirty="0" smtClean="0">
                <a:solidFill>
                  <a:schemeClr val="accent2">
                    <a:lumMod val="20000"/>
                    <a:lumOff val="80000"/>
                  </a:schemeClr>
                </a:solidFill>
                <a:latin typeface="Calibri" panose="020F0502020204030204" pitchFamily="34" charset="0"/>
              </a:rPr>
              <a:t>FYI from Jeff Smith:</a:t>
            </a:r>
          </a:p>
          <a:p>
            <a:pPr>
              <a:spcBef>
                <a:spcPts val="600"/>
              </a:spcBef>
            </a:pPr>
            <a:endParaRPr lang="en-US" sz="800" dirty="0" smtClean="0">
              <a:solidFill>
                <a:schemeClr val="bg1"/>
              </a:solidFill>
              <a:latin typeface="Calibri" panose="020F0502020204030204" pitchFamily="34" charset="0"/>
            </a:endParaRPr>
          </a:p>
          <a:p>
            <a:pPr marL="53975">
              <a:spcBef>
                <a:spcPts val="600"/>
              </a:spcBef>
              <a:buClr>
                <a:schemeClr val="tx1"/>
              </a:buClr>
            </a:pPr>
            <a:r>
              <a:rPr lang="en-US" sz="1800" dirty="0" smtClean="0">
                <a:latin typeface="Calibri" panose="020F0502020204030204" pitchFamily="34" charset="0"/>
              </a:rPr>
              <a:t>“</a:t>
            </a:r>
            <a:r>
              <a:rPr lang="en-US" sz="1800" dirty="0">
                <a:latin typeface="Calibri" panose="020F0502020204030204" pitchFamily="34" charset="0"/>
              </a:rPr>
              <a:t>I’ve been assisting as the NOAA technical lead on a SBIR to develop a new ocean profiler, the MASED.  This cool </a:t>
            </a:r>
            <a:r>
              <a:rPr lang="en-US" sz="1800" dirty="0" err="1">
                <a:latin typeface="Calibri" panose="020F0502020204030204" pitchFamily="34" charset="0"/>
              </a:rPr>
              <a:t>sonde</a:t>
            </a:r>
            <a:r>
              <a:rPr lang="en-US" sz="1800" dirty="0">
                <a:latin typeface="Calibri" panose="020F0502020204030204" pitchFamily="34" charset="0"/>
              </a:rPr>
              <a:t> will launch from any AVAPS </a:t>
            </a:r>
            <a:r>
              <a:rPr lang="en-US" sz="1800" dirty="0" err="1">
                <a:latin typeface="Calibri" panose="020F0502020204030204" pitchFamily="34" charset="0"/>
              </a:rPr>
              <a:t>dropsonde</a:t>
            </a:r>
            <a:r>
              <a:rPr lang="en-US" sz="1800" dirty="0">
                <a:latin typeface="Calibri" panose="020F0502020204030204" pitchFamily="34" charset="0"/>
              </a:rPr>
              <a:t> tube, and be able to perform multiple ocean profiles at a programmable time interval from minutes to days.  The standard data profile includes temperature, current and salinity.  Data transfer is via Iridium satellite link.</a:t>
            </a:r>
          </a:p>
          <a:p>
            <a:pPr marL="53975">
              <a:spcBef>
                <a:spcPts val="600"/>
              </a:spcBef>
              <a:buClr>
                <a:schemeClr val="tx1"/>
              </a:buClr>
            </a:pPr>
            <a:r>
              <a:rPr lang="en-US" sz="1800" dirty="0" smtClean="0">
                <a:latin typeface="Calibri" panose="020F0502020204030204" pitchFamily="34" charset="0"/>
              </a:rPr>
              <a:t>We </a:t>
            </a:r>
            <a:r>
              <a:rPr lang="en-US" sz="1800" dirty="0">
                <a:latin typeface="Calibri" panose="020F0502020204030204" pitchFamily="34" charset="0"/>
              </a:rPr>
              <a:t>are nearing the end of Phase II of the SBIR, which will culminate with launching an operational MASED or two in June.  The research company is looking for some seed money to further refine the design and manufacture some units.  If further development </a:t>
            </a:r>
            <a:r>
              <a:rPr lang="en-US" sz="1800" dirty="0" smtClean="0">
                <a:latin typeface="Calibri" panose="020F0502020204030204" pitchFamily="34" charset="0"/>
              </a:rPr>
              <a:t>of this </a:t>
            </a:r>
            <a:r>
              <a:rPr lang="en-US" sz="1800" dirty="0">
                <a:latin typeface="Calibri" panose="020F0502020204030204" pitchFamily="34" charset="0"/>
              </a:rPr>
              <a:t>project has some interest with your group, I can put you in contact with them</a:t>
            </a:r>
            <a:r>
              <a:rPr lang="en-US" sz="1800" dirty="0" smtClean="0">
                <a:latin typeface="Calibri" panose="020F0502020204030204" pitchFamily="34" charset="0"/>
              </a:rPr>
              <a:t>.”</a:t>
            </a:r>
          </a:p>
        </p:txBody>
      </p:sp>
    </p:spTree>
    <p:extLst>
      <p:ext uri="{BB962C8B-B14F-4D97-AF65-F5344CB8AC3E}">
        <p14:creationId xmlns:p14="http://schemas.microsoft.com/office/powerpoint/2010/main" val="23005846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371600"/>
            <a:ext cx="7924800" cy="3970318"/>
          </a:xfrm>
          <a:prstGeom prst="rect">
            <a:avLst/>
          </a:prstGeom>
        </p:spPr>
        <p:txBody>
          <a:bodyPr wrap="square">
            <a:spAutoFit/>
          </a:bodyPr>
          <a:lstStyle/>
          <a:p>
            <a:r>
              <a:rPr lang="en-US" dirty="0"/>
              <a:t>TITLE I—UNITED STATES WEATHER RESEARCH AND FORECASTING IMPROVEMENT</a:t>
            </a:r>
          </a:p>
          <a:p>
            <a:endParaRPr lang="en-US" dirty="0"/>
          </a:p>
          <a:p>
            <a:r>
              <a:rPr lang="en-US" dirty="0"/>
              <a:t>Sec. 101. Public safety priority.</a:t>
            </a:r>
          </a:p>
          <a:p>
            <a:r>
              <a:rPr lang="en-US" dirty="0">
                <a:solidFill>
                  <a:srgbClr val="FFFF00"/>
                </a:solidFill>
              </a:rPr>
              <a:t>Sec. 102. Weather research and forecasting innovation.</a:t>
            </a:r>
          </a:p>
          <a:p>
            <a:r>
              <a:rPr lang="en-US" dirty="0"/>
              <a:t>Sec. 103. Tornado warning improvement and extension program.</a:t>
            </a:r>
          </a:p>
          <a:p>
            <a:r>
              <a:rPr lang="en-US" dirty="0">
                <a:solidFill>
                  <a:srgbClr val="FFFF00"/>
                </a:solidFill>
              </a:rPr>
              <a:t>Sec. 104. Hurricane forecast improvement program.</a:t>
            </a:r>
          </a:p>
          <a:p>
            <a:r>
              <a:rPr lang="en-US" dirty="0"/>
              <a:t>Sec. 105. Weather research and development planning.</a:t>
            </a:r>
          </a:p>
          <a:p>
            <a:r>
              <a:rPr lang="en-US" dirty="0">
                <a:solidFill>
                  <a:srgbClr val="FFFF00"/>
                </a:solidFill>
              </a:rPr>
              <a:t>Sec. 106. Observing system planning.</a:t>
            </a:r>
          </a:p>
          <a:p>
            <a:r>
              <a:rPr lang="en-US" dirty="0">
                <a:solidFill>
                  <a:srgbClr val="FFFF00"/>
                </a:solidFill>
              </a:rPr>
              <a:t>Sec. 107. Observing system simulation experiments.</a:t>
            </a:r>
          </a:p>
          <a:p>
            <a:r>
              <a:rPr lang="en-US" dirty="0"/>
              <a:t>Sec. 108. Annual report on computing resources prioritization.</a:t>
            </a:r>
          </a:p>
          <a:p>
            <a:r>
              <a:rPr lang="en-US" dirty="0"/>
              <a:t>Sec. 109. United States Weather Research program.</a:t>
            </a:r>
          </a:p>
          <a:p>
            <a:r>
              <a:rPr lang="en-US" dirty="0"/>
              <a:t>Sec. 110. Authorization of appropriations</a:t>
            </a:r>
            <a:r>
              <a:rPr lang="en-US" dirty="0" smtClean="0"/>
              <a:t>.</a:t>
            </a:r>
          </a:p>
          <a:p>
            <a:r>
              <a:rPr lang="en-US" dirty="0">
                <a:solidFill>
                  <a:srgbClr val="FFFF00"/>
                </a:solidFill>
              </a:rPr>
              <a:t>Sec. 413. Hurricane hunter aircraft.</a:t>
            </a:r>
          </a:p>
          <a:p>
            <a:endParaRPr lang="en-US" dirty="0"/>
          </a:p>
        </p:txBody>
      </p:sp>
      <p:sp>
        <p:nvSpPr>
          <p:cNvPr id="3" name="Rectangle 2"/>
          <p:cNvSpPr/>
          <p:nvPr/>
        </p:nvSpPr>
        <p:spPr>
          <a:xfrm>
            <a:off x="1600200" y="612457"/>
            <a:ext cx="6096000" cy="369332"/>
          </a:xfrm>
          <a:prstGeom prst="rect">
            <a:avLst/>
          </a:prstGeom>
        </p:spPr>
        <p:txBody>
          <a:bodyPr wrap="square">
            <a:spAutoFit/>
          </a:bodyPr>
          <a:lstStyle/>
          <a:p>
            <a:r>
              <a:rPr lang="en-US" dirty="0"/>
              <a:t>https://www.congress.gov/bill/115th-congress/house-bill/353</a:t>
            </a:r>
          </a:p>
        </p:txBody>
      </p:sp>
      <p:sp>
        <p:nvSpPr>
          <p:cNvPr id="4" name="Rectangle 3"/>
          <p:cNvSpPr/>
          <p:nvPr/>
        </p:nvSpPr>
        <p:spPr>
          <a:xfrm>
            <a:off x="838200" y="191869"/>
            <a:ext cx="7391400" cy="400110"/>
          </a:xfrm>
          <a:prstGeom prst="rect">
            <a:avLst/>
          </a:prstGeom>
        </p:spPr>
        <p:txBody>
          <a:bodyPr wrap="square">
            <a:spAutoFit/>
          </a:bodyPr>
          <a:lstStyle/>
          <a:p>
            <a:r>
              <a:rPr lang="en-US" sz="2000" dirty="0">
                <a:solidFill>
                  <a:srgbClr val="FFFF00"/>
                </a:solidFill>
              </a:rPr>
              <a:t>H.R.353 - Weather Research and Forecasting Innovation Act of 2017</a:t>
            </a:r>
          </a:p>
        </p:txBody>
      </p:sp>
    </p:spTree>
    <p:extLst>
      <p:ext uri="{BB962C8B-B14F-4D97-AF65-F5344CB8AC3E}">
        <p14:creationId xmlns:p14="http://schemas.microsoft.com/office/powerpoint/2010/main" val="1619786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066800"/>
            <a:ext cx="7696200" cy="2308324"/>
          </a:xfrm>
          <a:prstGeom prst="rect">
            <a:avLst/>
          </a:prstGeom>
        </p:spPr>
        <p:txBody>
          <a:bodyPr wrap="square">
            <a:spAutoFit/>
          </a:bodyPr>
          <a:lstStyle/>
          <a:p>
            <a:r>
              <a:rPr lang="en-US" dirty="0"/>
              <a:t>SEC. 102. Weather research and forecasting innovation.</a:t>
            </a:r>
          </a:p>
          <a:p>
            <a:endParaRPr lang="en-US" dirty="0"/>
          </a:p>
          <a:p>
            <a:r>
              <a:rPr lang="en-US" dirty="0"/>
              <a:t>(a) Program.—The Assistant Administrator for the Office of Oceanic and Atmospheric Research shall conduct </a:t>
            </a:r>
            <a:r>
              <a:rPr lang="en-US" dirty="0">
                <a:solidFill>
                  <a:srgbClr val="FFFF00"/>
                </a:solidFill>
              </a:rPr>
              <a:t>a program to develop improved understanding of and forecast capabilities for atmospheric events and their impacts</a:t>
            </a:r>
            <a:r>
              <a:rPr lang="en-US" dirty="0"/>
              <a:t>, placing priority on </a:t>
            </a:r>
            <a:r>
              <a:rPr lang="en-US" dirty="0">
                <a:solidFill>
                  <a:srgbClr val="FFFF00"/>
                </a:solidFill>
              </a:rPr>
              <a:t>developing more accurate, timely, and effective warnings and forecasts of high impact weather events that endanger life and property.</a:t>
            </a:r>
          </a:p>
        </p:txBody>
      </p:sp>
    </p:spTree>
    <p:extLst>
      <p:ext uri="{BB962C8B-B14F-4D97-AF65-F5344CB8AC3E}">
        <p14:creationId xmlns:p14="http://schemas.microsoft.com/office/powerpoint/2010/main" val="2469378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077200" cy="5078313"/>
          </a:xfrm>
          <a:prstGeom prst="rect">
            <a:avLst/>
          </a:prstGeom>
        </p:spPr>
        <p:txBody>
          <a:bodyPr wrap="square">
            <a:spAutoFit/>
          </a:bodyPr>
          <a:lstStyle/>
          <a:p>
            <a:r>
              <a:rPr lang="en-US" dirty="0"/>
              <a:t>SEC. 106. Observing system planning.</a:t>
            </a:r>
          </a:p>
          <a:p>
            <a:endParaRPr lang="en-US" dirty="0"/>
          </a:p>
          <a:p>
            <a:r>
              <a:rPr lang="en-US" dirty="0"/>
              <a:t>The Under Secretary shall—</a:t>
            </a:r>
          </a:p>
          <a:p>
            <a:endParaRPr lang="en-US" dirty="0"/>
          </a:p>
          <a:p>
            <a:r>
              <a:rPr lang="en-US" dirty="0"/>
              <a:t>(1) </a:t>
            </a:r>
            <a:r>
              <a:rPr lang="en-US" dirty="0">
                <a:solidFill>
                  <a:srgbClr val="FFFF00"/>
                </a:solidFill>
              </a:rPr>
              <a:t>develop and maintain a prioritized list of observation data requirements necessary to ensure weather forecasting capabilities to protect life and property to the maximum extent practicable</a:t>
            </a:r>
            <a:r>
              <a:rPr lang="en-US" dirty="0"/>
              <a:t>;</a:t>
            </a:r>
          </a:p>
          <a:p>
            <a:endParaRPr lang="en-US" dirty="0"/>
          </a:p>
          <a:p>
            <a:r>
              <a:rPr lang="en-US" dirty="0"/>
              <a:t>(2) consistent with section 107, utilize Observing System Simulation Experiments, Observing System Experiments, Analyses of Alternatives, and other appropriate assessment tools to ensure continuous systemic evaluations of the observing systems, data, and information needed to meet the requirements of paragraph (1), including options to maximize observational capabilities and their cost-effectiveness;</a:t>
            </a:r>
          </a:p>
          <a:p>
            <a:endParaRPr lang="en-US" dirty="0"/>
          </a:p>
          <a:p>
            <a:r>
              <a:rPr lang="en-US" dirty="0"/>
              <a:t>(3) </a:t>
            </a:r>
            <a:r>
              <a:rPr lang="en-US" dirty="0">
                <a:solidFill>
                  <a:srgbClr val="FFFF00"/>
                </a:solidFill>
              </a:rPr>
              <a:t>identify current and potential future data gaps in observing capabilities related to the requirements listed under paragraph (1); </a:t>
            </a:r>
            <a:r>
              <a:rPr lang="en-US" dirty="0"/>
              <a:t>and</a:t>
            </a:r>
          </a:p>
          <a:p>
            <a:endParaRPr lang="en-US" dirty="0"/>
          </a:p>
          <a:p>
            <a:r>
              <a:rPr lang="en-US" dirty="0"/>
              <a:t>(4) determine a range of options to address gaps identified under paragraph (3).</a:t>
            </a:r>
          </a:p>
        </p:txBody>
      </p:sp>
    </p:spTree>
    <p:extLst>
      <p:ext uri="{BB962C8B-B14F-4D97-AF65-F5344CB8AC3E}">
        <p14:creationId xmlns:p14="http://schemas.microsoft.com/office/powerpoint/2010/main" val="609964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838200"/>
            <a:ext cx="8077200" cy="4524315"/>
          </a:xfrm>
          <a:prstGeom prst="rect">
            <a:avLst/>
          </a:prstGeom>
        </p:spPr>
        <p:txBody>
          <a:bodyPr wrap="square">
            <a:spAutoFit/>
          </a:bodyPr>
          <a:lstStyle/>
          <a:p>
            <a:r>
              <a:rPr lang="en-US" dirty="0"/>
              <a:t>SEC. 413. Hurricane hunter aircraft.</a:t>
            </a:r>
          </a:p>
          <a:p>
            <a:endParaRPr lang="en-US" dirty="0"/>
          </a:p>
          <a:p>
            <a:r>
              <a:rPr lang="en-US" dirty="0"/>
              <a:t>(a) </a:t>
            </a:r>
            <a:r>
              <a:rPr lang="en-US" dirty="0">
                <a:solidFill>
                  <a:srgbClr val="FFFF00"/>
                </a:solidFill>
              </a:rPr>
              <a:t>Backup capability.—The Under Secretary shall acquire backup for the capabilities of the WP–3D Orion and G–IV hurricane aircraft of the National Oceanic and Atmospheric Administration that is sufficient to prevent a single point of failure.</a:t>
            </a:r>
          </a:p>
          <a:p>
            <a:endParaRPr lang="en-US" dirty="0">
              <a:solidFill>
                <a:srgbClr val="FFFF00"/>
              </a:solidFill>
            </a:endParaRPr>
          </a:p>
          <a:p>
            <a:r>
              <a:rPr lang="en-US" dirty="0"/>
              <a:t>(b) Authority to enter agreements.—In order to carry out subsection (a), the Under Secretary shall negotiate and enter into 1 or more agreements or contracts, to the extent practicable and necessary, with governmental and non-governmental entities.</a:t>
            </a:r>
          </a:p>
          <a:p>
            <a:endParaRPr lang="en-US" dirty="0"/>
          </a:p>
          <a:p>
            <a:r>
              <a:rPr lang="en-US" dirty="0"/>
              <a:t>(c) Future technology.—The Under Secretary shall continue the development of Airborne Phased Array Radar under the United States Weather Research Program.</a:t>
            </a:r>
          </a:p>
          <a:p>
            <a:endParaRPr lang="en-US" dirty="0"/>
          </a:p>
          <a:p>
            <a:r>
              <a:rPr lang="en-US" dirty="0"/>
              <a:t>(d) Authorization of appropriations.—</a:t>
            </a:r>
            <a:r>
              <a:rPr lang="en-US" dirty="0">
                <a:solidFill>
                  <a:srgbClr val="FFFF00"/>
                </a:solidFill>
              </a:rPr>
              <a:t>For each of fiscal years 2017 through 2020, support for implementing subsections (a) and (b) is authorized out of funds appropriated to the Office of Marine and Aviation Operations</a:t>
            </a:r>
            <a:r>
              <a:rPr lang="en-US" dirty="0"/>
              <a:t>.</a:t>
            </a:r>
          </a:p>
        </p:txBody>
      </p:sp>
    </p:spTree>
    <p:extLst>
      <p:ext uri="{BB962C8B-B14F-4D97-AF65-F5344CB8AC3E}">
        <p14:creationId xmlns:p14="http://schemas.microsoft.com/office/powerpoint/2010/main" val="17662531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1341</TotalTime>
  <Words>987</Words>
  <Application>Microsoft Macintosh PowerPoint</Application>
  <PresentationFormat>On-screen Show (4:3)</PresentationFormat>
  <Paragraphs>77</Paragraphs>
  <Slides>10</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Wingdings</vt:lpstr>
      <vt:lpstr>Arial</vt:lpstr>
      <vt:lpstr>1_Office Theme</vt:lpstr>
      <vt:lpstr>PowerPoint Presentation</vt:lpstr>
      <vt:lpstr>PowerPoint Presentation</vt:lpstr>
      <vt:lpstr>PowerPoint Presentation</vt:lpstr>
      <vt:lpstr>2017 HFP </vt:lpstr>
      <vt:lpstr>2017 HFP </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Rogers</dc:creator>
  <cp:lastModifiedBy>Microsoft Office User</cp:lastModifiedBy>
  <cp:revision>18</cp:revision>
  <dcterms:created xsi:type="dcterms:W3CDTF">2016-05-09T20:19:56Z</dcterms:created>
  <dcterms:modified xsi:type="dcterms:W3CDTF">2017-04-21T15:09:54Z</dcterms:modified>
</cp:coreProperties>
</file>