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278" r:id="rId4"/>
    <p:sldId id="257" r:id="rId5"/>
    <p:sldId id="294" r:id="rId6"/>
    <p:sldId id="279" r:id="rId7"/>
    <p:sldId id="280" r:id="rId8"/>
    <p:sldId id="281" r:id="rId9"/>
    <p:sldId id="282" r:id="rId10"/>
    <p:sldId id="295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67"/>
  </p:normalViewPr>
  <p:slideViewPr>
    <p:cSldViewPr>
      <p:cViewPr varScale="1">
        <p:scale>
          <a:sx n="163" d="100"/>
          <a:sy n="163" d="100"/>
        </p:scale>
        <p:origin x="64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87DF9-46E9-453C-BDA0-E6D81E88A5D3}" type="datetimeFigureOut">
              <a:rPr lang="en-US" smtClean="0"/>
              <a:t>2/17/17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75E5E-447C-4668-8DBC-17650F28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01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3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5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7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94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19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57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67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79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21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40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88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26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18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77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83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83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14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3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9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1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7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48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0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2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01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7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52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0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26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11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13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3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53"/>
              <a:t>2/17/17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33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3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53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74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" y="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47" y="1859344"/>
            <a:ext cx="8604333" cy="156965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 defTabSz="914353"/>
            <a:r>
              <a:rPr lang="en-US" sz="4800" b="1" dirty="0">
                <a:solidFill>
                  <a:srgbClr val="FFFF00"/>
                </a:solidFill>
              </a:rPr>
              <a:t>HRD Observations Team Meeting</a:t>
            </a:r>
          </a:p>
          <a:p>
            <a:pPr algn="ctr" defTabSz="914353"/>
            <a:r>
              <a:rPr lang="en-US" sz="4800" b="1" dirty="0" smtClean="0">
                <a:solidFill>
                  <a:srgbClr val="FFFF00"/>
                </a:solidFill>
              </a:rPr>
              <a:t>February 2017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183360"/>
            <a:ext cx="9144000" cy="34163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   </a:t>
            </a:r>
            <a:r>
              <a:rPr lang="en-US" b="1" dirty="0" smtClean="0">
                <a:latin typeface="Helvetica"/>
                <a:cs typeface="Helvetica"/>
              </a:rPr>
              <a:t>WHAT DOES IT OFFER?</a:t>
            </a:r>
          </a:p>
          <a:p>
            <a:pPr marL="285750" indent="-285750">
              <a:buFont typeface="Wingdings" charset="2"/>
              <a:buChar char="§"/>
            </a:pP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Dropsonde data are located with respect to the TC center</a:t>
            </a: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Interpolated to the same pressure/height levels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Additional kinematic and thermodynamic variables (</a:t>
            </a:r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θ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θ</a:t>
            </a:r>
            <a:r>
              <a:rPr lang="en-US" baseline="-25000" dirty="0" err="1" smtClean="0">
                <a:solidFill>
                  <a:srgbClr val="FF0000"/>
                </a:solidFill>
                <a:latin typeface="Helvetica"/>
                <a:cs typeface="Helvetica"/>
              </a:rPr>
              <a:t>E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θ</a:t>
            </a:r>
            <a:r>
              <a:rPr lang="en-US" baseline="-25000" dirty="0" err="1" smtClean="0">
                <a:solidFill>
                  <a:srgbClr val="FF0000"/>
                </a:solidFill>
                <a:latin typeface="Helvetica"/>
                <a:cs typeface="Helvetica"/>
              </a:rPr>
              <a:t>V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, W, V</a:t>
            </a:r>
            <a:r>
              <a:rPr lang="en-US" baseline="-25000" dirty="0" smtClean="0">
                <a:solidFill>
                  <a:srgbClr val="FF0000"/>
                </a:solidFill>
                <a:latin typeface="Helvetica"/>
                <a:cs typeface="Helvetica"/>
              </a:rPr>
              <a:t>R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, V</a:t>
            </a:r>
            <a:r>
              <a:rPr lang="en-US" baseline="-25000" dirty="0" smtClean="0">
                <a:solidFill>
                  <a:srgbClr val="FF0000"/>
                </a:solidFill>
                <a:latin typeface="Helvetica"/>
                <a:cs typeface="Helvetica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, Z</a:t>
            </a:r>
            <a:r>
              <a:rPr lang="en-US" baseline="-25000" dirty="0" smtClean="0">
                <a:solidFill>
                  <a:srgbClr val="FF0000"/>
                </a:solidFill>
                <a:latin typeface="Helvetica"/>
                <a:cs typeface="Helvetica"/>
              </a:rPr>
              <a:t>PBL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, SST)</a:t>
            </a:r>
          </a:p>
          <a:p>
            <a:pPr marL="285750" indent="-285750">
              <a:buFont typeface="Wingdings" charset="2"/>
              <a:buChar char="§"/>
            </a:pPr>
            <a:r>
              <a:rPr lang="en-US" b="1" baseline="-25000" dirty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Rotated with respect to shear</a:t>
            </a:r>
          </a:p>
          <a:p>
            <a:pPr marL="285750" indent="-285750">
              <a:buFont typeface="Wingdings" charset="2"/>
              <a:buChar char="§"/>
            </a:pPr>
            <a:r>
              <a:rPr lang="en-US" b="1" baseline="-25000" dirty="0" smtClean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Each observation assigned current intensity, -6, -12, -24 h intensity change</a:t>
            </a: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If Flight Level Data Available:</a:t>
            </a:r>
          </a:p>
          <a:p>
            <a:r>
              <a:rPr lang="en-US" b="1" dirty="0" smtClean="0">
                <a:latin typeface="Helvetica"/>
                <a:cs typeface="Helvetica"/>
              </a:rPr>
              <a:t>			</a:t>
            </a:r>
            <a:r>
              <a:rPr lang="en-US" dirty="0" smtClean="0">
                <a:latin typeface="Helvetica"/>
                <a:cs typeface="Helvetica"/>
              </a:rPr>
              <a:t>Automatic T/O, L/D, “on-station” time detection</a:t>
            </a:r>
          </a:p>
          <a:p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		Automatic flight leg detection for cross-section analyses (hopefully)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	Rainfall accumulation (if on-station available, otherwise uses first/last Drop times)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NASA GPM IMERG (30-min, 0.10°, IR-PMW Merged Rain Rate)</a:t>
            </a:r>
          </a:p>
          <a:p>
            <a:endParaRPr lang="en-US" b="1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48767"/>
            <a:ext cx="9144000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   </a:t>
            </a:r>
            <a:r>
              <a:rPr lang="en-US" b="1" dirty="0" smtClean="0">
                <a:latin typeface="Helvetica"/>
                <a:cs typeface="Helvetica"/>
              </a:rPr>
              <a:t>WHAT ARE THE CHALLENGES?	</a:t>
            </a:r>
          </a:p>
          <a:p>
            <a:pPr marL="285750" indent="-285750">
              <a:buFont typeface="Wingdings" charset="2"/>
              <a:buChar char="§"/>
            </a:pPr>
            <a:r>
              <a:rPr lang="en-US" b="1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Common QC procedures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Helvetica"/>
                <a:cs typeface="Helvetica"/>
              </a:rPr>
              <a:t>	</a:t>
            </a:r>
            <a:r>
              <a:rPr lang="en-US" dirty="0" smtClean="0">
                <a:latin typeface="Helvetica"/>
                <a:cs typeface="Helvetica"/>
              </a:rPr>
              <a:t>FRD file availability, though flexibility should be built 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992591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30597"/>
            <a:ext cx="9144000" cy="992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 smtClean="0">
                <a:solidFill>
                  <a:schemeClr val="bg1"/>
                </a:solidFill>
                <a:latin typeface="Helvetica"/>
                <a:cs typeface="Helvetica"/>
              </a:rPr>
              <a:t>T</a:t>
            </a:r>
            <a:r>
              <a:rPr lang="en-US" sz="2100" dirty="0" smtClean="0">
                <a:solidFill>
                  <a:schemeClr val="bg1"/>
                </a:solidFill>
                <a:latin typeface="Helvetica"/>
                <a:cs typeface="Helvetica"/>
              </a:rPr>
              <a:t>ROPICAL</a:t>
            </a:r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2800" u="sng" dirty="0" smtClean="0">
                <a:solidFill>
                  <a:schemeClr val="bg1"/>
                </a:solidFill>
                <a:latin typeface="Helvetica"/>
                <a:cs typeface="Helvetica"/>
              </a:rPr>
              <a:t>C</a:t>
            </a:r>
            <a:r>
              <a:rPr lang="en-US" sz="2100" dirty="0" smtClean="0">
                <a:solidFill>
                  <a:schemeClr val="bg1"/>
                </a:solidFill>
                <a:latin typeface="Helvetica"/>
                <a:cs typeface="Helvetica"/>
              </a:rPr>
              <a:t>YCLONE</a:t>
            </a:r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 - </a:t>
            </a:r>
            <a:r>
              <a:rPr lang="en-US" sz="2800" u="sng" dirty="0" smtClean="0">
                <a:solidFill>
                  <a:schemeClr val="bg1"/>
                </a:solidFill>
                <a:latin typeface="Helvetica"/>
                <a:cs typeface="Helvetica"/>
              </a:rPr>
              <a:t>D</a:t>
            </a:r>
            <a:r>
              <a:rPr lang="en-US" sz="2100" dirty="0" smtClean="0">
                <a:solidFill>
                  <a:schemeClr val="bg1"/>
                </a:solidFill>
                <a:latin typeface="Helvetica"/>
                <a:cs typeface="Helvetica"/>
              </a:rPr>
              <a:t>ROPSONDE</a:t>
            </a:r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2800" u="sng" dirty="0" smtClean="0">
                <a:solidFill>
                  <a:schemeClr val="bg1"/>
                </a:solidFill>
                <a:latin typeface="Helvetica"/>
                <a:cs typeface="Helvetica"/>
              </a:rPr>
              <a:t>R</a:t>
            </a:r>
            <a:r>
              <a:rPr lang="en-US" sz="2100" dirty="0" smtClean="0">
                <a:solidFill>
                  <a:schemeClr val="bg1"/>
                </a:solidFill>
                <a:latin typeface="Helvetica"/>
                <a:cs typeface="Helvetica"/>
              </a:rPr>
              <a:t>ESEARCH</a:t>
            </a:r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2100" dirty="0" smtClean="0">
                <a:solidFill>
                  <a:schemeClr val="bg1"/>
                </a:solidFill>
                <a:latin typeface="Helvetica"/>
                <a:cs typeface="Helvetica"/>
              </a:rPr>
              <a:t>AND</a:t>
            </a:r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2800" u="sng" dirty="0" smtClean="0">
                <a:solidFill>
                  <a:schemeClr val="bg1"/>
                </a:solidFill>
                <a:latin typeface="Helvetica"/>
                <a:cs typeface="Helvetica"/>
              </a:rPr>
              <a:t>O</a:t>
            </a:r>
            <a:r>
              <a:rPr lang="en-US" sz="2100" dirty="0" smtClean="0">
                <a:solidFill>
                  <a:schemeClr val="bg1"/>
                </a:solidFill>
                <a:latin typeface="Helvetica"/>
                <a:cs typeface="Helvetica"/>
              </a:rPr>
              <a:t>PERATIONS</a:t>
            </a:r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2800" u="sng" dirty="0" smtClean="0">
                <a:solidFill>
                  <a:schemeClr val="bg1"/>
                </a:solidFill>
                <a:latin typeface="Helvetica"/>
                <a:cs typeface="Helvetica"/>
              </a:rPr>
              <a:t>P</a:t>
            </a:r>
            <a:r>
              <a:rPr lang="en-US" sz="2100" dirty="0" smtClean="0">
                <a:solidFill>
                  <a:schemeClr val="bg1"/>
                </a:solidFill>
                <a:latin typeface="Helvetica"/>
                <a:cs typeface="Helvetica"/>
              </a:rPr>
              <a:t>RODUCT</a:t>
            </a:r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2800" u="sng" dirty="0" smtClean="0">
                <a:solidFill>
                  <a:schemeClr val="bg1"/>
                </a:solidFill>
                <a:latin typeface="Helvetica"/>
                <a:cs typeface="Helvetica"/>
              </a:rPr>
              <a:t>S</a:t>
            </a:r>
            <a:r>
              <a:rPr lang="en-US" sz="2100" dirty="0" smtClean="0">
                <a:solidFill>
                  <a:schemeClr val="bg1"/>
                </a:solidFill>
                <a:latin typeface="Helvetica"/>
                <a:cs typeface="Helvetica"/>
              </a:rPr>
              <a:t>UITE </a:t>
            </a: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(TC-DROPS)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521314"/>
            <a:ext cx="9144000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   </a:t>
            </a:r>
            <a:r>
              <a:rPr lang="en-US" b="1" dirty="0" smtClean="0">
                <a:latin typeface="Helvetica"/>
                <a:cs typeface="Helvetica"/>
              </a:rPr>
              <a:t>PLANS FOR NOW:</a:t>
            </a:r>
          </a:p>
          <a:p>
            <a:pPr marL="342900" indent="-342900">
              <a:buFont typeface="+mj-lt"/>
              <a:buAutoNum type="arabicParenR"/>
            </a:pPr>
            <a:r>
              <a:rPr lang="en-US" u="sng" dirty="0" smtClean="0">
                <a:latin typeface="Helvetica"/>
                <a:cs typeface="Helvetica"/>
              </a:rPr>
              <a:t>Developmental and evaluation stage based on IFEX/SHOUT 2016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>
                <a:latin typeface="Helvetica"/>
                <a:cs typeface="Helvetica"/>
              </a:rPr>
              <a:t>Implementation for HFP 2017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>
                <a:latin typeface="Helvetica"/>
                <a:cs typeface="Helvetica"/>
              </a:rPr>
              <a:t>Processing complete HFP dropsonde record </a:t>
            </a:r>
          </a:p>
        </p:txBody>
      </p:sp>
    </p:spTree>
    <p:extLst>
      <p:ext uri="{BB962C8B-B14F-4D97-AF65-F5344CB8AC3E}">
        <p14:creationId xmlns:p14="http://schemas.microsoft.com/office/powerpoint/2010/main" val="300601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l_hermine2016_20160825i1_IFEX_rh_850_rot_ma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510"/>
            <a:ext cx="2971800" cy="2971800"/>
          </a:xfrm>
          <a:prstGeom prst="rect">
            <a:avLst/>
          </a:prstGeom>
        </p:spPr>
      </p:pic>
      <p:pic>
        <p:nvPicPr>
          <p:cNvPr id="16" name="Picture 15" descr="al_hermine2016_20160826i1_IFEX_rh_850_rot_ma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95" y="573510"/>
            <a:ext cx="2971800" cy="2971800"/>
          </a:xfrm>
          <a:prstGeom prst="rect">
            <a:avLst/>
          </a:prstGeom>
        </p:spPr>
      </p:pic>
      <p:pic>
        <p:nvPicPr>
          <p:cNvPr id="17" name="Picture 16" descr="al_hermine2016_20160828i1_IFEX_rh_850_rot_ma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73510"/>
            <a:ext cx="2971800" cy="2971800"/>
          </a:xfrm>
          <a:prstGeom prst="rect">
            <a:avLst/>
          </a:prstGeom>
        </p:spPr>
      </p:pic>
      <p:pic>
        <p:nvPicPr>
          <p:cNvPr id="18" name="Picture 17" descr="al_hermine2016_20160829i2_IFEX_rh_850_rot_map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310"/>
            <a:ext cx="2971800" cy="2971800"/>
          </a:xfrm>
          <a:prstGeom prst="rect">
            <a:avLst/>
          </a:prstGeom>
        </p:spPr>
      </p:pic>
      <p:pic>
        <p:nvPicPr>
          <p:cNvPr id="19" name="Picture 18" descr="al_hermine2016_20160830i1_IFEX_rh_850_rot_map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95" y="3763310"/>
            <a:ext cx="2971800" cy="2971800"/>
          </a:xfrm>
          <a:prstGeom prst="rect">
            <a:avLst/>
          </a:prstGeom>
        </p:spPr>
      </p:pic>
      <p:pic>
        <p:nvPicPr>
          <p:cNvPr id="20" name="Picture 19" descr="al_hermine2016_20160830i2_IFEX_rh_850_rot_map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763310"/>
            <a:ext cx="2971800" cy="2971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906" y="450607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20160825i1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20873" y="450607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20160826i1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79683" y="450607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20160828i1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8906" y="3648069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20160829i2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20873" y="3648069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20160830i1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79683" y="3642722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20160830i2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1" y="1"/>
            <a:ext cx="9144000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HERMINE: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P-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3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---- 850 hPa 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RH (SHEAR RELATIVE) 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8357" y="2532372"/>
            <a:ext cx="682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USL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72979" y="2530883"/>
            <a:ext cx="682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USR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4700" y="1046223"/>
            <a:ext cx="682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D</a:t>
            </a:r>
            <a:r>
              <a:rPr lang="en-US" sz="1400" b="1" dirty="0" smtClean="0">
                <a:latin typeface="Helvetica"/>
                <a:cs typeface="Helvetica"/>
              </a:rPr>
              <a:t>SL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72979" y="1044734"/>
            <a:ext cx="682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DSR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0873" y="5953388"/>
            <a:ext cx="3290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Helvetica"/>
                <a:cs typeface="Helvetica"/>
              </a:rPr>
              <a:t>Shading: Accumulated rainfall</a:t>
            </a:r>
            <a:endParaRPr lang="en-US" sz="11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4794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_hermine2016_20160831i1_IFEX_rh_850_rot_ma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946"/>
            <a:ext cx="2971800" cy="2971800"/>
          </a:xfrm>
          <a:prstGeom prst="rect">
            <a:avLst/>
          </a:prstGeom>
        </p:spPr>
      </p:pic>
      <p:pic>
        <p:nvPicPr>
          <p:cNvPr id="6" name="Picture 5" descr="al_hermine2016_20160901i1_IFEX_rh_850_rot_ma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61" y="575946"/>
            <a:ext cx="2971800" cy="2971800"/>
          </a:xfrm>
          <a:prstGeom prst="rect">
            <a:avLst/>
          </a:prstGeom>
        </p:spPr>
      </p:pic>
      <p:pic>
        <p:nvPicPr>
          <p:cNvPr id="7" name="Picture 6" descr="al_hermine2016_20160901i2_IFEX_rh_850_rot_ma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75946"/>
            <a:ext cx="2971800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903" y="455502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20160831i1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8685" y="455502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20160901i1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6997" y="455502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20160901i2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1"/>
            <a:ext cx="9144000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HERMINE: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P-3 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-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--- 850 hPa 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RH (SHEAR RELATIVE) 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al_hermine2016_20160829_RF03_SHOUT_midlevel_rh_rot_map_zoo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26" y="3886200"/>
            <a:ext cx="2971800" cy="2971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13954" y="3769809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GH 20160829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3" name="Picture 2" descr="al_hermine2016_20160831_RF04_SHOUT_midlevel_rh_rot_map_zoo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64" y="3886200"/>
            <a:ext cx="2971800" cy="2971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74944" y="3778508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GH 20160831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738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0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HERMINE: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P-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3 ---- Mean RH profiles from each flight (0-200 km)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al_hermine2016_IFEX_height_shear_quadrant_rh_inner_zoom_overvie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35" y="369332"/>
            <a:ext cx="6488667" cy="64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"/>
            <a:ext cx="9144000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HERMINE: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P-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3 ---- Mean 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θ</a:t>
            </a:r>
            <a:r>
              <a:rPr lang="en-US" baseline="-25000" dirty="0" err="1" smtClean="0">
                <a:solidFill>
                  <a:schemeClr val="bg1"/>
                </a:solidFill>
                <a:latin typeface="Helvetica"/>
                <a:cs typeface="Helvetica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profiles from each flight (0-200 km)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al_hermine2016_IFEX_height_shear_quadrant_thetae_inner_zoom_overvie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04" y="369333"/>
            <a:ext cx="6488667" cy="64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_karl2016_20160920i1_IFEX_rh_850_rot_ma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397"/>
            <a:ext cx="2971800" cy="297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"/>
            <a:ext cx="9144000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1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KARL: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P-3 &amp; G-IV ---- 850 hPa 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RH (SHEAR RELATIVE) 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903" y="455502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20160920i1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6" name="Picture 5" descr="al_karl2016_20160920n1_IFEX_rh_850_rot_ma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65" y="578397"/>
            <a:ext cx="2971800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0869" y="455502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20160920n1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8" name="Picture 7" descr="al_karl2016_20160921i1_IFEX_rh_850_rot_ma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78397"/>
            <a:ext cx="2971800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95525" y="455502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20160921i1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0" name="Picture 9" descr="al_karl2016_20160921n1_IFEX_rh_850_rot_map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309"/>
            <a:ext cx="2971800" cy="2971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903" y="3648318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20160921n1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2" name="Picture 11" descr="al_karl2016_20160922n1_IFEX_rh_850_rot_map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65" y="3763309"/>
            <a:ext cx="2971800" cy="2971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20869" y="3648318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20160922n1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4" name="Picture 13" descr="al_karl2016_20160922i1_IFEX_rh_850_rot_map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763309"/>
            <a:ext cx="2971800" cy="2971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95525" y="3641615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20160922i1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8419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0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KARL: P-3 &amp; G-IV ---- 850 hPa RH (SHEAR RELATIVE) 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al_karl2016_20160923i1_IFEX_rh_850_rot_ma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397"/>
            <a:ext cx="2971800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903" y="455502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20160923i1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9" name="Picture 8" descr="al_karl2016_20160923n1_IFEX_rh_850_rot_ma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95" y="578397"/>
            <a:ext cx="2971800" cy="297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4526" y="455502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20160923n1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1" name="Picture 10" descr="al_karl2016_20160923i2_IFEX_rh_850_rot_ma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78397"/>
            <a:ext cx="2971800" cy="2971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81869" y="455502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20160923i2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3" name="Picture 12" descr="al_karl2016_20160924i1_IFEX_rh_850_rot_map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57449"/>
            <a:ext cx="2971800" cy="2971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8903" y="3639887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20160924i1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5" name="Picture 14" descr="al_karl2016_20160924n1_IFEX_rh_850_rot_map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05" y="3757449"/>
            <a:ext cx="2971800" cy="297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7212" y="3634931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20160924n1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7" name="Picture 16" descr="al_karl2016_20160924i2_IFEX_rh_850_rot_map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8" y="3757449"/>
            <a:ext cx="2971800" cy="2971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95524" y="3637803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20160924i2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6589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0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KARL: G-IV ---- MIDLEVEL RH (700-500 hPa layer average) (SHEAR RELATIVE)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6" name="Picture 5" descr="al_karl2016_20160920n1_IFEX_midlevel_rh_rot_ma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" y="575936"/>
            <a:ext cx="2971800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558" y="455502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20160920n1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8" name="Picture 7" descr="al_karl2016_20160921n1_IFEX_midlevel_rh_rot_ma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61" y="575938"/>
            <a:ext cx="2971800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0871" y="464201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20160921n1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0" name="Picture 9" descr="al_karl2016_20160922n1_IFEX_midlevel_rh_rot_ma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75936"/>
            <a:ext cx="2971800" cy="2971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95529" y="459245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20160922n1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2" name="Picture 11" descr="al_karl2016_20160923n1_IFEX_midlevel_rh_rot_map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" y="3757449"/>
            <a:ext cx="2971800" cy="2971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1090" y="3637427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20160923n1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14" name="Picture 13" descr="al_karl2016_20160924n1_IFEX_midlevel_rh_rot_map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61" y="3757449"/>
            <a:ext cx="2971800" cy="2971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20871" y="3637427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20160924n1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2" name="Picture 1" descr="al_karl2016_20160922_RF05_SHOUT_midlevel_rh_rot_map_zoom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8" y="3757449"/>
            <a:ext cx="2971800" cy="297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95529" y="3637427"/>
            <a:ext cx="2130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GH 20160922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7839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0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KARL: P-3 &amp; G-IV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---- Mean RH 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profiles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from each 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flight (0-200 km)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al_karl2016_IFEX_height_shear_quadrant_rh_inner_overvie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77" y="369332"/>
            <a:ext cx="6488667" cy="64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7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0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KARL: P-3 &amp; G-IV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---- Mean </a:t>
            </a:r>
            <a:r>
              <a:rPr lang="en-US" dirty="0" err="1">
                <a:solidFill>
                  <a:schemeClr val="bg1"/>
                </a:solidFill>
                <a:latin typeface="Helvetica"/>
                <a:cs typeface="Helvetica"/>
              </a:rPr>
              <a:t>θ</a:t>
            </a:r>
            <a:r>
              <a:rPr lang="en-US" baseline="-25000" dirty="0" err="1">
                <a:solidFill>
                  <a:schemeClr val="bg1"/>
                </a:solidFill>
                <a:latin typeface="Helvetica"/>
                <a:cs typeface="Helvetica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profiles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from each 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flight (0-200 km)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3" name="Picture 2" descr="al_karl2016_IFEX_height_shear_quadrant_thetae_inner_overvie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75" y="369332"/>
            <a:ext cx="6488667" cy="64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685800"/>
            <a:ext cx="8382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Agenda</a:t>
            </a:r>
            <a:endParaRPr lang="en-US" sz="2400" dirty="0">
              <a:solidFill>
                <a:srgbClr val="FFFF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HFP </a:t>
            </a:r>
            <a:r>
              <a:rPr lang="en-US" sz="2400" dirty="0"/>
              <a:t>2017 plans (</a:t>
            </a:r>
            <a:r>
              <a:rPr lang="en-US" sz="2400" dirty="0" err="1" smtClean="0"/>
              <a:t>Reasor</a:t>
            </a:r>
            <a:r>
              <a:rPr lang="en-US" sz="2400" dirty="0" smtClean="0"/>
              <a:t>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Updates on planning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Online </a:t>
            </a:r>
            <a:r>
              <a:rPr lang="en-US" sz="2400" dirty="0"/>
              <a:t>form for submitting experiments/modules for HFP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 smtClean="0"/>
              <a:t>Online </a:t>
            </a:r>
            <a:r>
              <a:rPr lang="en-US" sz="2400" dirty="0"/>
              <a:t>form for submitting LPS mission summaries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Potential </a:t>
            </a:r>
            <a:r>
              <a:rPr lang="en-US" sz="2400" dirty="0"/>
              <a:t>for web-based GUI for aircraft data visualization (Klotz)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HWRF </a:t>
            </a:r>
            <a:r>
              <a:rPr lang="en-US" sz="2400" dirty="0"/>
              <a:t>case studies of interest and analysis plans (</a:t>
            </a:r>
            <a:r>
              <a:rPr lang="en-US" sz="2400" dirty="0" err="1"/>
              <a:t>Alaka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Initial </a:t>
            </a:r>
            <a:r>
              <a:rPr lang="en-US" sz="2400" dirty="0"/>
              <a:t>analysis of Hermine, Karl dropsondes in shear-relative framework (Zawislak)</a:t>
            </a:r>
          </a:p>
        </p:txBody>
      </p:sp>
    </p:spTree>
    <p:extLst>
      <p:ext uri="{BB962C8B-B14F-4D97-AF65-F5344CB8AC3E}">
        <p14:creationId xmlns:p14="http://schemas.microsoft.com/office/powerpoint/2010/main" val="30079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1905000"/>
            <a:ext cx="1962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HFP 2017</a:t>
            </a:r>
            <a:endParaRPr lang="en-US" sz="3600"/>
          </a:p>
        </p:txBody>
      </p:sp>
      <p:sp>
        <p:nvSpPr>
          <p:cNvPr id="3" name="TextBox 2"/>
          <p:cNvSpPr txBox="1"/>
          <p:nvPr/>
        </p:nvSpPr>
        <p:spPr>
          <a:xfrm>
            <a:off x="4267200" y="6172200"/>
            <a:ext cx="82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Reasor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68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5556" y="56445"/>
            <a:ext cx="7930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Data Visualization Portal</a:t>
            </a:r>
          </a:p>
          <a:p>
            <a:pPr algn="ctr" defTabSz="4572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Brad Klotz, </a:t>
            </a:r>
            <a:r>
              <a:rPr lang="en-US" sz="2400" b="1" dirty="0" err="1" smtClean="0">
                <a:solidFill>
                  <a:prstClr val="black"/>
                </a:solidFill>
                <a:latin typeface="Arial"/>
                <a:cs typeface="Arial"/>
              </a:rPr>
              <a:t>Obs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 Team Meeting (2/16/17)</a:t>
            </a:r>
            <a:endParaRPr lang="en-US" sz="2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399" y="1262110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As part of our field program, we often send out images of radar, 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  <a:cs typeface="Arial"/>
              </a:rPr>
              <a:t>dropsonde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, or other data we collect during our missions.</a:t>
            </a:r>
          </a:p>
          <a:p>
            <a:pPr marL="285750" indent="-285750" defTabSz="4572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Currently, these data/images are scattered in various places on our website and can sometimes be difficult to find</a:t>
            </a:r>
          </a:p>
          <a:p>
            <a:pPr marL="285750" indent="-285750" defTabSz="4572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For example</a:t>
            </a:r>
            <a:r>
              <a:rPr lang="is-IS" sz="2400" dirty="0" smtClean="0">
                <a:solidFill>
                  <a:prstClr val="black"/>
                </a:solidFill>
                <a:latin typeface="Arial"/>
                <a:cs typeface="Arial"/>
              </a:rPr>
              <a:t>…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9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5556" y="56445"/>
            <a:ext cx="79304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Data Visualization Portal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11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479" y="754111"/>
            <a:ext cx="5268491" cy="5715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800"/>
            <a:ext cx="9144000" cy="5220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119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147" y="641221"/>
            <a:ext cx="4827248" cy="58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1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5556" y="56445"/>
            <a:ext cx="79304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Data Visualization Portal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399" y="675664"/>
            <a:ext cx="8229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To remedy this issue, I am proposing that we create a portal or GUI where someone can come to our website and</a:t>
            </a:r>
            <a:r>
              <a:rPr lang="is-IS" sz="2400" dirty="0" smtClean="0">
                <a:solidFill>
                  <a:prstClr val="black"/>
                </a:solidFill>
                <a:latin typeface="Arial"/>
                <a:cs typeface="Arial"/>
              </a:rPr>
              <a:t>…</a:t>
            </a:r>
          </a:p>
          <a:p>
            <a:pPr marL="285750" indent="-285750" defTabSz="457200">
              <a:buFont typeface="Arial"/>
              <a:buChar char="•"/>
            </a:pPr>
            <a:endParaRPr lang="is-I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42950" lvl="1" indent="-285750" defTabSz="457200">
              <a:buFont typeface="Arial"/>
              <a:buChar char="•"/>
            </a:pPr>
            <a:r>
              <a:rPr lang="is-IS" sz="2400" dirty="0" smtClean="0">
                <a:solidFill>
                  <a:prstClr val="black"/>
                </a:solidFill>
                <a:latin typeface="Arial"/>
                <a:cs typeface="Arial"/>
              </a:rPr>
              <a:t>Click on the portal link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is-IS" sz="2400" dirty="0" smtClean="0">
                <a:solidFill>
                  <a:prstClr val="black"/>
                </a:solidFill>
                <a:latin typeface="Arial"/>
                <a:cs typeface="Arial"/>
              </a:rPr>
              <a:t>Select the data they want 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visualized</a:t>
            </a:r>
          </a:p>
          <a:p>
            <a:pPr marL="742950" lvl="1" indent="-285750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And see the desired image</a:t>
            </a:r>
          </a:p>
          <a:p>
            <a:pPr marL="285750" indent="-285750" defTabSz="4572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I envision this being useful in (semi) real time as well as for the historical images.</a:t>
            </a:r>
          </a:p>
          <a:p>
            <a:pPr marL="285750" indent="-285750" defTabSz="4572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The purpose of creating this application would be to:</a:t>
            </a:r>
          </a:p>
          <a:p>
            <a:pPr marL="457200" indent="-457200" defTabSz="457200">
              <a:buFont typeface="+mj-lt"/>
              <a:buAutoNum type="alphaLcParenR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Make our data more accessible during aircraft missions</a:t>
            </a:r>
          </a:p>
          <a:p>
            <a:pPr marL="457200" indent="-457200" defTabSz="457200">
              <a:buFont typeface="+mj-lt"/>
              <a:buAutoNum type="alphaLcParenR"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Hopefully bring more traffic to our website and increase interest in what we do during our field program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9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5556" y="56445"/>
            <a:ext cx="79304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 smtClean="0">
                <a:solidFill>
                  <a:prstClr val="black"/>
                </a:solidFill>
                <a:latin typeface="Arial"/>
                <a:cs typeface="Arial"/>
              </a:rPr>
              <a:t>Data Visualization Portal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HRD Observations Meeting, B. Klotz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63334" y="641221"/>
            <a:ext cx="2935111" cy="79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Enter data portal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49778" y="1622778"/>
            <a:ext cx="5218048" cy="889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Select flight and data type(s) to view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233333" y="1326445"/>
            <a:ext cx="225778" cy="3527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4178" y="2850444"/>
            <a:ext cx="2133600" cy="81844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Flight-level or surface data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25511" y="2850444"/>
            <a:ext cx="2133600" cy="81844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Radar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57889" y="2850444"/>
            <a:ext cx="2133600" cy="81844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000" dirty="0" err="1" smtClean="0">
                <a:solidFill>
                  <a:prstClr val="black"/>
                </a:solidFill>
                <a:latin typeface="Arial"/>
                <a:cs typeface="Arial"/>
              </a:rPr>
              <a:t>Dropsonde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/Skew-T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35423" y="2850444"/>
            <a:ext cx="2133600" cy="81844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Other data (DWL?)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3327400" y="2511778"/>
            <a:ext cx="225778" cy="3527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5441245" y="2511778"/>
            <a:ext cx="225778" cy="3527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2700000">
            <a:off x="2008073" y="2469504"/>
            <a:ext cx="225778" cy="3527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 rot="18900000">
            <a:off x="6644862" y="2469503"/>
            <a:ext cx="225778" cy="3527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5554134" y="3668889"/>
            <a:ext cx="225778" cy="3527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3214511" y="3668889"/>
            <a:ext cx="225778" cy="3527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24" y="4007556"/>
            <a:ext cx="3251105" cy="2685696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>
            <a:off x="1027289" y="3654778"/>
            <a:ext cx="225778" cy="3527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856" y="3978954"/>
            <a:ext cx="3316111" cy="2714298"/>
          </a:xfrm>
          <a:prstGeom prst="rect">
            <a:avLst/>
          </a:prstGeom>
        </p:spPr>
      </p:pic>
      <p:sp>
        <p:nvSpPr>
          <p:cNvPr id="26" name="Down Arrow 25"/>
          <p:cNvSpPr/>
          <p:nvPr/>
        </p:nvSpPr>
        <p:spPr>
          <a:xfrm rot="16200000">
            <a:off x="3747911" y="4936066"/>
            <a:ext cx="225778" cy="3527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24" y="4007556"/>
            <a:ext cx="3347155" cy="2848142"/>
          </a:xfrm>
          <a:prstGeom prst="rect">
            <a:avLst/>
          </a:prstGeom>
        </p:spPr>
      </p:pic>
      <p:sp>
        <p:nvSpPr>
          <p:cNvPr id="28" name="Down Arrow 27"/>
          <p:cNvSpPr/>
          <p:nvPr/>
        </p:nvSpPr>
        <p:spPr>
          <a:xfrm rot="16200000">
            <a:off x="3794479" y="5123744"/>
            <a:ext cx="225778" cy="3527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4" descr="160901I1_ws_dbz_planview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722" y="4007556"/>
            <a:ext cx="2823104" cy="2763298"/>
          </a:xfrm>
          <a:prstGeom prst="rect">
            <a:avLst/>
          </a:prstGeom>
          <a:noFill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189" y="4082686"/>
            <a:ext cx="3725333" cy="26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3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28" grpId="2" animBg="1"/>
      <p:bldP spid="28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HWRF Basin-scale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b="1" dirty="0"/>
              <a:t>2016 Basin-Scale HWRF Retrospective Case Studies</a:t>
            </a:r>
            <a:endParaRPr lang="en-US" dirty="0"/>
          </a:p>
          <a:p>
            <a:r>
              <a:rPr lang="en-US" i="1" dirty="0"/>
              <a:t>NOAA/AOML/Hurricane Research Division</a:t>
            </a:r>
            <a:endParaRPr lang="en-US" dirty="0"/>
          </a:p>
          <a:p>
            <a:r>
              <a:rPr lang="en-US" dirty="0"/>
              <a:t>2 February </a:t>
            </a:r>
            <a:r>
              <a:rPr lang="en-US" dirty="0" smtClean="0"/>
              <a:t>2017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Tropical Cyclones:</a:t>
            </a:r>
            <a:endParaRPr lang="en-US" dirty="0"/>
          </a:p>
          <a:p>
            <a:pPr fontAlgn="base"/>
            <a:r>
              <a:rPr lang="en-US" dirty="0"/>
              <a:t>Hurricane Hermine    AL    2016</a:t>
            </a:r>
          </a:p>
          <a:p>
            <a:pPr fontAlgn="base"/>
            <a:r>
              <a:rPr lang="en-US" dirty="0"/>
              <a:t>Tropical Storm Karl    AL    2016</a:t>
            </a:r>
          </a:p>
          <a:p>
            <a:pPr fontAlgn="base"/>
            <a:r>
              <a:rPr lang="en-US" dirty="0"/>
              <a:t>Hurricane Matthew    AL    2016</a:t>
            </a:r>
          </a:p>
          <a:p>
            <a:pPr fontAlgn="base"/>
            <a:r>
              <a:rPr lang="en-US" dirty="0"/>
              <a:t>Hurricane Nicole    AL    2016</a:t>
            </a:r>
          </a:p>
          <a:p>
            <a:pPr fontAlgn="base"/>
            <a:r>
              <a:rPr lang="en-US" dirty="0"/>
              <a:t>Hurricane Lester    EP    2016</a:t>
            </a:r>
          </a:p>
          <a:p>
            <a:pPr fontAlgn="base"/>
            <a:r>
              <a:rPr lang="en-US" dirty="0"/>
              <a:t>Tropical Storm Erika    AL    2015</a:t>
            </a:r>
          </a:p>
          <a:p>
            <a:pPr fontAlgn="base"/>
            <a:r>
              <a:rPr lang="en-US" dirty="0"/>
              <a:t>Hurricane Joaquin    AL    2015</a:t>
            </a:r>
          </a:p>
          <a:p>
            <a:pPr fontAlgn="base"/>
            <a:r>
              <a:rPr lang="en-US" dirty="0"/>
              <a:t>Hurricane Ignacio    EP    2015</a:t>
            </a:r>
          </a:p>
          <a:p>
            <a:pPr fontAlgn="base"/>
            <a:r>
              <a:rPr lang="en-US" dirty="0"/>
              <a:t>Hurricane Jimena    EP    2015</a:t>
            </a:r>
          </a:p>
          <a:p>
            <a:pPr fontAlgn="base"/>
            <a:r>
              <a:rPr lang="en-US" dirty="0"/>
              <a:t>Hurricane Patricia    EP    2015</a:t>
            </a:r>
          </a:p>
          <a:p>
            <a:pPr fontAlgn="base"/>
            <a:r>
              <a:rPr lang="en-US" dirty="0"/>
              <a:t>Hurricane Arthur    AL    2014</a:t>
            </a:r>
          </a:p>
          <a:p>
            <a:pPr fontAlgn="base"/>
            <a:r>
              <a:rPr lang="en-US" dirty="0"/>
              <a:t>Hurricane Edouard    AL    2014</a:t>
            </a:r>
          </a:p>
          <a:p>
            <a:pPr fontAlgn="base"/>
            <a:r>
              <a:rPr lang="en-US" dirty="0"/>
              <a:t>Hurricane Gonzalo    AL    2014</a:t>
            </a:r>
          </a:p>
          <a:p>
            <a:pPr fontAlgn="base"/>
            <a:r>
              <a:rPr lang="en-US" dirty="0"/>
              <a:t/>
            </a:r>
            <a:br>
              <a:rPr lang="en-US" dirty="0"/>
            </a:br>
            <a:r>
              <a:rPr lang="en-US" dirty="0"/>
              <a:t>Hurricane Isaac    AL    2012</a:t>
            </a:r>
          </a:p>
          <a:p>
            <a:pPr fontAlgn="base"/>
            <a:r>
              <a:rPr lang="en-US" dirty="0"/>
              <a:t>Hurricane Leslie    AL    </a:t>
            </a:r>
            <a:r>
              <a:rPr lang="en-US" dirty="0" smtClean="0"/>
              <a:t>2012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2/16/17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1DEA-5BAE-6D43-9D92-B8017671D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25943" y="6354246"/>
            <a:ext cx="69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Alaka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87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44673"/>
            <a:ext cx="9144000" cy="116955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   </a:t>
            </a:r>
            <a:r>
              <a:rPr lang="en-US" b="1" dirty="0" smtClean="0">
                <a:latin typeface="Helvetica"/>
                <a:cs typeface="Helvetica"/>
              </a:rPr>
              <a:t>WHAT IS IT?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Level-2 product suite that accumulates dropsonde data from all flights in a 	single 	storm into a commonly formatted dataset (output .</a:t>
            </a:r>
            <a:r>
              <a:rPr lang="en-US" sz="1600" b="1" dirty="0" err="1" smtClean="0">
                <a:solidFill>
                  <a:srgbClr val="000090"/>
                </a:solidFill>
                <a:latin typeface="Helvetica"/>
                <a:cs typeface="Helvetica"/>
              </a:rPr>
              <a:t>nc</a:t>
            </a:r>
            <a:r>
              <a:rPr lang="en-US" sz="1600" b="1" dirty="0" smtClean="0">
                <a:solidFill>
                  <a:srgbClr val="000090"/>
                </a:solidFill>
                <a:latin typeface="Helvetica"/>
                <a:cs typeface="Helvetica"/>
              </a:rPr>
              <a:t>) and outputs various figures</a:t>
            </a:r>
          </a:p>
          <a:p>
            <a:endParaRPr lang="en-US" b="1" dirty="0" smtClean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154571"/>
            <a:ext cx="9144000" cy="79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u="sng" dirty="0" smtClean="0">
                <a:latin typeface="Helvetica"/>
                <a:cs typeface="Helvetica"/>
              </a:rPr>
              <a:t>T</a:t>
            </a:r>
            <a:r>
              <a:rPr lang="en-US" sz="1600" dirty="0" smtClean="0">
                <a:latin typeface="Helvetica"/>
                <a:cs typeface="Helvetica"/>
              </a:rPr>
              <a:t>ROPICAL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u="sng" dirty="0" smtClean="0">
                <a:latin typeface="Helvetica"/>
                <a:cs typeface="Helvetica"/>
              </a:rPr>
              <a:t>C</a:t>
            </a:r>
            <a:r>
              <a:rPr lang="en-US" sz="1600" dirty="0" smtClean="0">
                <a:latin typeface="Helvetica"/>
                <a:cs typeface="Helvetica"/>
              </a:rPr>
              <a:t>YCLONE</a:t>
            </a:r>
            <a:r>
              <a:rPr lang="en-US" sz="1800" dirty="0" smtClean="0">
                <a:latin typeface="Helvetica"/>
                <a:cs typeface="Helvetica"/>
              </a:rPr>
              <a:t> - </a:t>
            </a:r>
            <a:r>
              <a:rPr lang="en-US" sz="1800" u="sng" dirty="0" smtClean="0">
                <a:latin typeface="Helvetica"/>
                <a:cs typeface="Helvetica"/>
              </a:rPr>
              <a:t>D</a:t>
            </a:r>
            <a:r>
              <a:rPr lang="en-US" sz="1600" dirty="0" smtClean="0">
                <a:latin typeface="Helvetica"/>
                <a:cs typeface="Helvetica"/>
              </a:rPr>
              <a:t>ROPSONDE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u="sng" dirty="0" smtClean="0">
                <a:latin typeface="Helvetica"/>
                <a:cs typeface="Helvetica"/>
              </a:rPr>
              <a:t>R</a:t>
            </a:r>
            <a:r>
              <a:rPr lang="en-US" sz="1600" dirty="0" smtClean="0">
                <a:latin typeface="Helvetica"/>
                <a:cs typeface="Helvetica"/>
              </a:rPr>
              <a:t>ESEARCH</a:t>
            </a:r>
            <a:r>
              <a:rPr lang="en-US" sz="1800" dirty="0" smtClean="0">
                <a:latin typeface="Helvetica"/>
                <a:cs typeface="Helvetica"/>
              </a:rPr>
              <a:t> AND </a:t>
            </a:r>
            <a:r>
              <a:rPr lang="en-US" sz="1800" u="sng" dirty="0" smtClean="0">
                <a:latin typeface="Helvetica"/>
                <a:cs typeface="Helvetica"/>
              </a:rPr>
              <a:t>O</a:t>
            </a:r>
            <a:r>
              <a:rPr lang="en-US" sz="1600" dirty="0" smtClean="0">
                <a:latin typeface="Helvetica"/>
                <a:cs typeface="Helvetica"/>
              </a:rPr>
              <a:t>PERATIONS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u="sng" dirty="0" smtClean="0">
                <a:latin typeface="Helvetica"/>
                <a:cs typeface="Helvetica"/>
              </a:rPr>
              <a:t>P</a:t>
            </a:r>
            <a:r>
              <a:rPr lang="en-US" sz="1600" dirty="0" smtClean="0">
                <a:latin typeface="Helvetica"/>
                <a:cs typeface="Helvetica"/>
              </a:rPr>
              <a:t>RODUCT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u="sng" dirty="0" smtClean="0">
                <a:latin typeface="Helvetica"/>
                <a:cs typeface="Helvetica"/>
              </a:rPr>
              <a:t>S</a:t>
            </a:r>
            <a:r>
              <a:rPr lang="en-US" sz="1600" dirty="0" smtClean="0">
                <a:latin typeface="Helvetica"/>
                <a:cs typeface="Helvetica"/>
              </a:rPr>
              <a:t>UITE</a:t>
            </a:r>
            <a:r>
              <a:rPr lang="en-US" sz="1800" dirty="0" smtClean="0">
                <a:latin typeface="Helvetica"/>
                <a:cs typeface="Helvetica"/>
              </a:rPr>
              <a:t> (TC-DROPS)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891329"/>
            <a:ext cx="9144000" cy="160043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   </a:t>
            </a:r>
            <a:r>
              <a:rPr lang="en-US" b="1" dirty="0" smtClean="0">
                <a:latin typeface="Helvetica"/>
                <a:cs typeface="Helvetica"/>
              </a:rPr>
              <a:t>RESEARCH APPLICATIONS:</a:t>
            </a:r>
          </a:p>
          <a:p>
            <a:r>
              <a:rPr lang="en-US" sz="1600" b="1" dirty="0">
                <a:latin typeface="Helvetica"/>
                <a:cs typeface="Helvetica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Combine multiple aircraft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	More easily facilitates dropsonde composite studies</a:t>
            </a:r>
          </a:p>
          <a:p>
            <a:r>
              <a:rPr lang="en-US" sz="1600" b="1" dirty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Differentiate observations by storm, intensity, intensity change, location 			(shear) relative to the center</a:t>
            </a:r>
            <a:endParaRPr lang="en-US" sz="1600" b="1" dirty="0" smtClean="0">
              <a:latin typeface="Helvetica"/>
              <a:cs typeface="Helvetica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Additional variables and metrics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588854"/>
            <a:ext cx="9144000" cy="113877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    </a:t>
            </a:r>
            <a:r>
              <a:rPr lang="en-US" b="1" dirty="0" smtClean="0">
                <a:latin typeface="Helvetica"/>
                <a:cs typeface="Helvetica"/>
              </a:rPr>
              <a:t>OPERATIONAL APPLICATIONS: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Can be run in near-real time after the flight (Best track, FL, SHIPS, Rainfall)</a:t>
            </a:r>
          </a:p>
          <a:p>
            <a:r>
              <a:rPr lang="en-US" sz="1600" b="1" dirty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Dropsonde pattern planning purposes (where did we miss? Interesting 				features that we should sample again?)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588" y="674934"/>
            <a:ext cx="8930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An Initial Look at </a:t>
            </a:r>
            <a:r>
              <a:rPr lang="en-US" sz="2400" dirty="0" err="1" smtClean="0">
                <a:latin typeface="Helvetica"/>
                <a:cs typeface="Helvetica"/>
              </a:rPr>
              <a:t>Hermine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and Karl (2016) Dropsonde Analyses</a:t>
            </a: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Update on TC-DROPS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98976" y="7036"/>
            <a:ext cx="4245024" cy="400110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94165" y="0"/>
            <a:ext cx="4849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Zawislak Update: February 14, 2017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0" y="1788748"/>
            <a:ext cx="91440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06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565</Words>
  <Application>Microsoft Macintosh PowerPoint</Application>
  <PresentationFormat>On-screen Show (4:3)</PresentationFormat>
  <Paragraphs>151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Helvetica</vt:lpstr>
      <vt:lpstr>Wingdings</vt:lpstr>
      <vt:lpstr>Arial</vt:lpstr>
      <vt:lpstr>3_Office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HWRF Basin-scale Cases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Microsoft Office User</cp:lastModifiedBy>
  <cp:revision>16</cp:revision>
  <dcterms:created xsi:type="dcterms:W3CDTF">2016-05-09T20:19:56Z</dcterms:created>
  <dcterms:modified xsi:type="dcterms:W3CDTF">2017-02-17T15:58:38Z</dcterms:modified>
</cp:coreProperties>
</file>