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  <p:sldMasterId id="2147483684" r:id="rId3"/>
    <p:sldMasterId id="2147483696" r:id="rId4"/>
  </p:sldMasterIdLst>
  <p:notesMasterIdLst>
    <p:notesMasterId r:id="rId16"/>
  </p:notesMasterIdLst>
  <p:sldIdLst>
    <p:sldId id="278" r:id="rId5"/>
    <p:sldId id="257" r:id="rId6"/>
    <p:sldId id="283" r:id="rId7"/>
    <p:sldId id="284" r:id="rId8"/>
    <p:sldId id="285" r:id="rId9"/>
    <p:sldId id="286" r:id="rId10"/>
    <p:sldId id="287" r:id="rId11"/>
    <p:sldId id="288" r:id="rId12"/>
    <p:sldId id="289" r:id="rId13"/>
    <p:sldId id="290" r:id="rId14"/>
    <p:sldId id="291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13"/>
  </p:normalViewPr>
  <p:slideViewPr>
    <p:cSldViewPr>
      <p:cViewPr varScale="1">
        <p:scale>
          <a:sx n="119" d="100"/>
          <a:sy n="119" d="100"/>
        </p:scale>
        <p:origin x="1984" y="1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5.xml"/><Relationship Id="rId20" Type="http://schemas.openxmlformats.org/officeDocument/2006/relationships/tableStyles" Target="tableStyles.xml"/><Relationship Id="rId10" Type="http://schemas.openxmlformats.org/officeDocument/2006/relationships/slide" Target="slides/slide6.xml"/><Relationship Id="rId11" Type="http://schemas.openxmlformats.org/officeDocument/2006/relationships/slide" Target="slides/slide7.xml"/><Relationship Id="rId12" Type="http://schemas.openxmlformats.org/officeDocument/2006/relationships/slide" Target="slides/slide8.xml"/><Relationship Id="rId13" Type="http://schemas.openxmlformats.org/officeDocument/2006/relationships/slide" Target="slides/slide9.xml"/><Relationship Id="rId14" Type="http://schemas.openxmlformats.org/officeDocument/2006/relationships/slide" Target="slides/slide10.xml"/><Relationship Id="rId15" Type="http://schemas.openxmlformats.org/officeDocument/2006/relationships/slide" Target="slides/slide11.xml"/><Relationship Id="rId16" Type="http://schemas.openxmlformats.org/officeDocument/2006/relationships/notesMaster" Target="notesMasters/notesMaster1.xml"/><Relationship Id="rId17" Type="http://schemas.openxmlformats.org/officeDocument/2006/relationships/presProps" Target="presProps.xml"/><Relationship Id="rId18" Type="http://schemas.openxmlformats.org/officeDocument/2006/relationships/viewProps" Target="viewProps.xml"/><Relationship Id="rId1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Master" Target="slideMasters/slideMaster3.xml"/><Relationship Id="rId4" Type="http://schemas.openxmlformats.org/officeDocument/2006/relationships/slideMaster" Target="slideMasters/slideMaster4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2487DF9-46E9-453C-BDA0-E6D81E88A5D3}" type="datetimeFigureOut">
              <a:rPr lang="en-US" smtClean="0"/>
              <a:t>1/19/17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6E75E5E-447C-4668-8DBC-17650F281D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02018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B3E6B1D-3A5D-2241-A484-AB01E9D9F93A}" type="slidenum">
              <a:rPr lang="en-US">
                <a:solidFill>
                  <a:srgbClr val="000000"/>
                </a:solidFill>
              </a:rPr>
              <a:pPr/>
              <a:t>3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921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1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79447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37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9D21EA-0720-408E-9618-5AD2D60F7A60}" type="datetimeFigureOut">
              <a:rPr lang="en-US">
                <a:solidFill>
                  <a:prstClr val="white">
                    <a:tint val="75000"/>
                  </a:prstClr>
                </a:solidFill>
              </a:rPr>
              <a:pPr/>
              <a:t>1/19/17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22F45E-9BC7-42A1-A2C5-FD800DA7F272}" type="slidenum">
              <a:rPr lang="en-US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620301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9D21EA-0720-408E-9618-5AD2D60F7A60}" type="datetimeFigureOut">
              <a:rPr lang="en-US">
                <a:solidFill>
                  <a:prstClr val="white">
                    <a:tint val="75000"/>
                  </a:prstClr>
                </a:solidFill>
              </a:rPr>
              <a:pPr/>
              <a:t>1/19/17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22F45E-9BC7-42A1-A2C5-FD800DA7F272}" type="slidenum">
              <a:rPr lang="en-US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509571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50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50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9D21EA-0720-408E-9618-5AD2D60F7A60}" type="datetimeFigureOut">
              <a:rPr lang="en-US">
                <a:solidFill>
                  <a:prstClr val="white">
                    <a:tint val="75000"/>
                  </a:prstClr>
                </a:solidFill>
              </a:rPr>
              <a:pPr/>
              <a:t>1/19/17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22F45E-9BC7-42A1-A2C5-FD800DA7F272}" type="slidenum">
              <a:rPr lang="en-US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587771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508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5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88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3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41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5C9764-83ED-4C2E-9AEA-847E1779223E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1/19/17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82539C-FB85-423B-A74A-C34DB1A3B95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40635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5C9764-83ED-4C2E-9AEA-847E1779223E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1/19/17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82539C-FB85-423B-A74A-C34DB1A3B95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2069416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83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22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7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5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53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70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88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06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23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41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5C9764-83ED-4C2E-9AEA-847E1779223E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1/19/17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82539C-FB85-423B-A74A-C34DB1A3B95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581955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6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6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5C9764-83ED-4C2E-9AEA-847E1779223E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1/19/17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82539C-FB85-423B-A74A-C34DB1A3B95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6755700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77" indent="0">
              <a:buNone/>
              <a:defRPr sz="2000" b="1"/>
            </a:lvl2pPr>
            <a:lvl3pPr marL="914353" indent="0">
              <a:buNone/>
              <a:defRPr sz="1800" b="1"/>
            </a:lvl3pPr>
            <a:lvl4pPr marL="1371530" indent="0">
              <a:buNone/>
              <a:defRPr sz="1600" b="1"/>
            </a:lvl4pPr>
            <a:lvl5pPr marL="1828706" indent="0">
              <a:buNone/>
              <a:defRPr sz="1600" b="1"/>
            </a:lvl5pPr>
            <a:lvl6pPr marL="2285883" indent="0">
              <a:buNone/>
              <a:defRPr sz="1600" b="1"/>
            </a:lvl6pPr>
            <a:lvl7pPr marL="2743060" indent="0">
              <a:buNone/>
              <a:defRPr sz="1600" b="1"/>
            </a:lvl7pPr>
            <a:lvl8pPr marL="3200236" indent="0">
              <a:buNone/>
              <a:defRPr sz="1600" b="1"/>
            </a:lvl8pPr>
            <a:lvl9pPr marL="3657413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67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77" indent="0">
              <a:buNone/>
              <a:defRPr sz="2000" b="1"/>
            </a:lvl2pPr>
            <a:lvl3pPr marL="914353" indent="0">
              <a:buNone/>
              <a:defRPr sz="1800" b="1"/>
            </a:lvl3pPr>
            <a:lvl4pPr marL="1371530" indent="0">
              <a:buNone/>
              <a:defRPr sz="1600" b="1"/>
            </a:lvl4pPr>
            <a:lvl5pPr marL="1828706" indent="0">
              <a:buNone/>
              <a:defRPr sz="1600" b="1"/>
            </a:lvl5pPr>
            <a:lvl6pPr marL="2285883" indent="0">
              <a:buNone/>
              <a:defRPr sz="1600" b="1"/>
            </a:lvl6pPr>
            <a:lvl7pPr marL="2743060" indent="0">
              <a:buNone/>
              <a:defRPr sz="1600" b="1"/>
            </a:lvl7pPr>
            <a:lvl8pPr marL="3200236" indent="0">
              <a:buNone/>
              <a:defRPr sz="1600" b="1"/>
            </a:lvl8pPr>
            <a:lvl9pPr marL="3657413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6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5C9764-83ED-4C2E-9AEA-847E1779223E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1/19/17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82539C-FB85-423B-A74A-C34DB1A3B95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2826718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5C9764-83ED-4C2E-9AEA-847E1779223E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1/19/17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82539C-FB85-423B-A74A-C34DB1A3B95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837940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5C9764-83ED-4C2E-9AEA-847E1779223E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1/19/17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82539C-FB85-423B-A74A-C34DB1A3B95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622190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133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177" indent="0">
              <a:buNone/>
              <a:defRPr sz="1200"/>
            </a:lvl2pPr>
            <a:lvl3pPr marL="914353" indent="0">
              <a:buNone/>
              <a:defRPr sz="1000"/>
            </a:lvl3pPr>
            <a:lvl4pPr marL="1371530" indent="0">
              <a:buNone/>
              <a:defRPr sz="900"/>
            </a:lvl4pPr>
            <a:lvl5pPr marL="1828706" indent="0">
              <a:buNone/>
              <a:defRPr sz="900"/>
            </a:lvl5pPr>
            <a:lvl6pPr marL="2285883" indent="0">
              <a:buNone/>
              <a:defRPr sz="900"/>
            </a:lvl6pPr>
            <a:lvl7pPr marL="2743060" indent="0">
              <a:buNone/>
              <a:defRPr sz="900"/>
            </a:lvl7pPr>
            <a:lvl8pPr marL="3200236" indent="0">
              <a:buNone/>
              <a:defRPr sz="900"/>
            </a:lvl8pPr>
            <a:lvl9pPr marL="3657413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5C9764-83ED-4C2E-9AEA-847E1779223E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1/19/17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82539C-FB85-423B-A74A-C34DB1A3B95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6261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9D21EA-0720-408E-9618-5AD2D60F7A60}" type="datetimeFigureOut">
              <a:rPr lang="en-US">
                <a:solidFill>
                  <a:prstClr val="white">
                    <a:tint val="75000"/>
                  </a:prstClr>
                </a:solidFill>
              </a:rPr>
              <a:pPr/>
              <a:t>1/19/17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22F45E-9BC7-42A1-A2C5-FD800DA7F272}" type="slidenum">
              <a:rPr lang="en-US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084023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177" indent="0">
              <a:buNone/>
              <a:defRPr sz="2800"/>
            </a:lvl2pPr>
            <a:lvl3pPr marL="914353" indent="0">
              <a:buNone/>
              <a:defRPr sz="2400"/>
            </a:lvl3pPr>
            <a:lvl4pPr marL="1371530" indent="0">
              <a:buNone/>
              <a:defRPr sz="2000"/>
            </a:lvl4pPr>
            <a:lvl5pPr marL="1828706" indent="0">
              <a:buNone/>
              <a:defRPr sz="2000"/>
            </a:lvl5pPr>
            <a:lvl6pPr marL="2285883" indent="0">
              <a:buNone/>
              <a:defRPr sz="2000"/>
            </a:lvl6pPr>
            <a:lvl7pPr marL="2743060" indent="0">
              <a:buNone/>
              <a:defRPr sz="2000"/>
            </a:lvl7pPr>
            <a:lvl8pPr marL="3200236" indent="0">
              <a:buNone/>
              <a:defRPr sz="2000"/>
            </a:lvl8pPr>
            <a:lvl9pPr marL="3657413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177" indent="0">
              <a:buNone/>
              <a:defRPr sz="1200"/>
            </a:lvl2pPr>
            <a:lvl3pPr marL="914353" indent="0">
              <a:buNone/>
              <a:defRPr sz="1000"/>
            </a:lvl3pPr>
            <a:lvl4pPr marL="1371530" indent="0">
              <a:buNone/>
              <a:defRPr sz="900"/>
            </a:lvl4pPr>
            <a:lvl5pPr marL="1828706" indent="0">
              <a:buNone/>
              <a:defRPr sz="900"/>
            </a:lvl5pPr>
            <a:lvl6pPr marL="2285883" indent="0">
              <a:buNone/>
              <a:defRPr sz="900"/>
            </a:lvl6pPr>
            <a:lvl7pPr marL="2743060" indent="0">
              <a:buNone/>
              <a:defRPr sz="900"/>
            </a:lvl7pPr>
            <a:lvl8pPr marL="3200236" indent="0">
              <a:buNone/>
              <a:defRPr sz="900"/>
            </a:lvl8pPr>
            <a:lvl9pPr marL="3657413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5C9764-83ED-4C2E-9AEA-847E1779223E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1/19/17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82539C-FB85-423B-A74A-C34DB1A3B95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528854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5C9764-83ED-4C2E-9AEA-847E1779223E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1/19/17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82539C-FB85-423B-A74A-C34DB1A3B95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582652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721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721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5C9764-83ED-4C2E-9AEA-847E1779223E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1/19/17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82539C-FB85-423B-A74A-C34DB1A3B95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8181898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0" y="5791200"/>
            <a:ext cx="8153400" cy="1066800"/>
          </a:xfrm>
        </p:spPr>
        <p:txBody>
          <a:bodyPr rIns="91440" anchor="ctr"/>
          <a:lstStyle>
            <a:lvl1pPr>
              <a:spcBef>
                <a:spcPct val="20000"/>
              </a:spcBef>
              <a:defRPr sz="1600">
                <a:solidFill>
                  <a:schemeClr val="bg1"/>
                </a:solidFill>
                <a:latin typeface="TradeGothicBoldCondTwenty" pitchFamily="2" charset="0"/>
              </a:defRPr>
            </a:lvl1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990600"/>
            <a:ext cx="7772400" cy="2895600"/>
          </a:xfrm>
          <a:effectLst/>
        </p:spPr>
        <p:txBody>
          <a:bodyPr rIns="91440"/>
          <a:lstStyle>
            <a:lvl1pPr>
              <a:defRPr sz="880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0992487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r>
              <a:rPr lang="en-US"/>
              <a:t>AOML Program Review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fld id="{AB1FD0B6-8E5E-BC46-9BAD-30C21BE3CAFE}" type="slidenum">
              <a:rPr lang="en-US">
                <a:solidFill>
                  <a:srgbClr val="FFFFFF"/>
                </a:solidFill>
              </a:rPr>
              <a:pPr/>
              <a:t>‹#›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889471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r>
              <a:rPr lang="en-US"/>
              <a:t>AOML Program Review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fld id="{56BD24EA-E031-3C4F-A2A6-6EBD81CA0B02}" type="slidenum">
              <a:rPr lang="en-US">
                <a:solidFill>
                  <a:srgbClr val="FFFFFF"/>
                </a:solidFill>
              </a:rPr>
              <a:pPr/>
              <a:t>‹#›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221567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1000" y="1219200"/>
            <a:ext cx="4305300" cy="4953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38700" y="1219200"/>
            <a:ext cx="4305300" cy="4953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r>
              <a:rPr lang="en-US"/>
              <a:t>AOML Program Review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fld id="{A9651582-A18F-B24E-9E00-E1A6A0521AC0}" type="slidenum">
              <a:rPr lang="en-US">
                <a:solidFill>
                  <a:srgbClr val="FFFFFF"/>
                </a:solidFill>
              </a:rPr>
              <a:pPr/>
              <a:t>‹#›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7908766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r>
              <a:rPr lang="en-US"/>
              <a:t>AOML Program Review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fld id="{8892F054-9CEB-7E4C-A08A-7804F5D82B38}" type="slidenum">
              <a:rPr lang="en-US">
                <a:solidFill>
                  <a:srgbClr val="FFFFFF"/>
                </a:solidFill>
              </a:rPr>
              <a:pPr/>
              <a:t>‹#›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2317570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r>
              <a:rPr lang="en-US"/>
              <a:t>AOML Program Review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fld id="{A1125F33-B5BE-0146-8AA1-6F0A45A5E8B4}" type="slidenum">
              <a:rPr lang="en-US">
                <a:solidFill>
                  <a:srgbClr val="FFFFFF"/>
                </a:solidFill>
              </a:rPr>
              <a:pPr/>
              <a:t>‹#›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2005880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r>
              <a:rPr lang="en-US"/>
              <a:t>AOML Program Review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fld id="{C96EBABF-AC08-7A4B-8A24-5DF45D8D5A35}" type="slidenum">
              <a:rPr lang="en-US">
                <a:solidFill>
                  <a:srgbClr val="FFFFFF"/>
                </a:solidFill>
              </a:rPr>
              <a:pPr/>
              <a:t>‹#›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9259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12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9D21EA-0720-408E-9618-5AD2D60F7A60}" type="datetimeFigureOut">
              <a:rPr lang="en-US">
                <a:solidFill>
                  <a:prstClr val="white">
                    <a:tint val="75000"/>
                  </a:prstClr>
                </a:solidFill>
              </a:rPr>
              <a:pPr/>
              <a:t>1/19/17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22F45E-9BC7-42A1-A2C5-FD800DA7F272}" type="slidenum">
              <a:rPr lang="en-US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706129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r>
              <a:rPr lang="en-US"/>
              <a:t>AOML Program Review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fld id="{B2F2589A-B144-ED47-A310-25887C258FCF}" type="slidenum">
              <a:rPr lang="en-US">
                <a:solidFill>
                  <a:srgbClr val="FFFFFF"/>
                </a:solidFill>
              </a:rPr>
              <a:pPr/>
              <a:t>‹#›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61300951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r>
              <a:rPr lang="en-US"/>
              <a:t>AOML Program Review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fld id="{BABD79F0-B7C6-914D-BEBB-65446CF9C01B}" type="slidenum">
              <a:rPr lang="en-US">
                <a:solidFill>
                  <a:srgbClr val="FFFFFF"/>
                </a:solidFill>
              </a:rPr>
              <a:pPr/>
              <a:t>‹#›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79356992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r>
              <a:rPr lang="en-US"/>
              <a:t>AOML Program Review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fld id="{E9DED2A2-E9DA-F34F-88FC-B432E34FCA50}" type="slidenum">
              <a:rPr lang="en-US">
                <a:solidFill>
                  <a:srgbClr val="FFFFFF"/>
                </a:solidFill>
              </a:rPr>
              <a:pPr/>
              <a:t>‹#›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40354799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0"/>
            <a:ext cx="2286000" cy="6172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0"/>
            <a:ext cx="6705600" cy="6172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r>
              <a:rPr lang="en-US"/>
              <a:t>AOML Program Review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fld id="{A14BE135-6E6C-1D44-9D92-9DBC113E4E0C}" type="slidenum">
              <a:rPr lang="en-US">
                <a:solidFill>
                  <a:srgbClr val="FFFFFF"/>
                </a:solidFill>
              </a:rPr>
              <a:pPr/>
              <a:t>‹#›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7803733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05894B-BA45-4903-8908-366BA6E6BA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1/19/17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E0054E-D4BC-46C2-A8A6-11C0FE4851B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1091782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05894B-BA45-4903-8908-366BA6E6BA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1/19/17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E0054E-D4BC-46C2-A8A6-11C0FE4851B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9527092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05894B-BA45-4903-8908-366BA6E6BA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1/19/17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E0054E-D4BC-46C2-A8A6-11C0FE4851B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69613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05894B-BA45-4903-8908-366BA6E6BA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1/19/17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E0054E-D4BC-46C2-A8A6-11C0FE4851B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08017874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05894B-BA45-4903-8908-366BA6E6BA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1/19/17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E0054E-D4BC-46C2-A8A6-11C0FE4851B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13208900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05894B-BA45-4903-8908-366BA6E6BA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1/19/17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E0054E-D4BC-46C2-A8A6-11C0FE4851B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332842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6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6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9D21EA-0720-408E-9618-5AD2D60F7A60}" type="datetimeFigureOut">
              <a:rPr lang="en-US">
                <a:solidFill>
                  <a:prstClr val="white">
                    <a:tint val="75000"/>
                  </a:prstClr>
                </a:solidFill>
              </a:rPr>
              <a:pPr/>
              <a:t>1/19/17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22F45E-9BC7-42A1-A2C5-FD800DA7F272}" type="slidenum">
              <a:rPr lang="en-US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24501427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05894B-BA45-4903-8908-366BA6E6BA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1/19/17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E0054E-D4BC-46C2-A8A6-11C0FE4851B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2852760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05894B-BA45-4903-8908-366BA6E6BA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1/19/17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E0054E-D4BC-46C2-A8A6-11C0FE4851B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87941588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05894B-BA45-4903-8908-366BA6E6BA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1/19/17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E0054E-D4BC-46C2-A8A6-11C0FE4851B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35568194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05894B-BA45-4903-8908-366BA6E6BA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1/19/17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E0054E-D4BC-46C2-A8A6-11C0FE4851B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98499605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05894B-BA45-4903-8908-366BA6E6BA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1/19/17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E0054E-D4BC-46C2-A8A6-11C0FE4851B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12087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1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1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9D21EA-0720-408E-9618-5AD2D60F7A60}" type="datetimeFigureOut">
              <a:rPr lang="en-US">
                <a:solidFill>
                  <a:prstClr val="white">
                    <a:tint val="75000"/>
                  </a:prstClr>
                </a:solidFill>
              </a:rPr>
              <a:pPr/>
              <a:t>1/19/17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22F45E-9BC7-42A1-A2C5-FD800DA7F272}" type="slidenum">
              <a:rPr lang="en-US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69775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9D21EA-0720-408E-9618-5AD2D60F7A60}" type="datetimeFigureOut">
              <a:rPr lang="en-US">
                <a:solidFill>
                  <a:prstClr val="white">
                    <a:tint val="75000"/>
                  </a:prstClr>
                </a:solidFill>
              </a:rPr>
              <a:pPr/>
              <a:t>1/19/17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22F45E-9BC7-42A1-A2C5-FD800DA7F272}" type="slidenum">
              <a:rPr lang="en-US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27521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9D21EA-0720-408E-9618-5AD2D60F7A60}" type="datetimeFigureOut">
              <a:rPr lang="en-US">
                <a:solidFill>
                  <a:prstClr val="white">
                    <a:tint val="75000"/>
                  </a:prstClr>
                </a:solidFill>
              </a:rPr>
              <a:pPr/>
              <a:t>1/19/17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22F45E-9BC7-42A1-A2C5-FD800DA7F272}" type="slidenum">
              <a:rPr lang="en-US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05040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6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9D21EA-0720-408E-9618-5AD2D60F7A60}" type="datetimeFigureOut">
              <a:rPr lang="en-US">
                <a:solidFill>
                  <a:prstClr val="white">
                    <a:tint val="75000"/>
                  </a:prstClr>
                </a:solidFill>
              </a:rPr>
              <a:pPr/>
              <a:t>1/19/17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22F45E-9BC7-42A1-A2C5-FD800DA7F272}" type="slidenum">
              <a:rPr lang="en-US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86263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9D21EA-0720-408E-9618-5AD2D60F7A60}" type="datetimeFigureOut">
              <a:rPr lang="en-US">
                <a:solidFill>
                  <a:prstClr val="white">
                    <a:tint val="75000"/>
                  </a:prstClr>
                </a:solidFill>
              </a:rPr>
              <a:pPr/>
              <a:t>1/19/17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22F45E-9BC7-42A1-A2C5-FD800DA7F272}" type="slidenum">
              <a:rPr lang="en-US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893110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33.xml"/><Relationship Id="rId12" Type="http://schemas.openxmlformats.org/officeDocument/2006/relationships/theme" Target="../theme/theme3.xml"/><Relationship Id="rId13" Type="http://schemas.openxmlformats.org/officeDocument/2006/relationships/image" Target="../media/image1.jpeg"/><Relationship Id="rId14" Type="http://schemas.openxmlformats.org/officeDocument/2006/relationships/image" Target="../media/image2.png"/><Relationship Id="rId15" Type="http://schemas.openxmlformats.org/officeDocument/2006/relationships/image" Target="../media/image3.png"/><Relationship Id="rId1" Type="http://schemas.openxmlformats.org/officeDocument/2006/relationships/slideLayout" Target="../slideLayouts/slideLayout23.xml"/><Relationship Id="rId2" Type="http://schemas.openxmlformats.org/officeDocument/2006/relationships/slideLayout" Target="../slideLayouts/slideLayout24.xml"/><Relationship Id="rId3" Type="http://schemas.openxmlformats.org/officeDocument/2006/relationships/slideLayout" Target="../slideLayouts/slideLayout25.xml"/><Relationship Id="rId4" Type="http://schemas.openxmlformats.org/officeDocument/2006/relationships/slideLayout" Target="../slideLayouts/slideLayout26.xml"/><Relationship Id="rId5" Type="http://schemas.openxmlformats.org/officeDocument/2006/relationships/slideLayout" Target="../slideLayouts/slideLayout27.xml"/><Relationship Id="rId6" Type="http://schemas.openxmlformats.org/officeDocument/2006/relationships/slideLayout" Target="../slideLayouts/slideLayout28.xml"/><Relationship Id="rId7" Type="http://schemas.openxmlformats.org/officeDocument/2006/relationships/slideLayout" Target="../slideLayouts/slideLayout29.xml"/><Relationship Id="rId8" Type="http://schemas.openxmlformats.org/officeDocument/2006/relationships/slideLayout" Target="../slideLayouts/slideLayout30.xml"/><Relationship Id="rId9" Type="http://schemas.openxmlformats.org/officeDocument/2006/relationships/slideLayout" Target="../slideLayouts/slideLayout31.xml"/><Relationship Id="rId10" Type="http://schemas.openxmlformats.org/officeDocument/2006/relationships/slideLayout" Target="../slideLayouts/slideLayout32.xml"/></Relationships>
</file>

<file path=ppt/slideMasters/_rels/slideMaster4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44.xml"/><Relationship Id="rId12" Type="http://schemas.openxmlformats.org/officeDocument/2006/relationships/theme" Target="../theme/theme4.xml"/><Relationship Id="rId1" Type="http://schemas.openxmlformats.org/officeDocument/2006/relationships/slideLayout" Target="../slideLayouts/slideLayout34.xml"/><Relationship Id="rId2" Type="http://schemas.openxmlformats.org/officeDocument/2006/relationships/slideLayout" Target="../slideLayouts/slideLayout35.xml"/><Relationship Id="rId3" Type="http://schemas.openxmlformats.org/officeDocument/2006/relationships/slideLayout" Target="../slideLayouts/slideLayout36.xml"/><Relationship Id="rId4" Type="http://schemas.openxmlformats.org/officeDocument/2006/relationships/slideLayout" Target="../slideLayouts/slideLayout37.xml"/><Relationship Id="rId5" Type="http://schemas.openxmlformats.org/officeDocument/2006/relationships/slideLayout" Target="../slideLayouts/slideLayout38.xml"/><Relationship Id="rId6" Type="http://schemas.openxmlformats.org/officeDocument/2006/relationships/slideLayout" Target="../slideLayouts/slideLayout39.xml"/><Relationship Id="rId7" Type="http://schemas.openxmlformats.org/officeDocument/2006/relationships/slideLayout" Target="../slideLayouts/slideLayout40.xml"/><Relationship Id="rId8" Type="http://schemas.openxmlformats.org/officeDocument/2006/relationships/slideLayout" Target="../slideLayouts/slideLayout41.xml"/><Relationship Id="rId9" Type="http://schemas.openxmlformats.org/officeDocument/2006/relationships/slideLayout" Target="../slideLayouts/slideLayout42.xml"/><Relationship Id="rId10" Type="http://schemas.openxmlformats.org/officeDocument/2006/relationships/slideLayout" Target="../slideLayouts/slideLayout4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6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6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9D21EA-0720-408E-9618-5AD2D60F7A60}" type="datetimeFigureOut">
              <a:rPr lang="en-US">
                <a:solidFill>
                  <a:prstClr val="white">
                    <a:tint val="75000"/>
                  </a:prstClr>
                </a:solidFill>
              </a:rPr>
              <a:pPr/>
              <a:t>1/19/17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6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6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22F45E-9BC7-42A1-A2C5-FD800DA7F272}" type="slidenum">
              <a:rPr lang="en-US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821363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35" tIns="45718" rIns="91435" bIns="45718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6"/>
            <a:ext cx="8229600" cy="4525963"/>
          </a:xfrm>
          <a:prstGeom prst="rect">
            <a:avLst/>
          </a:prstGeom>
        </p:spPr>
        <p:txBody>
          <a:bodyPr vert="horz" lIns="91435" tIns="45718" rIns="91435" bIns="45718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433"/>
            <a:ext cx="2133600" cy="365125"/>
          </a:xfrm>
          <a:prstGeom prst="rect">
            <a:avLst/>
          </a:prstGeom>
        </p:spPr>
        <p:txBody>
          <a:bodyPr vert="horz" lIns="91435" tIns="45718" rIns="91435" bIns="45718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353"/>
            <a:fld id="{465C9764-83ED-4C2E-9AEA-847E1779223E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 defTabSz="914353"/>
              <a:t>1/19/17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1" y="6356433"/>
            <a:ext cx="2895600" cy="365125"/>
          </a:xfrm>
          <a:prstGeom prst="rect">
            <a:avLst/>
          </a:prstGeom>
        </p:spPr>
        <p:txBody>
          <a:bodyPr vert="horz" lIns="91435" tIns="45718" rIns="91435" bIns="45718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353"/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433"/>
            <a:ext cx="2133600" cy="365125"/>
          </a:xfrm>
          <a:prstGeom prst="rect">
            <a:avLst/>
          </a:prstGeom>
        </p:spPr>
        <p:txBody>
          <a:bodyPr vert="horz" lIns="91435" tIns="45718" rIns="91435" bIns="45718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353"/>
            <a:fld id="{FB82539C-FB85-423B-A74A-C34DB1A3B95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 defTabSz="914353"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6567403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353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882" indent="-342882" algn="l" defTabSz="914353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12" indent="-285736" algn="l" defTabSz="914353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42" indent="-228588" algn="l" defTabSz="914353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18" indent="-228588" algn="l" defTabSz="914353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295" indent="-228588" algn="l" defTabSz="914353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71" indent="-228588" algn="l" defTabSz="914353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48" indent="-228588" algn="l" defTabSz="914353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25" indent="-228588" algn="l" defTabSz="914353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01" indent="-228588" algn="l" defTabSz="914353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5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77" algn="l" defTabSz="91435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53" algn="l" defTabSz="91435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30" algn="l" defTabSz="91435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06" algn="l" defTabSz="91435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83" algn="l" defTabSz="91435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60" algn="l" defTabSz="91435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36" algn="l" defTabSz="91435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13" algn="l" defTabSz="91435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0"/>
            <a:ext cx="9144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63500" dist="17961" dir="2700000" algn="ctr" rotWithShape="0">
              <a:schemeClr val="bg1">
                <a:alpha val="74998"/>
              </a:schemeClr>
            </a:outerShdw>
          </a:effectLst>
        </p:spPr>
        <p:txBody>
          <a:bodyPr vert="horz" wrap="square" lIns="91440" tIns="45720" rIns="18288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81000" y="1219200"/>
            <a:ext cx="8763000" cy="495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18288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410200" y="6381750"/>
            <a:ext cx="3733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600">
                <a:solidFill>
                  <a:srgbClr val="FFFFFF"/>
                </a:solidFill>
                <a:latin typeface="+mn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mtClean="0"/>
              <a:t>AOML Program Review</a:t>
            </a:r>
            <a:endParaRPr lang="en-US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0" y="6381750"/>
            <a:ext cx="5334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chemeClr val="bg1"/>
                </a:solidFill>
                <a:latin typeface="+mn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24F001BD-A523-C745-B923-10B4FEBFB7A3}" type="slidenum">
              <a:rPr lang="en-US" smtClean="0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>
              <a:solidFill>
                <a:srgbClr val="FFFFFF"/>
              </a:solidFill>
            </a:endParaRPr>
          </a:p>
        </p:txBody>
      </p:sp>
      <p:pic>
        <p:nvPicPr>
          <p:cNvPr id="6" name="Picture 9" descr="Dept of Commerce Seal"/>
          <p:cNvPicPr>
            <a:picLocks noChangeAspect="1" noChangeArrowheads="1"/>
          </p:cNvPicPr>
          <p:nvPr/>
        </p:nvPicPr>
        <p:blipFill>
          <a:blip r:embed="rId1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248400" y="6556375"/>
            <a:ext cx="227012" cy="225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10" descr="NOAA"/>
          <p:cNvPicPr>
            <a:picLocks noChangeAspect="1" noChangeArrowheads="1"/>
          </p:cNvPicPr>
          <p:nvPr/>
        </p:nvPicPr>
        <p:blipFill>
          <a:blip r:embed="rId1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496050" y="6551612"/>
            <a:ext cx="22860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261823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hdr="0" ftr="0" dt="0"/>
  <p:txStyles>
    <p:titleStyle>
      <a:lvl1pPr algn="r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800" b="1">
          <a:solidFill>
            <a:srgbClr val="003366"/>
          </a:solidFill>
          <a:latin typeface="+mn-lt"/>
          <a:ea typeface="+mj-ea"/>
          <a:cs typeface="+mj-cs"/>
        </a:defRPr>
      </a:lvl1pPr>
      <a:lvl2pPr algn="r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800" b="1">
          <a:solidFill>
            <a:srgbClr val="003366"/>
          </a:solidFill>
          <a:latin typeface="Arial" pitchFamily="-65" charset="0"/>
        </a:defRPr>
      </a:lvl2pPr>
      <a:lvl3pPr algn="r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800" b="1">
          <a:solidFill>
            <a:srgbClr val="003366"/>
          </a:solidFill>
          <a:latin typeface="Arial" pitchFamily="-65" charset="0"/>
        </a:defRPr>
      </a:lvl3pPr>
      <a:lvl4pPr algn="r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800" b="1">
          <a:solidFill>
            <a:srgbClr val="003366"/>
          </a:solidFill>
          <a:latin typeface="Arial" pitchFamily="-65" charset="0"/>
        </a:defRPr>
      </a:lvl4pPr>
      <a:lvl5pPr algn="r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800" b="1">
          <a:solidFill>
            <a:srgbClr val="003366"/>
          </a:solidFill>
          <a:latin typeface="Arial" pitchFamily="-65" charset="0"/>
        </a:defRPr>
      </a:lvl5pPr>
      <a:lvl6pPr marL="457200" algn="r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800" b="1">
          <a:solidFill>
            <a:srgbClr val="003366"/>
          </a:solidFill>
          <a:latin typeface="Arial" pitchFamily="-65" charset="0"/>
        </a:defRPr>
      </a:lvl6pPr>
      <a:lvl7pPr marL="914400" algn="r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800" b="1">
          <a:solidFill>
            <a:srgbClr val="003366"/>
          </a:solidFill>
          <a:latin typeface="Arial" pitchFamily="-65" charset="0"/>
        </a:defRPr>
      </a:lvl7pPr>
      <a:lvl8pPr marL="1371600" algn="r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800" b="1">
          <a:solidFill>
            <a:srgbClr val="003366"/>
          </a:solidFill>
          <a:latin typeface="Arial" pitchFamily="-65" charset="0"/>
        </a:defRPr>
      </a:lvl8pPr>
      <a:lvl9pPr marL="1828800" algn="r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800" b="1">
          <a:solidFill>
            <a:srgbClr val="003366"/>
          </a:solidFill>
          <a:latin typeface="Arial" pitchFamily="-65" charset="0"/>
        </a:defRPr>
      </a:lvl9pPr>
    </p:titleStyle>
    <p:bodyStyle>
      <a:lvl1pPr algn="l" rtl="0" eaLnBrk="1" fontAlgn="base" hangingPunct="1">
        <a:spcBef>
          <a:spcPct val="50000"/>
        </a:spcBef>
        <a:spcAft>
          <a:spcPct val="0"/>
        </a:spcAft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95338" indent="-338138" algn="l" rtl="0" eaLnBrk="1" fontAlgn="base" hangingPunct="1">
        <a:spcBef>
          <a:spcPct val="20000"/>
        </a:spcBef>
        <a:spcAft>
          <a:spcPct val="0"/>
        </a:spcAft>
        <a:buClr>
          <a:srgbClr val="000066"/>
        </a:buClr>
        <a:buSzPct val="115000"/>
        <a:buChar char="•"/>
        <a:defRPr sz="2000">
          <a:solidFill>
            <a:schemeClr val="tx1"/>
          </a:solidFill>
          <a:latin typeface="+mn-lt"/>
          <a:ea typeface="ＭＳ Ｐゴシック" pitchFamily="-65" charset="-128"/>
        </a:defRPr>
      </a:lvl2pPr>
      <a:lvl3pPr marL="1258888" indent="-225425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120000"/>
        <a:buChar char="–"/>
        <a:defRPr>
          <a:solidFill>
            <a:schemeClr val="tx1"/>
          </a:solidFill>
          <a:latin typeface="+mn-lt"/>
          <a:ea typeface="ＭＳ Ｐゴシック" pitchFamily="-65" charset="-128"/>
        </a:defRPr>
      </a:lvl3pPr>
      <a:lvl4pPr marL="1828800" indent="-284163" algn="l" rtl="0" eaLnBrk="1" fontAlgn="base" hangingPunct="1">
        <a:spcBef>
          <a:spcPct val="20000"/>
        </a:spcBef>
        <a:spcAft>
          <a:spcPct val="0"/>
        </a:spcAft>
        <a:buFont typeface="Arial" pitchFamily="-65" charset="0"/>
        <a:buChar char="ü"/>
        <a:defRPr>
          <a:solidFill>
            <a:schemeClr val="tx1"/>
          </a:solidFill>
          <a:latin typeface="+mn-lt"/>
          <a:ea typeface="ＭＳ Ｐゴシック" pitchFamily="-65" charset="-128"/>
        </a:defRPr>
      </a:lvl4pPr>
      <a:lvl5pPr marL="2286000" indent="-22225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ＭＳ Ｐゴシック" pitchFamily="-65" charset="-128"/>
        </a:defRPr>
      </a:lvl5pPr>
      <a:lvl6pPr marL="2743200" indent="-22225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ＭＳ Ｐゴシック" pitchFamily="-65" charset="-128"/>
        </a:defRPr>
      </a:lvl6pPr>
      <a:lvl7pPr marL="3200400" indent="-22225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ＭＳ Ｐゴシック" pitchFamily="-65" charset="-128"/>
        </a:defRPr>
      </a:lvl7pPr>
      <a:lvl8pPr marL="3657600" indent="-22225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ＭＳ Ｐゴシック" pitchFamily="-65" charset="-128"/>
        </a:defRPr>
      </a:lvl8pPr>
      <a:lvl9pPr marL="4114800" indent="-22225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ＭＳ Ｐゴシック" pitchFamily="-65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05894B-BA45-4903-8908-366BA6E6BA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1/19/17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E0054E-D4BC-46C2-A8A6-11C0FE4851B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0861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Relationship Id="rId2" Type="http://schemas.openxmlformats.org/officeDocument/2006/relationships/image" Target="../media/image4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0.xml"/><Relationship Id="rId2" Type="http://schemas.openxmlformats.org/officeDocument/2006/relationships/image" Target="../media/image10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Relationship Id="rId2" Type="http://schemas.openxmlformats.org/officeDocument/2006/relationships/notesSlide" Target="../notesSlides/notesSlid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Relationship Id="rId2" Type="http://schemas.openxmlformats.org/officeDocument/2006/relationships/image" Target="../media/image5.tiff"/><Relationship Id="rId3" Type="http://schemas.openxmlformats.org/officeDocument/2006/relationships/image" Target="../media/image6.tiff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0.xml"/><Relationship Id="rId2" Type="http://schemas.openxmlformats.org/officeDocument/2006/relationships/image" Target="../media/image7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0.xml"/><Relationship Id="rId2" Type="http://schemas.openxmlformats.org/officeDocument/2006/relationships/image" Target="../media/image8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0.xml"/><Relationship Id="rId2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15" y="0"/>
            <a:ext cx="9137650" cy="6853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304847" y="1859344"/>
            <a:ext cx="8604333" cy="1569656"/>
          </a:xfrm>
          <a:prstGeom prst="rect">
            <a:avLst/>
          </a:prstGeom>
          <a:noFill/>
        </p:spPr>
        <p:txBody>
          <a:bodyPr wrap="none" lIns="91435" tIns="45718" rIns="91435" bIns="45718" rtlCol="0">
            <a:spAutoFit/>
          </a:bodyPr>
          <a:lstStyle/>
          <a:p>
            <a:pPr algn="ctr" defTabSz="914353"/>
            <a:r>
              <a:rPr lang="en-US" sz="4800" b="1" dirty="0">
                <a:solidFill>
                  <a:srgbClr val="FFFF00"/>
                </a:solidFill>
              </a:rPr>
              <a:t>HRD Observations Team Meeting</a:t>
            </a:r>
          </a:p>
          <a:p>
            <a:pPr algn="ctr" defTabSz="914353"/>
            <a:r>
              <a:rPr lang="en-US" sz="4800" b="1" dirty="0" smtClean="0">
                <a:solidFill>
                  <a:srgbClr val="FFFF00"/>
                </a:solidFill>
              </a:rPr>
              <a:t>January </a:t>
            </a:r>
            <a:r>
              <a:rPr lang="en-US" sz="4800" b="1" dirty="0" smtClean="0">
                <a:solidFill>
                  <a:srgbClr val="FFFF00"/>
                </a:solidFill>
              </a:rPr>
              <a:t>2017</a:t>
            </a:r>
            <a:endParaRPr lang="en-US" sz="4800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95544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D:\P3DWL\scatter_speed20160803I2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799" y="1"/>
            <a:ext cx="9042401" cy="6781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1690511" y="2171521"/>
            <a:ext cx="23622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prstClr val="black"/>
                </a:solidFill>
              </a:rPr>
              <a:t>y=1.0436*x - 3.1483</a:t>
            </a:r>
          </a:p>
          <a:p>
            <a:r>
              <a:rPr lang="en-US" dirty="0" smtClean="0">
                <a:solidFill>
                  <a:prstClr val="black"/>
                </a:solidFill>
              </a:rPr>
              <a:t>n=115</a:t>
            </a:r>
          </a:p>
          <a:p>
            <a:endParaRPr lang="en-US" dirty="0" smtClean="0">
              <a:solidFill>
                <a:prstClr val="black"/>
              </a:solidFill>
            </a:endParaRPr>
          </a:p>
          <a:p>
            <a:r>
              <a:rPr lang="en-US" dirty="0" err="1" smtClean="0">
                <a:solidFill>
                  <a:prstClr val="black"/>
                </a:solidFill>
              </a:rPr>
              <a:t>corr</a:t>
            </a:r>
            <a:r>
              <a:rPr lang="en-US" dirty="0" smtClean="0">
                <a:solidFill>
                  <a:prstClr val="black"/>
                </a:solidFill>
              </a:rPr>
              <a:t>=0.861</a:t>
            </a:r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131341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Future 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Test other QC parameters on DWL profiles</a:t>
            </a:r>
          </a:p>
          <a:p>
            <a:pPr lvl="1"/>
            <a:r>
              <a:rPr lang="en-US" dirty="0" smtClean="0"/>
              <a:t># of shots in the profile</a:t>
            </a:r>
          </a:p>
          <a:p>
            <a:r>
              <a:rPr lang="en-US" dirty="0" smtClean="0"/>
              <a:t>Compare DWL wind directions to drops</a:t>
            </a:r>
          </a:p>
          <a:p>
            <a:r>
              <a:rPr lang="en-US" dirty="0" smtClean="0"/>
              <a:t>Compare DWL surface or near surface </a:t>
            </a:r>
            <a:r>
              <a:rPr lang="en-US" dirty="0" err="1" smtClean="0"/>
              <a:t>obs</a:t>
            </a:r>
            <a:r>
              <a:rPr lang="en-US" dirty="0" smtClean="0"/>
              <a:t> to SFMR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57154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533400" y="685800"/>
            <a:ext cx="8153400" cy="32316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600" dirty="0" smtClean="0">
                <a:solidFill>
                  <a:srgbClr val="FFFF00"/>
                </a:solidFill>
              </a:rPr>
              <a:t>Agenda</a:t>
            </a:r>
            <a:endParaRPr lang="en-US" sz="2400" dirty="0">
              <a:solidFill>
                <a:srgbClr val="FFFF00"/>
              </a:solidFill>
            </a:endParaRPr>
          </a:p>
          <a:p>
            <a:endParaRPr lang="en-US" sz="2400" dirty="0" smtClean="0"/>
          </a:p>
          <a:p>
            <a:endParaRPr lang="en-US" sz="2400" dirty="0"/>
          </a:p>
          <a:p>
            <a:pPr marL="457200" indent="-457200">
              <a:buAutoNum type="arabicParenR"/>
            </a:pPr>
            <a:r>
              <a:rPr lang="en-US" sz="2400" dirty="0" smtClean="0"/>
              <a:t>Update </a:t>
            </a:r>
            <a:r>
              <a:rPr lang="en-US" sz="2400" dirty="0"/>
              <a:t>on 2017 HFP (</a:t>
            </a:r>
            <a:r>
              <a:rPr lang="en-US" sz="2400" dirty="0" err="1"/>
              <a:t>Reasor</a:t>
            </a:r>
            <a:r>
              <a:rPr lang="en-US" sz="2400" dirty="0" smtClean="0"/>
              <a:t>)</a:t>
            </a:r>
          </a:p>
          <a:p>
            <a:pPr marL="457200" indent="-457200">
              <a:buAutoNum type="arabicParenR"/>
            </a:pPr>
            <a:r>
              <a:rPr lang="en-US" sz="2400" dirty="0" smtClean="0"/>
              <a:t>Coyote, IR/BT comparison, west Pac updates (</a:t>
            </a:r>
            <a:r>
              <a:rPr lang="en-US" sz="2400" dirty="0" err="1" smtClean="0"/>
              <a:t>Cione</a:t>
            </a:r>
            <a:r>
              <a:rPr lang="en-US" sz="2400" dirty="0" smtClean="0"/>
              <a:t>) </a:t>
            </a:r>
            <a:endParaRPr lang="en-US" sz="2400" dirty="0"/>
          </a:p>
          <a:p>
            <a:r>
              <a:rPr lang="en-US" sz="2400" dirty="0"/>
              <a:t>2)  </a:t>
            </a:r>
            <a:r>
              <a:rPr lang="en-US" sz="2400" dirty="0" smtClean="0"/>
              <a:t> DWL/dropsonde </a:t>
            </a:r>
            <a:r>
              <a:rPr lang="en-US" sz="2400" dirty="0"/>
              <a:t>comparisons (</a:t>
            </a:r>
            <a:r>
              <a:rPr lang="en-US" sz="2400" dirty="0" err="1"/>
              <a:t>Bucci</a:t>
            </a:r>
            <a:r>
              <a:rPr lang="en-US" sz="2400" dirty="0"/>
              <a:t>)</a:t>
            </a:r>
          </a:p>
          <a:p>
            <a:r>
              <a:rPr lang="en-US" sz="2400" dirty="0"/>
              <a:t>3) </a:t>
            </a:r>
            <a:r>
              <a:rPr lang="en-US" sz="2400" dirty="0" smtClean="0"/>
              <a:t>  HIRAD </a:t>
            </a:r>
            <a:r>
              <a:rPr lang="en-US" sz="2400" dirty="0"/>
              <a:t>observations for initialization of the HWRF vortex (</a:t>
            </a:r>
            <a:r>
              <a:rPr lang="en-US" sz="2400" dirty="0" err="1"/>
              <a:t>Sellwood</a:t>
            </a:r>
            <a:r>
              <a:rPr lang="en-US" sz="2400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0079404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accent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9" name="Rectangle 3"/>
          <p:cNvSpPr>
            <a:spLocks noGrp="1" noChangeArrowheads="1"/>
          </p:cNvSpPr>
          <p:nvPr>
            <p:ph idx="1"/>
          </p:nvPr>
        </p:nvSpPr>
        <p:spPr>
          <a:xfrm>
            <a:off x="76200" y="533400"/>
            <a:ext cx="8673084" cy="6029325"/>
          </a:xfrm>
        </p:spPr>
        <p:txBody>
          <a:bodyPr/>
          <a:lstStyle/>
          <a:p>
            <a:pPr>
              <a:spcBef>
                <a:spcPts val="600"/>
              </a:spcBef>
            </a:pPr>
            <a:r>
              <a:rPr lang="en-US" dirty="0" smtClean="0">
                <a:solidFill>
                  <a:schemeClr val="accent2">
                    <a:lumMod val="20000"/>
                    <a:lumOff val="80000"/>
                  </a:schemeClr>
                </a:solidFill>
                <a:latin typeface="Calibri" panose="020F0502020204030204" pitchFamily="34" charset="0"/>
              </a:rPr>
              <a:t>Coming up</a:t>
            </a:r>
            <a:endParaRPr lang="en-US" dirty="0">
              <a:solidFill>
                <a:schemeClr val="accent2">
                  <a:lumMod val="20000"/>
                  <a:lumOff val="80000"/>
                </a:schemeClr>
              </a:solidFill>
              <a:latin typeface="Calibri" panose="020F0502020204030204" pitchFamily="34" charset="0"/>
            </a:endParaRPr>
          </a:p>
          <a:p>
            <a:pPr marL="284163" indent="-230188">
              <a:spcBef>
                <a:spcPts val="600"/>
              </a:spcBef>
              <a:buClr>
                <a:schemeClr val="bg1"/>
              </a:buClr>
              <a:buFont typeface="Calibri" panose="020F0502020204030204" pitchFamily="34" charset="0"/>
              <a:buChar char="-"/>
            </a:pPr>
            <a:r>
              <a:rPr lang="en-US" sz="1800" dirty="0" smtClean="0">
                <a:solidFill>
                  <a:schemeClr val="bg1"/>
                </a:solidFill>
                <a:latin typeface="Calibri" panose="020F0502020204030204" pitchFamily="34" charset="0"/>
              </a:rPr>
              <a:t>Call for instrumentation requests on 6 Feb (Due 24 Feb)</a:t>
            </a:r>
          </a:p>
          <a:p>
            <a:pPr marL="284163" indent="-230188">
              <a:spcBef>
                <a:spcPts val="600"/>
              </a:spcBef>
              <a:buClr>
                <a:schemeClr val="bg1"/>
              </a:buClr>
              <a:buFont typeface="Calibri" panose="020F0502020204030204" pitchFamily="34" charset="0"/>
              <a:buChar char="-"/>
            </a:pPr>
            <a:r>
              <a:rPr lang="en-US" sz="1800" dirty="0" smtClean="0">
                <a:solidFill>
                  <a:schemeClr val="bg1"/>
                </a:solidFill>
                <a:latin typeface="Calibri" panose="020F0502020204030204" pitchFamily="34" charset="0"/>
              </a:rPr>
              <a:t>Call for experiments/modules on 13 Feb (Due 31 March)</a:t>
            </a:r>
          </a:p>
          <a:p>
            <a:pPr>
              <a:spcBef>
                <a:spcPts val="600"/>
              </a:spcBef>
            </a:pPr>
            <a:r>
              <a:rPr lang="en-US" dirty="0" smtClean="0">
                <a:solidFill>
                  <a:schemeClr val="accent2">
                    <a:lumMod val="20000"/>
                    <a:lumOff val="80000"/>
                  </a:schemeClr>
                </a:solidFill>
                <a:latin typeface="Calibri" panose="020F0502020204030204" pitchFamily="34" charset="0"/>
              </a:rPr>
              <a:t>Misc.</a:t>
            </a:r>
          </a:p>
          <a:p>
            <a:pPr marL="284163" indent="-230188">
              <a:spcBef>
                <a:spcPts val="600"/>
              </a:spcBef>
              <a:buFont typeface="Calibri" panose="020F0502020204030204" pitchFamily="34" charset="0"/>
              <a:buChar char="-"/>
            </a:pPr>
            <a:r>
              <a:rPr lang="en-US" sz="1800" dirty="0" err="1" smtClean="0">
                <a:solidFill>
                  <a:schemeClr val="bg1"/>
                </a:solidFill>
                <a:latin typeface="Calibri" panose="020F0502020204030204" pitchFamily="34" charset="0"/>
              </a:rPr>
              <a:t>Sondes</a:t>
            </a:r>
            <a:r>
              <a:rPr lang="en-US" sz="1800" dirty="0" smtClean="0">
                <a:solidFill>
                  <a:schemeClr val="bg1"/>
                </a:solidFill>
                <a:latin typeface="Calibri" panose="020F0502020204030204" pitchFamily="34" charset="0"/>
              </a:rPr>
              <a:t>: 66 (HRD), 100 (HFIP), 167 (IR/</a:t>
            </a:r>
            <a:r>
              <a:rPr lang="en-US" sz="1800" dirty="0" err="1" smtClean="0">
                <a:solidFill>
                  <a:schemeClr val="bg1"/>
                </a:solidFill>
                <a:latin typeface="Calibri" panose="020F0502020204030204" pitchFamily="34" charset="0"/>
              </a:rPr>
              <a:t>Cione</a:t>
            </a:r>
            <a:r>
              <a:rPr lang="en-US" sz="1800" dirty="0" smtClean="0">
                <a:solidFill>
                  <a:schemeClr val="bg1"/>
                </a:solidFill>
                <a:latin typeface="Calibri" panose="020F0502020204030204" pitchFamily="34" charset="0"/>
              </a:rPr>
              <a:t>)</a:t>
            </a:r>
          </a:p>
          <a:p>
            <a:pPr marL="284163" indent="-230188">
              <a:spcBef>
                <a:spcPts val="600"/>
              </a:spcBef>
              <a:buFont typeface="Calibri" panose="020F0502020204030204" pitchFamily="34" charset="0"/>
              <a:buChar char="-"/>
            </a:pPr>
            <a:r>
              <a:rPr lang="en-US" sz="1800" dirty="0" smtClean="0">
                <a:solidFill>
                  <a:schemeClr val="bg1"/>
                </a:solidFill>
                <a:latin typeface="Calibri" panose="020F0502020204030204" pitchFamily="34" charset="0"/>
              </a:rPr>
              <a:t>Pursuing Mexican overflight/take-off clearance</a:t>
            </a:r>
          </a:p>
          <a:p>
            <a:pPr marL="284163" indent="-230188">
              <a:spcBef>
                <a:spcPts val="600"/>
              </a:spcBef>
              <a:buFont typeface="Calibri" panose="020F0502020204030204" pitchFamily="34" charset="0"/>
              <a:buChar char="-"/>
            </a:pPr>
            <a:r>
              <a:rPr lang="en-US" sz="1800" dirty="0" smtClean="0">
                <a:solidFill>
                  <a:schemeClr val="bg1"/>
                </a:solidFill>
                <a:latin typeface="Calibri" panose="020F0502020204030204" pitchFamily="34" charset="0"/>
              </a:rPr>
              <a:t>N42 left for Winter Ocean Winds 18 January; VORTEX-SE from March-April</a:t>
            </a:r>
          </a:p>
          <a:p>
            <a:pPr>
              <a:spcBef>
                <a:spcPts val="600"/>
              </a:spcBef>
            </a:pPr>
            <a:r>
              <a:rPr lang="en-US" dirty="0" smtClean="0">
                <a:solidFill>
                  <a:schemeClr val="accent2">
                    <a:lumMod val="20000"/>
                    <a:lumOff val="80000"/>
                  </a:schemeClr>
                </a:solidFill>
                <a:latin typeface="Calibri" panose="020F0502020204030204" pitchFamily="34" charset="0"/>
              </a:rPr>
              <a:t>HFP Plan</a:t>
            </a:r>
          </a:p>
          <a:p>
            <a:pPr marL="284163" lvl="0" indent="-230188">
              <a:spcBef>
                <a:spcPts val="600"/>
              </a:spcBef>
              <a:buFont typeface="Calibri" panose="020F0502020204030204" pitchFamily="34" charset="0"/>
              <a:buChar char="-"/>
            </a:pPr>
            <a:r>
              <a:rPr lang="en-US" sz="1800" dirty="0" smtClean="0">
                <a:solidFill>
                  <a:srgbClr val="FFFFFF"/>
                </a:solidFill>
                <a:latin typeface="Calibri" panose="020F0502020204030204" pitchFamily="34" charset="0"/>
              </a:rPr>
              <a:t>Remove GH references (?)</a:t>
            </a:r>
          </a:p>
          <a:p>
            <a:pPr marL="284163" lvl="0" indent="-230188">
              <a:spcBef>
                <a:spcPts val="600"/>
              </a:spcBef>
              <a:buFont typeface="Calibri" panose="020F0502020204030204" pitchFamily="34" charset="0"/>
              <a:buChar char="-"/>
            </a:pPr>
            <a:r>
              <a:rPr lang="en-US" sz="1800" dirty="0" smtClean="0">
                <a:solidFill>
                  <a:srgbClr val="FFFFFF"/>
                </a:solidFill>
                <a:latin typeface="Calibri" panose="020F0502020204030204" pitchFamily="34" charset="0"/>
              </a:rPr>
              <a:t>Options: Status quo OR separate into justification and flight pattern/expendable docs </a:t>
            </a:r>
          </a:p>
          <a:p>
            <a:pPr marL="741363" lvl="1" indent="-166688">
              <a:spcBef>
                <a:spcPts val="600"/>
              </a:spcBef>
              <a:buClr>
                <a:schemeClr val="bg1"/>
              </a:buClr>
              <a:buFont typeface="Calibri" panose="020F0502020204030204" pitchFamily="34" charset="0"/>
              <a:buChar char="-"/>
            </a:pPr>
            <a:r>
              <a:rPr lang="en-US" sz="1600" dirty="0" smtClean="0">
                <a:solidFill>
                  <a:srgbClr val="FFFFFF"/>
                </a:solidFill>
                <a:latin typeface="Calibri" panose="020F0502020204030204" pitchFamily="34" charset="0"/>
              </a:rPr>
              <a:t>List typical patterns executed and usual expendable distributions at lifecycle stages upfront</a:t>
            </a:r>
          </a:p>
          <a:p>
            <a:pPr marL="741363" lvl="1" indent="-166688">
              <a:spcBef>
                <a:spcPts val="600"/>
              </a:spcBef>
              <a:buClr>
                <a:schemeClr val="bg1"/>
              </a:buClr>
              <a:buFont typeface="Calibri" panose="020F0502020204030204" pitchFamily="34" charset="0"/>
              <a:buChar char="-"/>
            </a:pPr>
            <a:r>
              <a:rPr lang="en-US" sz="1600" dirty="0" smtClean="0">
                <a:solidFill>
                  <a:srgbClr val="FFFFFF"/>
                </a:solidFill>
                <a:latin typeface="Calibri" panose="020F0502020204030204" pitchFamily="34" charset="0"/>
              </a:rPr>
              <a:t>Individual experiments/modules cite a typical pattern (and </a:t>
            </a:r>
            <a:r>
              <a:rPr lang="en-US" sz="1600" smtClean="0">
                <a:solidFill>
                  <a:srgbClr val="FFFFFF"/>
                </a:solidFill>
                <a:latin typeface="Calibri" panose="020F0502020204030204" pitchFamily="34" charset="0"/>
              </a:rPr>
              <a:t>justify deviations</a:t>
            </a:r>
            <a:r>
              <a:rPr lang="en-US" sz="1600" dirty="0" smtClean="0">
                <a:solidFill>
                  <a:srgbClr val="FFFFFF"/>
                </a:solidFill>
                <a:latin typeface="Calibri" panose="020F0502020204030204" pitchFamily="34" charset="0"/>
              </a:rPr>
              <a:t>) </a:t>
            </a:r>
            <a:r>
              <a:rPr lang="en-US" sz="1600" smtClean="0">
                <a:solidFill>
                  <a:srgbClr val="FFFFFF"/>
                </a:solidFill>
                <a:latin typeface="Calibri" panose="020F0502020204030204" pitchFamily="34" charset="0"/>
              </a:rPr>
              <a:t>and justify </a:t>
            </a:r>
            <a:r>
              <a:rPr lang="en-US" sz="1600" dirty="0" smtClean="0">
                <a:solidFill>
                  <a:srgbClr val="FFFFFF"/>
                </a:solidFill>
                <a:latin typeface="Calibri" panose="020F0502020204030204" pitchFamily="34" charset="0"/>
              </a:rPr>
              <a:t>additional expendables</a:t>
            </a:r>
          </a:p>
          <a:p>
            <a:pPr marL="284163" indent="-230188">
              <a:spcBef>
                <a:spcPts val="600"/>
              </a:spcBef>
              <a:buClr>
                <a:schemeClr val="bg1"/>
              </a:buClr>
              <a:buFont typeface="Calibri" panose="020F0502020204030204" pitchFamily="34" charset="0"/>
              <a:buChar char="-"/>
            </a:pPr>
            <a:r>
              <a:rPr lang="en-US" sz="1800" dirty="0" smtClean="0">
                <a:solidFill>
                  <a:srgbClr val="FFFFFF"/>
                </a:solidFill>
                <a:latin typeface="Calibri" panose="020F0502020204030204" pitchFamily="34" charset="0"/>
              </a:rPr>
              <a:t>Science priority (e.g., ocean sampling)?</a:t>
            </a:r>
          </a:p>
          <a:p>
            <a:pPr>
              <a:spcBef>
                <a:spcPts val="600"/>
              </a:spcBef>
            </a:pPr>
            <a:r>
              <a:rPr lang="en-US" dirty="0" smtClean="0">
                <a:solidFill>
                  <a:schemeClr val="accent2">
                    <a:lumMod val="20000"/>
                    <a:lumOff val="80000"/>
                  </a:schemeClr>
                </a:solidFill>
                <a:latin typeface="Calibri" panose="020F0502020204030204" pitchFamily="34" charset="0"/>
              </a:rPr>
              <a:t>Science</a:t>
            </a:r>
            <a:endParaRPr lang="en-US" dirty="0">
              <a:solidFill>
                <a:schemeClr val="bg1"/>
              </a:solidFill>
              <a:latin typeface="Calibri" panose="020F0502020204030204" pitchFamily="34" charset="0"/>
            </a:endParaRPr>
          </a:p>
          <a:p>
            <a:pPr marL="284163" indent="-230188">
              <a:spcBef>
                <a:spcPts val="600"/>
              </a:spcBef>
              <a:buFont typeface="Calibri" panose="020F0502020204030204" pitchFamily="34" charset="0"/>
              <a:buChar char="-"/>
            </a:pPr>
            <a:r>
              <a:rPr lang="en-US" sz="1800" dirty="0" smtClean="0">
                <a:solidFill>
                  <a:schemeClr val="bg1"/>
                </a:solidFill>
                <a:latin typeface="Calibri" panose="020F0502020204030204" pitchFamily="34" charset="0"/>
              </a:rPr>
              <a:t>Where do we stand with the “TDR Mission”? Are we making progress? Should we do anything differently this year?</a:t>
            </a:r>
            <a:endParaRPr lang="en-US" sz="1800" dirty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8991600" cy="609600"/>
          </a:xfrm>
          <a:effectLst/>
        </p:spPr>
        <p:txBody>
          <a:bodyPr/>
          <a:lstStyle/>
          <a:p>
            <a:pPr algn="l"/>
            <a:r>
              <a:rPr lang="en-US" sz="2800" b="0" spc="60" dirty="0" smtClean="0">
                <a:solidFill>
                  <a:srgbClr val="A9D1F5"/>
                </a:solidFill>
                <a:latin typeface="Calibri" panose="020F0502020204030204" pitchFamily="34" charset="0"/>
              </a:rPr>
              <a:t>2017 HFP </a:t>
            </a:r>
            <a:endParaRPr lang="en-US" sz="2800" b="0" spc="60" dirty="0">
              <a:solidFill>
                <a:srgbClr val="A9D1F5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737072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P3DWL vs. </a:t>
            </a:r>
            <a:r>
              <a:rPr lang="en-US" dirty="0" err="1" smtClean="0"/>
              <a:t>Dropsonde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Observation Meeting</a:t>
            </a:r>
          </a:p>
          <a:p>
            <a:r>
              <a:rPr lang="en-US" dirty="0" smtClean="0"/>
              <a:t>January 19</a:t>
            </a:r>
            <a:r>
              <a:rPr lang="en-US" baseline="30000" dirty="0" smtClean="0"/>
              <a:t>th</a:t>
            </a:r>
            <a:r>
              <a:rPr lang="en-US" dirty="0" smtClean="0"/>
              <a:t>, 2017</a:t>
            </a:r>
          </a:p>
          <a:p>
            <a:r>
              <a:rPr lang="en-US" dirty="0" smtClean="0"/>
              <a:t>Lisa </a:t>
            </a:r>
            <a:r>
              <a:rPr lang="en-US" dirty="0" err="1" smtClean="0"/>
              <a:t>Bucci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41956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Initial Comparison of </a:t>
            </a:r>
            <a:br>
              <a:rPr lang="en-US" dirty="0" smtClean="0"/>
            </a:br>
            <a:r>
              <a:rPr lang="en-US" dirty="0" smtClean="0"/>
              <a:t>P3DWL to </a:t>
            </a:r>
            <a:r>
              <a:rPr lang="en-US" dirty="0" err="1" smtClean="0"/>
              <a:t>Dropsondes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 descr="G:\Work\Matlab\Papers\Now\DWL\lidar\Erika\analysis\windprofile_validation_sonde_vs_DWL.tif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263" t="3253" r="6601" b="3675"/>
          <a:stretch/>
        </p:blipFill>
        <p:spPr bwMode="auto">
          <a:xfrm>
            <a:off x="3176639" y="1584117"/>
            <a:ext cx="5419636" cy="4816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Content Placeholder 5"/>
          <p:cNvPicPr>
            <a:picLocks noGrp="1"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808" r="5762"/>
          <a:stretch/>
        </p:blipFill>
        <p:spPr>
          <a:xfrm>
            <a:off x="533400" y="1876499"/>
            <a:ext cx="2643239" cy="22167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00363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02707" y="-1"/>
            <a:ext cx="3938587" cy="67541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228600" y="6183868"/>
            <a:ext cx="15219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prstClr val="black"/>
                </a:solidFill>
              </a:rPr>
              <a:t>Pu et al., 2009</a:t>
            </a:r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215556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accent1"/>
                </a:solidFill>
              </a:rPr>
              <a:t>Requirements</a:t>
            </a:r>
            <a:endParaRPr lang="en-US" b="1" dirty="0">
              <a:solidFill>
                <a:schemeClr val="accent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600200"/>
            <a:ext cx="8229600" cy="5211763"/>
          </a:xfrm>
        </p:spPr>
        <p:txBody>
          <a:bodyPr>
            <a:normAutofit/>
          </a:bodyPr>
          <a:lstStyle/>
          <a:p>
            <a:r>
              <a:rPr lang="en-US" dirty="0" smtClean="0"/>
              <a:t>DWL profile and drop within 10km</a:t>
            </a:r>
          </a:p>
          <a:p>
            <a:r>
              <a:rPr lang="en-US" dirty="0" smtClean="0"/>
              <a:t>1 m vertically</a:t>
            </a:r>
          </a:p>
          <a:p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Flown with the tropical cyclone</a:t>
            </a:r>
          </a:p>
          <a:p>
            <a:r>
              <a:rPr lang="en-US" dirty="0" smtClean="0"/>
              <a:t>Erika had a forward sweep scan pattern</a:t>
            </a:r>
          </a:p>
          <a:p>
            <a:r>
              <a:rPr lang="en-US" dirty="0" smtClean="0"/>
              <a:t>Earl looked both up and down (less down profiles)</a:t>
            </a:r>
            <a:endParaRPr lang="en-US" dirty="0"/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228600" y="28194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dirty="0" smtClean="0">
                <a:solidFill>
                  <a:srgbClr val="4F81BD"/>
                </a:solidFill>
              </a:rPr>
              <a:t>Differences between Pu </a:t>
            </a:r>
            <a:endParaRPr lang="en-US" b="1" dirty="0">
              <a:solidFill>
                <a:srgbClr val="4F81B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011420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:\P3DWL\scatter_speed20150826I2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3200" y="152400"/>
            <a:ext cx="8940801" cy="6705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1715911" y="2209800"/>
            <a:ext cx="23622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prstClr val="black"/>
                </a:solidFill>
              </a:rPr>
              <a:t>y=0.7127*x + 7.1941</a:t>
            </a:r>
          </a:p>
          <a:p>
            <a:r>
              <a:rPr lang="en-US" dirty="0" smtClean="0">
                <a:solidFill>
                  <a:prstClr val="black"/>
                </a:solidFill>
              </a:rPr>
              <a:t>n=143</a:t>
            </a:r>
          </a:p>
          <a:p>
            <a:endParaRPr lang="en-US" dirty="0" smtClean="0">
              <a:solidFill>
                <a:prstClr val="black"/>
              </a:solidFill>
            </a:endParaRPr>
          </a:p>
          <a:p>
            <a:r>
              <a:rPr lang="en-US" dirty="0" err="1" smtClean="0">
                <a:solidFill>
                  <a:prstClr val="black"/>
                </a:solidFill>
              </a:rPr>
              <a:t>corr</a:t>
            </a:r>
            <a:r>
              <a:rPr lang="en-US" dirty="0" smtClean="0">
                <a:solidFill>
                  <a:prstClr val="black"/>
                </a:solidFill>
              </a:rPr>
              <a:t>=0.5150</a:t>
            </a:r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15800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D:\P3DWL\scatter_speed20160802I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598" y="76200"/>
            <a:ext cx="9062629" cy="6781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1715911" y="2209800"/>
            <a:ext cx="23622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prstClr val="black"/>
                </a:solidFill>
              </a:rPr>
              <a:t>y=0.5102*x + 3.2831</a:t>
            </a:r>
          </a:p>
          <a:p>
            <a:r>
              <a:rPr lang="en-US" dirty="0" smtClean="0">
                <a:solidFill>
                  <a:prstClr val="black"/>
                </a:solidFill>
              </a:rPr>
              <a:t>n=41</a:t>
            </a:r>
          </a:p>
          <a:p>
            <a:endParaRPr lang="en-US" dirty="0" smtClean="0">
              <a:solidFill>
                <a:prstClr val="black"/>
              </a:solidFill>
            </a:endParaRPr>
          </a:p>
          <a:p>
            <a:r>
              <a:rPr lang="en-US" dirty="0" err="1" smtClean="0">
                <a:solidFill>
                  <a:prstClr val="black"/>
                </a:solidFill>
              </a:rPr>
              <a:t>corr</a:t>
            </a:r>
            <a:r>
              <a:rPr lang="en-US" dirty="0" smtClean="0">
                <a:solidFill>
                  <a:prstClr val="black"/>
                </a:solidFill>
              </a:rPr>
              <a:t>=0.6667</a:t>
            </a:r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085358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3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PR_dynamics_2014">
  <a:themeElements>
    <a:clrScheme name="Office Theme 13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00CC"/>
      </a:hlink>
      <a:folHlink>
        <a:srgbClr val="99CC00"/>
      </a:folHlink>
    </a:clrScheme>
    <a:fontScheme name="Office Them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00CC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1380</TotalTime>
  <Words>283</Words>
  <Application>Microsoft Macintosh PowerPoint</Application>
  <PresentationFormat>On-screen Show (4:3)</PresentationFormat>
  <Paragraphs>58</Paragraphs>
  <Slides>11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11</vt:i4>
      </vt:variant>
    </vt:vector>
  </HeadingPairs>
  <TitlesOfParts>
    <vt:vector size="19" baseType="lpstr">
      <vt:lpstr>Arial</vt:lpstr>
      <vt:lpstr>Calibri</vt:lpstr>
      <vt:lpstr>ＭＳ Ｐゴシック</vt:lpstr>
      <vt:lpstr>TradeGothicBoldCondTwenty</vt:lpstr>
      <vt:lpstr>3_Office Theme</vt:lpstr>
      <vt:lpstr>1_Office Theme</vt:lpstr>
      <vt:lpstr>PR_dynamics_2014</vt:lpstr>
      <vt:lpstr>Office Theme</vt:lpstr>
      <vt:lpstr>PowerPoint Presentation</vt:lpstr>
      <vt:lpstr>PowerPoint Presentation</vt:lpstr>
      <vt:lpstr>2017 HFP </vt:lpstr>
      <vt:lpstr>P3DWL vs. Dropsonde</vt:lpstr>
      <vt:lpstr>Initial Comparison of  P3DWL to Dropsondes</vt:lpstr>
      <vt:lpstr>PowerPoint Presentation</vt:lpstr>
      <vt:lpstr>Requirements</vt:lpstr>
      <vt:lpstr>PowerPoint Presentation</vt:lpstr>
      <vt:lpstr>PowerPoint Presentation</vt:lpstr>
      <vt:lpstr>PowerPoint Presentation</vt:lpstr>
      <vt:lpstr>Future Work</vt:lpstr>
    </vt:vector>
  </TitlesOfParts>
  <Company>Microsoft</Company>
  <LinksUpToDate>false</LinksUpToDate>
  <SharedDoc>false</SharedDoc>
  <HyperlinksChanged>false</HyperlinksChanged>
  <AppVersion>15.0030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Robert Rogers</dc:creator>
  <cp:lastModifiedBy>Microsoft Office User</cp:lastModifiedBy>
  <cp:revision>12</cp:revision>
  <dcterms:created xsi:type="dcterms:W3CDTF">2016-05-09T20:19:56Z</dcterms:created>
  <dcterms:modified xsi:type="dcterms:W3CDTF">2017-01-19T17:01:44Z</dcterms:modified>
</cp:coreProperties>
</file>