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59"/>
  </p:notesMasterIdLst>
  <p:sldIdLst>
    <p:sldId id="257" r:id="rId8"/>
    <p:sldId id="258" r:id="rId9"/>
    <p:sldId id="259" r:id="rId10"/>
    <p:sldId id="260" r:id="rId11"/>
    <p:sldId id="266" r:id="rId12"/>
    <p:sldId id="271" r:id="rId13"/>
    <p:sldId id="272" r:id="rId14"/>
    <p:sldId id="273" r:id="rId15"/>
    <p:sldId id="274" r:id="rId16"/>
    <p:sldId id="275" r:id="rId17"/>
    <p:sldId id="276" r:id="rId18"/>
    <p:sldId id="277" r:id="rId19"/>
    <p:sldId id="278" r:id="rId20"/>
    <p:sldId id="267" r:id="rId21"/>
    <p:sldId id="268" r:id="rId22"/>
    <p:sldId id="269" r:id="rId23"/>
    <p:sldId id="270"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11" r:id="rId51"/>
    <p:sldId id="318" r:id="rId52"/>
    <p:sldId id="312" r:id="rId53"/>
    <p:sldId id="313" r:id="rId54"/>
    <p:sldId id="314" r:id="rId55"/>
    <p:sldId id="315" r:id="rId56"/>
    <p:sldId id="316" r:id="rId57"/>
    <p:sldId id="31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0"/>
    <c:plotArea>
      <c:layout>
        <c:manualLayout>
          <c:layoutTarget val="inner"/>
          <c:xMode val="edge"/>
          <c:yMode val="edge"/>
          <c:x val="6.1136970710519593E-2"/>
          <c:y val="6.4465646431292864E-2"/>
          <c:w val="0.68183494762269758"/>
          <c:h val="0.77464058928117852"/>
        </c:manualLayout>
      </c:layout>
      <c:lineChart>
        <c:grouping val="standard"/>
        <c:varyColors val="0"/>
        <c:ser>
          <c:idx val="0"/>
          <c:order val="0"/>
          <c:tx>
            <c:strRef>
              <c:f>Sheet1!$B$1</c:f>
              <c:strCache>
                <c:ptCount val="1"/>
                <c:pt idx="0">
                  <c:v>CIMSS Shear (m/s)</c:v>
                </c:pt>
              </c:strCache>
            </c:strRef>
          </c:tx>
          <c:spPr>
            <a:ln>
              <a:solidFill>
                <a:schemeClr val="accent1"/>
              </a:solidFill>
            </a:ln>
          </c:spPr>
          <c:marker>
            <c:spPr>
              <a:ln>
                <a:solidFill>
                  <a:srgbClr val="FF0000"/>
                </a:solidFill>
              </a:ln>
            </c:spPr>
          </c:marker>
          <c:cat>
            <c:strRef>
              <c:f>Sheet1!$A$2:$A$80</c:f>
              <c:strCache>
                <c:ptCount val="63"/>
                <c:pt idx="2">
                  <c:v>12Z</c:v>
                </c:pt>
                <c:pt idx="6">
                  <c:v>00Z</c:v>
                </c:pt>
                <c:pt idx="10">
                  <c:v>12Z</c:v>
                </c:pt>
                <c:pt idx="14">
                  <c:v>00Z</c:v>
                </c:pt>
                <c:pt idx="18">
                  <c:v>12Z</c:v>
                </c:pt>
                <c:pt idx="22">
                  <c:v>00Z</c:v>
                </c:pt>
                <c:pt idx="26">
                  <c:v>12Z</c:v>
                </c:pt>
                <c:pt idx="30">
                  <c:v>00Z</c:v>
                </c:pt>
                <c:pt idx="34">
                  <c:v>12Z</c:v>
                </c:pt>
                <c:pt idx="38">
                  <c:v>00Z</c:v>
                </c:pt>
                <c:pt idx="42">
                  <c:v>12Z</c:v>
                </c:pt>
                <c:pt idx="46">
                  <c:v>00Z</c:v>
                </c:pt>
                <c:pt idx="50">
                  <c:v>12Z</c:v>
                </c:pt>
                <c:pt idx="54">
                  <c:v>00Z</c:v>
                </c:pt>
                <c:pt idx="58">
                  <c:v>12Z</c:v>
                </c:pt>
                <c:pt idx="62">
                  <c:v>00Z</c:v>
                </c:pt>
              </c:strCache>
            </c:strRef>
          </c:cat>
          <c:val>
            <c:numRef>
              <c:f>Sheet1!$B$2:$B$80</c:f>
              <c:numCache>
                <c:formatCode>General</c:formatCode>
                <c:ptCount val="79"/>
                <c:pt idx="0">
                  <c:v>5.9</c:v>
                </c:pt>
                <c:pt idx="2">
                  <c:v>8.6</c:v>
                </c:pt>
                <c:pt idx="4">
                  <c:v>8.6</c:v>
                </c:pt>
                <c:pt idx="6">
                  <c:v>6.6</c:v>
                </c:pt>
                <c:pt idx="8">
                  <c:v>6.8</c:v>
                </c:pt>
                <c:pt idx="10">
                  <c:v>6.8</c:v>
                </c:pt>
                <c:pt idx="12">
                  <c:v>8.1999999999999993</c:v>
                </c:pt>
                <c:pt idx="14">
                  <c:v>7.6</c:v>
                </c:pt>
                <c:pt idx="44">
                  <c:v>8.8000000000000007</c:v>
                </c:pt>
                <c:pt idx="46">
                  <c:v>9.1999999999999993</c:v>
                </c:pt>
                <c:pt idx="48">
                  <c:v>6.3</c:v>
                </c:pt>
                <c:pt idx="52">
                  <c:v>5.8</c:v>
                </c:pt>
                <c:pt idx="54">
                  <c:v>8.6999999999999993</c:v>
                </c:pt>
                <c:pt idx="56">
                  <c:v>8</c:v>
                </c:pt>
                <c:pt idx="58">
                  <c:v>8.1999999999999993</c:v>
                </c:pt>
                <c:pt idx="60">
                  <c:v>8.6</c:v>
                </c:pt>
                <c:pt idx="62">
                  <c:v>11.2</c:v>
                </c:pt>
                <c:pt idx="64">
                  <c:v>12.4</c:v>
                </c:pt>
              </c:numCache>
            </c:numRef>
          </c:val>
          <c:smooth val="0"/>
        </c:ser>
        <c:ser>
          <c:idx val="1"/>
          <c:order val="1"/>
          <c:tx>
            <c:strRef>
              <c:f>Sheet1!$C$1</c:f>
              <c:strCache>
                <c:ptCount val="1"/>
                <c:pt idx="0">
                  <c:v>Intensity (m/s)</c:v>
                </c:pt>
              </c:strCache>
            </c:strRef>
          </c:tx>
          <c:spPr>
            <a:ln>
              <a:solidFill>
                <a:prstClr val="white"/>
              </a:solidFill>
            </a:ln>
          </c:spPr>
          <c:marker>
            <c:spPr>
              <a:ln>
                <a:solidFill>
                  <a:prstClr val="white"/>
                </a:solidFill>
              </a:ln>
            </c:spPr>
          </c:marker>
          <c:cat>
            <c:strRef>
              <c:f>Sheet1!$A$2:$A$80</c:f>
              <c:strCache>
                <c:ptCount val="63"/>
                <c:pt idx="2">
                  <c:v>12Z</c:v>
                </c:pt>
                <c:pt idx="6">
                  <c:v>00Z</c:v>
                </c:pt>
                <c:pt idx="10">
                  <c:v>12Z</c:v>
                </c:pt>
                <c:pt idx="14">
                  <c:v>00Z</c:v>
                </c:pt>
                <c:pt idx="18">
                  <c:v>12Z</c:v>
                </c:pt>
                <c:pt idx="22">
                  <c:v>00Z</c:v>
                </c:pt>
                <c:pt idx="26">
                  <c:v>12Z</c:v>
                </c:pt>
                <c:pt idx="30">
                  <c:v>00Z</c:v>
                </c:pt>
                <c:pt idx="34">
                  <c:v>12Z</c:v>
                </c:pt>
                <c:pt idx="38">
                  <c:v>00Z</c:v>
                </c:pt>
                <c:pt idx="42">
                  <c:v>12Z</c:v>
                </c:pt>
                <c:pt idx="46">
                  <c:v>00Z</c:v>
                </c:pt>
                <c:pt idx="50">
                  <c:v>12Z</c:v>
                </c:pt>
                <c:pt idx="54">
                  <c:v>00Z</c:v>
                </c:pt>
                <c:pt idx="58">
                  <c:v>12Z</c:v>
                </c:pt>
                <c:pt idx="62">
                  <c:v>00Z</c:v>
                </c:pt>
              </c:strCache>
            </c:strRef>
          </c:cat>
          <c:val>
            <c:numRef>
              <c:f>Sheet1!$C$2:$C$80</c:f>
              <c:numCache>
                <c:formatCode>General</c:formatCode>
                <c:ptCount val="79"/>
                <c:pt idx="1">
                  <c:v>18.003999999999998</c:v>
                </c:pt>
                <c:pt idx="3">
                  <c:v>18.003999999999998</c:v>
                </c:pt>
                <c:pt idx="5">
                  <c:v>18.003999999999998</c:v>
                </c:pt>
                <c:pt idx="7">
                  <c:v>18.003999999999998</c:v>
                </c:pt>
                <c:pt idx="9">
                  <c:v>18.003999999999998</c:v>
                </c:pt>
                <c:pt idx="11">
                  <c:v>18.003999999999998</c:v>
                </c:pt>
                <c:pt idx="13">
                  <c:v>15.431999999999999</c:v>
                </c:pt>
                <c:pt idx="15">
                  <c:v>15.431999999999999</c:v>
                </c:pt>
                <c:pt idx="43">
                  <c:v>15.431999999999999</c:v>
                </c:pt>
                <c:pt idx="45">
                  <c:v>15.431999999999999</c:v>
                </c:pt>
                <c:pt idx="47">
                  <c:v>15.431999999999999</c:v>
                </c:pt>
                <c:pt idx="49">
                  <c:v>20.576000000000001</c:v>
                </c:pt>
                <c:pt idx="51">
                  <c:v>28.291999999999998</c:v>
                </c:pt>
                <c:pt idx="53">
                  <c:v>38.58</c:v>
                </c:pt>
                <c:pt idx="55">
                  <c:v>38.58</c:v>
                </c:pt>
                <c:pt idx="57">
                  <c:v>46.295999999999999</c:v>
                </c:pt>
                <c:pt idx="59">
                  <c:v>48.867999999999995</c:v>
                </c:pt>
                <c:pt idx="61">
                  <c:v>56.583999999999996</c:v>
                </c:pt>
                <c:pt idx="63">
                  <c:v>59.155999999999999</c:v>
                </c:pt>
                <c:pt idx="65">
                  <c:v>43.723999999999997</c:v>
                </c:pt>
              </c:numCache>
            </c:numRef>
          </c:val>
          <c:smooth val="0"/>
        </c:ser>
        <c:dLbls>
          <c:showLegendKey val="0"/>
          <c:showVal val="0"/>
          <c:showCatName val="0"/>
          <c:showSerName val="0"/>
          <c:showPercent val="0"/>
          <c:showBubbleSize val="0"/>
        </c:dLbls>
        <c:marker val="1"/>
        <c:smooth val="0"/>
        <c:axId val="220066704"/>
        <c:axId val="312275160"/>
      </c:lineChart>
      <c:catAx>
        <c:axId val="220066704"/>
        <c:scaling>
          <c:orientation val="minMax"/>
        </c:scaling>
        <c:delete val="0"/>
        <c:axPos val="b"/>
        <c:numFmt formatCode="General" sourceLinked="0"/>
        <c:majorTickMark val="out"/>
        <c:minorTickMark val="none"/>
        <c:tickLblPos val="nextTo"/>
        <c:txPr>
          <a:bodyPr/>
          <a:lstStyle/>
          <a:p>
            <a:pPr>
              <a:defRPr>
                <a:solidFill>
                  <a:srgbClr val="FFFF66"/>
                </a:solidFill>
              </a:defRPr>
            </a:pPr>
            <a:endParaRPr lang="en-US"/>
          </a:p>
        </c:txPr>
        <c:crossAx val="312275160"/>
        <c:crosses val="autoZero"/>
        <c:auto val="1"/>
        <c:lblAlgn val="ctr"/>
        <c:lblOffset val="100"/>
        <c:noMultiLvlLbl val="0"/>
      </c:catAx>
      <c:valAx>
        <c:axId val="312275160"/>
        <c:scaling>
          <c:orientation val="minMax"/>
        </c:scaling>
        <c:delete val="0"/>
        <c:axPos val="l"/>
        <c:majorGridlines/>
        <c:numFmt formatCode="General" sourceLinked="1"/>
        <c:majorTickMark val="out"/>
        <c:minorTickMark val="none"/>
        <c:tickLblPos val="nextTo"/>
        <c:txPr>
          <a:bodyPr/>
          <a:lstStyle/>
          <a:p>
            <a:pPr>
              <a:defRPr>
                <a:solidFill>
                  <a:srgbClr val="FFFF66"/>
                </a:solidFill>
              </a:defRPr>
            </a:pPr>
            <a:endParaRPr lang="en-US"/>
          </a:p>
        </c:txPr>
        <c:crossAx val="220066704"/>
        <c:crosses val="autoZero"/>
        <c:crossBetween val="between"/>
      </c:valAx>
    </c:plotArea>
    <c:legend>
      <c:legendPos val="r"/>
      <c:legendEntry>
        <c:idx val="0"/>
        <c:txPr>
          <a:bodyPr/>
          <a:lstStyle/>
          <a:p>
            <a:pPr>
              <a:defRPr sz="1600">
                <a:solidFill>
                  <a:srgbClr val="FFFF00"/>
                </a:solidFill>
              </a:defRPr>
            </a:pPr>
            <a:endParaRPr lang="en-US"/>
          </a:p>
        </c:txPr>
      </c:legendEntry>
      <c:legendEntry>
        <c:idx val="1"/>
        <c:txPr>
          <a:bodyPr/>
          <a:lstStyle/>
          <a:p>
            <a:pPr>
              <a:defRPr sz="1600">
                <a:solidFill>
                  <a:srgbClr val="FFFF00"/>
                </a:solidFill>
              </a:defRPr>
            </a:pPr>
            <a:endParaRPr lang="en-US"/>
          </a:p>
        </c:txPr>
      </c:legendEntry>
      <c:layout>
        <c:manualLayout>
          <c:xMode val="edge"/>
          <c:yMode val="edge"/>
          <c:x val="0.76640157842358192"/>
          <c:y val="0.39952025654051299"/>
          <c:w val="0.2161933687662444"/>
          <c:h val="0.18483045466090933"/>
        </c:manualLayout>
      </c:layout>
      <c:overlay val="0"/>
    </c:legend>
    <c:plotVisOnly val="1"/>
    <c:dispBlanksAs val="gap"/>
    <c:showDLblsOverMax val="0"/>
  </c:chart>
  <c:txPr>
    <a:bodyPr/>
    <a:lstStyle/>
    <a:p>
      <a:pPr>
        <a:defRPr sz="1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32B88E-EBD8-4D6B-8004-E399D23DDA96}" type="datetimeFigureOut">
              <a:rPr lang="en-US" smtClean="0"/>
              <a:pPr/>
              <a:t>9/1/2017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A006C-930F-4166-9C4B-5EC4ECFCD89C}" type="slidenum">
              <a:rPr lang="en-US" smtClean="0"/>
              <a:pPr/>
              <a:t>‹#›</a:t>
            </a:fld>
            <a:endParaRPr lang="en-US"/>
          </a:p>
        </p:txBody>
      </p:sp>
    </p:spTree>
    <p:extLst>
      <p:ext uri="{BB962C8B-B14F-4D97-AF65-F5344CB8AC3E}">
        <p14:creationId xmlns:p14="http://schemas.microsoft.com/office/powerpoint/2010/main" val="3477140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75202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232224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67805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228526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7993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DE0A6-17A9-4E30-95BF-4DA51EA488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A4750-8C34-4EB1-9E2D-2DC86E1911F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3DE702-58D0-4420-B78C-690BCE16B7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0388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6064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88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092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586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8139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0271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250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0AA851-8CB9-44D1-90B0-8231BBF36C1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8569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610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3143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425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320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747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133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05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71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86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7F359D-B827-417B-9CF8-3BD9D594C7B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220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57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471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48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222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36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34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26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254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40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5D09AB-ABCD-4BF7-830C-F18FE5EA258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08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811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951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909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765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0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723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243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165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33BD4C-54BD-4345-8699-619D38CDDE6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600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902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682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21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100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074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37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238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136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5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A1A5E6-6D95-4604-9FCF-901B45960C3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924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420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16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403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110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879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14C91-79C7-9746-A939-567B95D4ED34}"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54121-C033-7548-8750-639D892A4C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079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958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97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80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1EBC59-F9B3-40EF-AECB-33E7C8F2C2A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651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350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308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9121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074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133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28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EFBE2-0D96-5041-9451-49BE0AC76C23}"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ACE47A-4708-474A-937D-1DE460EC5A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32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D8A5AD-4F1E-4F03-A3E0-7E3D03496D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6FCD00-7EE8-49A5-81F7-7A03A4F877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C48094C7-F741-48B5-ABF6-96603C33E285}"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FFB6576-F4BB-C74E-B021-7BB82201401E}" type="datetimeFigureOut">
              <a:rPr lang="en-US" smtClean="0">
                <a:solidFill>
                  <a:prstClr val="white">
                    <a:tint val="75000"/>
                  </a:prstClr>
                </a:solidFill>
              </a:rPr>
              <a:pPr/>
              <a:t>9/1/2017</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BD2C80-42C1-9841-A90A-4D87DA89F8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124307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988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1C14C91-79C7-9746-A939-567B95D4ED34}" type="datetimeFigureOut">
              <a:rPr lang="en-US" smtClean="0">
                <a:solidFill>
                  <a:prstClr val="black">
                    <a:tint val="75000"/>
                  </a:prstClr>
                </a:solidFill>
              </a:rPr>
              <a:pPr defTabSz="457200"/>
              <a:t>9/1/2017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3254121-C033-7548-8750-639D892A4CA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2203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12AC-018D-4AB3-AF1A-CFBDA566AFEF}" type="datetimeFigureOut">
              <a:rPr lang="en-US" smtClean="0">
                <a:solidFill>
                  <a:prstClr val="black">
                    <a:tint val="75000"/>
                  </a:prstClr>
                </a:solidFill>
              </a:rPr>
              <a:pPr/>
              <a:t>9/1/2017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B5BAC-9927-490B-87ED-F48C91BBEF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0930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1C14C91-79C7-9746-A939-567B95D4ED34}" type="datetimeFigureOut">
              <a:rPr lang="en-US" smtClean="0">
                <a:solidFill>
                  <a:prstClr val="black">
                    <a:tint val="75000"/>
                  </a:prstClr>
                </a:solidFill>
              </a:rPr>
              <a:pPr defTabSz="457200"/>
              <a:t>9/1/2017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3254121-C033-7548-8750-639D892A4CA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411196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6BEFBE2-0D96-5041-9451-49BE0AC76C23}" type="datetimeFigureOut">
              <a:rPr lang="en-US" smtClean="0">
                <a:solidFill>
                  <a:prstClr val="black">
                    <a:tint val="75000"/>
                  </a:prstClr>
                </a:solidFill>
              </a:rPr>
              <a:pPr defTabSz="457200"/>
              <a:t>9/1/2017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3ACE47A-4708-474A-937D-1DE460EC5A2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234149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35.xml"/><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1.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gif"/><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7.xml"/><Relationship Id="rId5" Type="http://schemas.openxmlformats.org/officeDocument/2006/relationships/image" Target="../media/image83.gif"/><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57.xml"/><Relationship Id="rId4" Type="http://schemas.openxmlformats.org/officeDocument/2006/relationships/image" Target="../media/image88.emf"/></Relationships>
</file>

<file path=ppt/slides/_rels/slide4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png"/><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0170825.2300.goes13.x.vis1km_high.09LHARVEY.105kts-944mb-271N-963W.100pc.jp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1143000"/>
            <a:ext cx="3733801" cy="3733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70823.2337.goes13.x.vis1km_high.09LHARVEY.30kts-1005mb-215N-925W.97pc.jpg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872" y="1143000"/>
            <a:ext cx="3728128" cy="3728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1143000" y="228600"/>
            <a:ext cx="66294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Hurricane Harvey Debrief</a:t>
            </a:r>
          </a:p>
        </p:txBody>
      </p:sp>
      <p:sp>
        <p:nvSpPr>
          <p:cNvPr id="4" name="Rectangle 4"/>
          <p:cNvSpPr>
            <a:spLocks noChangeArrowheads="1"/>
          </p:cNvSpPr>
          <p:nvPr/>
        </p:nvSpPr>
        <p:spPr bwMode="auto">
          <a:xfrm>
            <a:off x="3352800" y="6248399"/>
            <a:ext cx="2667000" cy="430887"/>
          </a:xfrm>
          <a:prstGeom prst="rect">
            <a:avLst/>
          </a:prstGeom>
          <a:noFill/>
          <a:ln w="9525">
            <a:noFill/>
            <a:miter lim="800000"/>
            <a:headEnd/>
            <a:tailEnd/>
          </a:ln>
        </p:spPr>
        <p:txBody>
          <a:bodyPr wrap="square">
            <a:spAutoFit/>
          </a:bodyPr>
          <a:lstStyle/>
          <a:p>
            <a:pPr>
              <a:spcBef>
                <a:spcPts val="300"/>
              </a:spcBef>
              <a:buSzPct val="100000"/>
              <a:defRPr/>
            </a:pPr>
            <a:r>
              <a:rPr lang="en-US" sz="2200" dirty="0" smtClean="0">
                <a:solidFill>
                  <a:prstClr val="white"/>
                </a:solidFill>
                <a:ea typeface="ＭＳ Ｐゴシック" pitchFamily="34" charset="-128"/>
                <a:cs typeface="ＭＳ Ｐゴシック" charset="0"/>
              </a:rPr>
              <a:t>September </a:t>
            </a:r>
            <a:r>
              <a:rPr lang="en-US" sz="2200" dirty="0">
                <a:solidFill>
                  <a:prstClr val="white"/>
                </a:solidFill>
                <a:ea typeface="ＭＳ Ｐゴシック" pitchFamily="34" charset="-128"/>
                <a:cs typeface="ＭＳ Ｐゴシック" charset="0"/>
              </a:rPr>
              <a:t>1</a:t>
            </a:r>
            <a:r>
              <a:rPr lang="en-US" sz="2200" dirty="0" smtClean="0">
                <a:solidFill>
                  <a:prstClr val="white"/>
                </a:solidFill>
                <a:ea typeface="ＭＳ Ｐゴシック" pitchFamily="34" charset="-128"/>
                <a:cs typeface="ＭＳ Ｐゴシック" charset="0"/>
              </a:rPr>
              <a:t>, 2017</a:t>
            </a:r>
            <a:endParaRPr lang="en-US" sz="2200" dirty="0">
              <a:solidFill>
                <a:prstClr val="white"/>
              </a:solidFill>
              <a:ea typeface="ＭＳ Ｐゴシック" pitchFamily="34" charset="-128"/>
              <a:cs typeface="ＭＳ Ｐゴシック" charset="0"/>
            </a:endParaRPr>
          </a:p>
        </p:txBody>
      </p:sp>
      <p:sp>
        <p:nvSpPr>
          <p:cNvPr id="8" name="Subtitle 2"/>
          <p:cNvSpPr txBox="1">
            <a:spLocks/>
          </p:cNvSpPr>
          <p:nvPr/>
        </p:nvSpPr>
        <p:spPr>
          <a:xfrm>
            <a:off x="152400" y="5022914"/>
            <a:ext cx="8839200" cy="1219200"/>
          </a:xfrm>
          <a:prstGeom prst="rect">
            <a:avLst/>
          </a:prstGeom>
        </p:spPr>
        <p:txBody>
          <a:bodyPr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Flight ops re-cap:</a:t>
            </a:r>
            <a:r>
              <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rPr>
              <a:t> </a:t>
            </a:r>
            <a:r>
              <a:rPr lang="en-US" sz="2800" noProof="0" dirty="0">
                <a:solidFill>
                  <a:srgbClr val="FFFF66"/>
                </a:solidFill>
                <a:ea typeface="ＭＳ Ｐゴシック" charset="-128"/>
                <a:cs typeface="ＭＳ Ｐゴシック" charset="-128"/>
              </a:rPr>
              <a:t>4</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 </a:t>
            </a:r>
            <a:r>
              <a:rPr lang="en-US" sz="2800" noProof="0" dirty="0" smtClean="0">
                <a:solidFill>
                  <a:srgbClr val="FFFF66"/>
                </a:solidFill>
                <a:ea typeface="ＭＳ Ｐゴシック" charset="-128"/>
                <a:cs typeface="ＭＳ Ｐゴシック" charset="-128"/>
              </a:rPr>
              <a:t>T</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otal flight missions  </a:t>
            </a:r>
          </a:p>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lang="en-US" sz="2800" dirty="0" smtClean="0">
                <a:solidFill>
                  <a:srgbClr val="FFFF66"/>
                </a:solidFill>
                <a:ea typeface="ＭＳ Ｐゴシック" charset="-128"/>
                <a:cs typeface="ＭＳ Ｐゴシック" charset="-128"/>
              </a:rPr>
              <a:t>40 P-3 </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flight hours;</a:t>
            </a:r>
            <a:r>
              <a:rPr lang="en-US" sz="2800" dirty="0" smtClean="0">
                <a:solidFill>
                  <a:srgbClr val="FFFF66"/>
                </a:solidFill>
                <a:ea typeface="ＭＳ Ｐゴシック" charset="-128"/>
                <a:cs typeface="ＭＳ Ｐゴシック" charset="-128"/>
              </a:rPr>
              <a:t> 49</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 </a:t>
            </a:r>
            <a:r>
              <a:rPr kumimoji="0" lang="en-US" sz="2800" b="0" i="0" u="none" strike="noStrike" kern="1200" cap="none" spc="0" normalizeH="0" baseline="0" noProof="0" dirty="0" err="1" smtClean="0">
                <a:ln>
                  <a:noFill/>
                </a:ln>
                <a:solidFill>
                  <a:srgbClr val="FFFF66"/>
                </a:solidFill>
                <a:effectLst/>
                <a:uLnTx/>
                <a:uFillTx/>
                <a:ea typeface="ＭＳ Ｐゴシック" charset="-128"/>
                <a:cs typeface="ＭＳ Ｐゴシック" charset="-128"/>
              </a:rPr>
              <a:t>GPSsondes</a:t>
            </a:r>
            <a:r>
              <a:rPr lang="en-US" sz="2800" dirty="0" smtClean="0">
                <a:solidFill>
                  <a:srgbClr val="FFFF66"/>
                </a:solidFill>
                <a:ea typeface="ＭＳ Ｐゴシック" charset="-128"/>
                <a:cs typeface="ＭＳ Ｐゴシック" charset="-128"/>
              </a:rPr>
              <a:t>; 22 </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AXBTs</a:t>
            </a:r>
          </a:p>
        </p:txBody>
      </p:sp>
      <p:sp>
        <p:nvSpPr>
          <p:cNvPr id="9" name="TextBox 8"/>
          <p:cNvSpPr txBox="1">
            <a:spLocks noChangeArrowheads="1"/>
          </p:cNvSpPr>
          <p:nvPr/>
        </p:nvSpPr>
        <p:spPr bwMode="auto">
          <a:xfrm>
            <a:off x="1600200" y="1146875"/>
            <a:ext cx="2590800" cy="646331"/>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3600" dirty="0" smtClean="0">
                <a:solidFill>
                  <a:srgbClr val="FFFF66"/>
                </a:solidFill>
                <a:latin typeface="Calibri" pitchFamily="34" charset="0"/>
              </a:rPr>
              <a:t>00Z 24 Aug</a:t>
            </a:r>
          </a:p>
        </p:txBody>
      </p:sp>
      <p:sp>
        <p:nvSpPr>
          <p:cNvPr id="10" name="TextBox 9"/>
          <p:cNvSpPr txBox="1">
            <a:spLocks noChangeArrowheads="1"/>
          </p:cNvSpPr>
          <p:nvPr/>
        </p:nvSpPr>
        <p:spPr bwMode="auto">
          <a:xfrm>
            <a:off x="5935853" y="1146875"/>
            <a:ext cx="2476499" cy="646331"/>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3600" dirty="0" smtClean="0">
                <a:solidFill>
                  <a:srgbClr val="FFFF66"/>
                </a:solidFill>
                <a:latin typeface="Calibri" pitchFamily="34" charset="0"/>
              </a:rPr>
              <a:t>23Z 25 Aug</a:t>
            </a:r>
          </a:p>
        </p:txBody>
      </p:sp>
      <p:sp>
        <p:nvSpPr>
          <p:cNvPr id="2" name="AutoShape 6" descr="http://www.aoml.noaa.gov/hrd/Storm_pages/arthur2014/20140703ARTHU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3675650" y="418289"/>
            <a:ext cx="1932324" cy="523220"/>
          </a:xfrm>
          <a:prstGeom prst="rect">
            <a:avLst/>
          </a:prstGeom>
          <a:noFill/>
        </p:spPr>
        <p:txBody>
          <a:bodyPr wrap="none" rtlCol="0">
            <a:spAutoFit/>
          </a:bodyPr>
          <a:lstStyle/>
          <a:p>
            <a:r>
              <a:rPr lang="en-US" sz="2800" dirty="0" smtClean="0">
                <a:solidFill>
                  <a:srgbClr val="FFFF00"/>
                </a:solidFill>
              </a:rPr>
              <a:t>Flight tracks</a:t>
            </a:r>
            <a:endParaRPr lang="en-US" sz="2800" dirty="0">
              <a:solidFill>
                <a:srgbClr val="FFFF00"/>
              </a:solidFill>
            </a:endParaRPr>
          </a:p>
        </p:txBody>
      </p:sp>
      <p:sp>
        <p:nvSpPr>
          <p:cNvPr id="5" name="TextBox 4"/>
          <p:cNvSpPr txBox="1"/>
          <p:nvPr/>
        </p:nvSpPr>
        <p:spPr>
          <a:xfrm>
            <a:off x="824648" y="1326283"/>
            <a:ext cx="3337260" cy="369332"/>
          </a:xfrm>
          <a:prstGeom prst="rect">
            <a:avLst/>
          </a:prstGeom>
          <a:noFill/>
        </p:spPr>
        <p:txBody>
          <a:bodyPr wrap="none" rtlCol="0">
            <a:spAutoFit/>
          </a:bodyPr>
          <a:lstStyle/>
          <a:p>
            <a:r>
              <a:rPr lang="en-US" dirty="0" smtClean="0">
                <a:solidFill>
                  <a:prstClr val="white"/>
                </a:solidFill>
              </a:rPr>
              <a:t>Planned flight track for 170824H1</a:t>
            </a:r>
            <a:endParaRPr lang="en-US" dirty="0">
              <a:solidFill>
                <a:prstClr val="white"/>
              </a:solidFill>
            </a:endParaRPr>
          </a:p>
        </p:txBody>
      </p:sp>
      <p:sp>
        <p:nvSpPr>
          <p:cNvPr id="6" name="TextBox 5"/>
          <p:cNvSpPr txBox="1"/>
          <p:nvPr/>
        </p:nvSpPr>
        <p:spPr>
          <a:xfrm>
            <a:off x="5147269" y="1383036"/>
            <a:ext cx="3167342" cy="369332"/>
          </a:xfrm>
          <a:prstGeom prst="rect">
            <a:avLst/>
          </a:prstGeom>
          <a:noFill/>
        </p:spPr>
        <p:txBody>
          <a:bodyPr wrap="none" rtlCol="0">
            <a:spAutoFit/>
          </a:bodyPr>
          <a:lstStyle/>
          <a:p>
            <a:r>
              <a:rPr lang="en-US" dirty="0" smtClean="0">
                <a:solidFill>
                  <a:prstClr val="white"/>
                </a:solidFill>
              </a:rPr>
              <a:t>Actual flight track for 170824H1</a:t>
            </a:r>
            <a:endParaRPr lang="en-US" dirty="0">
              <a:solidFill>
                <a:prstClr val="white"/>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55" y="1965066"/>
            <a:ext cx="4104458" cy="3170694"/>
          </a:xfrm>
          <a:prstGeom prst="rect">
            <a:avLst/>
          </a:prstGeom>
        </p:spPr>
      </p:pic>
      <p:pic>
        <p:nvPicPr>
          <p:cNvPr id="8" name="Picture 7"/>
          <p:cNvPicPr>
            <a:picLocks noChangeAspect="1"/>
          </p:cNvPicPr>
          <p:nvPr/>
        </p:nvPicPr>
        <p:blipFill>
          <a:blip r:embed="rId3"/>
          <a:stretch>
            <a:fillRect/>
          </a:stretch>
        </p:blipFill>
        <p:spPr>
          <a:xfrm>
            <a:off x="4780721" y="1965066"/>
            <a:ext cx="3970373" cy="3258989"/>
          </a:xfrm>
          <a:prstGeom prst="rect">
            <a:avLst/>
          </a:prstGeom>
        </p:spPr>
      </p:pic>
    </p:spTree>
    <p:extLst>
      <p:ext uri="{BB962C8B-B14F-4D97-AF65-F5344CB8AC3E}">
        <p14:creationId xmlns:p14="http://schemas.microsoft.com/office/powerpoint/2010/main" val="208117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59447" y="1714837"/>
            <a:ext cx="3824926" cy="3188693"/>
          </a:xfrm>
          <a:prstGeom prst="rect">
            <a:avLst/>
          </a:prstGeom>
        </p:spPr>
      </p:pic>
      <p:pic>
        <p:nvPicPr>
          <p:cNvPr id="2" name="Picture 1"/>
          <p:cNvPicPr>
            <a:picLocks noChangeAspect="1"/>
          </p:cNvPicPr>
          <p:nvPr/>
        </p:nvPicPr>
        <p:blipFill>
          <a:blip r:embed="rId3"/>
          <a:stretch>
            <a:fillRect/>
          </a:stretch>
        </p:blipFill>
        <p:spPr>
          <a:xfrm>
            <a:off x="4432853" y="1809896"/>
            <a:ext cx="4512365" cy="2998577"/>
          </a:xfrm>
          <a:prstGeom prst="rect">
            <a:avLst/>
          </a:prstGeom>
          <a:solidFill>
            <a:schemeClr val="bg1"/>
          </a:solidFill>
        </p:spPr>
      </p:pic>
      <p:sp>
        <p:nvSpPr>
          <p:cNvPr id="10" name="TextBox 9"/>
          <p:cNvSpPr txBox="1"/>
          <p:nvPr/>
        </p:nvSpPr>
        <p:spPr>
          <a:xfrm>
            <a:off x="3182478" y="577315"/>
            <a:ext cx="2500749" cy="523220"/>
          </a:xfrm>
          <a:prstGeom prst="rect">
            <a:avLst/>
          </a:prstGeom>
          <a:noFill/>
        </p:spPr>
        <p:txBody>
          <a:bodyPr wrap="none" rtlCol="0">
            <a:spAutoFit/>
          </a:bodyPr>
          <a:lstStyle/>
          <a:p>
            <a:r>
              <a:rPr lang="en-US" sz="2800" dirty="0" smtClean="0">
                <a:solidFill>
                  <a:srgbClr val="FFFF00"/>
                </a:solidFill>
              </a:rPr>
              <a:t>Flight-level data</a:t>
            </a:r>
            <a:endParaRPr lang="en-US" sz="2800" dirty="0">
              <a:solidFill>
                <a:srgbClr val="FFFF00"/>
              </a:solidFill>
            </a:endParaRPr>
          </a:p>
        </p:txBody>
      </p:sp>
    </p:spTree>
    <p:extLst>
      <p:ext uri="{BB962C8B-B14F-4D97-AF65-F5344CB8AC3E}">
        <p14:creationId xmlns:p14="http://schemas.microsoft.com/office/powerpoint/2010/main" val="486604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9016" y="1591433"/>
            <a:ext cx="6175783" cy="3535986"/>
          </a:xfrm>
          <a:prstGeom prst="rect">
            <a:avLst/>
          </a:prstGeom>
          <a:solidFill>
            <a:schemeClr val="bg1"/>
          </a:solidFill>
        </p:spPr>
      </p:pic>
      <p:sp>
        <p:nvSpPr>
          <p:cNvPr id="7" name="TextBox 6"/>
          <p:cNvSpPr txBox="1"/>
          <p:nvPr/>
        </p:nvSpPr>
        <p:spPr>
          <a:xfrm>
            <a:off x="2870581" y="786037"/>
            <a:ext cx="3743204" cy="523220"/>
          </a:xfrm>
          <a:prstGeom prst="rect">
            <a:avLst/>
          </a:prstGeom>
          <a:noFill/>
        </p:spPr>
        <p:txBody>
          <a:bodyPr wrap="none" rtlCol="0">
            <a:spAutoFit/>
          </a:bodyPr>
          <a:lstStyle/>
          <a:p>
            <a:r>
              <a:rPr lang="en-US" sz="2800" dirty="0" smtClean="0">
                <a:solidFill>
                  <a:srgbClr val="FFFF00"/>
                </a:solidFill>
              </a:rPr>
              <a:t>Dropsonde environment</a:t>
            </a:r>
            <a:endParaRPr lang="en-US" sz="2800" dirty="0">
              <a:solidFill>
                <a:srgbClr val="FFFF00"/>
              </a:solidFill>
            </a:endParaRPr>
          </a:p>
        </p:txBody>
      </p:sp>
    </p:spTree>
    <p:extLst>
      <p:ext uri="{BB962C8B-B14F-4D97-AF65-F5344CB8AC3E}">
        <p14:creationId xmlns:p14="http://schemas.microsoft.com/office/powerpoint/2010/main" val="436130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6935" y="871615"/>
            <a:ext cx="5730737" cy="5651482"/>
          </a:xfrm>
          <a:prstGeom prst="rect">
            <a:avLst/>
          </a:prstGeom>
          <a:solidFill>
            <a:schemeClr val="bg1"/>
          </a:solidFill>
        </p:spPr>
      </p:pic>
      <p:sp>
        <p:nvSpPr>
          <p:cNvPr id="6" name="TextBox 5"/>
          <p:cNvSpPr txBox="1"/>
          <p:nvPr/>
        </p:nvSpPr>
        <p:spPr>
          <a:xfrm>
            <a:off x="2850703" y="209567"/>
            <a:ext cx="3381310" cy="523220"/>
          </a:xfrm>
          <a:prstGeom prst="rect">
            <a:avLst/>
          </a:prstGeom>
          <a:noFill/>
        </p:spPr>
        <p:txBody>
          <a:bodyPr wrap="none" rtlCol="0">
            <a:spAutoFit/>
          </a:bodyPr>
          <a:lstStyle/>
          <a:p>
            <a:r>
              <a:rPr lang="en-US" sz="2800" dirty="0" smtClean="0">
                <a:solidFill>
                  <a:srgbClr val="FFFF00"/>
                </a:solidFill>
              </a:rPr>
              <a:t>Shear-relative profiles</a:t>
            </a:r>
            <a:endParaRPr lang="en-US" sz="2800" dirty="0">
              <a:solidFill>
                <a:srgbClr val="FFFF00"/>
              </a:solidFill>
            </a:endParaRPr>
          </a:p>
        </p:txBody>
      </p:sp>
    </p:spTree>
    <p:extLst>
      <p:ext uri="{BB962C8B-B14F-4D97-AF65-F5344CB8AC3E}">
        <p14:creationId xmlns:p14="http://schemas.microsoft.com/office/powerpoint/2010/main" val="3392425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71" y="1332528"/>
            <a:ext cx="2823374" cy="2400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475" y="1332528"/>
            <a:ext cx="2810108"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176" y="1318532"/>
            <a:ext cx="2823374" cy="2400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74" y="3718832"/>
            <a:ext cx="2810108" cy="24003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475" y="3694689"/>
            <a:ext cx="2810108" cy="24003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7013" y="3676582"/>
            <a:ext cx="2810108" cy="2400300"/>
          </a:xfrm>
          <a:prstGeom prst="rect">
            <a:avLst/>
          </a:prstGeom>
        </p:spPr>
      </p:pic>
      <p:sp>
        <p:nvSpPr>
          <p:cNvPr id="10" name="TextBox 9"/>
          <p:cNvSpPr txBox="1"/>
          <p:nvPr/>
        </p:nvSpPr>
        <p:spPr>
          <a:xfrm>
            <a:off x="475861" y="1000125"/>
            <a:ext cx="7887089" cy="300082"/>
          </a:xfrm>
          <a:prstGeom prst="rect">
            <a:avLst/>
          </a:prstGeom>
          <a:noFill/>
        </p:spPr>
        <p:txBody>
          <a:bodyPr wrap="square" rtlCol="0">
            <a:spAutoFit/>
          </a:bodyPr>
          <a:lstStyle/>
          <a:p>
            <a:r>
              <a:rPr lang="en-US" sz="1350" dirty="0">
                <a:solidFill>
                  <a:prstClr val="white"/>
                </a:solidFill>
              </a:rPr>
              <a:t>0319 UTC 20170824 (ferry out) master (above) and slave (below) reflectivity, radial velocity, and spectral width</a:t>
            </a:r>
          </a:p>
        </p:txBody>
      </p:sp>
    </p:spTree>
    <p:extLst>
      <p:ext uri="{BB962C8B-B14F-4D97-AF65-F5344CB8AC3E}">
        <p14:creationId xmlns:p14="http://schemas.microsoft.com/office/powerpoint/2010/main" val="3313182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17" y="1305119"/>
            <a:ext cx="2810108" cy="24003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542" y="1305119"/>
            <a:ext cx="2810108" cy="24003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617" y="1305119"/>
            <a:ext cx="2810108" cy="24003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6" y="3705419"/>
            <a:ext cx="2810108" cy="24003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816" y="3705419"/>
            <a:ext cx="2810108" cy="24003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2777" y="3705419"/>
            <a:ext cx="2823374" cy="2400300"/>
          </a:xfrm>
          <a:prstGeom prst="rect">
            <a:avLst/>
          </a:prstGeom>
        </p:spPr>
      </p:pic>
      <p:sp>
        <p:nvSpPr>
          <p:cNvPr id="15" name="TextBox 14"/>
          <p:cNvSpPr txBox="1"/>
          <p:nvPr/>
        </p:nvSpPr>
        <p:spPr>
          <a:xfrm>
            <a:off x="475862" y="1028120"/>
            <a:ext cx="7845101" cy="300082"/>
          </a:xfrm>
          <a:prstGeom prst="rect">
            <a:avLst/>
          </a:prstGeom>
          <a:noFill/>
        </p:spPr>
        <p:txBody>
          <a:bodyPr wrap="square" rtlCol="0">
            <a:spAutoFit/>
          </a:bodyPr>
          <a:lstStyle/>
          <a:p>
            <a:r>
              <a:rPr lang="en-US" sz="1350" dirty="0">
                <a:solidFill>
                  <a:prstClr val="white"/>
                </a:solidFill>
              </a:rPr>
              <a:t>0605 UTC 20170824 (in </a:t>
            </a:r>
            <a:r>
              <a:rPr lang="en-US" sz="1350" dirty="0" err="1">
                <a:solidFill>
                  <a:prstClr val="white"/>
                </a:solidFill>
              </a:rPr>
              <a:t>storm_master</a:t>
            </a:r>
            <a:r>
              <a:rPr lang="en-US" sz="1350" dirty="0">
                <a:solidFill>
                  <a:prstClr val="white"/>
                </a:solidFill>
              </a:rPr>
              <a:t> (above) and slave (below) reflectivity, radial velocity, and spectral width</a:t>
            </a:r>
          </a:p>
        </p:txBody>
      </p:sp>
    </p:spTree>
    <p:extLst>
      <p:ext uri="{BB962C8B-B14F-4D97-AF65-F5344CB8AC3E}">
        <p14:creationId xmlns:p14="http://schemas.microsoft.com/office/powerpoint/2010/main" val="336261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36" y="1362075"/>
            <a:ext cx="2810108" cy="24003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118" y="1362075"/>
            <a:ext cx="2823374" cy="24003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166" y="1362075"/>
            <a:ext cx="2823374" cy="24003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28" y="3824243"/>
            <a:ext cx="2810108" cy="24003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052" y="3824243"/>
            <a:ext cx="2810108" cy="24003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7492" y="3824243"/>
            <a:ext cx="2810108" cy="2400300"/>
          </a:xfrm>
          <a:prstGeom prst="rect">
            <a:avLst/>
          </a:prstGeom>
        </p:spPr>
      </p:pic>
      <p:sp>
        <p:nvSpPr>
          <p:cNvPr id="11" name="TextBox 10"/>
          <p:cNvSpPr txBox="1"/>
          <p:nvPr/>
        </p:nvSpPr>
        <p:spPr>
          <a:xfrm>
            <a:off x="981019" y="1000125"/>
            <a:ext cx="7381931" cy="300082"/>
          </a:xfrm>
          <a:prstGeom prst="rect">
            <a:avLst/>
          </a:prstGeom>
          <a:noFill/>
        </p:spPr>
        <p:txBody>
          <a:bodyPr wrap="square" rtlCol="0">
            <a:spAutoFit/>
          </a:bodyPr>
          <a:lstStyle/>
          <a:p>
            <a:r>
              <a:rPr lang="en-US" sz="1350" dirty="0">
                <a:solidFill>
                  <a:prstClr val="white"/>
                </a:solidFill>
              </a:rPr>
              <a:t>1656 UTC 20170825 master (above) and slave (below) reflectivity, radial velocity, and spectral width</a:t>
            </a:r>
          </a:p>
        </p:txBody>
      </p:sp>
    </p:spTree>
    <p:extLst>
      <p:ext uri="{BB962C8B-B14F-4D97-AF65-F5344CB8AC3E}">
        <p14:creationId xmlns:p14="http://schemas.microsoft.com/office/powerpoint/2010/main" val="2057449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968" y="1347108"/>
            <a:ext cx="8873411" cy="2585323"/>
          </a:xfrm>
          <a:prstGeom prst="rect">
            <a:avLst/>
          </a:prstGeom>
          <a:noFill/>
        </p:spPr>
        <p:txBody>
          <a:bodyPr wrap="square" rtlCol="0">
            <a:spAutoFit/>
          </a:bodyPr>
          <a:lstStyle/>
          <a:p>
            <a:r>
              <a:rPr lang="en-US" b="1" dirty="0">
                <a:solidFill>
                  <a:prstClr val="white"/>
                </a:solidFill>
              </a:rPr>
              <a:t>Cause of problem on 20170824H1 still unknown</a:t>
            </a:r>
          </a:p>
          <a:p>
            <a:endParaRPr lang="en-US" b="1" dirty="0">
              <a:solidFill>
                <a:prstClr val="white"/>
              </a:solidFill>
            </a:endParaRPr>
          </a:p>
          <a:p>
            <a:r>
              <a:rPr lang="en-US" b="1" dirty="0">
                <a:solidFill>
                  <a:prstClr val="white"/>
                </a:solidFill>
              </a:rPr>
              <a:t>Appears to be a possible random issue</a:t>
            </a:r>
          </a:p>
          <a:p>
            <a:endParaRPr lang="en-US" b="1" dirty="0">
              <a:solidFill>
                <a:prstClr val="white"/>
              </a:solidFill>
            </a:endParaRPr>
          </a:p>
          <a:p>
            <a:r>
              <a:rPr lang="en-US" b="1" dirty="0">
                <a:solidFill>
                  <a:prstClr val="white"/>
                </a:solidFill>
              </a:rPr>
              <a:t>Possibly an issue with the fact that slave processor is a prototype, to be replaced later</a:t>
            </a:r>
          </a:p>
          <a:p>
            <a:endParaRPr lang="en-US" b="1" dirty="0">
              <a:solidFill>
                <a:prstClr val="white"/>
              </a:solidFill>
            </a:endParaRPr>
          </a:p>
          <a:p>
            <a:r>
              <a:rPr lang="en-US" b="1" dirty="0">
                <a:solidFill>
                  <a:prstClr val="white"/>
                </a:solidFill>
              </a:rPr>
              <a:t>Mitigation for now is to check the TDR slave fore and aft and to make sure they are similar</a:t>
            </a:r>
          </a:p>
          <a:p>
            <a:endParaRPr lang="en-US" b="1" dirty="0">
              <a:solidFill>
                <a:prstClr val="white"/>
              </a:solidFill>
            </a:endParaRPr>
          </a:p>
          <a:p>
            <a:r>
              <a:rPr lang="en-US" b="1" dirty="0">
                <a:solidFill>
                  <a:prstClr val="white"/>
                </a:solidFill>
              </a:rPr>
              <a:t>Also compare fore (master) and aft (slave) file sizes</a:t>
            </a:r>
            <a:r>
              <a:rPr lang="mr-IN" b="1" dirty="0">
                <a:solidFill>
                  <a:prstClr val="white"/>
                </a:solidFill>
              </a:rPr>
              <a:t>…</a:t>
            </a:r>
            <a:r>
              <a:rPr lang="en-US" b="1" dirty="0">
                <a:solidFill>
                  <a:prstClr val="white"/>
                </a:solidFill>
              </a:rPr>
              <a:t>should be within 20-30 % of each other</a:t>
            </a:r>
          </a:p>
        </p:txBody>
      </p:sp>
    </p:spTree>
    <p:extLst>
      <p:ext uri="{BB962C8B-B14F-4D97-AF65-F5344CB8AC3E}">
        <p14:creationId xmlns:p14="http://schemas.microsoft.com/office/powerpoint/2010/main" val="4041271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defTabSz="457200"/>
            <a:r>
              <a:rPr lang="en-US" sz="2800" dirty="0" smtClean="0">
                <a:solidFill>
                  <a:prstClr val="black"/>
                </a:solidFill>
                <a:latin typeface="Arial"/>
                <a:cs typeface="Arial"/>
              </a:rPr>
              <a:t>20170824H2	AL09	 HARVEY</a:t>
            </a:r>
            <a:r>
              <a:rPr lang="en-US" sz="2800" dirty="0">
                <a:solidFill>
                  <a:prstClr val="black"/>
                </a:solidFill>
                <a:latin typeface="Arial"/>
                <a:cs typeface="Arial"/>
              </a:rPr>
              <a:t>	</a:t>
            </a:r>
            <a:r>
              <a:rPr lang="en-US" sz="2800" dirty="0" smtClean="0">
                <a:solidFill>
                  <a:prstClr val="black"/>
                </a:solidFill>
                <a:latin typeface="Arial"/>
                <a:cs typeface="Arial"/>
              </a:rPr>
              <a:t>	(TDR)</a:t>
            </a:r>
            <a:endParaRPr lang="en-US" sz="2800" dirty="0">
              <a:solidFill>
                <a:prstClr val="black"/>
              </a:solidFill>
              <a:latin typeface="Arial"/>
              <a:cs typeface="Arial"/>
            </a:endParaRPr>
          </a:p>
        </p:txBody>
      </p:sp>
      <p:sp>
        <p:nvSpPr>
          <p:cNvPr id="5" name="TextBox 4"/>
          <p:cNvSpPr txBox="1"/>
          <p:nvPr/>
        </p:nvSpPr>
        <p:spPr>
          <a:xfrm>
            <a:off x="208504" y="516966"/>
            <a:ext cx="3024369" cy="1754327"/>
          </a:xfrm>
          <a:prstGeom prst="rect">
            <a:avLst/>
          </a:prstGeom>
          <a:noFill/>
        </p:spPr>
        <p:txBody>
          <a:bodyPr wrap="square" rtlCol="0">
            <a:spAutoFit/>
          </a:bodyPr>
          <a:lstStyle/>
          <a:p>
            <a:pPr defTabSz="457200"/>
            <a:r>
              <a:rPr lang="en-US" dirty="0" smtClean="0">
                <a:solidFill>
                  <a:prstClr val="black"/>
                </a:solidFill>
                <a:latin typeface="Arial"/>
                <a:cs typeface="Arial"/>
              </a:rPr>
              <a:t>LPS: </a:t>
            </a:r>
            <a:r>
              <a:rPr lang="en-US" dirty="0">
                <a:solidFill>
                  <a:prstClr val="black"/>
                </a:solidFill>
                <a:latin typeface="Arial"/>
                <a:cs typeface="Arial"/>
              </a:rPr>
              <a:t>Zawislak</a:t>
            </a:r>
          </a:p>
          <a:p>
            <a:pPr defTabSz="457200"/>
            <a:r>
              <a:rPr lang="en-US" dirty="0">
                <a:solidFill>
                  <a:prstClr val="black"/>
                </a:solidFill>
                <a:latin typeface="Arial"/>
                <a:cs typeface="Arial"/>
              </a:rPr>
              <a:t>Radar: </a:t>
            </a:r>
            <a:r>
              <a:rPr lang="en-US" dirty="0" smtClean="0">
                <a:solidFill>
                  <a:prstClr val="black"/>
                </a:solidFill>
                <a:latin typeface="Arial"/>
                <a:cs typeface="Arial"/>
              </a:rPr>
              <a:t>Nguyen</a:t>
            </a:r>
          </a:p>
          <a:p>
            <a:pPr defTabSz="457200"/>
            <a:r>
              <a:rPr lang="en-US" dirty="0" smtClean="0">
                <a:solidFill>
                  <a:prstClr val="black"/>
                </a:solidFill>
                <a:latin typeface="Arial"/>
                <a:cs typeface="Arial"/>
              </a:rPr>
              <a:t>Dropsonde: Klotz</a:t>
            </a:r>
          </a:p>
          <a:p>
            <a:pPr defTabSz="457200"/>
            <a:r>
              <a:rPr lang="en-US" dirty="0" smtClean="0">
                <a:solidFill>
                  <a:prstClr val="black"/>
                </a:solidFill>
                <a:latin typeface="Arial"/>
                <a:cs typeface="Arial"/>
              </a:rPr>
              <a:t>Ground Radar: Reasor</a:t>
            </a:r>
          </a:p>
          <a:p>
            <a:pPr defTabSz="457200"/>
            <a:r>
              <a:rPr lang="en-US" dirty="0" smtClean="0">
                <a:solidFill>
                  <a:prstClr val="black"/>
                </a:solidFill>
                <a:latin typeface="Arial"/>
                <a:cs typeface="Arial"/>
              </a:rPr>
              <a:t>Observer: </a:t>
            </a:r>
            <a:r>
              <a:rPr lang="en-US" dirty="0" err="1" smtClean="0">
                <a:solidFill>
                  <a:prstClr val="black"/>
                </a:solidFill>
                <a:latin typeface="Arial"/>
                <a:cs typeface="Arial"/>
              </a:rPr>
              <a:t>Ryglicki</a:t>
            </a:r>
            <a:r>
              <a:rPr lang="en-US" dirty="0" smtClean="0">
                <a:solidFill>
                  <a:prstClr val="black"/>
                </a:solidFill>
                <a:latin typeface="Arial"/>
                <a:cs typeface="Arial"/>
              </a:rPr>
              <a:t> (NRL)</a:t>
            </a:r>
          </a:p>
          <a:p>
            <a:pPr defTabSz="457200"/>
            <a:r>
              <a:rPr lang="en-US" dirty="0" smtClean="0">
                <a:solidFill>
                  <a:prstClr val="black"/>
                </a:solidFill>
                <a:latin typeface="Arial"/>
                <a:cs typeface="Arial"/>
              </a:rPr>
              <a:t>NESDIS: Chang</a:t>
            </a:r>
            <a:endParaRPr lang="en-US" dirty="0">
              <a:solidFill>
                <a:prstClr val="black"/>
              </a:solidFill>
              <a:latin typeface="Arial"/>
              <a:cs typeface="Arial"/>
            </a:endParaRPr>
          </a:p>
        </p:txBody>
      </p:sp>
      <p:sp>
        <p:nvSpPr>
          <p:cNvPr id="6" name="TextBox 5"/>
          <p:cNvSpPr txBox="1"/>
          <p:nvPr/>
        </p:nvSpPr>
        <p:spPr>
          <a:xfrm>
            <a:off x="3232873" y="679485"/>
            <a:ext cx="5716047" cy="1477328"/>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Takeoff: 1435 UTC, Landing 2222 UTC</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Butterfly, 7 kft</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Dropsondes at turn points and each center pass </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AXBT at turn points</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Fix responsibility on each pass</a:t>
            </a:r>
            <a:endParaRPr lang="en-US" dirty="0">
              <a:solidFill>
                <a:prstClr val="black"/>
              </a:solidFill>
              <a:latin typeface="Arial" panose="020B0604020202020204" pitchFamily="34" charset="0"/>
              <a:cs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413250" y="2398773"/>
            <a:ext cx="4857750" cy="3794125"/>
          </a:xfrm>
          <a:prstGeom prst="rect">
            <a:avLst/>
          </a:prstGeom>
        </p:spPr>
      </p:pic>
      <p:pic>
        <p:nvPicPr>
          <p:cNvPr id="18" name="Picture 17" descr="20170824.1637.goes13.x.ir1km.09LHARVEY.55kts-986mb-238N-930W.88p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8" y="2309873"/>
            <a:ext cx="4320602" cy="4320602"/>
          </a:xfrm>
          <a:prstGeom prst="rect">
            <a:avLst/>
          </a:prstGeom>
        </p:spPr>
      </p:pic>
      <p:sp>
        <p:nvSpPr>
          <p:cNvPr id="19" name="TextBox 18"/>
          <p:cNvSpPr txBox="1"/>
          <p:nvPr/>
        </p:nvSpPr>
        <p:spPr>
          <a:xfrm>
            <a:off x="111125" y="2515923"/>
            <a:ext cx="1846451" cy="369332"/>
          </a:xfrm>
          <a:prstGeom prst="rect">
            <a:avLst/>
          </a:prstGeom>
          <a:solidFill>
            <a:schemeClr val="bg1">
              <a:alpha val="85000"/>
            </a:schemeClr>
          </a:solidFill>
        </p:spPr>
        <p:txBody>
          <a:bodyPr wrap="square" rtlCol="0">
            <a:spAutoFit/>
          </a:bodyPr>
          <a:lstStyle/>
          <a:p>
            <a:pPr defTabSz="457200"/>
            <a:r>
              <a:rPr lang="en-US" b="1" dirty="0" smtClean="0">
                <a:solidFill>
                  <a:prstClr val="black"/>
                </a:solidFill>
                <a:latin typeface="Arial"/>
                <a:cs typeface="Arial"/>
              </a:rPr>
              <a:t>982 </a:t>
            </a:r>
            <a:r>
              <a:rPr lang="en-US" b="1" dirty="0" err="1" smtClean="0">
                <a:solidFill>
                  <a:prstClr val="black"/>
                </a:solidFill>
                <a:latin typeface="Arial"/>
                <a:cs typeface="Arial"/>
              </a:rPr>
              <a:t>mb</a:t>
            </a:r>
            <a:r>
              <a:rPr lang="en-US" b="1" dirty="0" smtClean="0">
                <a:solidFill>
                  <a:prstClr val="black"/>
                </a:solidFill>
                <a:latin typeface="Arial"/>
                <a:cs typeface="Arial"/>
              </a:rPr>
              <a:t> / 55 kt</a:t>
            </a:r>
            <a:endParaRPr lang="en-US" b="1" dirty="0">
              <a:solidFill>
                <a:prstClr val="black"/>
              </a:solidFill>
              <a:latin typeface="Arial"/>
              <a:cs typeface="Arial"/>
            </a:endParaRPr>
          </a:p>
        </p:txBody>
      </p:sp>
      <p:cxnSp>
        <p:nvCxnSpPr>
          <p:cNvPr id="20" name="Straight Arrow Connector 19"/>
          <p:cNvCxnSpPr/>
          <p:nvPr/>
        </p:nvCxnSpPr>
        <p:spPr>
          <a:xfrm flipH="1" flipV="1">
            <a:off x="2941247" y="2440950"/>
            <a:ext cx="291626" cy="58165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232873" y="2755900"/>
            <a:ext cx="640627" cy="25945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1125" y="5567479"/>
            <a:ext cx="2616226" cy="768774"/>
          </a:xfrm>
          <a:prstGeom prst="rect">
            <a:avLst/>
          </a:prstGeom>
          <a:solidFill>
            <a:schemeClr val="bg1">
              <a:alpha val="85000"/>
            </a:schemeClr>
          </a:solidFill>
        </p:spPr>
        <p:txBody>
          <a:bodyPr wrap="square" rtlCol="0">
            <a:spAutoFit/>
          </a:bodyPr>
          <a:lstStyle/>
          <a:p>
            <a:pPr defTabSz="457200"/>
            <a:r>
              <a:rPr lang="en-US" sz="1400" b="1" dirty="0" smtClean="0">
                <a:solidFill>
                  <a:srgbClr val="0000FF"/>
                </a:solidFill>
                <a:latin typeface="Arial"/>
                <a:cs typeface="Arial"/>
              </a:rPr>
              <a:t>MOTION (</a:t>
            </a:r>
            <a:r>
              <a:rPr lang="en-US" sz="1400" b="1" dirty="0">
                <a:solidFill>
                  <a:srgbClr val="0000FF"/>
                </a:solidFill>
                <a:latin typeface="Arial"/>
                <a:cs typeface="Arial"/>
              </a:rPr>
              <a:t>9</a:t>
            </a:r>
            <a:r>
              <a:rPr lang="en-US" sz="1400" b="1" dirty="0" smtClean="0">
                <a:solidFill>
                  <a:srgbClr val="0000FF"/>
                </a:solidFill>
                <a:latin typeface="Arial"/>
                <a:cs typeface="Arial"/>
              </a:rPr>
              <a:t> kt)</a:t>
            </a:r>
          </a:p>
          <a:p>
            <a:pPr defTabSz="457200"/>
            <a:r>
              <a:rPr lang="en-US" sz="1400" b="1" dirty="0" smtClean="0">
                <a:solidFill>
                  <a:srgbClr val="FF0000"/>
                </a:solidFill>
                <a:latin typeface="Arial"/>
                <a:cs typeface="Arial"/>
              </a:rPr>
              <a:t>SHIPS SHEAR (</a:t>
            </a:r>
            <a:r>
              <a:rPr lang="en-US" sz="1400" b="1" dirty="0">
                <a:solidFill>
                  <a:srgbClr val="FF0000"/>
                </a:solidFill>
                <a:latin typeface="Arial"/>
                <a:cs typeface="Arial"/>
              </a:rPr>
              <a:t>8</a:t>
            </a:r>
            <a:r>
              <a:rPr lang="en-US" sz="1400" b="1" dirty="0" smtClean="0">
                <a:solidFill>
                  <a:srgbClr val="FF0000"/>
                </a:solidFill>
                <a:latin typeface="Arial"/>
                <a:cs typeface="Arial"/>
              </a:rPr>
              <a:t> kt)</a:t>
            </a:r>
          </a:p>
          <a:p>
            <a:pPr defTabSz="457200"/>
            <a:r>
              <a:rPr lang="en-US" sz="1400" b="1" dirty="0" smtClean="0">
                <a:solidFill>
                  <a:prstClr val="black"/>
                </a:solidFill>
                <a:latin typeface="Arial"/>
                <a:cs typeface="Arial"/>
              </a:rPr>
              <a:t>1637Z (Arrival at IP)</a:t>
            </a:r>
          </a:p>
          <a:p>
            <a:pPr defTabSz="457200"/>
            <a:endParaRPr lang="en-US" b="1" dirty="0">
              <a:solidFill>
                <a:srgbClr val="0000FF"/>
              </a:solidFill>
              <a:latin typeface="Arial"/>
              <a:cs typeface="Arial"/>
            </a:endParaRPr>
          </a:p>
        </p:txBody>
      </p:sp>
    </p:spTree>
    <p:extLst>
      <p:ext uri="{BB962C8B-B14F-4D97-AF65-F5344CB8AC3E}">
        <p14:creationId xmlns:p14="http://schemas.microsoft.com/office/powerpoint/2010/main" val="2597356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0824.1037.goes13.x.ir1km.09LHARVEY.40kts-999mb-226N-926W.82p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1665"/>
            <a:ext cx="3213100" cy="3213100"/>
          </a:xfrm>
          <a:prstGeom prst="rect">
            <a:avLst/>
          </a:prstGeom>
        </p:spPr>
      </p:pic>
      <p:sp>
        <p:nvSpPr>
          <p:cNvPr id="6" name="TextBox 5"/>
          <p:cNvSpPr txBox="1"/>
          <p:nvPr/>
        </p:nvSpPr>
        <p:spPr>
          <a:xfrm>
            <a:off x="0" y="462988"/>
            <a:ext cx="3213100" cy="369332"/>
          </a:xfrm>
          <a:prstGeom prst="rect">
            <a:avLst/>
          </a:prstGeom>
          <a:solidFill>
            <a:schemeClr val="bg1">
              <a:alpha val="85000"/>
            </a:schemeClr>
          </a:solidFill>
        </p:spPr>
        <p:txBody>
          <a:bodyPr wrap="square" rtlCol="0">
            <a:spAutoFit/>
          </a:bodyPr>
          <a:lstStyle/>
          <a:p>
            <a:pPr algn="ctr" defTabSz="457200"/>
            <a:r>
              <a:rPr lang="en-US" b="1" dirty="0" smtClean="0">
                <a:solidFill>
                  <a:prstClr val="black"/>
                </a:solidFill>
                <a:latin typeface="Arial"/>
                <a:cs typeface="Arial"/>
              </a:rPr>
              <a:t>1036Z (4 h prior to T/O)</a:t>
            </a:r>
            <a:endParaRPr lang="en-US" b="1" dirty="0">
              <a:solidFill>
                <a:prstClr val="black"/>
              </a:solidFill>
              <a:latin typeface="Arial"/>
              <a:cs typeface="Arial"/>
            </a:endParaRPr>
          </a:p>
        </p:txBody>
      </p:sp>
      <p:pic>
        <p:nvPicPr>
          <p:cNvPr id="7" name="Picture 6" descr="Macintosh HD:Users:zawislak:Desktop:HFP:2017:Harvey:170824H2:20170824.0908.f15.x.pct.09LHARVEY.40kts-999mb-226N-926W.88pc.jpg"/>
          <p:cNvPicPr/>
          <p:nvPr/>
        </p:nvPicPr>
        <p:blipFill>
          <a:blip r:embed="rId3">
            <a:extLst>
              <a:ext uri="{28A0092B-C50C-407E-A947-70E740481C1C}">
                <a14:useLocalDpi xmlns:a14="http://schemas.microsoft.com/office/drawing/2010/main" val="0"/>
              </a:ext>
            </a:extLst>
          </a:blip>
          <a:srcRect/>
          <a:stretch>
            <a:fillRect/>
          </a:stretch>
        </p:blipFill>
        <p:spPr bwMode="auto">
          <a:xfrm>
            <a:off x="3213100" y="461665"/>
            <a:ext cx="3263900" cy="3213100"/>
          </a:xfrm>
          <a:prstGeom prst="rect">
            <a:avLst/>
          </a:prstGeom>
          <a:noFill/>
          <a:ln>
            <a:noFill/>
          </a:ln>
        </p:spPr>
      </p:pic>
      <p:sp>
        <p:nvSpPr>
          <p:cNvPr id="8" name="TextBox 7"/>
          <p:cNvSpPr txBox="1"/>
          <p:nvPr/>
        </p:nvSpPr>
        <p:spPr>
          <a:xfrm>
            <a:off x="3213100" y="462988"/>
            <a:ext cx="3263900" cy="369332"/>
          </a:xfrm>
          <a:prstGeom prst="rect">
            <a:avLst/>
          </a:prstGeom>
          <a:solidFill>
            <a:schemeClr val="bg1">
              <a:alpha val="85000"/>
            </a:schemeClr>
          </a:solidFill>
        </p:spPr>
        <p:txBody>
          <a:bodyPr wrap="square" rtlCol="0">
            <a:spAutoFit/>
          </a:bodyPr>
          <a:lstStyle/>
          <a:p>
            <a:pPr algn="ctr" defTabSz="457200"/>
            <a:r>
              <a:rPr lang="en-US" b="1" dirty="0" smtClean="0">
                <a:solidFill>
                  <a:prstClr val="black"/>
                </a:solidFill>
                <a:latin typeface="Arial"/>
                <a:cs typeface="Arial"/>
              </a:rPr>
              <a:t>0908Z (5.5 h prior to T/O)</a:t>
            </a:r>
            <a:endParaRPr lang="en-US" b="1" dirty="0">
              <a:solidFill>
                <a:prstClr val="black"/>
              </a:solidFill>
              <a:latin typeface="Arial"/>
              <a:cs typeface="Arial"/>
            </a:endParaRPr>
          </a:p>
        </p:txBody>
      </p:sp>
      <p:sp>
        <p:nvSpPr>
          <p:cNvPr id="9" name="TextBox 8"/>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pic>
        <p:nvPicPr>
          <p:cNvPr id="10" name="Picture 9" descr="Macintosh HD:Users:zawislak:Desktop:HFP:2017:Harvey:170824H2:tccapture_shear_170824_1045Z.gif"/>
          <p:cNvPicPr/>
          <p:nvPr/>
        </p:nvPicPr>
        <p:blipFill rotWithShape="1">
          <a:blip r:embed="rId4">
            <a:extLst>
              <a:ext uri="{28A0092B-C50C-407E-A947-70E740481C1C}">
                <a14:useLocalDpi xmlns:a14="http://schemas.microsoft.com/office/drawing/2010/main" val="0"/>
              </a:ext>
            </a:extLst>
          </a:blip>
          <a:srcRect l="12250" r="30827" b="13632"/>
          <a:stretch/>
        </p:blipFill>
        <p:spPr bwMode="auto">
          <a:xfrm>
            <a:off x="6477000" y="817265"/>
            <a:ext cx="3009900" cy="2870200"/>
          </a:xfrm>
          <a:prstGeom prst="rect">
            <a:avLst/>
          </a:prstGeom>
          <a:noFill/>
          <a:ln>
            <a:noFill/>
          </a:ln>
        </p:spPr>
      </p:pic>
      <p:pic>
        <p:nvPicPr>
          <p:cNvPr id="11" name="Picture 10" descr="Macintosh HD:Users:zawislak:Desktop:HFP:2017:Harvey:170824H2:aal09_2017082406_intensity_early.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610" y="3797300"/>
            <a:ext cx="3590290" cy="2959100"/>
          </a:xfrm>
          <a:prstGeom prst="rect">
            <a:avLst/>
          </a:prstGeom>
          <a:noFill/>
          <a:ln>
            <a:noFill/>
          </a:ln>
        </p:spPr>
      </p:pic>
      <p:sp>
        <p:nvSpPr>
          <p:cNvPr id="12" name="TextBox 11"/>
          <p:cNvSpPr txBox="1"/>
          <p:nvPr/>
        </p:nvSpPr>
        <p:spPr>
          <a:xfrm>
            <a:off x="6477000" y="435233"/>
            <a:ext cx="3009900" cy="369332"/>
          </a:xfrm>
          <a:prstGeom prst="rect">
            <a:avLst/>
          </a:prstGeom>
          <a:solidFill>
            <a:schemeClr val="bg1">
              <a:alpha val="85000"/>
            </a:schemeClr>
          </a:solidFill>
        </p:spPr>
        <p:txBody>
          <a:bodyPr wrap="square" rtlCol="0">
            <a:spAutoFit/>
          </a:bodyPr>
          <a:lstStyle/>
          <a:p>
            <a:pPr algn="ctr" defTabSz="457200"/>
            <a:r>
              <a:rPr lang="en-US" b="1" dirty="0" smtClean="0">
                <a:solidFill>
                  <a:prstClr val="black"/>
                </a:solidFill>
                <a:latin typeface="Arial"/>
                <a:cs typeface="Arial"/>
              </a:rPr>
              <a:t>1045 Z Shear</a:t>
            </a:r>
            <a:endParaRPr lang="en-US" b="1" dirty="0">
              <a:solidFill>
                <a:prstClr val="black"/>
              </a:solidFill>
              <a:latin typeface="Arial"/>
              <a:cs typeface="Arial"/>
            </a:endParaRPr>
          </a:p>
        </p:txBody>
      </p:sp>
      <p:pic>
        <p:nvPicPr>
          <p:cNvPr id="13" name="Picture 12" descr="Macintosh HD:Users:zawislak:Desktop:HFP:2017:Harvey:170824H2:aal09_2017082406_track_early.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1510" y="3771900"/>
            <a:ext cx="3844290" cy="3086100"/>
          </a:xfrm>
          <a:prstGeom prst="rect">
            <a:avLst/>
          </a:prstGeom>
          <a:noFill/>
          <a:ln>
            <a:noFill/>
          </a:ln>
        </p:spPr>
      </p:pic>
    </p:spTree>
    <p:extLst>
      <p:ext uri="{BB962C8B-B14F-4D97-AF65-F5344CB8AC3E}">
        <p14:creationId xmlns:p14="http://schemas.microsoft.com/office/powerpoint/2010/main" val="4270322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Agenda</a:t>
            </a:r>
          </a:p>
        </p:txBody>
      </p:sp>
      <p:sp>
        <p:nvSpPr>
          <p:cNvPr id="8" name="Subtitle 2"/>
          <p:cNvSpPr txBox="1">
            <a:spLocks/>
          </p:cNvSpPr>
          <p:nvPr/>
        </p:nvSpPr>
        <p:spPr>
          <a:xfrm>
            <a:off x="222788" y="1371600"/>
            <a:ext cx="8763000" cy="48006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rgbClr val="FFFF66"/>
                </a:solidFill>
                <a:ea typeface="ＭＳ Ｐゴシック" charset="-128"/>
                <a:cs typeface="ＭＳ Ｐゴシック" charset="-128"/>
              </a:rPr>
              <a:t>Missions</a:t>
            </a:r>
            <a:r>
              <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rPr>
              <a:t> Overview (</a:t>
            </a:r>
            <a:r>
              <a:rPr kumimoji="0" lang="en-US" sz="3200" b="0" i="0" u="none" strike="noStrike" kern="1200" cap="none" spc="0" normalizeH="0" noProof="0" dirty="0" err="1" smtClean="0">
                <a:ln>
                  <a:noFill/>
                </a:ln>
                <a:solidFill>
                  <a:srgbClr val="FFFF66"/>
                </a:solidFill>
                <a:effectLst/>
                <a:uLnTx/>
                <a:uFillTx/>
                <a:ea typeface="ＭＳ Ｐゴシック" charset="-128"/>
                <a:cs typeface="ＭＳ Ｐゴシック" charset="-128"/>
              </a:rPr>
              <a:t>Reasor</a:t>
            </a:r>
            <a:r>
              <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rPr>
              <a: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rgbClr val="FFFF66"/>
                </a:solidFill>
                <a:ea typeface="ＭＳ Ｐゴシック" charset="-128"/>
                <a:cs typeface="ＭＳ Ｐゴシック" charset="-128"/>
              </a:rPr>
              <a:t>Science Discussions</a:t>
            </a:r>
          </a:p>
          <a:p>
            <a:pPr marL="800100" lvl="1" indent="-342900">
              <a:spcBef>
                <a:spcPct val="20000"/>
              </a:spcBef>
              <a:buFont typeface="Calibri" pitchFamily="34" charset="0"/>
              <a:buChar char="−"/>
              <a:defRPr/>
            </a:pPr>
            <a:r>
              <a:rPr lang="en-US" sz="3200" dirty="0" smtClean="0">
                <a:solidFill>
                  <a:srgbClr val="FFFF66"/>
                </a:solidFill>
                <a:ea typeface="ＭＳ Ｐゴシック" charset="-128"/>
                <a:cs typeface="ＭＳ Ｐゴシック" charset="-128"/>
              </a:rPr>
              <a:t>170824H1 TDR (Rogers)</a:t>
            </a:r>
          </a:p>
          <a:p>
            <a:pPr marL="800100" lvl="1" indent="-342900">
              <a:spcBef>
                <a:spcPct val="20000"/>
              </a:spcBef>
              <a:buFont typeface="Calibri" pitchFamily="34" charset="0"/>
              <a:buChar char="−"/>
              <a:defRPr/>
            </a:pPr>
            <a:r>
              <a:rPr lang="en-US" sz="3200" noProof="0" dirty="0" smtClean="0">
                <a:solidFill>
                  <a:srgbClr val="FFFF66"/>
                </a:solidFill>
                <a:ea typeface="ＭＳ Ｐゴシック" charset="-128"/>
                <a:cs typeface="ＭＳ Ｐゴシック" charset="-128"/>
              </a:rPr>
              <a:t>170824H2 </a:t>
            </a:r>
            <a:r>
              <a:rPr lang="en-US" sz="3200" dirty="0" smtClean="0">
                <a:solidFill>
                  <a:srgbClr val="FFFF66"/>
                </a:solidFill>
                <a:ea typeface="ＭＳ Ｐゴシック" charset="-128"/>
                <a:cs typeface="ＭＳ Ｐゴシック" charset="-128"/>
              </a:rPr>
              <a:t>TDR</a:t>
            </a:r>
            <a:r>
              <a:rPr lang="en-US" sz="3200" noProof="0" dirty="0" smtClean="0">
                <a:solidFill>
                  <a:srgbClr val="FFFF66"/>
                </a:solidFill>
                <a:ea typeface="ＭＳ Ｐゴシック" charset="-128"/>
                <a:cs typeface="ＭＳ Ｐゴシック" charset="-128"/>
              </a:rPr>
              <a:t> (Zawislak)</a:t>
            </a:r>
          </a:p>
          <a:p>
            <a:pPr marL="800100" lvl="1" indent="-342900">
              <a:spcBef>
                <a:spcPct val="20000"/>
              </a:spcBef>
              <a:buFont typeface="Calibri" pitchFamily="34" charset="0"/>
              <a:buChar char="−"/>
              <a:defRPr/>
            </a:pP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170825H1 TDR (Rogers)</a:t>
            </a:r>
          </a:p>
          <a:p>
            <a:pPr marL="800100" lvl="1" indent="-342900">
              <a:spcBef>
                <a:spcPct val="20000"/>
              </a:spcBef>
              <a:buFont typeface="Calibri" pitchFamily="34" charset="0"/>
              <a:buChar char="−"/>
              <a:defRPr/>
            </a:pPr>
            <a:r>
              <a:rPr lang="en-US" sz="3200" noProof="0" dirty="0" smtClean="0">
                <a:solidFill>
                  <a:srgbClr val="FFFF66"/>
                </a:solidFill>
                <a:ea typeface="ＭＳ Ｐゴシック" charset="-128"/>
                <a:cs typeface="ＭＳ Ｐゴシック" charset="-128"/>
              </a:rPr>
              <a:t>170825H2 TDR/</a:t>
            </a:r>
            <a:r>
              <a:rPr lang="en-US" sz="3200" noProof="0" dirty="0" err="1" smtClean="0">
                <a:solidFill>
                  <a:srgbClr val="FFFF66"/>
                </a:solidFill>
                <a:ea typeface="ＭＳ Ｐゴシック" charset="-128"/>
                <a:cs typeface="ＭＳ Ｐゴシック" charset="-128"/>
              </a:rPr>
              <a:t>OceanWinds</a:t>
            </a:r>
            <a:r>
              <a:rPr lang="en-US" sz="3200" noProof="0" dirty="0" smtClean="0">
                <a:solidFill>
                  <a:srgbClr val="FFFF66"/>
                </a:solidFill>
                <a:ea typeface="ＭＳ Ｐゴシック" charset="-128"/>
                <a:cs typeface="ＭＳ Ｐゴシック" charset="-128"/>
              </a:rPr>
              <a:t> (Zawislak)</a:t>
            </a:r>
            <a:endPar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a:p>
            <a:pPr marL="342900" indent="-342900">
              <a:spcBef>
                <a:spcPct val="20000"/>
              </a:spcBef>
              <a:buFont typeface="Arial" pitchFamily="34" charset="0"/>
              <a:buChar char="•"/>
              <a:defRPr/>
            </a:pPr>
            <a:r>
              <a:rPr lang="en-US" sz="3200" dirty="0">
                <a:solidFill>
                  <a:srgbClr val="FFFF66"/>
                </a:solidFill>
                <a:ea typeface="ＭＳ Ｐゴシック" charset="-128"/>
                <a:cs typeface="ＭＳ Ｐゴシック" charset="-128"/>
              </a:rPr>
              <a:t>Additional Field Program </a:t>
            </a:r>
            <a:r>
              <a:rPr lang="en-US" sz="3200" dirty="0" smtClean="0">
                <a:solidFill>
                  <a:srgbClr val="FFFF66"/>
                </a:solidFill>
                <a:ea typeface="ＭＳ Ｐゴシック" charset="-128"/>
                <a:cs typeface="ＭＳ Ｐゴシック" charset="-128"/>
              </a:rPr>
              <a:t>Issues</a:t>
            </a:r>
          </a:p>
          <a:p>
            <a:pPr marL="342900" indent="-342900">
              <a:spcBef>
                <a:spcPct val="20000"/>
              </a:spcBef>
              <a:buFont typeface="Arial" pitchFamily="34" charset="0"/>
              <a:buChar char="•"/>
              <a:defRPr/>
            </a:pPr>
            <a:r>
              <a:rPr lang="en-US" sz="3200" dirty="0" smtClean="0">
                <a:solidFill>
                  <a:srgbClr val="FFFF66"/>
                </a:solidFill>
                <a:ea typeface="ＭＳ Ｐゴシック" charset="-128"/>
                <a:cs typeface="ＭＳ Ｐゴシック" charset="-128"/>
              </a:rPr>
              <a:t>HWRF Basin-scale input (</a:t>
            </a:r>
            <a:r>
              <a:rPr lang="en-US" sz="3200" dirty="0" err="1" smtClean="0">
                <a:solidFill>
                  <a:srgbClr val="FFFF66"/>
                </a:solidFill>
                <a:ea typeface="ＭＳ Ｐゴシック" charset="-128"/>
                <a:cs typeface="ＭＳ Ｐゴシック" charset="-128"/>
              </a:rPr>
              <a:t>Alaka</a:t>
            </a:r>
            <a:r>
              <a:rPr lang="en-US" sz="3200" dirty="0" smtClean="0">
                <a:solidFill>
                  <a:srgbClr val="FFFF66"/>
                </a:solidFill>
                <a:ea typeface="ＭＳ Ｐゴシック" charset="-128"/>
                <a:cs typeface="ＭＳ Ｐゴシック" charset="-128"/>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0" y="660061"/>
            <a:ext cx="4597400" cy="3509666"/>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b="57410"/>
          <a:stretch/>
        </p:blipFill>
        <p:spPr>
          <a:xfrm>
            <a:off x="1516912" y="4182427"/>
            <a:ext cx="5943600" cy="2116773"/>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t="89862"/>
          <a:stretch/>
        </p:blipFill>
        <p:spPr>
          <a:xfrm>
            <a:off x="1516912" y="6235700"/>
            <a:ext cx="5943600" cy="503872"/>
          </a:xfrm>
          <a:prstGeom prst="rect">
            <a:avLst/>
          </a:prstGeom>
        </p:spPr>
      </p:pic>
      <p:pic>
        <p:nvPicPr>
          <p:cNvPr id="8" name="Picture 7" descr="Track_SFMR_HARVEY_NOAA_2017082414_insto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12" y="571500"/>
            <a:ext cx="4782288" cy="3709924"/>
          </a:xfrm>
          <a:prstGeom prst="rect">
            <a:avLst/>
          </a:prstGeom>
        </p:spPr>
      </p:pic>
    </p:spTree>
    <p:extLst>
      <p:ext uri="{BB962C8B-B14F-4D97-AF65-F5344CB8AC3E}">
        <p14:creationId xmlns:p14="http://schemas.microsoft.com/office/powerpoint/2010/main" val="1768385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0824H2_1707Z.png"/>
          <p:cNvPicPr>
            <a:picLocks noChangeAspect="1"/>
          </p:cNvPicPr>
          <p:nvPr/>
        </p:nvPicPr>
        <p:blipFill rotWithShape="1">
          <a:blip r:embed="rId2">
            <a:extLst>
              <a:ext uri="{28A0092B-C50C-407E-A947-70E740481C1C}">
                <a14:useLocalDpi xmlns:a14="http://schemas.microsoft.com/office/drawing/2010/main" val="0"/>
              </a:ext>
            </a:extLst>
          </a:blip>
          <a:srcRect l="29497" t="31142" r="33747" b="27856"/>
          <a:stretch/>
        </p:blipFill>
        <p:spPr>
          <a:xfrm>
            <a:off x="31568" y="879276"/>
            <a:ext cx="2950028" cy="2537024"/>
          </a:xfrm>
          <a:prstGeom prst="rect">
            <a:avLst/>
          </a:prstGeom>
        </p:spPr>
      </p:pic>
      <p:sp>
        <p:nvSpPr>
          <p:cNvPr id="6" name="TextBox 5"/>
          <p:cNvSpPr txBox="1"/>
          <p:nvPr/>
        </p:nvSpPr>
        <p:spPr>
          <a:xfrm>
            <a:off x="18868" y="873963"/>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1707 UTC</a:t>
            </a:r>
            <a:endParaRPr lang="en-US" sz="14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pic>
        <p:nvPicPr>
          <p:cNvPr id="8" name="Picture 7" descr="170824H2_1817Z.png"/>
          <p:cNvPicPr>
            <a:picLocks noChangeAspect="1"/>
          </p:cNvPicPr>
          <p:nvPr/>
        </p:nvPicPr>
        <p:blipFill rotWithShape="1">
          <a:blip r:embed="rId3">
            <a:extLst>
              <a:ext uri="{28A0092B-C50C-407E-A947-70E740481C1C}">
                <a14:useLocalDpi xmlns:a14="http://schemas.microsoft.com/office/drawing/2010/main" val="0"/>
              </a:ext>
            </a:extLst>
          </a:blip>
          <a:srcRect l="26123" t="24659" r="34104" b="30328"/>
          <a:stretch/>
        </p:blipFill>
        <p:spPr>
          <a:xfrm>
            <a:off x="2981596" y="879276"/>
            <a:ext cx="2999986" cy="2537024"/>
          </a:xfrm>
          <a:prstGeom prst="rect">
            <a:avLst/>
          </a:prstGeom>
        </p:spPr>
      </p:pic>
      <p:sp>
        <p:nvSpPr>
          <p:cNvPr id="9" name="TextBox 8"/>
          <p:cNvSpPr txBox="1"/>
          <p:nvPr/>
        </p:nvSpPr>
        <p:spPr>
          <a:xfrm>
            <a:off x="2981596" y="868649"/>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1817 UTC</a:t>
            </a:r>
            <a:endParaRPr lang="en-US" sz="1400" b="1" dirty="0">
              <a:solidFill>
                <a:prstClr val="black"/>
              </a:solidFill>
              <a:latin typeface="Arial" panose="020B0604020202020204" pitchFamily="34" charset="0"/>
              <a:cs typeface="Arial" panose="020B0604020202020204" pitchFamily="34" charset="0"/>
            </a:endParaRPr>
          </a:p>
        </p:txBody>
      </p:sp>
      <p:pic>
        <p:nvPicPr>
          <p:cNvPr id="10" name="Picture 9" descr="170824H2_1937Z.png"/>
          <p:cNvPicPr>
            <a:picLocks noChangeAspect="1"/>
          </p:cNvPicPr>
          <p:nvPr/>
        </p:nvPicPr>
        <p:blipFill rotWithShape="1">
          <a:blip r:embed="rId4">
            <a:extLst>
              <a:ext uri="{28A0092B-C50C-407E-A947-70E740481C1C}">
                <a14:useLocalDpi xmlns:a14="http://schemas.microsoft.com/office/drawing/2010/main" val="0"/>
              </a:ext>
            </a:extLst>
          </a:blip>
          <a:srcRect l="29720" t="29936" r="33757" b="29468"/>
          <a:stretch/>
        </p:blipFill>
        <p:spPr>
          <a:xfrm>
            <a:off x="5981582" y="879276"/>
            <a:ext cx="3147417" cy="2537024"/>
          </a:xfrm>
          <a:prstGeom prst="rect">
            <a:avLst/>
          </a:prstGeom>
        </p:spPr>
      </p:pic>
      <p:sp>
        <p:nvSpPr>
          <p:cNvPr id="11" name="TextBox 10"/>
          <p:cNvSpPr txBox="1"/>
          <p:nvPr/>
        </p:nvSpPr>
        <p:spPr>
          <a:xfrm>
            <a:off x="5981582" y="873963"/>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1937 UTC</a:t>
            </a:r>
            <a:endParaRPr lang="en-US" sz="1400" b="1" dirty="0">
              <a:solidFill>
                <a:prstClr val="black"/>
              </a:solidFill>
              <a:latin typeface="Arial" panose="020B0604020202020204" pitchFamily="34" charset="0"/>
              <a:cs typeface="Arial" panose="020B0604020202020204" pitchFamily="34" charset="0"/>
            </a:endParaRPr>
          </a:p>
        </p:txBody>
      </p:sp>
      <p:pic>
        <p:nvPicPr>
          <p:cNvPr id="14" name="Picture 13"/>
          <p:cNvPicPr/>
          <p:nvPr/>
        </p:nvPicPr>
        <p:blipFill rotWithShape="1">
          <a:blip r:embed="rId5">
            <a:extLst>
              <a:ext uri="{28A0092B-C50C-407E-A947-70E740481C1C}">
                <a14:useLocalDpi xmlns:a14="http://schemas.microsoft.com/office/drawing/2010/main" val="0"/>
              </a:ext>
            </a:extLst>
          </a:blip>
          <a:srcRect l="25795" t="15214" r="28479" b="29338"/>
          <a:stretch/>
        </p:blipFill>
        <p:spPr>
          <a:xfrm>
            <a:off x="31568" y="3420748"/>
            <a:ext cx="2950028" cy="2197100"/>
          </a:xfrm>
          <a:prstGeom prst="rect">
            <a:avLst/>
          </a:prstGeom>
        </p:spPr>
      </p:pic>
      <p:pic>
        <p:nvPicPr>
          <p:cNvPr id="15" name="Picture 14"/>
          <p:cNvPicPr/>
          <p:nvPr/>
        </p:nvPicPr>
        <p:blipFill rotWithShape="1">
          <a:blip r:embed="rId6">
            <a:extLst>
              <a:ext uri="{28A0092B-C50C-407E-A947-70E740481C1C}">
                <a14:useLocalDpi xmlns:a14="http://schemas.microsoft.com/office/drawing/2010/main" val="0"/>
              </a:ext>
            </a:extLst>
          </a:blip>
          <a:srcRect l="25427" t="16026" r="26284" b="30769"/>
          <a:stretch/>
        </p:blipFill>
        <p:spPr>
          <a:xfrm>
            <a:off x="5981581" y="3420748"/>
            <a:ext cx="3147417" cy="2197100"/>
          </a:xfrm>
          <a:prstGeom prst="rect">
            <a:avLst/>
          </a:prstGeom>
        </p:spPr>
      </p:pic>
      <p:pic>
        <p:nvPicPr>
          <p:cNvPr id="16" name="Picture 15"/>
          <p:cNvPicPr/>
          <p:nvPr/>
        </p:nvPicPr>
        <p:blipFill rotWithShape="1">
          <a:blip r:embed="rId7">
            <a:extLst>
              <a:ext uri="{28A0092B-C50C-407E-A947-70E740481C1C}">
                <a14:useLocalDpi xmlns:a14="http://schemas.microsoft.com/office/drawing/2010/main" val="0"/>
              </a:ext>
            </a:extLst>
          </a:blip>
          <a:srcRect l="23242" t="10897" r="23290" b="31731"/>
          <a:stretch/>
        </p:blipFill>
        <p:spPr>
          <a:xfrm>
            <a:off x="2981596" y="3416300"/>
            <a:ext cx="2999985" cy="2201548"/>
          </a:xfrm>
          <a:prstGeom prst="rect">
            <a:avLst/>
          </a:prstGeom>
        </p:spPr>
      </p:pic>
      <p:sp>
        <p:nvSpPr>
          <p:cNvPr id="17" name="TextBox 16"/>
          <p:cNvSpPr txBox="1"/>
          <p:nvPr/>
        </p:nvSpPr>
        <p:spPr>
          <a:xfrm>
            <a:off x="0" y="3416300"/>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1715 UTC</a:t>
            </a:r>
            <a:endParaRPr lang="en-US" sz="1400" b="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2981596" y="3414811"/>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1815 UTC</a:t>
            </a:r>
            <a:endParaRPr lang="en-US" sz="1400" b="1"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5981582" y="3414811"/>
            <a:ext cx="1238596" cy="307777"/>
          </a:xfrm>
          <a:prstGeom prst="rect">
            <a:avLst/>
          </a:prstGeom>
          <a:solidFill>
            <a:schemeClr val="bg2"/>
          </a:solidFill>
        </p:spPr>
        <p:txBody>
          <a:bodyPr wrap="squar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1945 UTC</a:t>
            </a:r>
            <a:endParaRPr lang="en-US" sz="1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657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pic>
        <p:nvPicPr>
          <p:cNvPr id="5" name="Picture 4" descr="170824H2_ws_dbz_plan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3320"/>
            <a:ext cx="9144000" cy="4374427"/>
          </a:xfrm>
          <a:prstGeom prst="rect">
            <a:avLst/>
          </a:prstGeom>
        </p:spPr>
      </p:pic>
    </p:spTree>
    <p:extLst>
      <p:ext uri="{BB962C8B-B14F-4D97-AF65-F5344CB8AC3E}">
        <p14:creationId xmlns:p14="http://schemas.microsoft.com/office/powerpoint/2010/main" val="3392594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_harvey2017_20170824H2_map_rh_850.eps"/>
          <p:cNvPicPr>
            <a:picLocks noChangeAspect="1"/>
          </p:cNvPicPr>
          <p:nvPr/>
        </p:nvPicPr>
        <p:blipFill rotWithShape="1">
          <a:blip r:embed="rId2">
            <a:extLst>
              <a:ext uri="{28A0092B-C50C-407E-A947-70E740481C1C}">
                <a14:useLocalDpi xmlns:a14="http://schemas.microsoft.com/office/drawing/2010/main" val="0"/>
              </a:ext>
            </a:extLst>
          </a:blip>
          <a:srcRect t="17079" b="25720"/>
          <a:stretch/>
        </p:blipFill>
        <p:spPr>
          <a:xfrm>
            <a:off x="-177799" y="0"/>
            <a:ext cx="5239710" cy="2997200"/>
          </a:xfrm>
          <a:prstGeom prst="rect">
            <a:avLst/>
          </a:prstGeom>
        </p:spPr>
      </p:pic>
      <p:pic>
        <p:nvPicPr>
          <p:cNvPr id="5" name="Picture 4" descr="al_harvey2017_20170824H2_map_rh_850.eps"/>
          <p:cNvPicPr>
            <a:picLocks noChangeAspect="1"/>
          </p:cNvPicPr>
          <p:nvPr/>
        </p:nvPicPr>
        <p:blipFill rotWithShape="1">
          <a:blip r:embed="rId3">
            <a:extLst>
              <a:ext uri="{28A0092B-C50C-407E-A947-70E740481C1C}">
                <a14:useLocalDpi xmlns:a14="http://schemas.microsoft.com/office/drawing/2010/main" val="0"/>
              </a:ext>
            </a:extLst>
          </a:blip>
          <a:srcRect t="89918"/>
          <a:stretch/>
        </p:blipFill>
        <p:spPr>
          <a:xfrm>
            <a:off x="-16939" y="2861737"/>
            <a:ext cx="4666401" cy="470481"/>
          </a:xfrm>
          <a:prstGeom prst="rect">
            <a:avLst/>
          </a:prstGeom>
        </p:spPr>
      </p:pic>
      <p:sp>
        <p:nvSpPr>
          <p:cNvPr id="6" name="TextBox 5"/>
          <p:cNvSpPr txBox="1"/>
          <p:nvPr/>
        </p:nvSpPr>
        <p:spPr>
          <a:xfrm>
            <a:off x="601134" y="2248932"/>
            <a:ext cx="1786466" cy="369332"/>
          </a:xfrm>
          <a:prstGeom prst="rect">
            <a:avLst/>
          </a:prstGeom>
          <a:noFill/>
        </p:spPr>
        <p:txBody>
          <a:bodyPr wrap="square" rtlCol="0">
            <a:spAutoFit/>
          </a:bodyPr>
          <a:lstStyle/>
          <a:p>
            <a:pPr defTabSz="457200"/>
            <a:r>
              <a:rPr lang="en-US" dirty="0" smtClean="0">
                <a:solidFill>
                  <a:prstClr val="black"/>
                </a:solidFill>
                <a:latin typeface="Arial"/>
                <a:cs typeface="Arial"/>
              </a:rPr>
              <a:t>850 hPa RH</a:t>
            </a:r>
            <a:endParaRPr lang="en-US" dirty="0">
              <a:solidFill>
                <a:prstClr val="black"/>
              </a:solidFill>
              <a:latin typeface="Arial"/>
              <a:cs typeface="Arial"/>
            </a:endParaRPr>
          </a:p>
        </p:txBody>
      </p:sp>
      <p:pic>
        <p:nvPicPr>
          <p:cNvPr id="7" name="Picture 6" descr="al_harvey2017_20170824H2_rh_850_rot.eps"/>
          <p:cNvPicPr>
            <a:picLocks noChangeAspect="1"/>
          </p:cNvPicPr>
          <p:nvPr/>
        </p:nvPicPr>
        <p:blipFill rotWithShape="1">
          <a:blip r:embed="rId4">
            <a:extLst>
              <a:ext uri="{28A0092B-C50C-407E-A947-70E740481C1C}">
                <a14:useLocalDpi xmlns:a14="http://schemas.microsoft.com/office/drawing/2010/main" val="0"/>
              </a:ext>
            </a:extLst>
          </a:blip>
          <a:srcRect b="6831"/>
          <a:stretch/>
        </p:blipFill>
        <p:spPr>
          <a:xfrm>
            <a:off x="368300" y="3323165"/>
            <a:ext cx="3812197" cy="3551767"/>
          </a:xfrm>
          <a:prstGeom prst="rect">
            <a:avLst/>
          </a:prstGeom>
        </p:spPr>
      </p:pic>
      <p:sp>
        <p:nvSpPr>
          <p:cNvPr id="8" name="Rectangle 7"/>
          <p:cNvSpPr/>
          <p:nvPr/>
        </p:nvSpPr>
        <p:spPr>
          <a:xfrm>
            <a:off x="3927076" y="3627965"/>
            <a:ext cx="405244" cy="3068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3842411" y="3323165"/>
            <a:ext cx="489909" cy="27559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Arrow Connector 10"/>
          <p:cNvCxnSpPr/>
          <p:nvPr/>
        </p:nvCxnSpPr>
        <p:spPr>
          <a:xfrm flipV="1">
            <a:off x="2404533" y="3678764"/>
            <a:ext cx="0" cy="588435"/>
          </a:xfrm>
          <a:prstGeom prst="straightConnector1">
            <a:avLst/>
          </a:prstGeom>
          <a:ln w="349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87600" y="3661831"/>
            <a:ext cx="1066800" cy="338554"/>
          </a:xfrm>
          <a:prstGeom prst="rect">
            <a:avLst/>
          </a:prstGeom>
          <a:noFill/>
        </p:spPr>
        <p:txBody>
          <a:bodyPr wrap="square" rtlCol="0">
            <a:spAutoFit/>
          </a:bodyPr>
          <a:lstStyle/>
          <a:p>
            <a:pPr defTabSz="457200"/>
            <a:r>
              <a:rPr lang="en-US" sz="1600" b="1" dirty="0" smtClean="0">
                <a:solidFill>
                  <a:srgbClr val="FF0000"/>
                </a:solidFill>
                <a:latin typeface="Arial"/>
                <a:cs typeface="Arial"/>
              </a:rPr>
              <a:t>SHEAR</a:t>
            </a:r>
            <a:endParaRPr lang="en-US" sz="1600" b="1" dirty="0">
              <a:solidFill>
                <a:srgbClr val="FF0000"/>
              </a:solidFill>
              <a:latin typeface="Arial"/>
              <a:cs typeface="Arial"/>
            </a:endParaRPr>
          </a:p>
        </p:txBody>
      </p:sp>
      <p:pic>
        <p:nvPicPr>
          <p:cNvPr id="13" name="Picture 12" descr="al_harvey2017_20170824H2_skewt_shear_quadran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692" y="1230311"/>
            <a:ext cx="4795307" cy="4795307"/>
          </a:xfrm>
          <a:prstGeom prst="rect">
            <a:avLst/>
          </a:prstGeom>
        </p:spPr>
      </p:pic>
      <p:sp>
        <p:nvSpPr>
          <p:cNvPr id="14" name="TextBox 13"/>
          <p:cNvSpPr txBox="1"/>
          <p:nvPr/>
        </p:nvSpPr>
        <p:spPr>
          <a:xfrm>
            <a:off x="4910666" y="0"/>
            <a:ext cx="4233333" cy="830997"/>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spTree>
    <p:extLst>
      <p:ext uri="{BB962C8B-B14F-4D97-AF65-F5344CB8AC3E}">
        <p14:creationId xmlns:p14="http://schemas.microsoft.com/office/powerpoint/2010/main" val="3509584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92024"/>
            <a:ext cx="9144002"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Summary</a:t>
            </a:r>
            <a:endParaRPr lang="en-US" sz="2800" u="sng" dirty="0">
              <a:solidFill>
                <a:prstClr val="black"/>
              </a:solidFill>
              <a:latin typeface="Arial"/>
              <a:cs typeface="Arial"/>
            </a:endParaRPr>
          </a:p>
        </p:txBody>
      </p:sp>
      <p:sp>
        <p:nvSpPr>
          <p:cNvPr id="5" name="TextBox 4"/>
          <p:cNvSpPr txBox="1"/>
          <p:nvPr/>
        </p:nvSpPr>
        <p:spPr>
          <a:xfrm>
            <a:off x="-1" y="3662825"/>
            <a:ext cx="4707468"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Problems</a:t>
            </a:r>
            <a:endParaRPr lang="en-US" sz="2800" u="sng" dirty="0">
              <a:solidFill>
                <a:prstClr val="black"/>
              </a:solidFill>
              <a:latin typeface="Arial"/>
              <a:cs typeface="Arial"/>
            </a:endParaRPr>
          </a:p>
        </p:txBody>
      </p:sp>
      <p:sp>
        <p:nvSpPr>
          <p:cNvPr id="6" name="TextBox 5"/>
          <p:cNvSpPr txBox="1"/>
          <p:nvPr/>
        </p:nvSpPr>
        <p:spPr>
          <a:xfrm>
            <a:off x="-1" y="5615972"/>
            <a:ext cx="4707468"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Expendables:</a:t>
            </a:r>
            <a:endParaRPr lang="en-US" sz="2800" u="sng" dirty="0">
              <a:solidFill>
                <a:prstClr val="black"/>
              </a:solidFill>
              <a:latin typeface="Arial"/>
              <a:cs typeface="Arial"/>
            </a:endParaRPr>
          </a:p>
        </p:txBody>
      </p:sp>
      <p:sp>
        <p:nvSpPr>
          <p:cNvPr id="7" name="TextBox 6"/>
          <p:cNvSpPr txBox="1"/>
          <p:nvPr/>
        </p:nvSpPr>
        <p:spPr>
          <a:xfrm>
            <a:off x="-1" y="1006682"/>
            <a:ext cx="9144001" cy="2554545"/>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T/O: 982 </a:t>
            </a:r>
            <a:r>
              <a:rPr lang="en-US" sz="2000" dirty="0" err="1" smtClean="0">
                <a:solidFill>
                  <a:prstClr val="black"/>
                </a:solidFill>
                <a:latin typeface="Arial" panose="020B0604020202020204" pitchFamily="34" charset="0"/>
                <a:cs typeface="Arial" panose="020B0604020202020204" pitchFamily="34" charset="0"/>
              </a:rPr>
              <a:t>mb</a:t>
            </a:r>
            <a:r>
              <a:rPr lang="en-US" sz="2000" dirty="0" smtClean="0">
                <a:solidFill>
                  <a:prstClr val="black"/>
                </a:solidFill>
                <a:latin typeface="Arial" panose="020B0604020202020204" pitchFamily="34" charset="0"/>
                <a:cs typeface="Arial" panose="020B0604020202020204" pitchFamily="34" charset="0"/>
              </a:rPr>
              <a:t> / 55 kt (on-station, 65 kt)</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L/D: 977 </a:t>
            </a:r>
            <a:r>
              <a:rPr lang="en-US" sz="2000" dirty="0" err="1" smtClean="0">
                <a:solidFill>
                  <a:prstClr val="black"/>
                </a:solidFill>
                <a:latin typeface="Arial" panose="020B0604020202020204" pitchFamily="34" charset="0"/>
                <a:cs typeface="Arial" panose="020B0604020202020204" pitchFamily="34" charset="0"/>
              </a:rPr>
              <a:t>mb</a:t>
            </a:r>
            <a:r>
              <a:rPr lang="en-US" sz="2000" dirty="0" smtClean="0">
                <a:solidFill>
                  <a:prstClr val="black"/>
                </a:solidFill>
                <a:latin typeface="Arial" panose="020B0604020202020204" pitchFamily="34" charset="0"/>
                <a:cs typeface="Arial" panose="020B0604020202020204" pitchFamily="34" charset="0"/>
              </a:rPr>
              <a:t> / 75 kt</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Occurred within an RI event, though intensity did not change much during mission</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p</a:t>
            </a:r>
            <a:r>
              <a:rPr lang="en-US" sz="2000" dirty="0" smtClean="0">
                <a:solidFill>
                  <a:prstClr val="black"/>
                </a:solidFill>
                <a:latin typeface="Arial" panose="020B0604020202020204" pitchFamily="34" charset="0"/>
                <a:cs typeface="Arial" panose="020B0604020202020204" pitchFamily="34" charset="0"/>
              </a:rPr>
              <a:t>eak SFMR </a:t>
            </a:r>
            <a:r>
              <a:rPr lang="en-US" sz="2000" dirty="0" err="1" smtClean="0">
                <a:solidFill>
                  <a:prstClr val="black"/>
                </a:solidFill>
                <a:latin typeface="Arial" panose="020B0604020202020204" pitchFamily="34" charset="0"/>
                <a:cs typeface="Arial" panose="020B0604020202020204" pitchFamily="34" charset="0"/>
              </a:rPr>
              <a:t>sfc</a:t>
            </a:r>
            <a:r>
              <a:rPr lang="en-US" sz="2000" dirty="0" smtClean="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w</a:t>
            </a:r>
            <a:r>
              <a:rPr lang="en-US" sz="2000" dirty="0" smtClean="0">
                <a:solidFill>
                  <a:prstClr val="black"/>
                </a:solidFill>
                <a:latin typeface="Arial" panose="020B0604020202020204" pitchFamily="34" charset="0"/>
                <a:cs typeface="Arial" panose="020B0604020202020204" pitchFamily="34" charset="0"/>
              </a:rPr>
              <a:t>ind 70 kt, FL 80 kt)</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Center Passes: 1707 UTC, 1817 UTC, and 1944 UTC</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3 TDR analyses</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Increase in azimuthal precipitation symmetry prior to mission, intensifying</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Retained symmetry, potentially sampled the evolution of a convective burst as it moved around the eyewall</a:t>
            </a:r>
          </a:p>
        </p:txBody>
      </p:sp>
      <p:sp>
        <p:nvSpPr>
          <p:cNvPr id="8" name="TextBox 7"/>
          <p:cNvSpPr txBox="1"/>
          <p:nvPr/>
        </p:nvSpPr>
        <p:spPr>
          <a:xfrm>
            <a:off x="-1" y="4241734"/>
            <a:ext cx="6688667" cy="1323439"/>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i="1" dirty="0" smtClean="0">
                <a:solidFill>
                  <a:prstClr val="black"/>
                </a:solidFill>
                <a:latin typeface="Arial" panose="020B0604020202020204" pitchFamily="34" charset="0"/>
                <a:cs typeface="Arial" panose="020B0604020202020204" pitchFamily="34" charset="0"/>
              </a:rPr>
              <a:t>Not a problem</a:t>
            </a:r>
            <a:r>
              <a:rPr lang="mr-IN" sz="2000"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aft radial velocity</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SFMR was substituted prior to the flight</a:t>
            </a:r>
          </a:p>
          <a:p>
            <a:pPr defTabSz="457200"/>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(calibration unknown)</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Bad data from 4 of 6 AXBTs</a:t>
            </a:r>
            <a:endParaRPr lang="en-US" sz="20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68221" y="6156743"/>
            <a:ext cx="4339246" cy="707886"/>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9</a:t>
            </a:r>
            <a:r>
              <a:rPr lang="en-US" sz="2000" dirty="0" smtClean="0">
                <a:solidFill>
                  <a:prstClr val="black"/>
                </a:solidFill>
                <a:latin typeface="Arial" panose="020B0604020202020204" pitchFamily="34" charset="0"/>
                <a:cs typeface="Arial" panose="020B0604020202020204" pitchFamily="34" charset="0"/>
              </a:rPr>
              <a:t> Dropsondes (6 HFIP, 3 NHC)</a:t>
            </a:r>
          </a:p>
          <a:p>
            <a:pPr marL="285750" indent="-285750" defTabSz="4572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6</a:t>
            </a:r>
            <a:r>
              <a:rPr lang="en-US" sz="2000" dirty="0" smtClean="0">
                <a:solidFill>
                  <a:prstClr val="black"/>
                </a:solidFill>
                <a:latin typeface="Arial" panose="020B0604020202020204" pitchFamily="34" charset="0"/>
                <a:cs typeface="Arial" panose="020B0604020202020204" pitchFamily="34" charset="0"/>
              </a:rPr>
              <a:t> AXBTs</a:t>
            </a:r>
          </a:p>
        </p:txBody>
      </p:sp>
      <p:sp>
        <p:nvSpPr>
          <p:cNvPr id="10" name="TextBox 9"/>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20170824H2		AL09	 HARVEY</a:t>
            </a:r>
            <a:r>
              <a:rPr lang="en-US" sz="2400" dirty="0">
                <a:solidFill>
                  <a:prstClr val="black"/>
                </a:solidFill>
                <a:latin typeface="Arial"/>
                <a:cs typeface="Arial"/>
              </a:rPr>
              <a:t>	</a:t>
            </a:r>
            <a:r>
              <a:rPr lang="en-US" sz="2400" dirty="0" smtClean="0">
                <a:solidFill>
                  <a:prstClr val="black"/>
                </a:solidFill>
                <a:latin typeface="Arial"/>
                <a:cs typeface="Arial"/>
              </a:rPr>
              <a:t>	(TDR)</a:t>
            </a:r>
            <a:endParaRPr lang="en-US" sz="2400" dirty="0">
              <a:solidFill>
                <a:prstClr val="black"/>
              </a:solidFill>
              <a:latin typeface="Arial"/>
              <a:cs typeface="Arial"/>
            </a:endParaRPr>
          </a:p>
        </p:txBody>
      </p:sp>
      <p:pic>
        <p:nvPicPr>
          <p:cNvPr id="11" name="Picture 10" descr="20170824.2226.gpm.x.pct.09LHARVEY.75kts-979mb-244N-936W.53pc.jpg"/>
          <p:cNvPicPr>
            <a:picLocks noChangeAspect="1"/>
          </p:cNvPicPr>
          <p:nvPr/>
        </p:nvPicPr>
        <p:blipFill rotWithShape="1">
          <a:blip r:embed="rId2">
            <a:extLst>
              <a:ext uri="{28A0092B-C50C-407E-A947-70E740481C1C}">
                <a14:useLocalDpi xmlns:a14="http://schemas.microsoft.com/office/drawing/2010/main" val="0"/>
              </a:ext>
            </a:extLst>
          </a:blip>
          <a:srcRect l="14501" r="17499" b="32674"/>
          <a:stretch/>
        </p:blipFill>
        <p:spPr>
          <a:xfrm>
            <a:off x="5537199" y="3301999"/>
            <a:ext cx="3437468" cy="3403395"/>
          </a:xfrm>
          <a:prstGeom prst="rect">
            <a:avLst/>
          </a:prstGeom>
        </p:spPr>
      </p:pic>
    </p:spTree>
    <p:extLst>
      <p:ext uri="{BB962C8B-B14F-4D97-AF65-F5344CB8AC3E}">
        <p14:creationId xmlns:p14="http://schemas.microsoft.com/office/powerpoint/2010/main" val="2736762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3242683" y="149773"/>
            <a:ext cx="2361737" cy="830997"/>
          </a:xfrm>
          <a:prstGeom prst="rect">
            <a:avLst/>
          </a:prstGeom>
          <a:noFill/>
        </p:spPr>
        <p:txBody>
          <a:bodyPr wrap="none" rtlCol="0">
            <a:spAutoFit/>
          </a:bodyPr>
          <a:lstStyle/>
          <a:p>
            <a:pPr algn="ctr"/>
            <a:r>
              <a:rPr lang="en-US" sz="2400" dirty="0" smtClean="0">
                <a:solidFill>
                  <a:srgbClr val="FFFF00"/>
                </a:solidFill>
              </a:rPr>
              <a:t>Hurricane Harvey</a:t>
            </a:r>
          </a:p>
          <a:p>
            <a:pPr algn="ctr"/>
            <a:r>
              <a:rPr lang="en-US" sz="2400" dirty="0" smtClean="0">
                <a:solidFill>
                  <a:srgbClr val="FFFF00"/>
                </a:solidFill>
              </a:rPr>
              <a:t>Flight 170825H1</a:t>
            </a:r>
            <a:endParaRPr lang="en-US" sz="2400" dirty="0">
              <a:solidFill>
                <a:srgbClr val="FFFF00"/>
              </a:solidFill>
            </a:endParaRPr>
          </a:p>
        </p:txBody>
      </p:sp>
      <p:sp>
        <p:nvSpPr>
          <p:cNvPr id="5" name="TextBox 4"/>
          <p:cNvSpPr txBox="1"/>
          <p:nvPr/>
        </p:nvSpPr>
        <p:spPr>
          <a:xfrm>
            <a:off x="399751" y="980770"/>
            <a:ext cx="8257842" cy="5632311"/>
          </a:xfrm>
          <a:prstGeom prst="rect">
            <a:avLst/>
          </a:prstGeom>
          <a:noFill/>
        </p:spPr>
        <p:txBody>
          <a:bodyPr wrap="square" rtlCol="0">
            <a:spAutoFit/>
          </a:bodyPr>
          <a:lstStyle/>
          <a:p>
            <a:r>
              <a:rPr lang="en-US" sz="2000" u="sng" dirty="0" smtClean="0">
                <a:solidFill>
                  <a:prstClr val="white"/>
                </a:solidFill>
              </a:rPr>
              <a:t>Meteorological highlights</a:t>
            </a:r>
            <a:endParaRPr lang="en-US" sz="2000" dirty="0" smtClean="0">
              <a:solidFill>
                <a:prstClr val="white"/>
              </a:solidFill>
            </a:endParaRPr>
          </a:p>
          <a:p>
            <a:pPr marL="285750" indent="-285750">
              <a:buFont typeface="Arial" panose="020B0604020202020204" pitchFamily="34" charset="0"/>
              <a:buChar char="•"/>
            </a:pPr>
            <a:r>
              <a:rPr lang="en-US" sz="2000" dirty="0" smtClean="0">
                <a:solidFill>
                  <a:prstClr val="white"/>
                </a:solidFill>
              </a:rPr>
              <a:t>Harvey was a hurricane in the western Gulf of Mexico</a:t>
            </a:r>
          </a:p>
          <a:p>
            <a:pPr marL="285750" indent="-285750">
              <a:buFont typeface="Arial" panose="020B0604020202020204" pitchFamily="34" charset="0"/>
              <a:buChar char="•"/>
            </a:pPr>
            <a:r>
              <a:rPr lang="en-US" sz="2000" dirty="0" smtClean="0">
                <a:solidFill>
                  <a:prstClr val="white"/>
                </a:solidFill>
              </a:rPr>
              <a:t>Experiencing moderate SW shear </a:t>
            </a:r>
          </a:p>
          <a:p>
            <a:pPr marL="285750" indent="-285750">
              <a:buFont typeface="Arial" panose="020B0604020202020204" pitchFamily="34" charset="0"/>
              <a:buChar char="•"/>
            </a:pPr>
            <a:r>
              <a:rPr lang="en-US" sz="2000" dirty="0" smtClean="0">
                <a:solidFill>
                  <a:prstClr val="white"/>
                </a:solidFill>
              </a:rPr>
              <a:t>Moist environment, upper-level low had retrograded and weakened</a:t>
            </a:r>
          </a:p>
          <a:p>
            <a:pPr marL="285750" indent="-285750">
              <a:buFont typeface="Arial" panose="020B0604020202020204" pitchFamily="34" charset="0"/>
              <a:buChar char="•"/>
            </a:pPr>
            <a:r>
              <a:rPr lang="en-US" sz="2000" dirty="0" smtClean="0">
                <a:solidFill>
                  <a:prstClr val="white"/>
                </a:solidFill>
              </a:rPr>
              <a:t>Pronounced banding features</a:t>
            </a:r>
          </a:p>
          <a:p>
            <a:pPr marL="285750" indent="-285750">
              <a:buFont typeface="Arial" panose="020B0604020202020204" pitchFamily="34" charset="0"/>
              <a:buChar char="•"/>
            </a:pPr>
            <a:r>
              <a:rPr lang="en-US" sz="2000" dirty="0" smtClean="0">
                <a:solidFill>
                  <a:prstClr val="white"/>
                </a:solidFill>
              </a:rPr>
              <a:t>Indications of an outer wind maximum, potential secondary </a:t>
            </a:r>
            <a:r>
              <a:rPr lang="en-US" sz="2000" dirty="0">
                <a:solidFill>
                  <a:prstClr val="white"/>
                </a:solidFill>
              </a:rPr>
              <a:t>eyewall </a:t>
            </a:r>
            <a:r>
              <a:rPr lang="en-US" sz="2000" dirty="0" smtClean="0">
                <a:solidFill>
                  <a:prstClr val="white"/>
                </a:solidFill>
              </a:rPr>
              <a:t>formation</a:t>
            </a:r>
          </a:p>
          <a:p>
            <a:pPr marL="285750" indent="-285750">
              <a:buFont typeface="Arial" panose="020B0604020202020204" pitchFamily="34" charset="0"/>
              <a:buChar char="•"/>
            </a:pPr>
            <a:r>
              <a:rPr lang="en-US" sz="2000" dirty="0" smtClean="0">
                <a:solidFill>
                  <a:prstClr val="white"/>
                </a:solidFill>
              </a:rPr>
              <a:t>Good dataset to examine </a:t>
            </a:r>
            <a:r>
              <a:rPr lang="en-US" sz="2000" dirty="0">
                <a:solidFill>
                  <a:prstClr val="white"/>
                </a:solidFill>
              </a:rPr>
              <a:t>the structural variability of a spiral </a:t>
            </a:r>
            <a:r>
              <a:rPr lang="en-US" sz="2000" dirty="0" err="1">
                <a:solidFill>
                  <a:prstClr val="white"/>
                </a:solidFill>
              </a:rPr>
              <a:t>rainband</a:t>
            </a:r>
            <a:r>
              <a:rPr lang="en-US" sz="2000" dirty="0">
                <a:solidFill>
                  <a:prstClr val="white"/>
                </a:solidFill>
              </a:rPr>
              <a:t> that could potentially become a secondary eyewall in the next 12 h</a:t>
            </a:r>
            <a:endParaRPr lang="en-US" sz="2000" dirty="0" smtClean="0">
              <a:solidFill>
                <a:prstClr val="white"/>
              </a:solidFill>
            </a:endParaRPr>
          </a:p>
          <a:p>
            <a:pPr marL="285750" indent="-285750">
              <a:buFont typeface="Arial" panose="020B0604020202020204" pitchFamily="34" charset="0"/>
              <a:buChar char="•"/>
            </a:pPr>
            <a:endParaRPr lang="en-US" sz="2000" dirty="0">
              <a:solidFill>
                <a:prstClr val="white"/>
              </a:solidFill>
            </a:endParaRPr>
          </a:p>
          <a:p>
            <a:r>
              <a:rPr lang="en-US" sz="2000" u="sng" dirty="0" smtClean="0">
                <a:solidFill>
                  <a:prstClr val="white"/>
                </a:solidFill>
              </a:rPr>
              <a:t>Mission “</a:t>
            </a:r>
            <a:r>
              <a:rPr lang="en-US" sz="2000" u="sng" dirty="0" err="1" smtClean="0">
                <a:solidFill>
                  <a:prstClr val="white"/>
                </a:solidFill>
              </a:rPr>
              <a:t>high”lights</a:t>
            </a:r>
            <a:endParaRPr lang="en-US" sz="2000" u="sng" dirty="0" smtClean="0">
              <a:solidFill>
                <a:prstClr val="white"/>
              </a:solidFill>
            </a:endParaRPr>
          </a:p>
          <a:p>
            <a:pPr marL="285750" indent="-285750">
              <a:buFont typeface="Arial" panose="020B0604020202020204" pitchFamily="34" charset="0"/>
              <a:buChar char="•"/>
            </a:pPr>
            <a:r>
              <a:rPr lang="en-US" sz="2000" dirty="0" smtClean="0">
                <a:solidFill>
                  <a:prstClr val="white"/>
                </a:solidFill>
              </a:rPr>
              <a:t>TDR issue fixed prior to day mission</a:t>
            </a:r>
          </a:p>
          <a:p>
            <a:pPr marL="285750" indent="-285750">
              <a:buFont typeface="Arial" panose="020B0604020202020204" pitchFamily="34" charset="0"/>
              <a:buChar char="•"/>
            </a:pPr>
            <a:r>
              <a:rPr lang="en-US" sz="2000" dirty="0" smtClean="0">
                <a:solidFill>
                  <a:prstClr val="white"/>
                </a:solidFill>
              </a:rPr>
              <a:t>3 TDR analyses, </a:t>
            </a:r>
            <a:r>
              <a:rPr lang="en-US" sz="2000" dirty="0" err="1" smtClean="0">
                <a:solidFill>
                  <a:prstClr val="white"/>
                </a:solidFill>
              </a:rPr>
              <a:t>superobs</a:t>
            </a:r>
            <a:r>
              <a:rPr lang="en-US" sz="2000" dirty="0" smtClean="0">
                <a:solidFill>
                  <a:prstClr val="white"/>
                </a:solidFill>
              </a:rPr>
              <a:t> transmitted to EMC</a:t>
            </a:r>
          </a:p>
          <a:p>
            <a:pPr marL="285750" indent="-285750">
              <a:buFont typeface="Arial" panose="020B0604020202020204" pitchFamily="34" charset="0"/>
              <a:buChar char="•"/>
            </a:pPr>
            <a:r>
              <a:rPr lang="en-US" sz="2000" dirty="0" smtClean="0">
                <a:solidFill>
                  <a:prstClr val="white"/>
                </a:solidFill>
              </a:rPr>
              <a:t>SFMR worked (was replaced prior to day mission)</a:t>
            </a:r>
            <a:endParaRPr lang="en-US" sz="2000" dirty="0">
              <a:solidFill>
                <a:prstClr val="white"/>
              </a:solidFill>
            </a:endParaRPr>
          </a:p>
          <a:p>
            <a:pPr marL="285750" indent="-285750">
              <a:buFont typeface="Arial" panose="020B0604020202020204" pitchFamily="34" charset="0"/>
              <a:buChar char="•"/>
            </a:pPr>
            <a:r>
              <a:rPr lang="en-US" sz="2000" dirty="0" smtClean="0">
                <a:solidFill>
                  <a:prstClr val="white"/>
                </a:solidFill>
              </a:rPr>
              <a:t>10 GPS dropsondes – 6 HFIP at turn points, 3 NHC at center, 1 Ocean Winds on NE side</a:t>
            </a:r>
          </a:p>
          <a:p>
            <a:pPr marL="285750" indent="-285750">
              <a:buFont typeface="Arial" panose="020B0604020202020204" pitchFamily="34" charset="0"/>
              <a:buChar char="•"/>
            </a:pPr>
            <a:r>
              <a:rPr lang="en-US" sz="2000" dirty="0">
                <a:solidFill>
                  <a:prstClr val="white"/>
                </a:solidFill>
              </a:rPr>
              <a:t>6</a:t>
            </a:r>
            <a:r>
              <a:rPr lang="en-US" sz="2000" dirty="0" smtClean="0">
                <a:solidFill>
                  <a:prstClr val="white"/>
                </a:solidFill>
              </a:rPr>
              <a:t> AXBTs, 4 failed</a:t>
            </a:r>
          </a:p>
          <a:p>
            <a:pPr marL="285750" indent="-285750">
              <a:buFont typeface="Arial" panose="020B0604020202020204" pitchFamily="34" charset="0"/>
              <a:buChar char="•"/>
            </a:pPr>
            <a:r>
              <a:rPr lang="en-US" sz="2000" dirty="0" smtClean="0">
                <a:solidFill>
                  <a:prstClr val="white"/>
                </a:solidFill>
              </a:rPr>
              <a:t>Coordinated outbound leg to NE with CYGNSS overpass for Ocean Winds</a:t>
            </a:r>
          </a:p>
        </p:txBody>
      </p:sp>
    </p:spTree>
    <p:extLst>
      <p:ext uri="{BB962C8B-B14F-4D97-AF65-F5344CB8AC3E}">
        <p14:creationId xmlns:p14="http://schemas.microsoft.com/office/powerpoint/2010/main" val="1918647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 name="TextBox 8"/>
          <p:cNvSpPr txBox="1"/>
          <p:nvPr/>
        </p:nvSpPr>
        <p:spPr>
          <a:xfrm>
            <a:off x="351359" y="668289"/>
            <a:ext cx="3991734" cy="369332"/>
          </a:xfrm>
          <a:prstGeom prst="rect">
            <a:avLst/>
          </a:prstGeom>
          <a:noFill/>
        </p:spPr>
        <p:txBody>
          <a:bodyPr wrap="none" rtlCol="0">
            <a:spAutoFit/>
          </a:bodyPr>
          <a:lstStyle/>
          <a:p>
            <a:r>
              <a:rPr lang="en-US" dirty="0" smtClean="0">
                <a:solidFill>
                  <a:prstClr val="white"/>
                </a:solidFill>
              </a:rPr>
              <a:t>CIMSS 850-200 </a:t>
            </a:r>
            <a:r>
              <a:rPr lang="en-US" dirty="0" err="1" smtClean="0">
                <a:solidFill>
                  <a:prstClr val="white"/>
                </a:solidFill>
              </a:rPr>
              <a:t>hPa</a:t>
            </a:r>
            <a:r>
              <a:rPr lang="en-US" dirty="0" smtClean="0">
                <a:solidFill>
                  <a:prstClr val="white"/>
                </a:solidFill>
              </a:rPr>
              <a:t> shear 00 UTC Aug 25</a:t>
            </a:r>
            <a:endParaRPr lang="en-US" dirty="0">
              <a:solidFill>
                <a:prstClr val="white"/>
              </a:solidFill>
            </a:endParaRPr>
          </a:p>
        </p:txBody>
      </p:sp>
      <p:sp>
        <p:nvSpPr>
          <p:cNvPr id="10" name="TextBox 9"/>
          <p:cNvSpPr txBox="1"/>
          <p:nvPr/>
        </p:nvSpPr>
        <p:spPr>
          <a:xfrm>
            <a:off x="5568840" y="719153"/>
            <a:ext cx="2042610" cy="369332"/>
          </a:xfrm>
          <a:prstGeom prst="rect">
            <a:avLst/>
          </a:prstGeom>
          <a:noFill/>
        </p:spPr>
        <p:txBody>
          <a:bodyPr wrap="none" rtlCol="0">
            <a:spAutoFit/>
          </a:bodyPr>
          <a:lstStyle/>
          <a:p>
            <a:r>
              <a:rPr lang="en-US" dirty="0" smtClean="0">
                <a:solidFill>
                  <a:prstClr val="white"/>
                </a:solidFill>
              </a:rPr>
              <a:t>TPW 00 UTC Aug 25</a:t>
            </a:r>
            <a:endParaRPr lang="en-US" dirty="0">
              <a:solidFill>
                <a:prstClr val="white"/>
              </a:solidFill>
            </a:endParaRPr>
          </a:p>
        </p:txBody>
      </p:sp>
      <p:sp>
        <p:nvSpPr>
          <p:cNvPr id="11" name="TextBox 10"/>
          <p:cNvSpPr txBox="1"/>
          <p:nvPr/>
        </p:nvSpPr>
        <p:spPr>
          <a:xfrm>
            <a:off x="2684845" y="55618"/>
            <a:ext cx="3905300" cy="523220"/>
          </a:xfrm>
          <a:prstGeom prst="rect">
            <a:avLst/>
          </a:prstGeom>
          <a:noFill/>
        </p:spPr>
        <p:txBody>
          <a:bodyPr wrap="none" rtlCol="0">
            <a:spAutoFit/>
          </a:bodyPr>
          <a:lstStyle/>
          <a:p>
            <a:r>
              <a:rPr lang="en-US" sz="2800" dirty="0" smtClean="0">
                <a:solidFill>
                  <a:srgbClr val="FFFF00"/>
                </a:solidFill>
              </a:rPr>
              <a:t>Environmental conditions</a:t>
            </a:r>
            <a:endParaRPr lang="en-US" sz="2800" dirty="0">
              <a:solidFill>
                <a:srgbClr val="FFFF00"/>
              </a:solidFill>
            </a:endParaRPr>
          </a:p>
        </p:txBody>
      </p:sp>
      <p:sp>
        <p:nvSpPr>
          <p:cNvPr id="19" name="TextBox 18"/>
          <p:cNvSpPr txBox="1"/>
          <p:nvPr/>
        </p:nvSpPr>
        <p:spPr>
          <a:xfrm>
            <a:off x="2361811" y="3837963"/>
            <a:ext cx="4317079" cy="369332"/>
          </a:xfrm>
          <a:prstGeom prst="rect">
            <a:avLst/>
          </a:prstGeom>
          <a:noFill/>
        </p:spPr>
        <p:txBody>
          <a:bodyPr wrap="none" rtlCol="0">
            <a:spAutoFit/>
          </a:bodyPr>
          <a:lstStyle/>
          <a:p>
            <a:r>
              <a:rPr lang="en-US" dirty="0" smtClean="0">
                <a:solidFill>
                  <a:prstClr val="white"/>
                </a:solidFill>
              </a:rPr>
              <a:t>Midlevel humidity and winds 00 UTC Aug 25</a:t>
            </a:r>
            <a:endParaRPr lang="en-US" dirty="0">
              <a:solidFill>
                <a:prstClr val="white"/>
              </a:solidFill>
            </a:endParaRPr>
          </a:p>
        </p:txBody>
      </p:sp>
      <p:grpSp>
        <p:nvGrpSpPr>
          <p:cNvPr id="20" name="Group 19"/>
          <p:cNvGrpSpPr/>
          <p:nvPr/>
        </p:nvGrpSpPr>
        <p:grpSpPr>
          <a:xfrm>
            <a:off x="680332" y="1159629"/>
            <a:ext cx="3362958" cy="2678334"/>
            <a:chOff x="815140" y="1816767"/>
            <a:chExt cx="3937334" cy="3658390"/>
          </a:xfrm>
        </p:grpSpPr>
        <p:pic>
          <p:nvPicPr>
            <p:cNvPr id="21" name="Picture 20"/>
            <p:cNvPicPr>
              <a:picLocks noChangeAspect="1"/>
            </p:cNvPicPr>
            <p:nvPr/>
          </p:nvPicPr>
          <p:blipFill rotWithShape="1">
            <a:blip r:embed="rId2"/>
            <a:srcRect t="12743" r="47634" b="25203"/>
            <a:stretch/>
          </p:blipFill>
          <p:spPr>
            <a:xfrm>
              <a:off x="815140" y="1816767"/>
              <a:ext cx="3937334" cy="3525253"/>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95511"/>
            <a:stretch/>
          </p:blipFill>
          <p:spPr>
            <a:xfrm>
              <a:off x="815140" y="5342018"/>
              <a:ext cx="3925302" cy="133139"/>
            </a:xfrm>
            <a:prstGeom prst="rect">
              <a:avLst/>
            </a:prstGeom>
          </p:spPr>
        </p:pic>
      </p:grpSp>
      <p:grpSp>
        <p:nvGrpSpPr>
          <p:cNvPr id="23" name="Group 22"/>
          <p:cNvGrpSpPr/>
          <p:nvPr/>
        </p:nvGrpSpPr>
        <p:grpSpPr>
          <a:xfrm>
            <a:off x="4905143" y="1150320"/>
            <a:ext cx="3370003" cy="2574944"/>
            <a:chOff x="879138" y="1285671"/>
            <a:chExt cx="2228445" cy="1796359"/>
          </a:xfrm>
        </p:grpSpPr>
        <p:pic>
          <p:nvPicPr>
            <p:cNvPr id="24" name="Picture 23"/>
            <p:cNvPicPr>
              <a:picLocks noChangeAspect="1"/>
            </p:cNvPicPr>
            <p:nvPr/>
          </p:nvPicPr>
          <p:blipFill rotWithShape="1">
            <a:blip r:embed="rId4"/>
            <a:srcRect r="55871" b="12632"/>
            <a:stretch/>
          </p:blipFill>
          <p:spPr>
            <a:xfrm>
              <a:off x="894133" y="1285671"/>
              <a:ext cx="2208990" cy="1749359"/>
            </a:xfrm>
            <a:prstGeom prst="rect">
              <a:avLst/>
            </a:prstGeom>
          </p:spPr>
        </p:pic>
        <p:pic>
          <p:nvPicPr>
            <p:cNvPr id="25" name="Picture 24"/>
            <p:cNvPicPr>
              <a:picLocks noChangeAspect="1"/>
            </p:cNvPicPr>
            <p:nvPr/>
          </p:nvPicPr>
          <p:blipFill rotWithShape="1">
            <a:blip r:embed="rId4"/>
            <a:srcRect t="94818"/>
            <a:stretch/>
          </p:blipFill>
          <p:spPr>
            <a:xfrm>
              <a:off x="879138" y="3035837"/>
              <a:ext cx="2228445" cy="46193"/>
            </a:xfrm>
            <a:prstGeom prst="rect">
              <a:avLst/>
            </a:prstGeom>
          </p:spPr>
        </p:pic>
      </p:grpSp>
      <p:pic>
        <p:nvPicPr>
          <p:cNvPr id="26" name="Picture 25"/>
          <p:cNvPicPr>
            <a:picLocks noChangeAspect="1"/>
          </p:cNvPicPr>
          <p:nvPr/>
        </p:nvPicPr>
        <p:blipFill>
          <a:blip r:embed="rId5"/>
          <a:stretch>
            <a:fillRect/>
          </a:stretch>
        </p:blipFill>
        <p:spPr>
          <a:xfrm>
            <a:off x="2759376" y="4229375"/>
            <a:ext cx="3559682" cy="2454234"/>
          </a:xfrm>
          <a:prstGeom prst="rect">
            <a:avLst/>
          </a:prstGeom>
        </p:spPr>
      </p:pic>
    </p:spTree>
    <p:extLst>
      <p:ext uri="{BB962C8B-B14F-4D97-AF65-F5344CB8AC3E}">
        <p14:creationId xmlns:p14="http://schemas.microsoft.com/office/powerpoint/2010/main" val="569131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 name="TextBox 5"/>
          <p:cNvSpPr txBox="1"/>
          <p:nvPr/>
        </p:nvSpPr>
        <p:spPr>
          <a:xfrm>
            <a:off x="2976675" y="165370"/>
            <a:ext cx="3290131" cy="523220"/>
          </a:xfrm>
          <a:prstGeom prst="rect">
            <a:avLst/>
          </a:prstGeom>
          <a:noFill/>
        </p:spPr>
        <p:txBody>
          <a:bodyPr wrap="none" rtlCol="0">
            <a:spAutoFit/>
          </a:bodyPr>
          <a:lstStyle/>
          <a:p>
            <a:r>
              <a:rPr lang="en-US" sz="2800" dirty="0" smtClean="0">
                <a:solidFill>
                  <a:srgbClr val="FFFF00"/>
                </a:solidFill>
              </a:rPr>
              <a:t>Satellite presentation</a:t>
            </a:r>
            <a:endParaRPr lang="en-US" sz="2800" dirty="0">
              <a:solidFill>
                <a:srgbClr val="FFFF00"/>
              </a:solidFill>
            </a:endParaRPr>
          </a:p>
        </p:txBody>
      </p:sp>
      <p:sp>
        <p:nvSpPr>
          <p:cNvPr id="7" name="TextBox 6"/>
          <p:cNvSpPr txBox="1"/>
          <p:nvPr/>
        </p:nvSpPr>
        <p:spPr>
          <a:xfrm>
            <a:off x="4978380" y="648047"/>
            <a:ext cx="3386696" cy="369332"/>
          </a:xfrm>
          <a:prstGeom prst="rect">
            <a:avLst/>
          </a:prstGeom>
          <a:noFill/>
        </p:spPr>
        <p:txBody>
          <a:bodyPr wrap="none" rtlCol="0">
            <a:spAutoFit/>
          </a:bodyPr>
          <a:lstStyle/>
          <a:p>
            <a:r>
              <a:rPr lang="en-US" dirty="0" smtClean="0">
                <a:solidFill>
                  <a:prstClr val="white"/>
                </a:solidFill>
              </a:rPr>
              <a:t>GOES-13 IR valid 2345 UTC Aug 24</a:t>
            </a:r>
            <a:endParaRPr lang="en-US" dirty="0">
              <a:solidFill>
                <a:prstClr val="white"/>
              </a:solidFill>
            </a:endParaRPr>
          </a:p>
        </p:txBody>
      </p:sp>
      <p:sp>
        <p:nvSpPr>
          <p:cNvPr id="8" name="TextBox 7"/>
          <p:cNvSpPr txBox="1"/>
          <p:nvPr/>
        </p:nvSpPr>
        <p:spPr>
          <a:xfrm>
            <a:off x="2603733" y="3846689"/>
            <a:ext cx="3464282" cy="369332"/>
          </a:xfrm>
          <a:prstGeom prst="rect">
            <a:avLst/>
          </a:prstGeom>
          <a:noFill/>
        </p:spPr>
        <p:txBody>
          <a:bodyPr wrap="none" rtlCol="0">
            <a:spAutoFit/>
          </a:bodyPr>
          <a:lstStyle/>
          <a:p>
            <a:r>
              <a:rPr lang="en-US" dirty="0" smtClean="0">
                <a:solidFill>
                  <a:prstClr val="white"/>
                </a:solidFill>
              </a:rPr>
              <a:t>F-17 91 GHz valid 0038 UTC Aug 25</a:t>
            </a:r>
            <a:endParaRPr lang="en-US" dirty="0">
              <a:solidFill>
                <a:prstClr val="white"/>
              </a:solidFill>
            </a:endParaRPr>
          </a:p>
        </p:txBody>
      </p:sp>
      <p:sp>
        <p:nvSpPr>
          <p:cNvPr id="12" name="TextBox 11"/>
          <p:cNvSpPr txBox="1"/>
          <p:nvPr/>
        </p:nvSpPr>
        <p:spPr>
          <a:xfrm>
            <a:off x="528962" y="690348"/>
            <a:ext cx="3478068" cy="369332"/>
          </a:xfrm>
          <a:prstGeom prst="rect">
            <a:avLst/>
          </a:prstGeom>
          <a:noFill/>
        </p:spPr>
        <p:txBody>
          <a:bodyPr wrap="none" rtlCol="0">
            <a:spAutoFit/>
          </a:bodyPr>
          <a:lstStyle/>
          <a:p>
            <a:r>
              <a:rPr lang="en-US" dirty="0" smtClean="0">
                <a:solidFill>
                  <a:prstClr val="white"/>
                </a:solidFill>
              </a:rPr>
              <a:t>GOES-13 Vis valid 2345 UTC Aug 24</a:t>
            </a:r>
            <a:endParaRPr lang="en-US" dirty="0">
              <a:solidFill>
                <a:prstClr val="white"/>
              </a:solidFill>
            </a:endParaRPr>
          </a:p>
        </p:txBody>
      </p:sp>
      <p:pic>
        <p:nvPicPr>
          <p:cNvPr id="13" name="Picture 12"/>
          <p:cNvPicPr>
            <a:picLocks noChangeAspect="1"/>
          </p:cNvPicPr>
          <p:nvPr/>
        </p:nvPicPr>
        <p:blipFill>
          <a:blip r:embed="rId2"/>
          <a:stretch>
            <a:fillRect/>
          </a:stretch>
        </p:blipFill>
        <p:spPr>
          <a:xfrm>
            <a:off x="944556" y="1188647"/>
            <a:ext cx="2529075" cy="2529075"/>
          </a:xfrm>
          <a:prstGeom prst="rect">
            <a:avLst/>
          </a:prstGeom>
        </p:spPr>
      </p:pic>
      <p:pic>
        <p:nvPicPr>
          <p:cNvPr id="14" name="Picture 13"/>
          <p:cNvPicPr>
            <a:picLocks noChangeAspect="1"/>
          </p:cNvPicPr>
          <p:nvPr/>
        </p:nvPicPr>
        <p:blipFill>
          <a:blip r:embed="rId3"/>
          <a:stretch>
            <a:fillRect/>
          </a:stretch>
        </p:blipFill>
        <p:spPr>
          <a:xfrm>
            <a:off x="5377070" y="1059680"/>
            <a:ext cx="2661109" cy="2661109"/>
          </a:xfrm>
          <a:prstGeom prst="rect">
            <a:avLst/>
          </a:prstGeom>
        </p:spPr>
      </p:pic>
      <p:pic>
        <p:nvPicPr>
          <p:cNvPr id="15" name="Picture 14"/>
          <p:cNvPicPr>
            <a:picLocks noChangeAspect="1"/>
          </p:cNvPicPr>
          <p:nvPr/>
        </p:nvPicPr>
        <p:blipFill>
          <a:blip r:embed="rId4"/>
          <a:stretch>
            <a:fillRect/>
          </a:stretch>
        </p:blipFill>
        <p:spPr>
          <a:xfrm>
            <a:off x="3120072" y="4216021"/>
            <a:ext cx="2513195" cy="2513195"/>
          </a:xfrm>
          <a:prstGeom prst="rect">
            <a:avLst/>
          </a:prstGeom>
        </p:spPr>
      </p:pic>
    </p:spTree>
    <p:extLst>
      <p:ext uri="{BB962C8B-B14F-4D97-AF65-F5344CB8AC3E}">
        <p14:creationId xmlns:p14="http://schemas.microsoft.com/office/powerpoint/2010/main" val="1930671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3305999" y="301557"/>
            <a:ext cx="2531462" cy="523220"/>
          </a:xfrm>
          <a:prstGeom prst="rect">
            <a:avLst/>
          </a:prstGeom>
          <a:noFill/>
        </p:spPr>
        <p:txBody>
          <a:bodyPr wrap="none" rtlCol="0">
            <a:spAutoFit/>
          </a:bodyPr>
          <a:lstStyle/>
          <a:p>
            <a:r>
              <a:rPr lang="en-US" sz="2800" dirty="0" smtClean="0">
                <a:solidFill>
                  <a:srgbClr val="FFFF00"/>
                </a:solidFill>
              </a:rPr>
              <a:t>Model guidance</a:t>
            </a:r>
            <a:endParaRPr lang="en-US" sz="2800" dirty="0">
              <a:solidFill>
                <a:srgbClr val="FFFF00"/>
              </a:solidFill>
            </a:endParaRPr>
          </a:p>
        </p:txBody>
      </p:sp>
      <p:pic>
        <p:nvPicPr>
          <p:cNvPr id="11" name="Picture 10"/>
          <p:cNvPicPr>
            <a:picLocks noChangeAspect="1"/>
          </p:cNvPicPr>
          <p:nvPr/>
        </p:nvPicPr>
        <p:blipFill>
          <a:blip r:embed="rId2"/>
          <a:stretch>
            <a:fillRect/>
          </a:stretch>
        </p:blipFill>
        <p:spPr>
          <a:xfrm>
            <a:off x="4811615" y="1311019"/>
            <a:ext cx="3816101" cy="3173303"/>
          </a:xfrm>
          <a:prstGeom prst="rect">
            <a:avLst/>
          </a:prstGeom>
        </p:spPr>
      </p:pic>
      <p:pic>
        <p:nvPicPr>
          <p:cNvPr id="12" name="Picture 11"/>
          <p:cNvPicPr>
            <a:picLocks noChangeAspect="1"/>
          </p:cNvPicPr>
          <p:nvPr/>
        </p:nvPicPr>
        <p:blipFill>
          <a:blip r:embed="rId3"/>
          <a:stretch>
            <a:fillRect/>
          </a:stretch>
        </p:blipFill>
        <p:spPr>
          <a:xfrm>
            <a:off x="301259" y="1239765"/>
            <a:ext cx="3723913" cy="3315813"/>
          </a:xfrm>
          <a:prstGeom prst="rect">
            <a:avLst/>
          </a:prstGeom>
        </p:spPr>
      </p:pic>
    </p:spTree>
    <p:extLst>
      <p:ext uri="{BB962C8B-B14F-4D97-AF65-F5344CB8AC3E}">
        <p14:creationId xmlns:p14="http://schemas.microsoft.com/office/powerpoint/2010/main" val="2509117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3675650" y="418289"/>
            <a:ext cx="1932324" cy="523220"/>
          </a:xfrm>
          <a:prstGeom prst="rect">
            <a:avLst/>
          </a:prstGeom>
          <a:noFill/>
        </p:spPr>
        <p:txBody>
          <a:bodyPr wrap="none" rtlCol="0">
            <a:spAutoFit/>
          </a:bodyPr>
          <a:lstStyle/>
          <a:p>
            <a:r>
              <a:rPr lang="en-US" sz="2800" dirty="0" smtClean="0">
                <a:solidFill>
                  <a:srgbClr val="FFFF00"/>
                </a:solidFill>
              </a:rPr>
              <a:t>Flight tracks</a:t>
            </a:r>
            <a:endParaRPr lang="en-US" sz="2800" dirty="0">
              <a:solidFill>
                <a:srgbClr val="FFFF00"/>
              </a:solidFill>
            </a:endParaRPr>
          </a:p>
        </p:txBody>
      </p:sp>
      <p:sp>
        <p:nvSpPr>
          <p:cNvPr id="5" name="TextBox 4"/>
          <p:cNvSpPr txBox="1"/>
          <p:nvPr/>
        </p:nvSpPr>
        <p:spPr>
          <a:xfrm>
            <a:off x="824648" y="1326283"/>
            <a:ext cx="3337260" cy="369332"/>
          </a:xfrm>
          <a:prstGeom prst="rect">
            <a:avLst/>
          </a:prstGeom>
          <a:noFill/>
        </p:spPr>
        <p:txBody>
          <a:bodyPr wrap="none" rtlCol="0">
            <a:spAutoFit/>
          </a:bodyPr>
          <a:lstStyle/>
          <a:p>
            <a:r>
              <a:rPr lang="en-US" dirty="0" smtClean="0">
                <a:solidFill>
                  <a:prstClr val="white"/>
                </a:solidFill>
              </a:rPr>
              <a:t>Planned flight track for 170824H1</a:t>
            </a:r>
            <a:endParaRPr lang="en-US" dirty="0">
              <a:solidFill>
                <a:prstClr val="white"/>
              </a:solidFill>
            </a:endParaRPr>
          </a:p>
        </p:txBody>
      </p:sp>
      <p:sp>
        <p:nvSpPr>
          <p:cNvPr id="6" name="TextBox 5"/>
          <p:cNvSpPr txBox="1"/>
          <p:nvPr/>
        </p:nvSpPr>
        <p:spPr>
          <a:xfrm>
            <a:off x="5147269" y="1383036"/>
            <a:ext cx="3167342" cy="369332"/>
          </a:xfrm>
          <a:prstGeom prst="rect">
            <a:avLst/>
          </a:prstGeom>
          <a:noFill/>
        </p:spPr>
        <p:txBody>
          <a:bodyPr wrap="none" rtlCol="0">
            <a:spAutoFit/>
          </a:bodyPr>
          <a:lstStyle/>
          <a:p>
            <a:r>
              <a:rPr lang="en-US" dirty="0" smtClean="0">
                <a:solidFill>
                  <a:prstClr val="white"/>
                </a:solidFill>
              </a:rPr>
              <a:t>Actual flight track for 170824H1</a:t>
            </a:r>
            <a:endParaRPr lang="en-US" dirty="0">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10" y="2080389"/>
            <a:ext cx="3773536" cy="2915056"/>
          </a:xfrm>
          <a:prstGeom prst="rect">
            <a:avLst/>
          </a:prstGeom>
        </p:spPr>
      </p:pic>
      <p:pic>
        <p:nvPicPr>
          <p:cNvPr id="10" name="Picture 9"/>
          <p:cNvPicPr>
            <a:picLocks noChangeAspect="1"/>
          </p:cNvPicPr>
          <p:nvPr/>
        </p:nvPicPr>
        <p:blipFill>
          <a:blip r:embed="rId3"/>
          <a:stretch>
            <a:fillRect/>
          </a:stretch>
        </p:blipFill>
        <p:spPr>
          <a:xfrm>
            <a:off x="4919216" y="1927562"/>
            <a:ext cx="3844642" cy="3155054"/>
          </a:xfrm>
          <a:prstGeom prst="rect">
            <a:avLst/>
          </a:prstGeom>
        </p:spPr>
      </p:pic>
    </p:spTree>
    <p:extLst>
      <p:ext uri="{BB962C8B-B14F-4D97-AF65-F5344CB8AC3E}">
        <p14:creationId xmlns:p14="http://schemas.microsoft.com/office/powerpoint/2010/main" val="1439122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84702" y="1524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a:t>
            </a:r>
          </a:p>
        </p:txBody>
      </p:sp>
      <p:sp>
        <p:nvSpPr>
          <p:cNvPr id="8" name="Subtitle 2"/>
          <p:cNvSpPr txBox="1">
            <a:spLocks/>
          </p:cNvSpPr>
          <p:nvPr/>
        </p:nvSpPr>
        <p:spPr>
          <a:xfrm>
            <a:off x="205353" y="990600"/>
            <a:ext cx="8686800" cy="5791200"/>
          </a:xfrm>
          <a:prstGeom prst="rect">
            <a:avLst/>
          </a:prstGeom>
        </p:spPr>
        <p:txBody>
          <a:bodyPr rtlCol="0">
            <a:noAutofit/>
          </a:bodyPr>
          <a:lstStyle/>
          <a:p>
            <a:pPr marL="342900" marR="0" lvl="0" indent="-342900" defTabSz="914400" rtl="0" eaLnBrk="1" fontAlgn="auto" latinLnBrk="0" hangingPunct="1">
              <a:lnSpc>
                <a:spcPct val="100000"/>
              </a:lnSpc>
              <a:spcBef>
                <a:spcPts val="600"/>
              </a:spcBef>
              <a:spcAft>
                <a:spcPts val="0"/>
              </a:spcAft>
              <a:buClrTx/>
              <a:buSzTx/>
              <a:tabLst/>
              <a:defRPr/>
            </a:pPr>
            <a:r>
              <a:rPr lang="en-US" sz="2800" b="1" noProof="0" dirty="0" smtClean="0">
                <a:solidFill>
                  <a:srgbClr val="FFFF66"/>
                </a:solidFill>
                <a:ea typeface="ＭＳ Ｐゴシック" charset="-128"/>
                <a:cs typeface="ＭＳ Ｐゴシック" charset="-128"/>
              </a:rPr>
              <a:t>Purpose</a:t>
            </a:r>
            <a:r>
              <a:rPr lang="en-US" sz="2800" noProof="0" dirty="0" smtClean="0">
                <a:solidFill>
                  <a:srgbClr val="FFFF66"/>
                </a:solidFill>
                <a:ea typeface="ＭＳ Ｐゴシック" charset="-128"/>
                <a:cs typeface="ＭＳ Ｐゴシック" charset="-128"/>
              </a:rPr>
              <a:t>: EMC-tasked TDR data collection targeting 06 UTC and 18 UTC HWRF cycles</a:t>
            </a:r>
            <a:endParaRPr lang="en-US" sz="2800" dirty="0" smtClean="0">
              <a:solidFill>
                <a:srgbClr val="FFFF66"/>
              </a:solidFill>
              <a:ea typeface="ＭＳ Ｐゴシック" charset="-128"/>
              <a:cs typeface="ＭＳ Ｐゴシック" charset="-128"/>
            </a:endParaRPr>
          </a:p>
          <a:p>
            <a:pPr marL="342900" marR="0" lvl="0" indent="-342900" defTabSz="914400" rtl="0" eaLnBrk="1" fontAlgn="auto" latinLnBrk="0" hangingPunct="1">
              <a:lnSpc>
                <a:spcPct val="100000"/>
              </a:lnSpc>
              <a:spcBef>
                <a:spcPts val="600"/>
              </a:spcBef>
              <a:spcAft>
                <a:spcPts val="0"/>
              </a:spcAft>
              <a:buClrTx/>
              <a:buSzTx/>
              <a:tabLst/>
              <a:defRPr/>
            </a:pPr>
            <a:r>
              <a:rPr kumimoji="0" lang="en-US" sz="2800" b="1" i="0" u="none" strike="noStrike" kern="1200" cap="none" spc="0" normalizeH="0" noProof="0" dirty="0" smtClean="0">
                <a:ln>
                  <a:noFill/>
                </a:ln>
                <a:solidFill>
                  <a:srgbClr val="FFFF66"/>
                </a:solidFill>
                <a:effectLst/>
                <a:uLnTx/>
                <a:uFillTx/>
                <a:ea typeface="ＭＳ Ｐゴシック" charset="-128"/>
                <a:cs typeface="ＭＳ Ｐゴシック" charset="-128"/>
              </a:rPr>
              <a:t>Target</a:t>
            </a:r>
            <a:r>
              <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TD-MH Harvey on 24-25 Aug in the western Gulf of Mexico</a:t>
            </a:r>
            <a:endPar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a:p>
            <a:pPr marL="342900" marR="0" lvl="0" indent="-342900" defTabSz="914400" rtl="0" eaLnBrk="1" fontAlgn="auto" latinLnBrk="0" hangingPunct="1">
              <a:lnSpc>
                <a:spcPct val="100000"/>
              </a:lnSpc>
              <a:spcBef>
                <a:spcPts val="600"/>
              </a:spcBef>
              <a:spcAft>
                <a:spcPts val="0"/>
              </a:spcAft>
              <a:buClrTx/>
              <a:buSzTx/>
              <a:tabLst/>
              <a:defRPr/>
            </a:pPr>
            <a:r>
              <a:rPr lang="en-US" sz="2800" b="1" dirty="0" smtClean="0">
                <a:solidFill>
                  <a:srgbClr val="FFFF66"/>
                </a:solidFill>
                <a:ea typeface="ＭＳ Ｐゴシック" charset="-128"/>
                <a:cs typeface="ＭＳ Ｐゴシック" charset="-128"/>
              </a:rPr>
              <a:t>Background</a:t>
            </a:r>
            <a:r>
              <a:rPr lang="en-US" sz="2800" dirty="0" smtClean="0">
                <a:solidFill>
                  <a:srgbClr val="FFFF66"/>
                </a:solidFill>
                <a:ea typeface="ＭＳ Ｐゴシック" charset="-128"/>
                <a:cs typeface="ＭＳ Ｐゴシック" charset="-128"/>
              </a:rPr>
              <a:t>: TS Harvey developed from a disturbance just east of the Lesser Antilles, struggled to intensify under moderate shear and became a remnant low late 19 Aug. Environmental conditions improved as the low moved across the Yucatan. Upon emerging into the Bay of Campeche, Harvey regained TD status on 23 Aug, then rapidly intensified to a Cat-4 Major Hurricane before making landfall on the Texas coast late on 25 Aug.</a:t>
            </a:r>
            <a:endPar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 name="TextBox 9"/>
          <p:cNvSpPr txBox="1"/>
          <p:nvPr/>
        </p:nvSpPr>
        <p:spPr>
          <a:xfrm>
            <a:off x="3182478" y="577315"/>
            <a:ext cx="2500749" cy="523220"/>
          </a:xfrm>
          <a:prstGeom prst="rect">
            <a:avLst/>
          </a:prstGeom>
          <a:noFill/>
        </p:spPr>
        <p:txBody>
          <a:bodyPr wrap="none" rtlCol="0">
            <a:spAutoFit/>
          </a:bodyPr>
          <a:lstStyle/>
          <a:p>
            <a:r>
              <a:rPr lang="en-US" sz="2800" dirty="0" smtClean="0">
                <a:solidFill>
                  <a:srgbClr val="FFFF00"/>
                </a:solidFill>
              </a:rPr>
              <a:t>Flight-level data</a:t>
            </a:r>
            <a:endParaRPr lang="en-US" sz="2800" dirty="0">
              <a:solidFill>
                <a:srgbClr val="FFFF00"/>
              </a:solidFill>
            </a:endParaRPr>
          </a:p>
        </p:txBody>
      </p:sp>
      <p:pic>
        <p:nvPicPr>
          <p:cNvPr id="11" name="Picture 10"/>
          <p:cNvPicPr>
            <a:picLocks noChangeAspect="1"/>
          </p:cNvPicPr>
          <p:nvPr/>
        </p:nvPicPr>
        <p:blipFill>
          <a:blip r:embed="rId2"/>
          <a:stretch>
            <a:fillRect/>
          </a:stretch>
        </p:blipFill>
        <p:spPr>
          <a:xfrm>
            <a:off x="511234" y="1809896"/>
            <a:ext cx="3456215" cy="2885838"/>
          </a:xfrm>
          <a:prstGeom prst="rect">
            <a:avLst/>
          </a:prstGeom>
        </p:spPr>
      </p:pic>
      <p:pic>
        <p:nvPicPr>
          <p:cNvPr id="3" name="Picture 2"/>
          <p:cNvPicPr>
            <a:picLocks noChangeAspect="1"/>
          </p:cNvPicPr>
          <p:nvPr/>
        </p:nvPicPr>
        <p:blipFill>
          <a:blip r:embed="rId3"/>
          <a:stretch>
            <a:fillRect/>
          </a:stretch>
        </p:blipFill>
        <p:spPr>
          <a:xfrm>
            <a:off x="4383827" y="1903338"/>
            <a:ext cx="4229103" cy="2792396"/>
          </a:xfrm>
          <a:prstGeom prst="rect">
            <a:avLst/>
          </a:prstGeom>
          <a:solidFill>
            <a:schemeClr val="bg1"/>
          </a:solidFill>
        </p:spPr>
      </p:pic>
    </p:spTree>
    <p:extLst>
      <p:ext uri="{BB962C8B-B14F-4D97-AF65-F5344CB8AC3E}">
        <p14:creationId xmlns:p14="http://schemas.microsoft.com/office/powerpoint/2010/main" val="1632163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03165" y="1753474"/>
            <a:ext cx="3822523" cy="3535986"/>
          </a:xfrm>
          <a:prstGeom prst="rect">
            <a:avLst/>
          </a:prstGeom>
          <a:solidFill>
            <a:schemeClr val="bg1"/>
          </a:solidFill>
        </p:spPr>
      </p:pic>
      <p:pic>
        <p:nvPicPr>
          <p:cNvPr id="10" name="Picture 9"/>
          <p:cNvPicPr>
            <a:picLocks noChangeAspect="1"/>
          </p:cNvPicPr>
          <p:nvPr/>
        </p:nvPicPr>
        <p:blipFill>
          <a:blip r:embed="rId3"/>
          <a:stretch>
            <a:fillRect/>
          </a:stretch>
        </p:blipFill>
        <p:spPr>
          <a:xfrm>
            <a:off x="4519012" y="1753474"/>
            <a:ext cx="4133446" cy="3535986"/>
          </a:xfrm>
          <a:prstGeom prst="rect">
            <a:avLst/>
          </a:prstGeom>
          <a:solidFill>
            <a:schemeClr val="bg1"/>
          </a:solidFill>
        </p:spPr>
      </p:pic>
      <p:sp>
        <p:nvSpPr>
          <p:cNvPr id="11" name="TextBox 10"/>
          <p:cNvSpPr txBox="1"/>
          <p:nvPr/>
        </p:nvSpPr>
        <p:spPr>
          <a:xfrm>
            <a:off x="2011224" y="741702"/>
            <a:ext cx="5443926" cy="523220"/>
          </a:xfrm>
          <a:prstGeom prst="rect">
            <a:avLst/>
          </a:prstGeom>
          <a:noFill/>
        </p:spPr>
        <p:txBody>
          <a:bodyPr wrap="none" rtlCol="0">
            <a:spAutoFit/>
          </a:bodyPr>
          <a:lstStyle/>
          <a:p>
            <a:r>
              <a:rPr lang="en-US" sz="2800" dirty="0" smtClean="0">
                <a:solidFill>
                  <a:srgbClr val="FFFF00"/>
                </a:solidFill>
              </a:rPr>
              <a:t>Radar-derived reflectivity and winds</a:t>
            </a:r>
            <a:endParaRPr lang="en-US" sz="2800" dirty="0">
              <a:solidFill>
                <a:srgbClr val="FFFF00"/>
              </a:solidFill>
            </a:endParaRPr>
          </a:p>
        </p:txBody>
      </p:sp>
      <p:sp>
        <p:nvSpPr>
          <p:cNvPr id="12" name="TextBox 11"/>
          <p:cNvSpPr txBox="1"/>
          <p:nvPr/>
        </p:nvSpPr>
        <p:spPr>
          <a:xfrm>
            <a:off x="503165" y="1324532"/>
            <a:ext cx="3868560" cy="369332"/>
          </a:xfrm>
          <a:prstGeom prst="rect">
            <a:avLst/>
          </a:prstGeom>
          <a:noFill/>
        </p:spPr>
        <p:txBody>
          <a:bodyPr wrap="none" rtlCol="0">
            <a:spAutoFit/>
          </a:bodyPr>
          <a:lstStyle/>
          <a:p>
            <a:r>
              <a:rPr lang="en-US" dirty="0" smtClean="0">
                <a:solidFill>
                  <a:prstClr val="white"/>
                </a:solidFill>
              </a:rPr>
              <a:t>Radar reflectivity (shaded, </a:t>
            </a:r>
            <a:r>
              <a:rPr lang="en-US" dirty="0" err="1" smtClean="0">
                <a:solidFill>
                  <a:prstClr val="white"/>
                </a:solidFill>
              </a:rPr>
              <a:t>dBZ</a:t>
            </a:r>
            <a:r>
              <a:rPr lang="en-US" dirty="0" smtClean="0">
                <a:solidFill>
                  <a:prstClr val="white"/>
                </a:solidFill>
              </a:rPr>
              <a:t>) at 2 km</a:t>
            </a:r>
            <a:endParaRPr lang="en-US" dirty="0">
              <a:solidFill>
                <a:prstClr val="white"/>
              </a:solidFill>
            </a:endParaRPr>
          </a:p>
        </p:txBody>
      </p:sp>
      <p:sp>
        <p:nvSpPr>
          <p:cNvPr id="13" name="TextBox 12"/>
          <p:cNvSpPr txBox="1"/>
          <p:nvPr/>
        </p:nvSpPr>
        <p:spPr>
          <a:xfrm>
            <a:off x="4733187" y="1324532"/>
            <a:ext cx="3398559" cy="369332"/>
          </a:xfrm>
          <a:prstGeom prst="rect">
            <a:avLst/>
          </a:prstGeom>
          <a:noFill/>
        </p:spPr>
        <p:txBody>
          <a:bodyPr wrap="none" rtlCol="0">
            <a:spAutoFit/>
          </a:bodyPr>
          <a:lstStyle/>
          <a:p>
            <a:r>
              <a:rPr lang="en-US" dirty="0" smtClean="0">
                <a:solidFill>
                  <a:prstClr val="white"/>
                </a:solidFill>
              </a:rPr>
              <a:t>Wind speed (shaded, m/s) at 2 km</a:t>
            </a:r>
            <a:endParaRPr lang="en-US" dirty="0">
              <a:solidFill>
                <a:prstClr val="white"/>
              </a:solidFill>
            </a:endParaRPr>
          </a:p>
        </p:txBody>
      </p:sp>
    </p:spTree>
    <p:extLst>
      <p:ext uri="{BB962C8B-B14F-4D97-AF65-F5344CB8AC3E}">
        <p14:creationId xmlns:p14="http://schemas.microsoft.com/office/powerpoint/2010/main" val="1945490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 name="TextBox 5"/>
          <p:cNvSpPr txBox="1"/>
          <p:nvPr/>
        </p:nvSpPr>
        <p:spPr>
          <a:xfrm>
            <a:off x="2850703" y="209567"/>
            <a:ext cx="3376886" cy="523220"/>
          </a:xfrm>
          <a:prstGeom prst="rect">
            <a:avLst/>
          </a:prstGeom>
          <a:noFill/>
        </p:spPr>
        <p:txBody>
          <a:bodyPr wrap="none" rtlCol="0">
            <a:spAutoFit/>
          </a:bodyPr>
          <a:lstStyle/>
          <a:p>
            <a:r>
              <a:rPr lang="en-US" sz="2800" dirty="0" smtClean="0">
                <a:solidFill>
                  <a:srgbClr val="FFFF00"/>
                </a:solidFill>
              </a:rPr>
              <a:t>Vertical cross sections</a:t>
            </a:r>
            <a:endParaRPr lang="en-US" sz="2800" dirty="0">
              <a:solidFill>
                <a:srgbClr val="FFFF00"/>
              </a:solidFill>
            </a:endParaRPr>
          </a:p>
        </p:txBody>
      </p:sp>
      <p:pic>
        <p:nvPicPr>
          <p:cNvPr id="3" name="Picture 2"/>
          <p:cNvPicPr>
            <a:picLocks noChangeAspect="1"/>
          </p:cNvPicPr>
          <p:nvPr/>
        </p:nvPicPr>
        <p:blipFill>
          <a:blip r:embed="rId2"/>
          <a:stretch>
            <a:fillRect/>
          </a:stretch>
        </p:blipFill>
        <p:spPr>
          <a:xfrm>
            <a:off x="536587" y="1883081"/>
            <a:ext cx="3920068" cy="3340898"/>
          </a:xfrm>
          <a:prstGeom prst="rect">
            <a:avLst/>
          </a:prstGeom>
        </p:spPr>
      </p:pic>
      <p:pic>
        <p:nvPicPr>
          <p:cNvPr id="4" name="Picture 3"/>
          <p:cNvPicPr>
            <a:picLocks noChangeAspect="1"/>
          </p:cNvPicPr>
          <p:nvPr/>
        </p:nvPicPr>
        <p:blipFill>
          <a:blip r:embed="rId3"/>
          <a:stretch>
            <a:fillRect/>
          </a:stretch>
        </p:blipFill>
        <p:spPr>
          <a:xfrm>
            <a:off x="4661490" y="1883081"/>
            <a:ext cx="3917431" cy="3291133"/>
          </a:xfrm>
          <a:prstGeom prst="rect">
            <a:avLst/>
          </a:prstGeom>
        </p:spPr>
      </p:pic>
      <p:sp>
        <p:nvSpPr>
          <p:cNvPr id="8" name="TextBox 7"/>
          <p:cNvSpPr txBox="1"/>
          <p:nvPr/>
        </p:nvSpPr>
        <p:spPr>
          <a:xfrm>
            <a:off x="937187" y="1324532"/>
            <a:ext cx="3118867" cy="369332"/>
          </a:xfrm>
          <a:prstGeom prst="rect">
            <a:avLst/>
          </a:prstGeom>
          <a:noFill/>
        </p:spPr>
        <p:txBody>
          <a:bodyPr wrap="none" rtlCol="0">
            <a:spAutoFit/>
          </a:bodyPr>
          <a:lstStyle/>
          <a:p>
            <a:r>
              <a:rPr lang="en-US" dirty="0" smtClean="0">
                <a:solidFill>
                  <a:prstClr val="white"/>
                </a:solidFill>
              </a:rPr>
              <a:t>Radar reflectivity (shaded, </a:t>
            </a:r>
            <a:r>
              <a:rPr lang="en-US" dirty="0" err="1" smtClean="0">
                <a:solidFill>
                  <a:prstClr val="white"/>
                </a:solidFill>
              </a:rPr>
              <a:t>dBZ</a:t>
            </a:r>
            <a:r>
              <a:rPr lang="en-US" dirty="0" smtClean="0">
                <a:solidFill>
                  <a:prstClr val="white"/>
                </a:solidFill>
              </a:rPr>
              <a:t>)</a:t>
            </a:r>
            <a:endParaRPr lang="en-US" dirty="0">
              <a:solidFill>
                <a:prstClr val="white"/>
              </a:solidFill>
            </a:endParaRPr>
          </a:p>
        </p:txBody>
      </p:sp>
      <p:sp>
        <p:nvSpPr>
          <p:cNvPr id="9" name="TextBox 8"/>
          <p:cNvSpPr txBox="1"/>
          <p:nvPr/>
        </p:nvSpPr>
        <p:spPr>
          <a:xfrm>
            <a:off x="5167504" y="1324532"/>
            <a:ext cx="2648867" cy="369332"/>
          </a:xfrm>
          <a:prstGeom prst="rect">
            <a:avLst/>
          </a:prstGeom>
          <a:noFill/>
        </p:spPr>
        <p:txBody>
          <a:bodyPr wrap="none" rtlCol="0">
            <a:spAutoFit/>
          </a:bodyPr>
          <a:lstStyle/>
          <a:p>
            <a:r>
              <a:rPr lang="en-US" dirty="0" smtClean="0">
                <a:solidFill>
                  <a:prstClr val="white"/>
                </a:solidFill>
              </a:rPr>
              <a:t>Wind speed (shaded, m/s)</a:t>
            </a:r>
            <a:endParaRPr lang="en-US" dirty="0">
              <a:solidFill>
                <a:prstClr val="white"/>
              </a:solidFill>
            </a:endParaRPr>
          </a:p>
        </p:txBody>
      </p:sp>
      <p:sp>
        <p:nvSpPr>
          <p:cNvPr id="10" name="TextBox 9"/>
          <p:cNvSpPr txBox="1"/>
          <p:nvPr/>
        </p:nvSpPr>
        <p:spPr>
          <a:xfrm>
            <a:off x="5214106" y="3245753"/>
            <a:ext cx="2070439" cy="307777"/>
          </a:xfrm>
          <a:prstGeom prst="rect">
            <a:avLst/>
          </a:prstGeom>
          <a:noFill/>
        </p:spPr>
        <p:txBody>
          <a:bodyPr wrap="none" rtlCol="0">
            <a:spAutoFit/>
          </a:bodyPr>
          <a:lstStyle/>
          <a:p>
            <a:r>
              <a:rPr lang="en-US" sz="1400" b="1" dirty="0" smtClean="0">
                <a:solidFill>
                  <a:prstClr val="black"/>
                </a:solidFill>
              </a:rPr>
              <a:t>Potential outer wind max</a:t>
            </a:r>
            <a:endParaRPr lang="en-US" sz="1400" b="1" dirty="0">
              <a:solidFill>
                <a:prstClr val="black"/>
              </a:solidFill>
            </a:endParaRPr>
          </a:p>
        </p:txBody>
      </p:sp>
    </p:spTree>
    <p:extLst>
      <p:ext uri="{BB962C8B-B14F-4D97-AF65-F5344CB8AC3E}">
        <p14:creationId xmlns:p14="http://schemas.microsoft.com/office/powerpoint/2010/main" val="4113067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defTabSz="457200"/>
            <a:r>
              <a:rPr lang="en-US" sz="2800" dirty="0" smtClean="0">
                <a:solidFill>
                  <a:prstClr val="black"/>
                </a:solidFill>
                <a:latin typeface="Arial"/>
                <a:cs typeface="Arial"/>
              </a:rPr>
              <a:t>20170825H2	AL09	 HARVEY</a:t>
            </a:r>
            <a:r>
              <a:rPr lang="en-US" sz="2800" dirty="0">
                <a:solidFill>
                  <a:prstClr val="black"/>
                </a:solidFill>
                <a:latin typeface="Arial"/>
                <a:cs typeface="Arial"/>
              </a:rPr>
              <a:t>	</a:t>
            </a:r>
            <a:r>
              <a:rPr lang="en-US" sz="2800" dirty="0" smtClean="0">
                <a:solidFill>
                  <a:prstClr val="black"/>
                </a:solidFill>
                <a:latin typeface="Arial"/>
                <a:cs typeface="Arial"/>
              </a:rPr>
              <a:t>(TDR/OCEAN WINDS)</a:t>
            </a:r>
            <a:endParaRPr lang="en-US" sz="2800" dirty="0">
              <a:solidFill>
                <a:prstClr val="black"/>
              </a:solidFill>
              <a:latin typeface="Arial"/>
              <a:cs typeface="Arial"/>
            </a:endParaRPr>
          </a:p>
        </p:txBody>
      </p:sp>
      <p:sp>
        <p:nvSpPr>
          <p:cNvPr id="5" name="TextBox 4"/>
          <p:cNvSpPr txBox="1"/>
          <p:nvPr/>
        </p:nvSpPr>
        <p:spPr>
          <a:xfrm>
            <a:off x="208504" y="483100"/>
            <a:ext cx="3024369" cy="2308324"/>
          </a:xfrm>
          <a:prstGeom prst="rect">
            <a:avLst/>
          </a:prstGeom>
          <a:noFill/>
        </p:spPr>
        <p:txBody>
          <a:bodyPr wrap="square" rtlCol="0">
            <a:spAutoFit/>
          </a:bodyPr>
          <a:lstStyle/>
          <a:p>
            <a:pPr defTabSz="457200"/>
            <a:r>
              <a:rPr lang="en-US" dirty="0" smtClean="0">
                <a:solidFill>
                  <a:prstClr val="black"/>
                </a:solidFill>
                <a:latin typeface="Arial"/>
                <a:cs typeface="Arial"/>
              </a:rPr>
              <a:t>LPS: </a:t>
            </a:r>
            <a:r>
              <a:rPr lang="en-US" dirty="0">
                <a:solidFill>
                  <a:prstClr val="black"/>
                </a:solidFill>
                <a:latin typeface="Arial"/>
                <a:cs typeface="Arial"/>
              </a:rPr>
              <a:t>Zawislak</a:t>
            </a:r>
          </a:p>
          <a:p>
            <a:pPr defTabSz="457200"/>
            <a:r>
              <a:rPr lang="en-US" dirty="0">
                <a:solidFill>
                  <a:prstClr val="black"/>
                </a:solidFill>
                <a:latin typeface="Arial"/>
                <a:cs typeface="Arial"/>
              </a:rPr>
              <a:t>Radar: </a:t>
            </a:r>
            <a:r>
              <a:rPr lang="en-US" dirty="0" smtClean="0">
                <a:solidFill>
                  <a:prstClr val="black"/>
                </a:solidFill>
                <a:latin typeface="Arial"/>
                <a:cs typeface="Arial"/>
              </a:rPr>
              <a:t>Nguyen</a:t>
            </a:r>
          </a:p>
          <a:p>
            <a:pPr defTabSz="457200"/>
            <a:r>
              <a:rPr lang="en-US" dirty="0" smtClean="0">
                <a:solidFill>
                  <a:prstClr val="black"/>
                </a:solidFill>
                <a:latin typeface="Arial"/>
                <a:cs typeface="Arial"/>
              </a:rPr>
              <a:t>Dropsonde: Klotz</a:t>
            </a:r>
          </a:p>
          <a:p>
            <a:pPr defTabSz="457200"/>
            <a:r>
              <a:rPr lang="en-US" dirty="0" smtClean="0">
                <a:solidFill>
                  <a:prstClr val="black"/>
                </a:solidFill>
                <a:latin typeface="Arial"/>
                <a:cs typeface="Arial"/>
              </a:rPr>
              <a:t>Ground Radar: Reasor</a:t>
            </a:r>
          </a:p>
          <a:p>
            <a:pPr defTabSz="457200"/>
            <a:r>
              <a:rPr lang="en-US" dirty="0" smtClean="0">
                <a:solidFill>
                  <a:prstClr val="black"/>
                </a:solidFill>
                <a:latin typeface="Arial"/>
                <a:cs typeface="Arial"/>
              </a:rPr>
              <a:t>Observer: Sippel</a:t>
            </a:r>
          </a:p>
          <a:p>
            <a:pPr defTabSz="457200"/>
            <a:r>
              <a:rPr lang="en-US" dirty="0" smtClean="0">
                <a:solidFill>
                  <a:prstClr val="black"/>
                </a:solidFill>
                <a:latin typeface="Arial"/>
                <a:cs typeface="Arial"/>
              </a:rPr>
              <a:t>NESDIS: Chang/</a:t>
            </a:r>
            <a:r>
              <a:rPr lang="en-US" dirty="0" err="1" smtClean="0">
                <a:solidFill>
                  <a:prstClr val="black"/>
                </a:solidFill>
                <a:latin typeface="Arial"/>
                <a:cs typeface="Arial"/>
              </a:rPr>
              <a:t>Jelenak</a:t>
            </a:r>
            <a:endParaRPr lang="en-US" dirty="0" smtClean="0">
              <a:solidFill>
                <a:prstClr val="black"/>
              </a:solidFill>
              <a:latin typeface="Arial"/>
              <a:cs typeface="Arial"/>
            </a:endParaRPr>
          </a:p>
          <a:p>
            <a:pPr defTabSz="457200"/>
            <a:r>
              <a:rPr lang="en-US" dirty="0" smtClean="0">
                <a:solidFill>
                  <a:prstClr val="black"/>
                </a:solidFill>
                <a:latin typeface="Arial"/>
                <a:cs typeface="Arial"/>
              </a:rPr>
              <a:t>Guest: Chris </a:t>
            </a:r>
            <a:r>
              <a:rPr lang="en-US" dirty="0" err="1" smtClean="0">
                <a:solidFill>
                  <a:prstClr val="black"/>
                </a:solidFill>
                <a:latin typeface="Arial"/>
                <a:cs typeface="Arial"/>
              </a:rPr>
              <a:t>Ruf</a:t>
            </a:r>
            <a:endParaRPr lang="en-US" dirty="0" smtClean="0">
              <a:solidFill>
                <a:prstClr val="black"/>
              </a:solidFill>
              <a:latin typeface="Arial"/>
              <a:cs typeface="Arial"/>
            </a:endParaRPr>
          </a:p>
          <a:p>
            <a:pPr defTabSz="457200"/>
            <a:endParaRPr lang="en-US" dirty="0">
              <a:solidFill>
                <a:prstClr val="black"/>
              </a:solidFill>
              <a:latin typeface="Arial"/>
              <a:cs typeface="Arial"/>
            </a:endParaRPr>
          </a:p>
        </p:txBody>
      </p:sp>
      <p:sp>
        <p:nvSpPr>
          <p:cNvPr id="6" name="TextBox 5"/>
          <p:cNvSpPr txBox="1"/>
          <p:nvPr/>
        </p:nvSpPr>
        <p:spPr>
          <a:xfrm>
            <a:off x="3232873" y="594820"/>
            <a:ext cx="5716047" cy="1754327"/>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Takeoff: 1401 UTC, Landing 2317 UTC</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Figure-4, 8-10 kft</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Dropsondes at turn points and each center pass, max winds </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AXBT at turn points</a:t>
            </a:r>
          </a:p>
          <a:p>
            <a:pPr marL="285750" indent="-285750" defTabSz="457200">
              <a:buFont typeface="Arial"/>
              <a:buChar char="•"/>
            </a:pPr>
            <a:r>
              <a:rPr lang="en-US" dirty="0" smtClean="0">
                <a:solidFill>
                  <a:prstClr val="black"/>
                </a:solidFill>
                <a:latin typeface="Arial" panose="020B0604020202020204" pitchFamily="34" charset="0"/>
                <a:cs typeface="Arial" panose="020B0604020202020204" pitchFamily="34" charset="0"/>
              </a:rPr>
              <a:t>Fix responsibility on both passes</a:t>
            </a:r>
            <a:endParaRPr lang="en-US" dirty="0">
              <a:solidFill>
                <a:prstClr val="black"/>
              </a:solidFill>
              <a:latin typeface="Arial" panose="020B0604020202020204" pitchFamily="34" charset="0"/>
              <a:cs typeface="Arial" panose="020B0604020202020204" pitchFamily="34" charset="0"/>
            </a:endParaRPr>
          </a:p>
        </p:txBody>
      </p:sp>
      <p:pic>
        <p:nvPicPr>
          <p:cNvPr id="2" name="Picture 1" descr="ftk_170825H2.png"/>
          <p:cNvPicPr>
            <a:picLocks noChangeAspect="1"/>
          </p:cNvPicPr>
          <p:nvPr/>
        </p:nvPicPr>
        <p:blipFill rotWithShape="1">
          <a:blip r:embed="rId2">
            <a:extLst>
              <a:ext uri="{28A0092B-C50C-407E-A947-70E740481C1C}">
                <a14:useLocalDpi xmlns:a14="http://schemas.microsoft.com/office/drawing/2010/main" val="0"/>
              </a:ext>
            </a:extLst>
          </a:blip>
          <a:srcRect t="9908" r="36241" b="7608"/>
          <a:stretch/>
        </p:blipFill>
        <p:spPr>
          <a:xfrm>
            <a:off x="4618196" y="2421014"/>
            <a:ext cx="4330723" cy="4327992"/>
          </a:xfrm>
          <a:prstGeom prst="rect">
            <a:avLst/>
          </a:prstGeom>
        </p:spPr>
      </p:pic>
      <p:pic>
        <p:nvPicPr>
          <p:cNvPr id="3" name="Picture 2" descr="avn0-lalo_170825_1715Z.gif"/>
          <p:cNvPicPr>
            <a:picLocks noChangeAspect="1"/>
          </p:cNvPicPr>
          <p:nvPr/>
        </p:nvPicPr>
        <p:blipFill rotWithShape="1">
          <a:blip r:embed="rId3">
            <a:extLst>
              <a:ext uri="{28A0092B-C50C-407E-A947-70E740481C1C}">
                <a14:useLocalDpi xmlns:a14="http://schemas.microsoft.com/office/drawing/2010/main" val="0"/>
              </a:ext>
            </a:extLst>
          </a:blip>
          <a:srcRect l="20052" r="17755" b="17500"/>
          <a:stretch/>
        </p:blipFill>
        <p:spPr>
          <a:xfrm>
            <a:off x="111125" y="2548291"/>
            <a:ext cx="4507072" cy="3985808"/>
          </a:xfrm>
          <a:prstGeom prst="rect">
            <a:avLst/>
          </a:prstGeom>
        </p:spPr>
      </p:pic>
      <p:sp>
        <p:nvSpPr>
          <p:cNvPr id="13" name="TextBox 12"/>
          <p:cNvSpPr txBox="1"/>
          <p:nvPr/>
        </p:nvSpPr>
        <p:spPr>
          <a:xfrm>
            <a:off x="111125" y="2549789"/>
            <a:ext cx="1846451" cy="369332"/>
          </a:xfrm>
          <a:prstGeom prst="rect">
            <a:avLst/>
          </a:prstGeom>
          <a:solidFill>
            <a:schemeClr val="bg1">
              <a:alpha val="85000"/>
            </a:schemeClr>
          </a:solidFill>
        </p:spPr>
        <p:txBody>
          <a:bodyPr wrap="square" rtlCol="0">
            <a:spAutoFit/>
          </a:bodyPr>
          <a:lstStyle/>
          <a:p>
            <a:pPr defTabSz="457200"/>
            <a:r>
              <a:rPr lang="en-US" b="1" dirty="0" smtClean="0">
                <a:solidFill>
                  <a:prstClr val="black"/>
                </a:solidFill>
                <a:latin typeface="Arial"/>
                <a:cs typeface="Arial"/>
              </a:rPr>
              <a:t>949 </a:t>
            </a:r>
            <a:r>
              <a:rPr lang="en-US" b="1" dirty="0" err="1" smtClean="0">
                <a:solidFill>
                  <a:prstClr val="black"/>
                </a:solidFill>
                <a:latin typeface="Arial"/>
                <a:cs typeface="Arial"/>
              </a:rPr>
              <a:t>mb</a:t>
            </a:r>
            <a:r>
              <a:rPr lang="en-US" b="1" dirty="0" smtClean="0">
                <a:solidFill>
                  <a:prstClr val="black"/>
                </a:solidFill>
                <a:latin typeface="Arial"/>
                <a:cs typeface="Arial"/>
              </a:rPr>
              <a:t> / 95 kt</a:t>
            </a:r>
            <a:endParaRPr lang="en-US" b="1" dirty="0">
              <a:solidFill>
                <a:prstClr val="black"/>
              </a:solidFill>
              <a:latin typeface="Arial"/>
              <a:cs typeface="Arial"/>
            </a:endParaRPr>
          </a:p>
        </p:txBody>
      </p:sp>
      <p:cxnSp>
        <p:nvCxnSpPr>
          <p:cNvPr id="14" name="Straight Arrow Connector 13"/>
          <p:cNvCxnSpPr/>
          <p:nvPr/>
        </p:nvCxnSpPr>
        <p:spPr>
          <a:xfrm flipH="1" flipV="1">
            <a:off x="208504" y="3162818"/>
            <a:ext cx="450502" cy="58165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59006" y="3278903"/>
            <a:ext cx="640627" cy="465565"/>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1124" y="5770675"/>
            <a:ext cx="2784475" cy="1015663"/>
          </a:xfrm>
          <a:prstGeom prst="rect">
            <a:avLst/>
          </a:prstGeom>
          <a:solidFill>
            <a:schemeClr val="bg1">
              <a:alpha val="85000"/>
            </a:schemeClr>
          </a:solidFill>
        </p:spPr>
        <p:txBody>
          <a:bodyPr wrap="square" rtlCol="0">
            <a:spAutoFit/>
          </a:bodyPr>
          <a:lstStyle/>
          <a:p>
            <a:pPr defTabSz="457200"/>
            <a:r>
              <a:rPr lang="en-US" sz="1400" b="1" dirty="0" smtClean="0">
                <a:solidFill>
                  <a:srgbClr val="0000FF"/>
                </a:solidFill>
                <a:latin typeface="Arial"/>
                <a:cs typeface="Arial"/>
              </a:rPr>
              <a:t>MOTION (</a:t>
            </a:r>
            <a:r>
              <a:rPr lang="en-US" sz="1400" b="1" dirty="0">
                <a:solidFill>
                  <a:srgbClr val="0000FF"/>
                </a:solidFill>
                <a:latin typeface="Arial"/>
                <a:cs typeface="Arial"/>
              </a:rPr>
              <a:t>9</a:t>
            </a:r>
            <a:r>
              <a:rPr lang="en-US" sz="1400" b="1" dirty="0" smtClean="0">
                <a:solidFill>
                  <a:srgbClr val="0000FF"/>
                </a:solidFill>
                <a:latin typeface="Arial"/>
                <a:cs typeface="Arial"/>
              </a:rPr>
              <a:t> kt)</a:t>
            </a:r>
          </a:p>
          <a:p>
            <a:pPr defTabSz="457200"/>
            <a:r>
              <a:rPr lang="en-US" sz="1400" b="1" dirty="0" smtClean="0">
                <a:solidFill>
                  <a:srgbClr val="FF0000"/>
                </a:solidFill>
                <a:latin typeface="Arial"/>
                <a:cs typeface="Arial"/>
              </a:rPr>
              <a:t>SHIPS SHEAR (</a:t>
            </a:r>
            <a:r>
              <a:rPr lang="en-US" sz="1400" b="1" dirty="0">
                <a:solidFill>
                  <a:srgbClr val="FF0000"/>
                </a:solidFill>
                <a:latin typeface="Arial"/>
                <a:cs typeface="Arial"/>
              </a:rPr>
              <a:t>8</a:t>
            </a:r>
            <a:r>
              <a:rPr lang="en-US" sz="1400" b="1" dirty="0" smtClean="0">
                <a:solidFill>
                  <a:srgbClr val="FF0000"/>
                </a:solidFill>
                <a:latin typeface="Arial"/>
                <a:cs typeface="Arial"/>
              </a:rPr>
              <a:t> kt)</a:t>
            </a:r>
          </a:p>
          <a:p>
            <a:pPr defTabSz="457200"/>
            <a:r>
              <a:rPr lang="en-US" sz="1400" b="1" dirty="0" smtClean="0">
                <a:solidFill>
                  <a:prstClr val="black"/>
                </a:solidFill>
                <a:latin typeface="Arial"/>
                <a:cs typeface="Arial"/>
              </a:rPr>
              <a:t>1715Z (Just after arrival at IP)</a:t>
            </a:r>
          </a:p>
          <a:p>
            <a:pPr defTabSz="457200"/>
            <a:endParaRPr lang="en-US" b="1" dirty="0">
              <a:solidFill>
                <a:srgbClr val="0000FF"/>
              </a:solidFill>
              <a:latin typeface="Arial"/>
              <a:cs typeface="Arial"/>
            </a:endParaRPr>
          </a:p>
        </p:txBody>
      </p:sp>
    </p:spTree>
    <p:extLst>
      <p:ext uri="{BB962C8B-B14F-4D97-AF65-F5344CB8AC3E}">
        <p14:creationId xmlns:p14="http://schemas.microsoft.com/office/powerpoint/2010/main" val="3593586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ccapture_170825_shear_1045Z.gif"/>
          <p:cNvPicPr>
            <a:picLocks noChangeAspect="1"/>
          </p:cNvPicPr>
          <p:nvPr/>
        </p:nvPicPr>
        <p:blipFill rotWithShape="1">
          <a:blip r:embed="rId2">
            <a:extLst>
              <a:ext uri="{28A0092B-C50C-407E-A947-70E740481C1C}">
                <a14:useLocalDpi xmlns:a14="http://schemas.microsoft.com/office/drawing/2010/main" val="0"/>
              </a:ext>
            </a:extLst>
          </a:blip>
          <a:srcRect l="8149" r="24259" b="14438"/>
          <a:stretch/>
        </p:blipFill>
        <p:spPr>
          <a:xfrm>
            <a:off x="254000" y="1223654"/>
            <a:ext cx="4247949" cy="3572933"/>
          </a:xfrm>
          <a:prstGeom prst="rect">
            <a:avLst/>
          </a:prstGeom>
        </p:spPr>
      </p:pic>
      <p:sp>
        <p:nvSpPr>
          <p:cNvPr id="14" name="TextBox 13"/>
          <p:cNvSpPr txBox="1"/>
          <p:nvPr/>
        </p:nvSpPr>
        <p:spPr>
          <a:xfrm>
            <a:off x="253999" y="1223654"/>
            <a:ext cx="4247949" cy="369332"/>
          </a:xfrm>
          <a:prstGeom prst="rect">
            <a:avLst/>
          </a:prstGeom>
          <a:solidFill>
            <a:schemeClr val="bg1">
              <a:alpha val="85000"/>
            </a:schemeClr>
          </a:solidFill>
        </p:spPr>
        <p:txBody>
          <a:bodyPr wrap="square" rtlCol="0">
            <a:spAutoFit/>
          </a:bodyPr>
          <a:lstStyle/>
          <a:p>
            <a:pPr algn="ctr" defTabSz="457200"/>
            <a:r>
              <a:rPr lang="en-US" b="1" dirty="0" smtClean="0">
                <a:solidFill>
                  <a:prstClr val="black"/>
                </a:solidFill>
                <a:latin typeface="Arial"/>
                <a:cs typeface="Arial"/>
              </a:rPr>
              <a:t>1045 Z Shear</a:t>
            </a:r>
            <a:endParaRPr lang="en-US" b="1" dirty="0">
              <a:solidFill>
                <a:prstClr val="black"/>
              </a:solidFill>
              <a:latin typeface="Arial"/>
              <a:cs typeface="Arial"/>
            </a:endParaRPr>
          </a:p>
        </p:txBody>
      </p:sp>
      <p:pic>
        <p:nvPicPr>
          <p:cNvPr id="5" name="Picture 4" descr="aal09_2017082506_intensity_ear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053" y="1223653"/>
            <a:ext cx="4454219" cy="3703935"/>
          </a:xfrm>
          <a:prstGeom prst="rect">
            <a:avLst/>
          </a:prstGeom>
        </p:spPr>
      </p:pic>
      <p:sp>
        <p:nvSpPr>
          <p:cNvPr id="16" name="TextBox 15"/>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spTree>
    <p:extLst>
      <p:ext uri="{BB962C8B-B14F-4D97-AF65-F5344CB8AC3E}">
        <p14:creationId xmlns:p14="http://schemas.microsoft.com/office/powerpoint/2010/main" val="3289347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2530" y="512464"/>
            <a:ext cx="6011333" cy="6342466"/>
          </a:xfrm>
          <a:prstGeom prst="rect">
            <a:avLst/>
          </a:prstGeom>
        </p:spPr>
      </p:pic>
      <p:sp>
        <p:nvSpPr>
          <p:cNvPr id="6" name="TextBox 5"/>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spTree>
    <p:extLst>
      <p:ext uri="{BB962C8B-B14F-4D97-AF65-F5344CB8AC3E}">
        <p14:creationId xmlns:p14="http://schemas.microsoft.com/office/powerpoint/2010/main" val="1001116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pic>
        <p:nvPicPr>
          <p:cNvPr id="5" name="Picture 4" descr="Track_FLVL_HARVEY_NOAA_2017082514_instor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1" y="461665"/>
            <a:ext cx="6754111" cy="6378047"/>
          </a:xfrm>
          <a:prstGeom prst="rect">
            <a:avLst/>
          </a:prstGeom>
        </p:spPr>
      </p:pic>
    </p:spTree>
    <p:extLst>
      <p:ext uri="{BB962C8B-B14F-4D97-AF65-F5344CB8AC3E}">
        <p14:creationId xmlns:p14="http://schemas.microsoft.com/office/powerpoint/2010/main" val="1584373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pic>
        <p:nvPicPr>
          <p:cNvPr id="2" name="Picture 1" descr="Track_SFMR_HARVEY_NOAA_2017082514_instor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089" y="478600"/>
            <a:ext cx="6607774" cy="6382509"/>
          </a:xfrm>
          <a:prstGeom prst="rect">
            <a:avLst/>
          </a:prstGeom>
        </p:spPr>
      </p:pic>
    </p:spTree>
    <p:extLst>
      <p:ext uri="{BB962C8B-B14F-4D97-AF65-F5344CB8AC3E}">
        <p14:creationId xmlns:p14="http://schemas.microsoft.com/office/powerpoint/2010/main" val="1020740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DOBs_HARVEY_NOAA_20170825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92" y="461665"/>
            <a:ext cx="7660641" cy="6403701"/>
          </a:xfrm>
          <a:prstGeom prst="rect">
            <a:avLst/>
          </a:prstGeom>
        </p:spPr>
      </p:pic>
      <p:sp>
        <p:nvSpPr>
          <p:cNvPr id="5" name="TextBox 4"/>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spTree>
    <p:extLst>
      <p:ext uri="{BB962C8B-B14F-4D97-AF65-F5344CB8AC3E}">
        <p14:creationId xmlns:p14="http://schemas.microsoft.com/office/powerpoint/2010/main" val="3266172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0825H2_1656Z.png"/>
          <p:cNvPicPr>
            <a:picLocks noChangeAspect="1"/>
          </p:cNvPicPr>
          <p:nvPr/>
        </p:nvPicPr>
        <p:blipFill rotWithShape="1">
          <a:blip r:embed="rId2">
            <a:extLst>
              <a:ext uri="{28A0092B-C50C-407E-A947-70E740481C1C}">
                <a14:useLocalDpi xmlns:a14="http://schemas.microsoft.com/office/drawing/2010/main" val="0"/>
              </a:ext>
            </a:extLst>
          </a:blip>
          <a:srcRect l="16667" t="13187" r="24629" b="15384"/>
          <a:stretch/>
        </p:blipFill>
        <p:spPr>
          <a:xfrm>
            <a:off x="-4" y="558799"/>
            <a:ext cx="4548650" cy="3730752"/>
          </a:xfrm>
          <a:prstGeom prst="rect">
            <a:avLst/>
          </a:prstGeom>
        </p:spPr>
      </p:pic>
      <p:sp>
        <p:nvSpPr>
          <p:cNvPr id="5" name="TextBox 4"/>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sp>
        <p:nvSpPr>
          <p:cNvPr id="6" name="TextBox 5"/>
          <p:cNvSpPr txBox="1"/>
          <p:nvPr/>
        </p:nvSpPr>
        <p:spPr>
          <a:xfrm>
            <a:off x="18868" y="566186"/>
            <a:ext cx="1238596" cy="369332"/>
          </a:xfrm>
          <a:prstGeom prst="rect">
            <a:avLst/>
          </a:prstGeom>
          <a:solidFill>
            <a:schemeClr val="bg2"/>
          </a:solidFill>
        </p:spPr>
        <p:txBody>
          <a:bodyPr wrap="square" rtlCol="0">
            <a:spAutoFit/>
          </a:bodyPr>
          <a:lstStyle/>
          <a:p>
            <a:pPr algn="ctr" defTabSz="457200"/>
            <a:r>
              <a:rPr lang="en-US" b="1" dirty="0" smtClean="0">
                <a:solidFill>
                  <a:prstClr val="black"/>
                </a:solidFill>
                <a:latin typeface="Arial" panose="020B0604020202020204" pitchFamily="34" charset="0"/>
                <a:cs typeface="Arial" panose="020B0604020202020204" pitchFamily="34" charset="0"/>
              </a:rPr>
              <a:t>1656 UTC</a:t>
            </a:r>
            <a:endParaRPr lang="en-US" b="1" dirty="0">
              <a:solidFill>
                <a:prstClr val="black"/>
              </a:solidFill>
              <a:latin typeface="Arial" panose="020B0604020202020204" pitchFamily="34" charset="0"/>
              <a:cs typeface="Arial" panose="020B0604020202020204" pitchFamily="34" charset="0"/>
            </a:endParaRPr>
          </a:p>
        </p:txBody>
      </p:sp>
      <p:pic>
        <p:nvPicPr>
          <p:cNvPr id="7" name="Picture 6" descr="170825H2_1816Z.png"/>
          <p:cNvPicPr>
            <a:picLocks noChangeAspect="1"/>
          </p:cNvPicPr>
          <p:nvPr/>
        </p:nvPicPr>
        <p:blipFill rotWithShape="1">
          <a:blip r:embed="rId3">
            <a:extLst>
              <a:ext uri="{28A0092B-C50C-407E-A947-70E740481C1C}">
                <a14:useLocalDpi xmlns:a14="http://schemas.microsoft.com/office/drawing/2010/main" val="0"/>
              </a:ext>
            </a:extLst>
          </a:blip>
          <a:srcRect l="18661" t="17138" r="23437" b="23303"/>
          <a:stretch/>
        </p:blipFill>
        <p:spPr>
          <a:xfrm>
            <a:off x="4548644" y="558800"/>
            <a:ext cx="4624157" cy="3730751"/>
          </a:xfrm>
          <a:prstGeom prst="rect">
            <a:avLst/>
          </a:prstGeom>
        </p:spPr>
      </p:pic>
      <p:sp>
        <p:nvSpPr>
          <p:cNvPr id="8" name="TextBox 7"/>
          <p:cNvSpPr txBox="1"/>
          <p:nvPr/>
        </p:nvSpPr>
        <p:spPr>
          <a:xfrm>
            <a:off x="4548646" y="566186"/>
            <a:ext cx="1238596" cy="369332"/>
          </a:xfrm>
          <a:prstGeom prst="rect">
            <a:avLst/>
          </a:prstGeom>
          <a:solidFill>
            <a:schemeClr val="bg2"/>
          </a:solidFill>
        </p:spPr>
        <p:txBody>
          <a:bodyPr wrap="square" rtlCol="0">
            <a:spAutoFit/>
          </a:bodyPr>
          <a:lstStyle/>
          <a:p>
            <a:pPr algn="ctr" defTabSz="457200"/>
            <a:r>
              <a:rPr lang="en-US" b="1" dirty="0" smtClean="0">
                <a:solidFill>
                  <a:prstClr val="black"/>
                </a:solidFill>
                <a:latin typeface="Arial" panose="020B0604020202020204" pitchFamily="34" charset="0"/>
                <a:cs typeface="Arial" panose="020B0604020202020204" pitchFamily="34" charset="0"/>
              </a:rPr>
              <a:t>1816 UTC</a:t>
            </a:r>
            <a:endParaRPr lang="en-US" b="1" dirty="0">
              <a:solidFill>
                <a:prstClr val="black"/>
              </a:solidFill>
              <a:latin typeface="Arial" panose="020B0604020202020204" pitchFamily="34" charset="0"/>
              <a:cs typeface="Arial" panose="020B0604020202020204" pitchFamily="34" charset="0"/>
            </a:endParaRPr>
          </a:p>
        </p:txBody>
      </p:sp>
      <p:pic>
        <p:nvPicPr>
          <p:cNvPr id="9" name="Picture 8" descr="avn0-lalo_170825_1715Z.gif"/>
          <p:cNvPicPr>
            <a:picLocks noChangeAspect="1"/>
          </p:cNvPicPr>
          <p:nvPr/>
        </p:nvPicPr>
        <p:blipFill rotWithShape="1">
          <a:blip r:embed="rId4">
            <a:extLst>
              <a:ext uri="{28A0092B-C50C-407E-A947-70E740481C1C}">
                <a14:useLocalDpi xmlns:a14="http://schemas.microsoft.com/office/drawing/2010/main" val="0"/>
              </a:ext>
            </a:extLst>
          </a:blip>
          <a:srcRect l="29630" t="18611" r="28148" b="34166"/>
          <a:stretch/>
        </p:blipFill>
        <p:spPr>
          <a:xfrm>
            <a:off x="-4" y="3466465"/>
            <a:ext cx="4548648" cy="3391535"/>
          </a:xfrm>
          <a:prstGeom prst="rect">
            <a:avLst/>
          </a:prstGeom>
        </p:spPr>
      </p:pic>
      <p:pic>
        <p:nvPicPr>
          <p:cNvPr id="10" name="Picture 9" descr="avn0-lalo_170825_1815Z.gif"/>
          <p:cNvPicPr>
            <a:picLocks noChangeAspect="1"/>
          </p:cNvPicPr>
          <p:nvPr/>
        </p:nvPicPr>
        <p:blipFill rotWithShape="1">
          <a:blip r:embed="rId5">
            <a:extLst>
              <a:ext uri="{28A0092B-C50C-407E-A947-70E740481C1C}">
                <a14:useLocalDpi xmlns:a14="http://schemas.microsoft.com/office/drawing/2010/main" val="0"/>
              </a:ext>
            </a:extLst>
          </a:blip>
          <a:srcRect l="27284" t="14722" r="26296" b="33889"/>
          <a:stretch/>
        </p:blipFill>
        <p:spPr>
          <a:xfrm>
            <a:off x="4548645" y="3466465"/>
            <a:ext cx="4595355" cy="3391535"/>
          </a:xfrm>
          <a:prstGeom prst="rect">
            <a:avLst/>
          </a:prstGeom>
        </p:spPr>
      </p:pic>
    </p:spTree>
    <p:extLst>
      <p:ext uri="{BB962C8B-B14F-4D97-AF65-F5344CB8AC3E}">
        <p14:creationId xmlns:p14="http://schemas.microsoft.com/office/powerpoint/2010/main" val="1347369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219200" y="2286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 (local times)</a:t>
            </a:r>
          </a:p>
        </p:txBody>
      </p:sp>
      <p:sp>
        <p:nvSpPr>
          <p:cNvPr id="8" name="Subtitle 2"/>
          <p:cNvSpPr txBox="1">
            <a:spLocks/>
          </p:cNvSpPr>
          <p:nvPr/>
        </p:nvSpPr>
        <p:spPr>
          <a:xfrm>
            <a:off x="304800" y="1219200"/>
            <a:ext cx="8534400" cy="5257800"/>
          </a:xfrm>
          <a:prstGeom prst="rect">
            <a:avLst/>
          </a:prstGeom>
        </p:spPr>
        <p:txBody>
          <a:bodyPr rtlCol="0">
            <a:noAutofit/>
          </a:bodyPr>
          <a:lstStyle/>
          <a:p>
            <a:pPr marL="342900" marR="0" lvl="0" indent="-342900" defTabSz="914400" rtl="0" eaLnBrk="1" fontAlgn="auto" latinLnBrk="0" hangingPunct="1">
              <a:lnSpc>
                <a:spcPct val="100000"/>
              </a:lnSpc>
              <a:spcBef>
                <a:spcPts val="1200"/>
              </a:spcBef>
              <a:spcAft>
                <a:spcPts val="0"/>
              </a:spcAft>
              <a:buClrTx/>
              <a:buSzTx/>
              <a:tabLst/>
              <a:defRPr/>
            </a:pPr>
            <a:r>
              <a:rPr lang="en-US" sz="2800" b="1" dirty="0" smtClean="0">
                <a:solidFill>
                  <a:srgbClr val="FFFF66"/>
                </a:solidFill>
                <a:ea typeface="ＭＳ Ｐゴシック" charset="-128"/>
                <a:cs typeface="ＭＳ Ｐゴシック" charset="-128"/>
              </a:rPr>
              <a:t>18 Aug</a:t>
            </a:r>
            <a:r>
              <a:rPr lang="en-US" sz="2800" noProof="0" dirty="0" smtClean="0">
                <a:solidFill>
                  <a:srgbClr val="FFFF66"/>
                </a:solidFill>
                <a:ea typeface="ＭＳ Ｐゴシック" charset="-128"/>
                <a:cs typeface="ＭＳ Ｐゴシック" charset="-128"/>
              </a:rPr>
              <a:t>: N42 </a:t>
            </a:r>
            <a:r>
              <a:rPr lang="en-US" sz="2800" dirty="0" smtClean="0">
                <a:solidFill>
                  <a:srgbClr val="FFFF66"/>
                </a:solidFill>
                <a:ea typeface="ＭＳ Ｐゴシック" charset="-128"/>
                <a:cs typeface="ＭＳ Ｐゴシック" charset="-128"/>
              </a:rPr>
              <a:t>aborts ferry just short of STX and returns to Lakeland (#3 engine chips light). EMC-tasked mission for 19 Aug scrubbed.</a:t>
            </a:r>
            <a:endParaRPr lang="en-US" sz="2800" noProof="0" dirty="0" smtClean="0">
              <a:solidFill>
                <a:srgbClr val="FFFF66"/>
              </a:solidFill>
              <a:ea typeface="ＭＳ Ｐゴシック" charset="-128"/>
              <a:cs typeface="ＭＳ Ｐゴシック" charset="-128"/>
            </a:endParaRPr>
          </a:p>
          <a:p>
            <a:pPr marL="342900" marR="0" lvl="0" indent="-342900" defTabSz="914400" rtl="0" eaLnBrk="1" fontAlgn="auto" latinLnBrk="0" hangingPunct="1">
              <a:lnSpc>
                <a:spcPct val="100000"/>
              </a:lnSpc>
              <a:spcBef>
                <a:spcPts val="1200"/>
              </a:spcBef>
              <a:spcAft>
                <a:spcPts val="0"/>
              </a:spcAft>
              <a:buClrTx/>
              <a:buSzTx/>
              <a:tabLst/>
              <a:defRPr/>
            </a:pPr>
            <a:r>
              <a:rPr lang="en-US" sz="2800" b="1" dirty="0" smtClean="0">
                <a:solidFill>
                  <a:srgbClr val="FFFF66"/>
                </a:solidFill>
                <a:ea typeface="ＭＳ Ｐゴシック" charset="-128"/>
                <a:cs typeface="ＭＳ Ｐゴシック" charset="-128"/>
              </a:rPr>
              <a:t>19</a:t>
            </a:r>
            <a:r>
              <a:rPr lang="en-US" sz="2800" b="1" noProof="0" dirty="0" smtClean="0">
                <a:solidFill>
                  <a:srgbClr val="FFFF66"/>
                </a:solidFill>
                <a:ea typeface="ＭＳ Ｐゴシック" charset="-128"/>
                <a:cs typeface="ＭＳ Ｐゴシック" charset="-128"/>
              </a:rPr>
              <a:t> Aug</a:t>
            </a:r>
            <a:r>
              <a:rPr lang="en-US" sz="2800" noProof="0" dirty="0" smtClean="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N42 ferries to STX late in the day</a:t>
            </a:r>
          </a:p>
          <a:p>
            <a:pPr marL="342900" marR="0" lvl="0" indent="-342900" defTabSz="914400" rtl="0" eaLnBrk="1" fontAlgn="auto" latinLnBrk="0" hangingPunct="1">
              <a:lnSpc>
                <a:spcPct val="100000"/>
              </a:lnSpc>
              <a:spcBef>
                <a:spcPts val="1200"/>
              </a:spcBef>
              <a:spcAft>
                <a:spcPts val="0"/>
              </a:spcAft>
              <a:buClrTx/>
              <a:buSzTx/>
              <a:tabLst/>
              <a:defRPr/>
            </a:pPr>
            <a:r>
              <a:rPr lang="en-US" sz="2800" b="1" noProof="0" dirty="0" smtClean="0">
                <a:solidFill>
                  <a:srgbClr val="FFFF66"/>
                </a:solidFill>
                <a:ea typeface="ＭＳ Ｐゴシック" charset="-128"/>
                <a:cs typeface="ＭＳ Ｐゴシック" charset="-128"/>
              </a:rPr>
              <a:t>20 Aug</a:t>
            </a:r>
            <a:r>
              <a:rPr lang="en-US" sz="2800" noProof="0" dirty="0" smtClean="0">
                <a:solidFill>
                  <a:srgbClr val="FFFF66"/>
                </a:solidFill>
                <a:ea typeface="ＭＳ Ｐゴシック" charset="-128"/>
                <a:cs typeface="ＭＳ Ｐゴシック" charset="-128"/>
              </a:rPr>
              <a:t>: EMC cancels tasked missions as Harvey becomes a remnant low</a:t>
            </a:r>
          </a:p>
          <a:p>
            <a:pPr marL="342900" marR="0" lvl="0" indent="-342900" defTabSz="914400" rtl="0" eaLnBrk="1" fontAlgn="auto" latinLnBrk="0" hangingPunct="1">
              <a:lnSpc>
                <a:spcPct val="100000"/>
              </a:lnSpc>
              <a:spcBef>
                <a:spcPts val="1200"/>
              </a:spcBef>
              <a:spcAft>
                <a:spcPts val="0"/>
              </a:spcAft>
              <a:buClrTx/>
              <a:buSzTx/>
              <a:tabLst/>
              <a:defRPr/>
            </a:pPr>
            <a:r>
              <a:rPr lang="en-US" sz="2800" b="1" dirty="0" smtClean="0">
                <a:solidFill>
                  <a:srgbClr val="FFFF66"/>
                </a:solidFill>
                <a:ea typeface="ＭＳ Ｐゴシック" charset="-128"/>
                <a:cs typeface="ＭＳ Ｐゴシック" charset="-128"/>
              </a:rPr>
              <a:t>23 Aug</a:t>
            </a:r>
            <a:r>
              <a:rPr lang="en-US" sz="2800" dirty="0" smtClean="0">
                <a:solidFill>
                  <a:srgbClr val="FFFF66"/>
                </a:solidFill>
                <a:ea typeface="ＭＳ Ｐゴシック" charset="-128"/>
                <a:cs typeface="ＭＳ Ｐゴシック" charset="-128"/>
              </a:rPr>
              <a:t>: 10AM EMC-tasked mission scrubbed (N42 brake issue); 10PM mission (bad SFMR, bad TDR) </a:t>
            </a:r>
          </a:p>
          <a:p>
            <a:pPr marL="342900" marR="0" lvl="0" indent="-342900" defTabSz="914400" rtl="0" eaLnBrk="1" fontAlgn="auto" latinLnBrk="0" hangingPunct="1">
              <a:lnSpc>
                <a:spcPct val="100000"/>
              </a:lnSpc>
              <a:spcBef>
                <a:spcPts val="1200"/>
              </a:spcBef>
              <a:spcAft>
                <a:spcPts val="0"/>
              </a:spcAft>
              <a:buClrTx/>
              <a:buSzTx/>
              <a:tabLst/>
              <a:defRPr/>
            </a:pPr>
            <a:r>
              <a:rPr lang="en-US" sz="2800" b="1" noProof="0" dirty="0" smtClean="0">
                <a:solidFill>
                  <a:srgbClr val="FFFF66"/>
                </a:solidFill>
                <a:ea typeface="ＭＳ Ｐゴシック" charset="-128"/>
                <a:cs typeface="ＭＳ Ｐゴシック" charset="-128"/>
              </a:rPr>
              <a:t>24 Aug</a:t>
            </a:r>
            <a:r>
              <a:rPr lang="en-US" sz="2800" noProof="0" dirty="0" smtClean="0">
                <a:solidFill>
                  <a:srgbClr val="FFFF66"/>
                </a:solidFill>
                <a:ea typeface="ＭＳ Ｐゴシック" charset="-128"/>
                <a:cs typeface="ＭＳ Ｐゴシック" charset="-128"/>
              </a:rPr>
              <a:t>: 10AM mission; 10PM mission</a:t>
            </a:r>
          </a:p>
          <a:p>
            <a:pPr marL="342900" marR="0" lvl="0" indent="-342900" defTabSz="914400" rtl="0" eaLnBrk="1" fontAlgn="auto" latinLnBrk="0" hangingPunct="1">
              <a:lnSpc>
                <a:spcPct val="100000"/>
              </a:lnSpc>
              <a:spcBef>
                <a:spcPts val="1200"/>
              </a:spcBef>
              <a:spcAft>
                <a:spcPts val="0"/>
              </a:spcAft>
              <a:buClrTx/>
              <a:buSzTx/>
              <a:tabLst/>
              <a:defRPr/>
            </a:pPr>
            <a:r>
              <a:rPr lang="en-US" sz="2800" b="1" dirty="0" smtClean="0">
                <a:solidFill>
                  <a:srgbClr val="FFFF66"/>
                </a:solidFill>
                <a:ea typeface="ＭＳ Ｐゴシック" charset="-128"/>
                <a:cs typeface="ＭＳ Ｐゴシック" charset="-128"/>
              </a:rPr>
              <a:t>25 Aug</a:t>
            </a:r>
            <a:r>
              <a:rPr lang="en-US" sz="2800" dirty="0" smtClean="0">
                <a:solidFill>
                  <a:srgbClr val="FFFF66"/>
                </a:solidFill>
                <a:ea typeface="ＭＳ Ｐゴシック" charset="-128"/>
                <a:cs typeface="ＭＳ Ｐゴシック" charset="-128"/>
              </a:rPr>
              <a:t>: 10AM mission</a:t>
            </a:r>
            <a:endParaRPr lang="en-US" sz="2800" b="1" noProof="0" dirty="0" smtClean="0">
              <a:solidFill>
                <a:srgbClr val="FFFF66"/>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pic>
        <p:nvPicPr>
          <p:cNvPr id="5" name="Picture 4" descr="170825H2_1816_dbz_prof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144"/>
            <a:ext cx="9144000" cy="4309046"/>
          </a:xfrm>
          <a:prstGeom prst="rect">
            <a:avLst/>
          </a:prstGeom>
        </p:spPr>
      </p:pic>
    </p:spTree>
    <p:extLst>
      <p:ext uri="{BB962C8B-B14F-4D97-AF65-F5344CB8AC3E}">
        <p14:creationId xmlns:p14="http://schemas.microsoft.com/office/powerpoint/2010/main" val="16628468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pic>
        <p:nvPicPr>
          <p:cNvPr id="5" name="Picture 4" descr="170825H2_ws_dbz_plan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320"/>
            <a:ext cx="9144000" cy="4374427"/>
          </a:xfrm>
          <a:prstGeom prst="rect">
            <a:avLst/>
          </a:prstGeom>
        </p:spPr>
      </p:pic>
    </p:spTree>
    <p:extLst>
      <p:ext uri="{BB962C8B-B14F-4D97-AF65-F5344CB8AC3E}">
        <p14:creationId xmlns:p14="http://schemas.microsoft.com/office/powerpoint/2010/main" val="2030723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_harvey2017_20170825H2_map_rh_850.eps"/>
          <p:cNvPicPr>
            <a:picLocks noChangeAspect="1"/>
          </p:cNvPicPr>
          <p:nvPr/>
        </p:nvPicPr>
        <p:blipFill rotWithShape="1">
          <a:blip r:embed="rId2">
            <a:extLst>
              <a:ext uri="{28A0092B-C50C-407E-A947-70E740481C1C}">
                <a14:useLocalDpi xmlns:a14="http://schemas.microsoft.com/office/drawing/2010/main" val="0"/>
              </a:ext>
            </a:extLst>
          </a:blip>
          <a:srcRect t="14815" b="24691"/>
          <a:stretch/>
        </p:blipFill>
        <p:spPr>
          <a:xfrm>
            <a:off x="-524935" y="1077310"/>
            <a:ext cx="6158205" cy="3725334"/>
          </a:xfrm>
          <a:prstGeom prst="rect">
            <a:avLst/>
          </a:prstGeom>
        </p:spPr>
      </p:pic>
      <p:sp>
        <p:nvSpPr>
          <p:cNvPr id="5" name="TextBox 4"/>
          <p:cNvSpPr txBox="1"/>
          <p:nvPr/>
        </p:nvSpPr>
        <p:spPr>
          <a:xfrm>
            <a:off x="397934" y="4108378"/>
            <a:ext cx="1786466" cy="369332"/>
          </a:xfrm>
          <a:prstGeom prst="rect">
            <a:avLst/>
          </a:prstGeom>
          <a:noFill/>
        </p:spPr>
        <p:txBody>
          <a:bodyPr wrap="square" rtlCol="0">
            <a:spAutoFit/>
          </a:bodyPr>
          <a:lstStyle/>
          <a:p>
            <a:pPr defTabSz="457200"/>
            <a:r>
              <a:rPr lang="en-US" dirty="0" smtClean="0">
                <a:solidFill>
                  <a:prstClr val="black"/>
                </a:solidFill>
                <a:latin typeface="Arial"/>
                <a:cs typeface="Arial"/>
              </a:rPr>
              <a:t>850 hPa RH</a:t>
            </a:r>
            <a:endParaRPr lang="en-US" dirty="0">
              <a:solidFill>
                <a:prstClr val="black"/>
              </a:solidFill>
              <a:latin typeface="Arial"/>
              <a:cs typeface="Arial"/>
            </a:endParaRPr>
          </a:p>
        </p:txBody>
      </p:sp>
      <p:sp>
        <p:nvSpPr>
          <p:cNvPr id="6" name="TextBox 5"/>
          <p:cNvSpPr txBox="1"/>
          <p:nvPr/>
        </p:nvSpPr>
        <p:spPr>
          <a:xfrm>
            <a:off x="0" y="0"/>
            <a:ext cx="9143999"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pic>
        <p:nvPicPr>
          <p:cNvPr id="8" name="Picture 7" descr="al_harvey2017_20170824H2_map_rh_850.eps"/>
          <p:cNvPicPr>
            <a:picLocks noChangeAspect="1"/>
          </p:cNvPicPr>
          <p:nvPr/>
        </p:nvPicPr>
        <p:blipFill rotWithShape="1">
          <a:blip r:embed="rId3">
            <a:extLst>
              <a:ext uri="{28A0092B-C50C-407E-A947-70E740481C1C}">
                <a14:useLocalDpi xmlns:a14="http://schemas.microsoft.com/office/drawing/2010/main" val="0"/>
              </a:ext>
            </a:extLst>
          </a:blip>
          <a:srcRect t="89918"/>
          <a:stretch/>
        </p:blipFill>
        <p:spPr>
          <a:xfrm>
            <a:off x="-318131" y="4802644"/>
            <a:ext cx="5391933" cy="543631"/>
          </a:xfrm>
          <a:prstGeom prst="rect">
            <a:avLst/>
          </a:prstGeom>
        </p:spPr>
      </p:pic>
      <p:pic>
        <p:nvPicPr>
          <p:cNvPr id="9" name="Picture 8" descr="al_harvey2017_20170825H2_rh_85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1" y="1132596"/>
            <a:ext cx="3996266" cy="3996266"/>
          </a:xfrm>
          <a:prstGeom prst="rect">
            <a:avLst/>
          </a:prstGeom>
        </p:spPr>
      </p:pic>
    </p:spTree>
    <p:extLst>
      <p:ext uri="{BB962C8B-B14F-4D97-AF65-F5344CB8AC3E}">
        <p14:creationId xmlns:p14="http://schemas.microsoft.com/office/powerpoint/2010/main" val="304696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92024"/>
            <a:ext cx="9144002"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Summary</a:t>
            </a:r>
            <a:endParaRPr lang="en-US" sz="2800" u="sng" dirty="0">
              <a:solidFill>
                <a:prstClr val="black"/>
              </a:solidFill>
              <a:latin typeface="Arial"/>
              <a:cs typeface="Arial"/>
            </a:endParaRPr>
          </a:p>
        </p:txBody>
      </p:sp>
      <p:sp>
        <p:nvSpPr>
          <p:cNvPr id="5" name="TextBox 4"/>
          <p:cNvSpPr txBox="1"/>
          <p:nvPr/>
        </p:nvSpPr>
        <p:spPr>
          <a:xfrm>
            <a:off x="-1" y="3651117"/>
            <a:ext cx="4499359"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Problems</a:t>
            </a:r>
            <a:endParaRPr lang="en-US" sz="2800" u="sng" dirty="0">
              <a:solidFill>
                <a:prstClr val="black"/>
              </a:solidFill>
              <a:latin typeface="Arial"/>
              <a:cs typeface="Arial"/>
            </a:endParaRPr>
          </a:p>
        </p:txBody>
      </p:sp>
      <p:sp>
        <p:nvSpPr>
          <p:cNvPr id="6" name="TextBox 5"/>
          <p:cNvSpPr txBox="1"/>
          <p:nvPr/>
        </p:nvSpPr>
        <p:spPr>
          <a:xfrm>
            <a:off x="-1" y="5092752"/>
            <a:ext cx="4499359" cy="523220"/>
          </a:xfrm>
          <a:prstGeom prst="rect">
            <a:avLst/>
          </a:prstGeom>
          <a:noFill/>
        </p:spPr>
        <p:txBody>
          <a:bodyPr wrap="square" rtlCol="0">
            <a:spAutoFit/>
          </a:bodyPr>
          <a:lstStyle/>
          <a:p>
            <a:pPr algn="ctr" defTabSz="457200"/>
            <a:r>
              <a:rPr lang="en-US" sz="2800" u="sng" dirty="0" smtClean="0">
                <a:solidFill>
                  <a:prstClr val="black"/>
                </a:solidFill>
                <a:latin typeface="Arial"/>
                <a:cs typeface="Arial"/>
              </a:rPr>
              <a:t>Expendables:</a:t>
            </a:r>
            <a:endParaRPr lang="en-US" sz="2800" u="sng" dirty="0">
              <a:solidFill>
                <a:prstClr val="black"/>
              </a:solidFill>
              <a:latin typeface="Arial"/>
              <a:cs typeface="Arial"/>
            </a:endParaRPr>
          </a:p>
        </p:txBody>
      </p:sp>
      <p:sp>
        <p:nvSpPr>
          <p:cNvPr id="7" name="TextBox 6"/>
          <p:cNvSpPr txBox="1"/>
          <p:nvPr/>
        </p:nvSpPr>
        <p:spPr>
          <a:xfrm>
            <a:off x="-1" y="1006682"/>
            <a:ext cx="9144001" cy="2246769"/>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T/O: 947 </a:t>
            </a:r>
            <a:r>
              <a:rPr lang="en-US" sz="2000" dirty="0" err="1" smtClean="0">
                <a:solidFill>
                  <a:prstClr val="black"/>
                </a:solidFill>
                <a:latin typeface="Arial" panose="020B0604020202020204" pitchFamily="34" charset="0"/>
                <a:cs typeface="Arial" panose="020B0604020202020204" pitchFamily="34" charset="0"/>
              </a:rPr>
              <a:t>mb</a:t>
            </a:r>
            <a:r>
              <a:rPr lang="en-US" sz="2000" dirty="0" smtClean="0">
                <a:solidFill>
                  <a:prstClr val="black"/>
                </a:solidFill>
                <a:latin typeface="Arial" panose="020B0604020202020204" pitchFamily="34" charset="0"/>
                <a:cs typeface="Arial" panose="020B0604020202020204" pitchFamily="34" charset="0"/>
              </a:rPr>
              <a:t> / </a:t>
            </a:r>
            <a:r>
              <a:rPr lang="en-US" sz="2000" dirty="0">
                <a:solidFill>
                  <a:prstClr val="black"/>
                </a:solidFill>
                <a:latin typeface="Arial" panose="020B0604020202020204" pitchFamily="34" charset="0"/>
                <a:cs typeface="Arial" panose="020B0604020202020204" pitchFamily="34" charset="0"/>
              </a:rPr>
              <a:t>9</a:t>
            </a:r>
            <a:r>
              <a:rPr lang="en-US" sz="2000" dirty="0" smtClean="0">
                <a:solidFill>
                  <a:prstClr val="black"/>
                </a:solidFill>
                <a:latin typeface="Arial" panose="020B0604020202020204" pitchFamily="34" charset="0"/>
                <a:cs typeface="Arial" panose="020B0604020202020204" pitchFamily="34" charset="0"/>
              </a:rPr>
              <a:t>5 kt</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End:</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941 </a:t>
            </a:r>
            <a:r>
              <a:rPr lang="en-US" sz="2000" dirty="0" err="1" smtClean="0">
                <a:solidFill>
                  <a:prstClr val="black"/>
                </a:solidFill>
                <a:latin typeface="Arial" panose="020B0604020202020204" pitchFamily="34" charset="0"/>
                <a:cs typeface="Arial" panose="020B0604020202020204" pitchFamily="34" charset="0"/>
              </a:rPr>
              <a:t>mb</a:t>
            </a:r>
            <a:r>
              <a:rPr lang="en-US" sz="2000" dirty="0" smtClean="0">
                <a:solidFill>
                  <a:prstClr val="black"/>
                </a:solidFill>
                <a:latin typeface="Arial" panose="020B0604020202020204" pitchFamily="34" charset="0"/>
                <a:cs typeface="Arial" panose="020B0604020202020204" pitchFamily="34" charset="0"/>
              </a:rPr>
              <a:t> / 115 kt</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Second RI event, separated from previous event by ERC</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Center Passes: 1656 UTC, 1816 UTC</a:t>
            </a:r>
          </a:p>
          <a:p>
            <a:pPr marL="285750" indent="-285750" defTabSz="4572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2</a:t>
            </a:r>
            <a:r>
              <a:rPr lang="en-US" sz="2000" dirty="0" smtClean="0">
                <a:solidFill>
                  <a:prstClr val="black"/>
                </a:solidFill>
                <a:latin typeface="Arial" panose="020B0604020202020204" pitchFamily="34" charset="0"/>
                <a:cs typeface="Arial" panose="020B0604020202020204" pitchFamily="34" charset="0"/>
              </a:rPr>
              <a:t> TDR analyses (7 total max wind radial legs)</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Broadening of the wind field, eye clear/increase size</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Opportunity to examine evolution of wind/</a:t>
            </a:r>
            <a:r>
              <a:rPr lang="en-US" sz="2000" dirty="0" err="1" smtClean="0">
                <a:solidFill>
                  <a:prstClr val="black"/>
                </a:solidFill>
                <a:latin typeface="Arial" panose="020B0604020202020204" pitchFamily="34" charset="0"/>
                <a:cs typeface="Arial" panose="020B0604020202020204" pitchFamily="34" charset="0"/>
              </a:rPr>
              <a:t>precip</a:t>
            </a:r>
            <a:r>
              <a:rPr lang="en-US" sz="2000" dirty="0" smtClean="0">
                <a:solidFill>
                  <a:prstClr val="black"/>
                </a:solidFill>
                <a:latin typeface="Arial" panose="020B0604020202020204" pitchFamily="34" charset="0"/>
                <a:cs typeface="Arial" panose="020B0604020202020204" pitchFamily="34" charset="0"/>
              </a:rPr>
              <a:t> with “the fest” (all legs were within </a:t>
            </a:r>
            <a:r>
              <a:rPr lang="en-US" sz="2000" dirty="0" err="1" smtClean="0">
                <a:solidFill>
                  <a:prstClr val="black"/>
                </a:solidFill>
                <a:latin typeface="Arial" panose="020B0604020202020204" pitchFamily="34" charset="0"/>
                <a:cs typeface="Arial" panose="020B0604020202020204" pitchFamily="34" charset="0"/>
              </a:rPr>
              <a:t>azi</a:t>
            </a:r>
            <a:r>
              <a:rPr lang="en-US" sz="2000" dirty="0" smtClean="0">
                <a:solidFill>
                  <a:prstClr val="black"/>
                </a:solidFill>
                <a:latin typeface="Arial" panose="020B0604020202020204" pitchFamily="34" charset="0"/>
                <a:cs typeface="Arial" panose="020B0604020202020204" pitchFamily="34" charset="0"/>
              </a:rPr>
              <a:t>. 030-060°</a:t>
            </a:r>
          </a:p>
        </p:txBody>
      </p:sp>
      <p:sp>
        <p:nvSpPr>
          <p:cNvPr id="8" name="TextBox 7"/>
          <p:cNvSpPr txBox="1"/>
          <p:nvPr/>
        </p:nvSpPr>
        <p:spPr>
          <a:xfrm>
            <a:off x="-1" y="4241734"/>
            <a:ext cx="6688667" cy="707886"/>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i="1" dirty="0" smtClean="0">
                <a:solidFill>
                  <a:prstClr val="black"/>
                </a:solidFill>
                <a:latin typeface="Arial" panose="020B0604020202020204" pitchFamily="34" charset="0"/>
                <a:cs typeface="Arial" panose="020B0604020202020204" pitchFamily="34" charset="0"/>
              </a:rPr>
              <a:t>Not a problem</a:t>
            </a:r>
            <a:r>
              <a:rPr lang="mr-IN" sz="2000"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aft radial velocity</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Bad data from </a:t>
            </a:r>
            <a:r>
              <a:rPr lang="en-US" sz="2000" dirty="0">
                <a:solidFill>
                  <a:prstClr val="black"/>
                </a:solidFill>
                <a:latin typeface="Arial" panose="020B0604020202020204" pitchFamily="34" charset="0"/>
                <a:cs typeface="Arial" panose="020B0604020202020204" pitchFamily="34" charset="0"/>
              </a:rPr>
              <a:t>3</a:t>
            </a:r>
            <a:r>
              <a:rPr lang="en-US" sz="2000" dirty="0" smtClean="0">
                <a:solidFill>
                  <a:prstClr val="black"/>
                </a:solidFill>
                <a:latin typeface="Arial" panose="020B0604020202020204" pitchFamily="34" charset="0"/>
                <a:cs typeface="Arial" panose="020B0604020202020204" pitchFamily="34" charset="0"/>
              </a:rPr>
              <a:t> of 4 AXBTs</a:t>
            </a:r>
            <a:endParaRPr lang="en-US" sz="20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60112" y="5751436"/>
            <a:ext cx="4339246" cy="1015663"/>
          </a:xfrm>
          <a:prstGeom prst="rect">
            <a:avLst/>
          </a:prstGeom>
          <a:noFill/>
        </p:spPr>
        <p:txBody>
          <a:bodyPr wrap="square" rtlCol="0">
            <a:spAutoFit/>
          </a:bodyPr>
          <a:lstStyle/>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20 Dropsondes (4 HFIP, 2 NHC, 14 NESDIS)</a:t>
            </a:r>
          </a:p>
          <a:p>
            <a:pPr marL="285750" indent="-285750" defTabSz="457200">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4 AXBTs</a:t>
            </a:r>
          </a:p>
        </p:txBody>
      </p:sp>
      <p:pic>
        <p:nvPicPr>
          <p:cNvPr id="2" name="Picture 1" descr="GOES21072017237KdXNZ2_2107.jpg"/>
          <p:cNvPicPr>
            <a:picLocks noChangeAspect="1"/>
          </p:cNvPicPr>
          <p:nvPr/>
        </p:nvPicPr>
        <p:blipFill rotWithShape="1">
          <a:blip r:embed="rId2">
            <a:extLst>
              <a:ext uri="{28A0092B-C50C-407E-A947-70E740481C1C}">
                <a14:useLocalDpi xmlns:a14="http://schemas.microsoft.com/office/drawing/2010/main" val="0"/>
              </a:ext>
            </a:extLst>
          </a:blip>
          <a:srcRect r="18703" b="25432"/>
          <a:stretch/>
        </p:blipFill>
        <p:spPr>
          <a:xfrm>
            <a:off x="4366345" y="3352032"/>
            <a:ext cx="4644641" cy="3195175"/>
          </a:xfrm>
          <a:prstGeom prst="rect">
            <a:avLst/>
          </a:prstGeom>
          <a:noFill/>
          <a:ln>
            <a:noFill/>
          </a:ln>
        </p:spPr>
      </p:pic>
      <p:sp>
        <p:nvSpPr>
          <p:cNvPr id="13" name="TextBox 12"/>
          <p:cNvSpPr txBox="1"/>
          <p:nvPr/>
        </p:nvSpPr>
        <p:spPr>
          <a:xfrm>
            <a:off x="0" y="0"/>
            <a:ext cx="9143999" cy="461665"/>
          </a:xfrm>
          <a:prstGeom prst="rect">
            <a:avLst/>
          </a:prstGeom>
          <a:noFill/>
        </p:spPr>
        <p:txBody>
          <a:bodyPr wrap="square" rtlCol="0">
            <a:spAutoFit/>
          </a:bodyPr>
          <a:lstStyle/>
          <a:p>
            <a:pPr algn="ctr" defTabSz="457200"/>
            <a:r>
              <a:rPr lang="en-US" sz="2400" dirty="0" smtClean="0">
                <a:solidFill>
                  <a:prstClr val="black"/>
                </a:solidFill>
                <a:latin typeface="Arial"/>
                <a:cs typeface="Arial"/>
              </a:rPr>
              <a:t>20170825H2</a:t>
            </a:r>
            <a:r>
              <a:rPr lang="en-US" sz="2400" dirty="0">
                <a:solidFill>
                  <a:prstClr val="black"/>
                </a:solidFill>
                <a:latin typeface="Arial"/>
                <a:cs typeface="Arial"/>
              </a:rPr>
              <a:t>	</a:t>
            </a:r>
            <a:r>
              <a:rPr lang="en-US" sz="2400" dirty="0" smtClean="0">
                <a:solidFill>
                  <a:prstClr val="black"/>
                </a:solidFill>
                <a:latin typeface="Arial"/>
                <a:cs typeface="Arial"/>
              </a:rPr>
              <a:t>	AL09	 HARVEY</a:t>
            </a:r>
            <a:r>
              <a:rPr lang="en-US" sz="2400" dirty="0">
                <a:solidFill>
                  <a:prstClr val="black"/>
                </a:solidFill>
                <a:latin typeface="Arial"/>
                <a:cs typeface="Arial"/>
              </a:rPr>
              <a:t>	</a:t>
            </a:r>
            <a:r>
              <a:rPr lang="en-US" sz="2400" dirty="0" smtClean="0">
                <a:solidFill>
                  <a:prstClr val="black"/>
                </a:solidFill>
                <a:latin typeface="Arial"/>
                <a:cs typeface="Arial"/>
              </a:rPr>
              <a:t>(TDR/OCEAN WINDS)</a:t>
            </a:r>
            <a:endParaRPr lang="en-US" sz="2400" dirty="0">
              <a:solidFill>
                <a:prstClr val="black"/>
              </a:solidFill>
              <a:latin typeface="Arial"/>
              <a:cs typeface="Arial"/>
            </a:endParaRPr>
          </a:p>
        </p:txBody>
      </p:sp>
    </p:spTree>
    <p:extLst>
      <p:ext uri="{BB962C8B-B14F-4D97-AF65-F5344CB8AC3E}">
        <p14:creationId xmlns:p14="http://schemas.microsoft.com/office/powerpoint/2010/main" val="1759238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14300" y="1676400"/>
            <a:ext cx="8724900" cy="4038600"/>
          </a:xfrm>
          <a:prstGeom prst="rect">
            <a:avLst/>
          </a:prstGeom>
        </p:spPr>
        <p:txBody>
          <a:bodyPr rtlCol="0">
            <a:normAutofit/>
          </a:bodyPr>
          <a:lstStyle/>
          <a:p>
            <a:pPr marL="231775" indent="-231775">
              <a:spcBef>
                <a:spcPct val="20000"/>
              </a:spcBef>
              <a:buFont typeface="Arial" pitchFamily="34" charset="0"/>
              <a:buChar char="•"/>
            </a:pPr>
            <a:r>
              <a:rPr lang="en-US" sz="2100" dirty="0">
                <a:solidFill>
                  <a:srgbClr val="FFFF66"/>
                </a:solidFill>
              </a:rPr>
              <a:t>Forrest Masters (UF): FCMP rolling out with two 15 m instrumented towers (5 levels of </a:t>
            </a:r>
            <a:r>
              <a:rPr lang="en-US" sz="2100" dirty="0" err="1">
                <a:solidFill>
                  <a:srgbClr val="FFFF66"/>
                </a:solidFill>
              </a:rPr>
              <a:t>ultrasonics</a:t>
            </a:r>
            <a:r>
              <a:rPr lang="en-US" sz="2100" dirty="0">
                <a:solidFill>
                  <a:srgbClr val="FFFF66"/>
                </a:solidFill>
              </a:rPr>
              <a:t>). UF Update. </a:t>
            </a:r>
            <a:r>
              <a:rPr lang="en-US" sz="2100" dirty="0" smtClean="0">
                <a:solidFill>
                  <a:srgbClr val="FFFF66"/>
                </a:solidFill>
              </a:rPr>
              <a:t>Deployed </a:t>
            </a:r>
            <a:r>
              <a:rPr lang="en-US" sz="2100" dirty="0">
                <a:solidFill>
                  <a:srgbClr val="FFFF66"/>
                </a:solidFill>
              </a:rPr>
              <a:t>two instrumented </a:t>
            </a:r>
            <a:r>
              <a:rPr lang="en-US" sz="2100" dirty="0" smtClean="0">
                <a:solidFill>
                  <a:srgbClr val="FFFF66"/>
                </a:solidFill>
              </a:rPr>
              <a:t>towers: T2</a:t>
            </a:r>
            <a:r>
              <a:rPr lang="en-US" sz="2100" dirty="0">
                <a:solidFill>
                  <a:srgbClr val="FFFF66"/>
                </a:solidFill>
              </a:rPr>
              <a:t>: Port </a:t>
            </a:r>
            <a:r>
              <a:rPr lang="en-US" sz="2100" dirty="0" smtClean="0">
                <a:solidFill>
                  <a:srgbClr val="FFFF66"/>
                </a:solidFill>
              </a:rPr>
              <a:t>Lavaca and T3</a:t>
            </a:r>
            <a:r>
              <a:rPr lang="en-US" sz="2100" dirty="0">
                <a:solidFill>
                  <a:srgbClr val="FFFF66"/>
                </a:solidFill>
              </a:rPr>
              <a:t>: Aransas County Airport</a:t>
            </a:r>
            <a:endParaRPr lang="en-US" sz="2100" u="sng" dirty="0" smtClean="0">
              <a:solidFill>
                <a:srgbClr val="FFFF66"/>
              </a:solidFill>
            </a:endParaRPr>
          </a:p>
          <a:p>
            <a:pPr>
              <a:spcBef>
                <a:spcPct val="20000"/>
              </a:spcBef>
            </a:pPr>
            <a:endParaRPr lang="en-US" sz="2100" dirty="0">
              <a:solidFill>
                <a:srgbClr val="FFFF66"/>
              </a:solidFill>
            </a:endParaRPr>
          </a:p>
          <a:p>
            <a:pPr marL="231775" indent="-231775">
              <a:spcBef>
                <a:spcPct val="20000"/>
              </a:spcBef>
              <a:buFont typeface="Arial" pitchFamily="34" charset="0"/>
              <a:buChar char="•"/>
            </a:pPr>
            <a:r>
              <a:rPr lang="en-US" sz="2100" dirty="0" smtClean="0">
                <a:solidFill>
                  <a:srgbClr val="FFFF66"/>
                </a:solidFill>
              </a:rPr>
              <a:t>John </a:t>
            </a:r>
            <a:r>
              <a:rPr lang="en-US" sz="2100" dirty="0" err="1" smtClean="0">
                <a:solidFill>
                  <a:srgbClr val="FFFF66"/>
                </a:solidFill>
              </a:rPr>
              <a:t>Shroeder</a:t>
            </a:r>
            <a:r>
              <a:rPr lang="en-US" sz="2100" dirty="0" smtClean="0">
                <a:solidFill>
                  <a:srgbClr val="FFFF66"/>
                </a:solidFill>
              </a:rPr>
              <a:t> (TTU): </a:t>
            </a:r>
            <a:r>
              <a:rPr lang="en-US" sz="2100" dirty="0" err="1" smtClean="0">
                <a:solidFill>
                  <a:srgbClr val="FFFF66"/>
                </a:solidFill>
              </a:rPr>
              <a:t>StickNet</a:t>
            </a:r>
            <a:r>
              <a:rPr lang="en-US" sz="2100" dirty="0" smtClean="0">
                <a:solidFill>
                  <a:srgbClr val="FFFF66"/>
                </a:solidFill>
              </a:rPr>
              <a:t> deployments.  </a:t>
            </a:r>
            <a:r>
              <a:rPr lang="en-US" sz="2100" dirty="0">
                <a:solidFill>
                  <a:srgbClr val="FFFF66"/>
                </a:solidFill>
              </a:rPr>
              <a:t>Working from Corpus </a:t>
            </a:r>
            <a:r>
              <a:rPr lang="en-US" sz="2100" dirty="0" smtClean="0">
                <a:solidFill>
                  <a:srgbClr val="FFFF66"/>
                </a:solidFill>
              </a:rPr>
              <a:t>northward. Expect </a:t>
            </a:r>
            <a:r>
              <a:rPr lang="en-US" sz="2100" dirty="0">
                <a:solidFill>
                  <a:srgbClr val="FFFF66"/>
                </a:solidFill>
              </a:rPr>
              <a:t>to deploy 14 units. </a:t>
            </a:r>
            <a:endParaRPr lang="en-US" sz="2100" dirty="0" smtClean="0">
              <a:solidFill>
                <a:srgbClr val="FFFF66"/>
              </a:solidFill>
            </a:endParaRPr>
          </a:p>
          <a:p>
            <a:pPr>
              <a:spcBef>
                <a:spcPct val="20000"/>
              </a:spcBef>
            </a:pPr>
            <a:endParaRPr lang="en-US" sz="2100" dirty="0" smtClean="0">
              <a:solidFill>
                <a:srgbClr val="FFFF66"/>
              </a:solidFill>
            </a:endParaRPr>
          </a:p>
          <a:p>
            <a:pPr marL="231775" indent="-231775">
              <a:spcBef>
                <a:spcPct val="20000"/>
              </a:spcBef>
              <a:buFont typeface="Arial" pitchFamily="34" charset="0"/>
              <a:buChar char="•"/>
            </a:pPr>
            <a:r>
              <a:rPr lang="en-US" sz="2100" dirty="0">
                <a:solidFill>
                  <a:srgbClr val="FFFF66"/>
                </a:solidFill>
              </a:rPr>
              <a:t>Mike </a:t>
            </a:r>
            <a:r>
              <a:rPr lang="en-US" sz="2100" dirty="0" err="1">
                <a:solidFill>
                  <a:srgbClr val="FFFF66"/>
                </a:solidFill>
              </a:rPr>
              <a:t>Biggerstaff</a:t>
            </a:r>
            <a:r>
              <a:rPr lang="en-US" sz="2100" dirty="0">
                <a:solidFill>
                  <a:srgbClr val="FFFF66"/>
                </a:solidFill>
              </a:rPr>
              <a:t> (OU): Deploy with SR2... the dual-pol radar. SMART radar set up </a:t>
            </a:r>
            <a:r>
              <a:rPr lang="en-US" sz="2100" dirty="0" smtClean="0">
                <a:solidFill>
                  <a:srgbClr val="FFFF66"/>
                </a:solidFill>
              </a:rPr>
              <a:t>at 28.14804N  97.41012W. Ops </a:t>
            </a:r>
            <a:r>
              <a:rPr lang="en-US" sz="2100" dirty="0">
                <a:solidFill>
                  <a:srgbClr val="FFFF66"/>
                </a:solidFill>
              </a:rPr>
              <a:t>started at 2130 </a:t>
            </a:r>
            <a:r>
              <a:rPr lang="en-US" sz="2100" dirty="0" smtClean="0">
                <a:solidFill>
                  <a:srgbClr val="FFFF66"/>
                </a:solidFill>
              </a:rPr>
              <a:t>UTC.</a:t>
            </a:r>
            <a:endParaRPr lang="en-US" sz="2100" dirty="0" smtClean="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Landfall Teams</a:t>
            </a:r>
            <a:endParaRPr lang="en-US" sz="4000" dirty="0" smtClean="0">
              <a:solidFill>
                <a:srgbClr val="FFFF66"/>
              </a:solidFill>
              <a:latin typeface="Calibri" pitchFamily="34" charset="0"/>
            </a:endParaRPr>
          </a:p>
        </p:txBody>
      </p:sp>
    </p:spTree>
    <p:extLst>
      <p:ext uri="{BB962C8B-B14F-4D97-AF65-F5344CB8AC3E}">
        <p14:creationId xmlns:p14="http://schemas.microsoft.com/office/powerpoint/2010/main" val="38467589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100" dirty="0">
                <a:solidFill>
                  <a:srgbClr val="FFFF66"/>
                </a:solidFill>
              </a:rPr>
              <a:t>C</a:t>
            </a:r>
            <a:r>
              <a:rPr lang="en-US" sz="2100" dirty="0" smtClean="0">
                <a:solidFill>
                  <a:srgbClr val="FFFF66"/>
                </a:solidFill>
              </a:rPr>
              <a:t>onvey any mission-critical issues immediately to </a:t>
            </a:r>
            <a:r>
              <a:rPr lang="en-US" sz="2100" u="sng" dirty="0" smtClean="0">
                <a:solidFill>
                  <a:srgbClr val="FFFF66"/>
                </a:solidFill>
              </a:rPr>
              <a:t>Flight Director</a:t>
            </a:r>
            <a:r>
              <a:rPr lang="en-US" sz="2100" dirty="0" smtClean="0">
                <a:solidFill>
                  <a:srgbClr val="FFFF66"/>
                </a:solidFill>
              </a:rPr>
              <a:t>.</a:t>
            </a:r>
            <a:endParaRPr lang="en-US" sz="2100" u="sng" dirty="0" smtClean="0">
              <a:solidFill>
                <a:srgbClr val="FFFF66"/>
              </a:solidFill>
            </a:endParaRPr>
          </a:p>
          <a:p>
            <a:pPr>
              <a:spcBef>
                <a:spcPct val="20000"/>
              </a:spcBef>
            </a:pPr>
            <a:endParaRPr lang="en-US" sz="2100" dirty="0">
              <a:solidFill>
                <a:srgbClr val="FFFF66"/>
              </a:solidFill>
            </a:endParaRPr>
          </a:p>
          <a:p>
            <a:pPr marL="231775" indent="-231775">
              <a:spcBef>
                <a:spcPct val="20000"/>
              </a:spcBef>
              <a:buFont typeface="Arial" pitchFamily="34" charset="0"/>
              <a:buChar char="•"/>
            </a:pPr>
            <a:r>
              <a:rPr lang="en-US" sz="2100" dirty="0" smtClean="0">
                <a:solidFill>
                  <a:srgbClr val="FFFF66"/>
                </a:solidFill>
              </a:rPr>
              <a:t>Radar scientist is responsible for monitoring the status of radars during the course of a mission. Toggle between fore and aft real-time displays of velocity during ferry and while on station.</a:t>
            </a:r>
          </a:p>
          <a:p>
            <a:pPr>
              <a:spcBef>
                <a:spcPct val="20000"/>
              </a:spcBef>
            </a:pPr>
            <a:endParaRPr lang="en-US" sz="2100" dirty="0" smtClean="0">
              <a:solidFill>
                <a:srgbClr val="FFFF66"/>
              </a:solidFill>
            </a:endParaRPr>
          </a:p>
          <a:p>
            <a:pPr marL="231775" indent="-231775">
              <a:spcBef>
                <a:spcPct val="20000"/>
              </a:spcBef>
              <a:buFont typeface="Arial" pitchFamily="34" charset="0"/>
              <a:buChar char="•"/>
            </a:pPr>
            <a:r>
              <a:rPr lang="en-US" sz="2100" dirty="0" smtClean="0">
                <a:solidFill>
                  <a:srgbClr val="FFFF66"/>
                </a:solidFill>
              </a:rPr>
              <a:t>10PM takeoff not ideal for AOC crew: commuting a challenge and no daylight during flight</a:t>
            </a:r>
          </a:p>
          <a:p>
            <a:pPr>
              <a:spcBef>
                <a:spcPct val="20000"/>
              </a:spcBef>
            </a:pPr>
            <a:endParaRPr lang="en-US" sz="2100" dirty="0">
              <a:solidFill>
                <a:srgbClr val="FFFF66"/>
              </a:solidFill>
            </a:endParaRPr>
          </a:p>
          <a:p>
            <a:pPr marL="231775" indent="-231775">
              <a:spcBef>
                <a:spcPct val="20000"/>
              </a:spcBef>
              <a:buFont typeface="Arial" pitchFamily="34" charset="0"/>
              <a:buChar char="•"/>
            </a:pPr>
            <a:r>
              <a:rPr lang="en-US" sz="2100" dirty="0" smtClean="0">
                <a:solidFill>
                  <a:srgbClr val="FFFF66"/>
                </a:solidFill>
              </a:rPr>
              <a:t>Reserve GOV during peak season (Silver Caravan now reserved for HRD through </a:t>
            </a:r>
            <a:r>
              <a:rPr lang="en-US" sz="2100" smtClean="0">
                <a:solidFill>
                  <a:srgbClr val="FFFF66"/>
                </a:solidFill>
              </a:rPr>
              <a:t>October)</a:t>
            </a:r>
          </a:p>
          <a:p>
            <a:pPr>
              <a:spcBef>
                <a:spcPct val="20000"/>
              </a:spcBef>
            </a:pPr>
            <a:endParaRPr lang="en-US" sz="2100" dirty="0" smtClean="0">
              <a:solidFill>
                <a:srgbClr val="FFFF66"/>
              </a:solidFill>
            </a:endParaRPr>
          </a:p>
          <a:p>
            <a:pPr marL="231775" indent="-231775">
              <a:spcBef>
                <a:spcPct val="20000"/>
              </a:spcBef>
              <a:buFont typeface="Arial" pitchFamily="34" charset="0"/>
              <a:buChar char="•"/>
            </a:pPr>
            <a:r>
              <a:rPr lang="en-US" sz="2100" dirty="0" smtClean="0">
                <a:solidFill>
                  <a:srgbClr val="FFFF66"/>
                </a:solidFill>
              </a:rPr>
              <a:t>Anything else?</a:t>
            </a: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Lessons Learned &amp; Action Items</a:t>
            </a:r>
          </a:p>
        </p:txBody>
      </p:sp>
    </p:spTree>
    <p:extLst>
      <p:ext uri="{BB962C8B-B14F-4D97-AF65-F5344CB8AC3E}">
        <p14:creationId xmlns:p14="http://schemas.microsoft.com/office/powerpoint/2010/main" val="30836824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5949"/>
            <a:ext cx="8229600" cy="857250"/>
          </a:xfrm>
        </p:spPr>
        <p:txBody>
          <a:bodyPr>
            <a:normAutofit fontScale="90000"/>
          </a:bodyPr>
          <a:lstStyle/>
          <a:p>
            <a:r>
              <a:rPr lang="en-US" b="1" dirty="0" smtClean="0"/>
              <a:t>2017 Basin-Scale HWRF</a:t>
            </a:r>
            <a:br>
              <a:rPr lang="en-US" b="1" dirty="0" smtClean="0"/>
            </a:br>
            <a:r>
              <a:rPr lang="en-US" sz="3600" i="1" dirty="0"/>
              <a:t>Hurricane Harvey Preliminary Evaluation</a:t>
            </a:r>
            <a:endParaRPr lang="en-US" sz="3600" b="1" i="1" dirty="0"/>
          </a:p>
        </p:txBody>
      </p:sp>
      <p:pic>
        <p:nvPicPr>
          <p:cNvPr id="9" name="Content Placeholder 8"/>
          <p:cNvPicPr>
            <a:picLocks noGrp="1" noChangeAspect="1"/>
          </p:cNvPicPr>
          <p:nvPr>
            <p:ph sz="half" idx="1"/>
          </p:nvPr>
        </p:nvPicPr>
        <p:blipFill>
          <a:blip r:embed="rId2"/>
          <a:srcRect l="-9488" r="-9488"/>
          <a:stretch>
            <a:fillRect/>
          </a:stretch>
        </p:blipFill>
        <p:spPr>
          <a:xfrm>
            <a:off x="457200" y="2179321"/>
            <a:ext cx="4038600" cy="3394472"/>
          </a:xfrm>
        </p:spPr>
      </p:pic>
      <p:pic>
        <p:nvPicPr>
          <p:cNvPr id="11" name="Content Placeholder 10" descr="harvey-landfall-radar-anim.gif"/>
          <p:cNvPicPr>
            <a:picLocks noGrp="1" noChangeAspect="1"/>
          </p:cNvPicPr>
          <p:nvPr>
            <p:ph sz="half" idx="2"/>
          </p:nvPr>
        </p:nvPicPr>
        <p:blipFill>
          <a:blip r:embed="rId3">
            <a:extLst>
              <a:ext uri="{28A0092B-C50C-407E-A947-70E740481C1C}">
                <a14:useLocalDpi xmlns:a14="http://schemas.microsoft.com/office/drawing/2010/main" val="0"/>
              </a:ext>
            </a:extLst>
          </a:blip>
          <a:srcRect t="-6034" b="-6034"/>
          <a:stretch>
            <a:fillRect/>
          </a:stretch>
        </p:blipFill>
        <p:spPr>
          <a:xfrm>
            <a:off x="4648200" y="2179321"/>
            <a:ext cx="4038600" cy="3394472"/>
          </a:xfrm>
        </p:spPr>
      </p:pic>
      <p:sp>
        <p:nvSpPr>
          <p:cNvPr id="13" name="TextBox 12"/>
          <p:cNvSpPr txBox="1"/>
          <p:nvPr/>
        </p:nvSpPr>
        <p:spPr>
          <a:xfrm>
            <a:off x="1445078" y="1762053"/>
            <a:ext cx="6264004" cy="369332"/>
          </a:xfrm>
          <a:prstGeom prst="rect">
            <a:avLst/>
          </a:prstGeom>
          <a:noFill/>
        </p:spPr>
        <p:txBody>
          <a:bodyPr wrap="square" rtlCol="0">
            <a:spAutoFit/>
          </a:bodyPr>
          <a:lstStyle/>
          <a:p>
            <a:pPr defTabSz="457200"/>
            <a:r>
              <a:rPr lang="en-US" dirty="0">
                <a:solidFill>
                  <a:prstClr val="black"/>
                </a:solidFill>
              </a:rPr>
              <a:t>Gus Alaka &amp; the HRD Modeling Team		September 1, 2017</a:t>
            </a:r>
          </a:p>
        </p:txBody>
      </p:sp>
    </p:spTree>
    <p:extLst>
      <p:ext uri="{BB962C8B-B14F-4D97-AF65-F5344CB8AC3E}">
        <p14:creationId xmlns:p14="http://schemas.microsoft.com/office/powerpoint/2010/main" val="1467609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0189"/>
            <a:ext cx="8229600" cy="857250"/>
          </a:xfrm>
        </p:spPr>
        <p:txBody>
          <a:bodyPr>
            <a:normAutofit fontScale="90000"/>
          </a:bodyPr>
          <a:lstStyle/>
          <a:p>
            <a:r>
              <a:rPr lang="en-US" b="1" dirty="0" smtClean="0"/>
              <a:t>2017 Basin-Scale HWRF</a:t>
            </a:r>
            <a:br>
              <a:rPr lang="en-US" b="1" dirty="0" smtClean="0"/>
            </a:br>
            <a:r>
              <a:rPr lang="en-US" sz="3600" i="1" dirty="0"/>
              <a:t>Hurricane Harvey Preliminary Evaluation</a:t>
            </a:r>
            <a:endParaRPr lang="en-US" sz="3600" dirty="0"/>
          </a:p>
        </p:txBody>
      </p:sp>
      <p:pic>
        <p:nvPicPr>
          <p:cNvPr id="8" name="Content Placeholder 7"/>
          <p:cNvPicPr>
            <a:picLocks noGrp="1" noChangeAspect="1"/>
          </p:cNvPicPr>
          <p:nvPr>
            <p:ph sz="half" idx="1"/>
          </p:nvPr>
        </p:nvPicPr>
        <p:blipFill>
          <a:blip r:embed="rId2"/>
          <a:srcRect t="-16486" b="-16486"/>
          <a:stretch>
            <a:fillRect/>
          </a:stretch>
        </p:blipFill>
        <p:spPr>
          <a:xfrm>
            <a:off x="0" y="1684881"/>
            <a:ext cx="4495800" cy="3778752"/>
          </a:xfrm>
        </p:spPr>
      </p:pic>
      <p:sp>
        <p:nvSpPr>
          <p:cNvPr id="10" name="TextBox 9"/>
          <p:cNvSpPr txBox="1"/>
          <p:nvPr/>
        </p:nvSpPr>
        <p:spPr>
          <a:xfrm>
            <a:off x="842999" y="5021317"/>
            <a:ext cx="2467342" cy="861774"/>
          </a:xfrm>
          <a:prstGeom prst="rect">
            <a:avLst/>
          </a:prstGeom>
          <a:noFill/>
        </p:spPr>
        <p:txBody>
          <a:bodyPr wrap="none" rtlCol="0">
            <a:spAutoFit/>
          </a:bodyPr>
          <a:lstStyle/>
          <a:p>
            <a:pPr algn="ctr" defTabSz="457200"/>
            <a:r>
              <a:rPr lang="en-US" b="1" dirty="0">
                <a:solidFill>
                  <a:srgbClr val="731316"/>
                </a:solidFill>
              </a:rPr>
              <a:t>HB17 </a:t>
            </a:r>
            <a:r>
              <a:rPr lang="en-US" dirty="0">
                <a:solidFill>
                  <a:prstClr val="black"/>
                </a:solidFill>
              </a:rPr>
              <a:t>produced the best</a:t>
            </a:r>
          </a:p>
          <a:p>
            <a:pPr algn="ctr" defTabSz="457200"/>
            <a:r>
              <a:rPr lang="en-US" b="1" dirty="0">
                <a:solidFill>
                  <a:prstClr val="black"/>
                </a:solidFill>
              </a:rPr>
              <a:t>Late Track Forecasts</a:t>
            </a:r>
          </a:p>
          <a:p>
            <a:pPr algn="ctr" defTabSz="457200"/>
            <a:r>
              <a:rPr lang="en-US" sz="1400" b="1" dirty="0">
                <a:solidFill>
                  <a:srgbClr val="FF790A"/>
                </a:solidFill>
              </a:rPr>
              <a:t>CTCX </a:t>
            </a:r>
            <a:r>
              <a:rPr lang="en-US" sz="1400" dirty="0">
                <a:solidFill>
                  <a:srgbClr val="000000"/>
                </a:solidFill>
              </a:rPr>
              <a:t>&amp;</a:t>
            </a:r>
            <a:r>
              <a:rPr lang="en-US" sz="1400" b="1" dirty="0">
                <a:solidFill>
                  <a:srgbClr val="731316"/>
                </a:solidFill>
              </a:rPr>
              <a:t> </a:t>
            </a:r>
            <a:r>
              <a:rPr lang="en-US" sz="1400" b="1" dirty="0">
                <a:solidFill>
                  <a:srgbClr val="FF0000"/>
                </a:solidFill>
              </a:rPr>
              <a:t>OFCL</a:t>
            </a:r>
            <a:r>
              <a:rPr lang="en-US" sz="1400" b="1" dirty="0">
                <a:solidFill>
                  <a:srgbClr val="731316"/>
                </a:solidFill>
              </a:rPr>
              <a:t> </a:t>
            </a:r>
            <a:r>
              <a:rPr lang="en-US" sz="1400" dirty="0">
                <a:solidFill>
                  <a:srgbClr val="000000"/>
                </a:solidFill>
              </a:rPr>
              <a:t>were good too</a:t>
            </a:r>
          </a:p>
        </p:txBody>
      </p:sp>
      <p:sp>
        <p:nvSpPr>
          <p:cNvPr id="11" name="TextBox 10"/>
          <p:cNvSpPr txBox="1"/>
          <p:nvPr/>
        </p:nvSpPr>
        <p:spPr>
          <a:xfrm>
            <a:off x="5503210" y="5021317"/>
            <a:ext cx="2331563" cy="861774"/>
          </a:xfrm>
          <a:prstGeom prst="rect">
            <a:avLst/>
          </a:prstGeom>
          <a:noFill/>
        </p:spPr>
        <p:txBody>
          <a:bodyPr wrap="none" rtlCol="0">
            <a:spAutoFit/>
          </a:bodyPr>
          <a:lstStyle/>
          <a:p>
            <a:pPr algn="ctr" defTabSz="457200"/>
            <a:r>
              <a:rPr lang="en-US" b="1" dirty="0">
                <a:solidFill>
                  <a:srgbClr val="731316"/>
                </a:solidFill>
              </a:rPr>
              <a:t>HB17 </a:t>
            </a:r>
            <a:r>
              <a:rPr lang="en-US" dirty="0">
                <a:solidFill>
                  <a:prstClr val="black"/>
                </a:solidFill>
              </a:rPr>
              <a:t>produced low</a:t>
            </a:r>
          </a:p>
          <a:p>
            <a:pPr algn="ctr" defTabSz="457200"/>
            <a:r>
              <a:rPr lang="en-US" b="1" dirty="0">
                <a:solidFill>
                  <a:prstClr val="black"/>
                </a:solidFill>
              </a:rPr>
              <a:t>Late Intensity Error</a:t>
            </a:r>
          </a:p>
          <a:p>
            <a:pPr algn="ctr" defTabSz="457200"/>
            <a:r>
              <a:rPr lang="en-US" sz="1400" b="1" dirty="0">
                <a:solidFill>
                  <a:srgbClr val="9618F1"/>
                </a:solidFill>
              </a:rPr>
              <a:t>HWRF </a:t>
            </a:r>
            <a:r>
              <a:rPr lang="en-US" sz="1400" dirty="0">
                <a:solidFill>
                  <a:srgbClr val="000000"/>
                </a:solidFill>
              </a:rPr>
              <a:t>&amp;</a:t>
            </a:r>
            <a:r>
              <a:rPr lang="en-US" sz="1400" b="1" dirty="0">
                <a:solidFill>
                  <a:srgbClr val="731316"/>
                </a:solidFill>
              </a:rPr>
              <a:t> </a:t>
            </a:r>
            <a:r>
              <a:rPr lang="en-US" sz="1400" b="1" dirty="0">
                <a:solidFill>
                  <a:srgbClr val="FF0000"/>
                </a:solidFill>
              </a:rPr>
              <a:t>OFCL</a:t>
            </a:r>
            <a:r>
              <a:rPr lang="en-US" sz="1400" b="1" dirty="0">
                <a:solidFill>
                  <a:srgbClr val="731316"/>
                </a:solidFill>
              </a:rPr>
              <a:t> </a:t>
            </a:r>
            <a:r>
              <a:rPr lang="en-US" sz="1400" dirty="0">
                <a:solidFill>
                  <a:srgbClr val="000000"/>
                </a:solidFill>
              </a:rPr>
              <a:t>were good too</a:t>
            </a:r>
          </a:p>
        </p:txBody>
      </p:sp>
      <p:pic>
        <p:nvPicPr>
          <p:cNvPr id="13" name="Content Placeholder 12" descr="Verification.ABS_WIND_ERR.harvey09l.2017083018.late.png"/>
          <p:cNvPicPr>
            <a:picLocks noGrp="1" noChangeAspect="1"/>
          </p:cNvPicPr>
          <p:nvPr>
            <p:ph sz="half" idx="2"/>
          </p:nvPr>
        </p:nvPicPr>
        <p:blipFill>
          <a:blip r:embed="rId3">
            <a:extLst>
              <a:ext uri="{28A0092B-C50C-407E-A947-70E740481C1C}">
                <a14:useLocalDpi xmlns:a14="http://schemas.microsoft.com/office/drawing/2010/main" val="0"/>
              </a:ext>
            </a:extLst>
          </a:blip>
          <a:srcRect t="-15132" b="-15132"/>
          <a:stretch>
            <a:fillRect/>
          </a:stretch>
        </p:blipFill>
        <p:spPr>
          <a:xfrm>
            <a:off x="4648200" y="1673121"/>
            <a:ext cx="4495800" cy="3778752"/>
          </a:xfrm>
        </p:spPr>
      </p:pic>
    </p:spTree>
    <p:extLst>
      <p:ext uri="{BB962C8B-B14F-4D97-AF65-F5344CB8AC3E}">
        <p14:creationId xmlns:p14="http://schemas.microsoft.com/office/powerpoint/2010/main" val="1604711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16486" b="-16486"/>
          <a:stretch>
            <a:fillRect/>
          </a:stretch>
        </p:blipFill>
        <p:spPr>
          <a:xfrm>
            <a:off x="0" y="1684881"/>
            <a:ext cx="4495800" cy="3778752"/>
          </a:xfrm>
        </p:spPr>
      </p:pic>
      <p:sp>
        <p:nvSpPr>
          <p:cNvPr id="10" name="TextBox 9"/>
          <p:cNvSpPr txBox="1"/>
          <p:nvPr/>
        </p:nvSpPr>
        <p:spPr>
          <a:xfrm>
            <a:off x="842999" y="5021317"/>
            <a:ext cx="2467342" cy="861774"/>
          </a:xfrm>
          <a:prstGeom prst="rect">
            <a:avLst/>
          </a:prstGeom>
          <a:noFill/>
        </p:spPr>
        <p:txBody>
          <a:bodyPr wrap="none" rtlCol="0">
            <a:spAutoFit/>
          </a:bodyPr>
          <a:lstStyle/>
          <a:p>
            <a:pPr algn="ctr" defTabSz="457200"/>
            <a:r>
              <a:rPr lang="en-US" b="1" dirty="0">
                <a:solidFill>
                  <a:srgbClr val="731316"/>
                </a:solidFill>
              </a:rPr>
              <a:t>HB17 </a:t>
            </a:r>
            <a:r>
              <a:rPr lang="en-US" dirty="0">
                <a:solidFill>
                  <a:prstClr val="black"/>
                </a:solidFill>
              </a:rPr>
              <a:t>produced the best</a:t>
            </a:r>
          </a:p>
          <a:p>
            <a:pPr algn="ctr" defTabSz="457200"/>
            <a:r>
              <a:rPr lang="en-US" b="1" dirty="0">
                <a:solidFill>
                  <a:prstClr val="black"/>
                </a:solidFill>
              </a:rPr>
              <a:t>Late Track Forecasts</a:t>
            </a:r>
          </a:p>
          <a:p>
            <a:pPr algn="ctr" defTabSz="457200"/>
            <a:r>
              <a:rPr lang="en-US" sz="1400" b="1" dirty="0">
                <a:solidFill>
                  <a:srgbClr val="FF790A"/>
                </a:solidFill>
              </a:rPr>
              <a:t>CTCX </a:t>
            </a:r>
            <a:r>
              <a:rPr lang="en-US" sz="1400" dirty="0">
                <a:solidFill>
                  <a:srgbClr val="000000"/>
                </a:solidFill>
              </a:rPr>
              <a:t>&amp;</a:t>
            </a:r>
            <a:r>
              <a:rPr lang="en-US" sz="1400" b="1" dirty="0">
                <a:solidFill>
                  <a:srgbClr val="731316"/>
                </a:solidFill>
              </a:rPr>
              <a:t> </a:t>
            </a:r>
            <a:r>
              <a:rPr lang="en-US" sz="1400" b="1" dirty="0">
                <a:solidFill>
                  <a:srgbClr val="FF0000"/>
                </a:solidFill>
              </a:rPr>
              <a:t>OFCL</a:t>
            </a:r>
            <a:r>
              <a:rPr lang="en-US" sz="1400" b="1" dirty="0">
                <a:solidFill>
                  <a:srgbClr val="731316"/>
                </a:solidFill>
              </a:rPr>
              <a:t> </a:t>
            </a:r>
            <a:r>
              <a:rPr lang="en-US" sz="1400" dirty="0">
                <a:solidFill>
                  <a:srgbClr val="000000"/>
                </a:solidFill>
              </a:rPr>
              <a:t>were good too</a:t>
            </a:r>
          </a:p>
        </p:txBody>
      </p:sp>
      <p:sp>
        <p:nvSpPr>
          <p:cNvPr id="11" name="TextBox 10"/>
          <p:cNvSpPr txBox="1"/>
          <p:nvPr/>
        </p:nvSpPr>
        <p:spPr>
          <a:xfrm>
            <a:off x="5574486" y="5021317"/>
            <a:ext cx="2189008" cy="861774"/>
          </a:xfrm>
          <a:prstGeom prst="rect">
            <a:avLst/>
          </a:prstGeom>
          <a:noFill/>
        </p:spPr>
        <p:txBody>
          <a:bodyPr wrap="none" rtlCol="0">
            <a:spAutoFit/>
          </a:bodyPr>
          <a:lstStyle/>
          <a:p>
            <a:pPr algn="ctr" defTabSz="457200"/>
            <a:r>
              <a:rPr lang="en-US" b="1" dirty="0">
                <a:solidFill>
                  <a:srgbClr val="731316"/>
                </a:solidFill>
              </a:rPr>
              <a:t>HB17 </a:t>
            </a:r>
            <a:r>
              <a:rPr lang="en-US" dirty="0">
                <a:solidFill>
                  <a:prstClr val="black"/>
                </a:solidFill>
              </a:rPr>
              <a:t>produced small</a:t>
            </a:r>
          </a:p>
          <a:p>
            <a:pPr algn="ctr" defTabSz="457200"/>
            <a:r>
              <a:rPr lang="en-US" b="1" dirty="0">
                <a:solidFill>
                  <a:prstClr val="black"/>
                </a:solidFill>
              </a:rPr>
              <a:t>Late Intensity Bias</a:t>
            </a:r>
          </a:p>
          <a:p>
            <a:pPr algn="ctr" defTabSz="457200"/>
            <a:r>
              <a:rPr lang="en-US" sz="1400" b="1" dirty="0">
                <a:solidFill>
                  <a:srgbClr val="FF0000"/>
                </a:solidFill>
              </a:rPr>
              <a:t>OFCL</a:t>
            </a:r>
            <a:r>
              <a:rPr lang="en-US" sz="1400" b="1" dirty="0">
                <a:solidFill>
                  <a:srgbClr val="731316"/>
                </a:solidFill>
              </a:rPr>
              <a:t> </a:t>
            </a:r>
            <a:r>
              <a:rPr lang="en-US" sz="1400" dirty="0">
                <a:solidFill>
                  <a:srgbClr val="000000"/>
                </a:solidFill>
              </a:rPr>
              <a:t>was good too</a:t>
            </a:r>
          </a:p>
        </p:txBody>
      </p:sp>
      <p:pic>
        <p:nvPicPr>
          <p:cNvPr id="3" name="Content Placeholder 2" descr="Verification.WIND_ERR.harvey09l.2017083018.late.png"/>
          <p:cNvPicPr>
            <a:picLocks noGrp="1" noChangeAspect="1"/>
          </p:cNvPicPr>
          <p:nvPr>
            <p:ph sz="half" idx="2"/>
          </p:nvPr>
        </p:nvPicPr>
        <p:blipFill>
          <a:blip r:embed="rId3">
            <a:extLst>
              <a:ext uri="{28A0092B-C50C-407E-A947-70E740481C1C}">
                <a14:useLocalDpi xmlns:a14="http://schemas.microsoft.com/office/drawing/2010/main" val="0"/>
              </a:ext>
            </a:extLst>
          </a:blip>
          <a:srcRect t="-15782" b="-15782"/>
          <a:stretch>
            <a:fillRect/>
          </a:stretch>
        </p:blipFill>
        <p:spPr>
          <a:xfrm>
            <a:off x="4648200" y="1684881"/>
            <a:ext cx="4495800" cy="3778752"/>
          </a:xfrm>
        </p:spPr>
      </p:pic>
      <p:sp>
        <p:nvSpPr>
          <p:cNvPr id="12" name="Title 3"/>
          <p:cNvSpPr>
            <a:spLocks noGrp="1"/>
          </p:cNvSpPr>
          <p:nvPr>
            <p:ph type="title"/>
          </p:nvPr>
        </p:nvSpPr>
        <p:spPr>
          <a:xfrm>
            <a:off x="457200" y="870189"/>
            <a:ext cx="8229600" cy="857250"/>
          </a:xfrm>
        </p:spPr>
        <p:txBody>
          <a:bodyPr>
            <a:normAutofit fontScale="90000"/>
          </a:bodyPr>
          <a:lstStyle/>
          <a:p>
            <a:r>
              <a:rPr lang="en-US" b="1" dirty="0" smtClean="0"/>
              <a:t>2017 Basin-Scale HWRF</a:t>
            </a:r>
            <a:br>
              <a:rPr lang="en-US" b="1" dirty="0" smtClean="0"/>
            </a:br>
            <a:r>
              <a:rPr lang="en-US" sz="3600" i="1" dirty="0"/>
              <a:t>Hurricane Harvey Preliminary Evaluation</a:t>
            </a:r>
            <a:endParaRPr lang="en-US" sz="3600" dirty="0"/>
          </a:p>
        </p:txBody>
      </p:sp>
    </p:spTree>
    <p:extLst>
      <p:ext uri="{BB962C8B-B14F-4D97-AF65-F5344CB8AC3E}">
        <p14:creationId xmlns:p14="http://schemas.microsoft.com/office/powerpoint/2010/main" val="25042963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llTracks.HB17.harvey09l.2017083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7750"/>
            <a:ext cx="9144000" cy="4758460"/>
          </a:xfrm>
          <a:prstGeom prst="rect">
            <a:avLst/>
          </a:prstGeom>
        </p:spPr>
      </p:pic>
    </p:spTree>
    <p:extLst>
      <p:ext uri="{BB962C8B-B14F-4D97-AF65-F5344CB8AC3E}">
        <p14:creationId xmlns:p14="http://schemas.microsoft.com/office/powerpoint/2010/main" val="504991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1524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Highlights</a:t>
            </a:r>
          </a:p>
        </p:txBody>
      </p:sp>
      <p:sp>
        <p:nvSpPr>
          <p:cNvPr id="8" name="Subtitle 2"/>
          <p:cNvSpPr txBox="1">
            <a:spLocks/>
          </p:cNvSpPr>
          <p:nvPr/>
        </p:nvSpPr>
        <p:spPr>
          <a:xfrm>
            <a:off x="145478" y="988136"/>
            <a:ext cx="8839200" cy="4926621"/>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smtClean="0">
                <a:solidFill>
                  <a:srgbClr val="FFFF66"/>
                </a:solidFill>
                <a:ea typeface="ＭＳ Ｐゴシック" charset="-128"/>
                <a:cs typeface="ＭＳ Ｐゴシック" charset="-128"/>
              </a:rPr>
              <a:t>Sampled rapidly intensifying storm w/ significant U.S. impact; transmitted recon data for HWRF DA (06Z &amp; 18Z)</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rgbClr val="FFFF66"/>
                </a:solidFill>
                <a:ea typeface="ＭＳ Ｐゴシック" charset="-128"/>
                <a:cs typeface="ＭＳ Ｐゴシック" charset="-128"/>
              </a:rPr>
              <a:t>Coincident Global Hawk during 1</a:t>
            </a:r>
            <a:r>
              <a:rPr lang="en-US" sz="2800" baseline="30000" dirty="0" smtClean="0">
                <a:solidFill>
                  <a:srgbClr val="FFFF66"/>
                </a:solidFill>
                <a:ea typeface="ＭＳ Ｐゴシック" charset="-128"/>
                <a:cs typeface="ＭＳ Ｐゴシック" charset="-128"/>
              </a:rPr>
              <a:t>st</a:t>
            </a:r>
            <a:r>
              <a:rPr lang="en-US" sz="2800" dirty="0" smtClean="0">
                <a:solidFill>
                  <a:srgbClr val="FFFF66"/>
                </a:solidFill>
                <a:ea typeface="ＭＳ Ｐゴシック" charset="-128"/>
                <a:cs typeface="ＭＳ Ｐゴシック" charset="-128"/>
              </a:rPr>
              <a:t> 10PM flight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smtClean="0">
                <a:solidFill>
                  <a:srgbClr val="FFFF66"/>
                </a:solidFill>
                <a:ea typeface="ＭＳ Ｐゴシック" charset="-128"/>
                <a:cs typeface="ＭＳ Ｐゴシック" charset="-128"/>
              </a:rPr>
              <a:t>CYGNSS coordination during 10PM flights</a:t>
            </a:r>
          </a:p>
        </p:txBody>
      </p:sp>
      <p:graphicFrame>
        <p:nvGraphicFramePr>
          <p:cNvPr id="4" name="Chart 3"/>
          <p:cNvGraphicFramePr/>
          <p:nvPr>
            <p:extLst>
              <p:ext uri="{D42A27DB-BD31-4B8C-83A1-F6EECF244321}">
                <p14:modId xmlns:p14="http://schemas.microsoft.com/office/powerpoint/2010/main" val="3282596904"/>
              </p:ext>
            </p:extLst>
          </p:nvPr>
        </p:nvGraphicFramePr>
        <p:xfrm>
          <a:off x="228600" y="3048000"/>
          <a:ext cx="8756078" cy="314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6101166"/>
            <a:ext cx="617477" cy="369332"/>
          </a:xfrm>
          <a:prstGeom prst="rect">
            <a:avLst/>
          </a:prstGeom>
          <a:noFill/>
        </p:spPr>
        <p:txBody>
          <a:bodyPr wrap="none" rtlCol="0">
            <a:spAutoFit/>
          </a:bodyPr>
          <a:lstStyle/>
          <a:p>
            <a:r>
              <a:rPr lang="en-US" dirty="0" smtClean="0">
                <a:solidFill>
                  <a:srgbClr val="FFFF66"/>
                </a:solidFill>
              </a:rPr>
              <a:t>18th</a:t>
            </a:r>
            <a:endParaRPr lang="en-US" dirty="0">
              <a:solidFill>
                <a:srgbClr val="FFFF66"/>
              </a:solidFill>
            </a:endParaRPr>
          </a:p>
        </p:txBody>
      </p:sp>
      <p:sp>
        <p:nvSpPr>
          <p:cNvPr id="6" name="TextBox 5"/>
          <p:cNvSpPr txBox="1"/>
          <p:nvPr/>
        </p:nvSpPr>
        <p:spPr>
          <a:xfrm>
            <a:off x="1037223" y="6101166"/>
            <a:ext cx="617477" cy="369332"/>
          </a:xfrm>
          <a:prstGeom prst="rect">
            <a:avLst/>
          </a:prstGeom>
          <a:noFill/>
        </p:spPr>
        <p:txBody>
          <a:bodyPr wrap="none" rtlCol="0">
            <a:spAutoFit/>
          </a:bodyPr>
          <a:lstStyle/>
          <a:p>
            <a:r>
              <a:rPr lang="en-US" dirty="0" smtClean="0">
                <a:solidFill>
                  <a:srgbClr val="FFFF66"/>
                </a:solidFill>
              </a:rPr>
              <a:t>19th</a:t>
            </a:r>
            <a:endParaRPr lang="en-US" dirty="0">
              <a:solidFill>
                <a:srgbClr val="FFFF66"/>
              </a:solidFill>
            </a:endParaRPr>
          </a:p>
        </p:txBody>
      </p:sp>
      <p:sp>
        <p:nvSpPr>
          <p:cNvPr id="9" name="TextBox 8"/>
          <p:cNvSpPr txBox="1"/>
          <p:nvPr/>
        </p:nvSpPr>
        <p:spPr>
          <a:xfrm>
            <a:off x="1619119" y="6106332"/>
            <a:ext cx="617477" cy="369332"/>
          </a:xfrm>
          <a:prstGeom prst="rect">
            <a:avLst/>
          </a:prstGeom>
          <a:noFill/>
        </p:spPr>
        <p:txBody>
          <a:bodyPr wrap="none" rtlCol="0">
            <a:spAutoFit/>
          </a:bodyPr>
          <a:lstStyle/>
          <a:p>
            <a:r>
              <a:rPr lang="en-US" dirty="0" smtClean="0">
                <a:solidFill>
                  <a:srgbClr val="FFFF66"/>
                </a:solidFill>
              </a:rPr>
              <a:t>20th</a:t>
            </a:r>
            <a:endParaRPr lang="en-US" dirty="0">
              <a:solidFill>
                <a:srgbClr val="FFFF66"/>
              </a:solidFill>
            </a:endParaRPr>
          </a:p>
        </p:txBody>
      </p:sp>
      <p:sp>
        <p:nvSpPr>
          <p:cNvPr id="10" name="TextBox 9"/>
          <p:cNvSpPr txBox="1"/>
          <p:nvPr/>
        </p:nvSpPr>
        <p:spPr>
          <a:xfrm>
            <a:off x="2219739" y="6101166"/>
            <a:ext cx="582852" cy="369332"/>
          </a:xfrm>
          <a:prstGeom prst="rect">
            <a:avLst/>
          </a:prstGeom>
          <a:noFill/>
        </p:spPr>
        <p:txBody>
          <a:bodyPr wrap="none" rtlCol="0">
            <a:spAutoFit/>
          </a:bodyPr>
          <a:lstStyle/>
          <a:p>
            <a:r>
              <a:rPr lang="en-US" dirty="0" smtClean="0">
                <a:solidFill>
                  <a:srgbClr val="FFFF66"/>
                </a:solidFill>
              </a:rPr>
              <a:t>21st</a:t>
            </a:r>
            <a:endParaRPr lang="en-US" dirty="0">
              <a:solidFill>
                <a:srgbClr val="FFFF66"/>
              </a:solidFill>
            </a:endParaRPr>
          </a:p>
        </p:txBody>
      </p:sp>
      <p:sp>
        <p:nvSpPr>
          <p:cNvPr id="2" name="Oval 1"/>
          <p:cNvSpPr/>
          <p:nvPr/>
        </p:nvSpPr>
        <p:spPr>
          <a:xfrm rot="2340324">
            <a:off x="4764664" y="3081003"/>
            <a:ext cx="462026" cy="244954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54882" y="5573992"/>
            <a:ext cx="269192"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23582" y="6107960"/>
            <a:ext cx="704156" cy="369332"/>
          </a:xfrm>
          <a:prstGeom prst="rect">
            <a:avLst/>
          </a:prstGeom>
          <a:noFill/>
        </p:spPr>
        <p:txBody>
          <a:bodyPr wrap="square" rtlCol="0">
            <a:spAutoFit/>
          </a:bodyPr>
          <a:lstStyle/>
          <a:p>
            <a:r>
              <a:rPr lang="en-US" dirty="0" smtClean="0">
                <a:solidFill>
                  <a:srgbClr val="FFFF66"/>
                </a:solidFill>
              </a:rPr>
              <a:t>22nd</a:t>
            </a:r>
            <a:endParaRPr lang="en-US" dirty="0">
              <a:solidFill>
                <a:srgbClr val="FFFF66"/>
              </a:solidFill>
            </a:endParaRPr>
          </a:p>
        </p:txBody>
      </p:sp>
      <p:sp>
        <p:nvSpPr>
          <p:cNvPr id="15" name="TextBox 14"/>
          <p:cNvSpPr txBox="1"/>
          <p:nvPr/>
        </p:nvSpPr>
        <p:spPr>
          <a:xfrm>
            <a:off x="3450215" y="6107960"/>
            <a:ext cx="704156" cy="369332"/>
          </a:xfrm>
          <a:prstGeom prst="rect">
            <a:avLst/>
          </a:prstGeom>
          <a:noFill/>
        </p:spPr>
        <p:txBody>
          <a:bodyPr wrap="square" rtlCol="0">
            <a:spAutoFit/>
          </a:bodyPr>
          <a:lstStyle/>
          <a:p>
            <a:r>
              <a:rPr lang="en-US" dirty="0" smtClean="0">
                <a:solidFill>
                  <a:srgbClr val="FFFF66"/>
                </a:solidFill>
              </a:rPr>
              <a:t>23rd</a:t>
            </a:r>
            <a:endParaRPr lang="en-US" dirty="0">
              <a:solidFill>
                <a:srgbClr val="FFFF66"/>
              </a:solidFill>
            </a:endParaRPr>
          </a:p>
        </p:txBody>
      </p:sp>
      <p:sp>
        <p:nvSpPr>
          <p:cNvPr id="16" name="TextBox 15"/>
          <p:cNvSpPr txBox="1"/>
          <p:nvPr/>
        </p:nvSpPr>
        <p:spPr>
          <a:xfrm>
            <a:off x="4057791" y="6101166"/>
            <a:ext cx="704156" cy="369332"/>
          </a:xfrm>
          <a:prstGeom prst="rect">
            <a:avLst/>
          </a:prstGeom>
          <a:noFill/>
        </p:spPr>
        <p:txBody>
          <a:bodyPr wrap="square" rtlCol="0">
            <a:spAutoFit/>
          </a:bodyPr>
          <a:lstStyle/>
          <a:p>
            <a:r>
              <a:rPr lang="en-US" dirty="0" smtClean="0">
                <a:solidFill>
                  <a:srgbClr val="FFFF66"/>
                </a:solidFill>
              </a:rPr>
              <a:t>24th</a:t>
            </a:r>
            <a:endParaRPr lang="en-US" dirty="0">
              <a:solidFill>
                <a:srgbClr val="FFFF66"/>
              </a:solidFill>
            </a:endParaRPr>
          </a:p>
        </p:txBody>
      </p:sp>
      <p:sp>
        <p:nvSpPr>
          <p:cNvPr id="17" name="TextBox 16"/>
          <p:cNvSpPr txBox="1"/>
          <p:nvPr/>
        </p:nvSpPr>
        <p:spPr>
          <a:xfrm>
            <a:off x="4679597" y="6107914"/>
            <a:ext cx="704156" cy="369332"/>
          </a:xfrm>
          <a:prstGeom prst="rect">
            <a:avLst/>
          </a:prstGeom>
          <a:noFill/>
        </p:spPr>
        <p:txBody>
          <a:bodyPr wrap="square" rtlCol="0">
            <a:spAutoFit/>
          </a:bodyPr>
          <a:lstStyle/>
          <a:p>
            <a:r>
              <a:rPr lang="en-US" dirty="0" smtClean="0">
                <a:solidFill>
                  <a:srgbClr val="FFFF66"/>
                </a:solidFill>
              </a:rPr>
              <a:t>25th</a:t>
            </a:r>
            <a:endParaRPr lang="en-US" dirty="0">
              <a:solidFill>
                <a:srgbClr val="FFFF66"/>
              </a:solidFill>
            </a:endParaRPr>
          </a:p>
        </p:txBody>
      </p:sp>
      <p:sp>
        <p:nvSpPr>
          <p:cNvPr id="18" name="Oval 17"/>
          <p:cNvSpPr/>
          <p:nvPr/>
        </p:nvSpPr>
        <p:spPr>
          <a:xfrm>
            <a:off x="4556567" y="5573992"/>
            <a:ext cx="269192"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61081" y="5584435"/>
            <a:ext cx="269192"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47609" y="5573992"/>
            <a:ext cx="269192"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101600" y="1883411"/>
            <a:ext cx="3841616" cy="3918925"/>
          </a:xfrm>
        </p:spPr>
        <p:txBody>
          <a:bodyPr>
            <a:normAutofit fontScale="77500" lnSpcReduction="20000"/>
          </a:bodyPr>
          <a:lstStyle/>
          <a:p>
            <a:pPr marL="0" indent="0" algn="ctr">
              <a:buNone/>
            </a:pPr>
            <a:r>
              <a:rPr lang="en-US" sz="2700" b="1" u="sng" dirty="0"/>
              <a:t>Assimilating Data for an RI Case</a:t>
            </a:r>
          </a:p>
          <a:p>
            <a:pPr marL="0" indent="0">
              <a:buNone/>
            </a:pPr>
            <a:endParaRPr lang="en-US" sz="2400" b="1" u="sng" dirty="0"/>
          </a:p>
          <a:p>
            <a:r>
              <a:rPr lang="en-US" sz="2400" dirty="0"/>
              <a:t>“Good” RI forecast for TC Period 2</a:t>
            </a:r>
          </a:p>
          <a:p>
            <a:endParaRPr lang="en-US" sz="2400" dirty="0"/>
          </a:p>
          <a:p>
            <a:r>
              <a:rPr lang="en-US" sz="2400" dirty="0"/>
              <a:t>Successfully assimilated TDR and HDOB data starting on </a:t>
            </a:r>
            <a:r>
              <a:rPr lang="en-US" sz="2400" b="1" dirty="0"/>
              <a:t>2017082500</a:t>
            </a:r>
          </a:p>
          <a:p>
            <a:endParaRPr lang="en-US" sz="2400" dirty="0"/>
          </a:p>
          <a:p>
            <a:r>
              <a:rPr lang="en-US" sz="2400" b="1" dirty="0"/>
              <a:t>Future Research</a:t>
            </a:r>
            <a:r>
              <a:rPr lang="en-US" sz="2400" dirty="0"/>
              <a:t>: What was the impact of these data?</a:t>
            </a:r>
          </a:p>
          <a:p>
            <a:endParaRPr lang="en-US" sz="2400" b="1" dirty="0"/>
          </a:p>
          <a:p>
            <a:pPr marL="0" indent="0" algn="ctr">
              <a:buNone/>
            </a:pPr>
            <a:r>
              <a:rPr lang="en-US" sz="2400" b="1" dirty="0"/>
              <a:t>This is an excellent R.I. dataset for</a:t>
            </a:r>
          </a:p>
          <a:p>
            <a:pPr marL="0" indent="0" algn="ctr">
              <a:buNone/>
            </a:pPr>
            <a:r>
              <a:rPr lang="en-US" sz="2400" b="1" dirty="0"/>
              <a:t>HRD Research</a:t>
            </a:r>
          </a:p>
        </p:txBody>
      </p:sp>
      <p:grpSp>
        <p:nvGrpSpPr>
          <p:cNvPr id="31" name="Group 30"/>
          <p:cNvGrpSpPr/>
          <p:nvPr/>
        </p:nvGrpSpPr>
        <p:grpSpPr>
          <a:xfrm>
            <a:off x="3943216" y="1964690"/>
            <a:ext cx="5058544" cy="3837646"/>
            <a:chOff x="3943216" y="1107440"/>
            <a:chExt cx="5058544" cy="3837646"/>
          </a:xfrm>
        </p:grpSpPr>
        <p:grpSp>
          <p:nvGrpSpPr>
            <p:cNvPr id="7" name="Group 6"/>
            <p:cNvGrpSpPr/>
            <p:nvPr/>
          </p:nvGrpSpPr>
          <p:grpSpPr>
            <a:xfrm>
              <a:off x="4104640" y="1107440"/>
              <a:ext cx="4897120" cy="3698240"/>
              <a:chOff x="3525521" y="284480"/>
              <a:chExt cx="5618479" cy="4460240"/>
            </a:xfrm>
          </p:grpSpPr>
          <p:pic>
            <p:nvPicPr>
              <p:cNvPr id="18" name="Picture 17" descr="AllIntensity.HB17.harvey09l.2017083018.png"/>
              <p:cNvPicPr>
                <a:picLocks noChangeAspect="1"/>
              </p:cNvPicPr>
              <p:nvPr/>
            </p:nvPicPr>
            <p:blipFill rotWithShape="1">
              <a:blip r:embed="rId2" cstate="print">
                <a:extLst>
                  <a:ext uri="{28A0092B-C50C-407E-A947-70E740481C1C}">
                    <a14:useLocalDpi xmlns:a14="http://schemas.microsoft.com/office/drawing/2010/main" val="0"/>
                  </a:ext>
                </a:extLst>
              </a:blip>
              <a:srcRect l="47778" t="4131" b="5608"/>
              <a:stretch/>
            </p:blipFill>
            <p:spPr>
              <a:xfrm>
                <a:off x="4368800" y="304800"/>
                <a:ext cx="4775200" cy="4439920"/>
              </a:xfrm>
              <a:prstGeom prst="rect">
                <a:avLst/>
              </a:prstGeom>
            </p:spPr>
          </p:pic>
          <p:pic>
            <p:nvPicPr>
              <p:cNvPr id="3" name="Picture 2" descr="AllIntensity.HB17.harvey09l.2017083018.png"/>
              <p:cNvPicPr>
                <a:picLocks noChangeAspect="1"/>
              </p:cNvPicPr>
              <p:nvPr/>
            </p:nvPicPr>
            <p:blipFill rotWithShape="1">
              <a:blip r:embed="rId2">
                <a:extLst>
                  <a:ext uri="{28A0092B-C50C-407E-A947-70E740481C1C}">
                    <a14:useLocalDpi xmlns:a14="http://schemas.microsoft.com/office/drawing/2010/main" val="0"/>
                  </a:ext>
                </a:extLst>
              </a:blip>
              <a:srcRect t="4131" r="90778" b="12630"/>
              <a:stretch/>
            </p:blipFill>
            <p:spPr>
              <a:xfrm>
                <a:off x="3525521" y="284480"/>
                <a:ext cx="847465" cy="4114800"/>
              </a:xfrm>
              <a:prstGeom prst="rect">
                <a:avLst/>
              </a:prstGeom>
            </p:spPr>
          </p:pic>
          <p:cxnSp>
            <p:nvCxnSpPr>
              <p:cNvPr id="5" name="Straight Connector 4"/>
              <p:cNvCxnSpPr/>
              <p:nvPr/>
            </p:nvCxnSpPr>
            <p:spPr>
              <a:xfrm>
                <a:off x="4368800" y="518160"/>
                <a:ext cx="0" cy="38608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4927233" y="4400039"/>
              <a:ext cx="610696"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7390572" y="4400039"/>
              <a:ext cx="91440" cy="9144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4795372" y="4254013"/>
              <a:ext cx="742556"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5537928" y="4400039"/>
              <a:ext cx="742553" cy="9144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5537930" y="4254013"/>
              <a:ext cx="485782" cy="9144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TextBox 27"/>
            <p:cNvSpPr txBox="1"/>
            <p:nvPr/>
          </p:nvSpPr>
          <p:spPr>
            <a:xfrm>
              <a:off x="3943216" y="4139548"/>
              <a:ext cx="574421" cy="369332"/>
            </a:xfrm>
            <a:prstGeom prst="rect">
              <a:avLst/>
            </a:prstGeom>
            <a:noFill/>
          </p:spPr>
          <p:txBody>
            <a:bodyPr wrap="none" rtlCol="0">
              <a:spAutoFit/>
            </a:bodyPr>
            <a:lstStyle/>
            <a:p>
              <a:pPr defTabSz="457200"/>
              <a:r>
                <a:rPr lang="en-US" b="1" dirty="0">
                  <a:solidFill>
                    <a:prstClr val="black"/>
                  </a:solidFill>
                </a:rPr>
                <a:t>TDR</a:t>
              </a:r>
            </a:p>
          </p:txBody>
        </p:sp>
        <p:sp>
          <p:nvSpPr>
            <p:cNvPr id="29" name="TextBox 28"/>
            <p:cNvSpPr txBox="1"/>
            <p:nvPr/>
          </p:nvSpPr>
          <p:spPr>
            <a:xfrm>
              <a:off x="4017056" y="4575754"/>
              <a:ext cx="761296" cy="369332"/>
            </a:xfrm>
            <a:prstGeom prst="rect">
              <a:avLst/>
            </a:prstGeom>
            <a:noFill/>
          </p:spPr>
          <p:txBody>
            <a:bodyPr wrap="none" rtlCol="0">
              <a:spAutoFit/>
            </a:bodyPr>
            <a:lstStyle/>
            <a:p>
              <a:pPr defTabSz="457200"/>
              <a:r>
                <a:rPr lang="en-US" b="1" dirty="0">
                  <a:solidFill>
                    <a:prstClr val="black"/>
                  </a:solidFill>
                </a:rPr>
                <a:t>HDOB</a:t>
              </a:r>
            </a:p>
          </p:txBody>
        </p:sp>
        <p:sp>
          <p:nvSpPr>
            <p:cNvPr id="30" name="Rectangle 29"/>
            <p:cNvSpPr/>
            <p:nvPr/>
          </p:nvSpPr>
          <p:spPr>
            <a:xfrm>
              <a:off x="8251373" y="4257177"/>
              <a:ext cx="298136" cy="88276"/>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cxnSp>
        <p:nvCxnSpPr>
          <p:cNvPr id="35" name="Straight Arrow Connector 34"/>
          <p:cNvCxnSpPr/>
          <p:nvPr/>
        </p:nvCxnSpPr>
        <p:spPr>
          <a:xfrm flipV="1">
            <a:off x="4444870" y="5157179"/>
            <a:ext cx="333483" cy="455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665498" y="5309578"/>
            <a:ext cx="265254" cy="2458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itle 3"/>
          <p:cNvSpPr>
            <a:spLocks noGrp="1"/>
          </p:cNvSpPr>
          <p:nvPr>
            <p:ph type="title"/>
          </p:nvPr>
        </p:nvSpPr>
        <p:spPr>
          <a:xfrm>
            <a:off x="457200" y="870189"/>
            <a:ext cx="8229600" cy="857250"/>
          </a:xfrm>
        </p:spPr>
        <p:txBody>
          <a:bodyPr>
            <a:normAutofit fontScale="90000"/>
          </a:bodyPr>
          <a:lstStyle/>
          <a:p>
            <a:r>
              <a:rPr lang="en-US" b="1" dirty="0" smtClean="0"/>
              <a:t>2017 Basin-Scale HWRF</a:t>
            </a:r>
            <a:br>
              <a:rPr lang="en-US" b="1" dirty="0" smtClean="0"/>
            </a:br>
            <a:r>
              <a:rPr lang="en-US" sz="3600" i="1" dirty="0"/>
              <a:t>Hurricane Harvey Preliminary Evaluation</a:t>
            </a:r>
            <a:endParaRPr lang="en-US" sz="3600" dirty="0"/>
          </a:p>
        </p:txBody>
      </p:sp>
    </p:spTree>
    <p:extLst>
      <p:ext uri="{BB962C8B-B14F-4D97-AF65-F5344CB8AC3E}">
        <p14:creationId xmlns:p14="http://schemas.microsoft.com/office/powerpoint/2010/main" val="3803935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t="465" b="-924"/>
          <a:stretch/>
        </p:blipFill>
        <p:spPr>
          <a:xfrm>
            <a:off x="325120" y="857250"/>
            <a:ext cx="4038600" cy="2682240"/>
          </a:xfrm>
        </p:spPr>
      </p:pic>
      <p:sp>
        <p:nvSpPr>
          <p:cNvPr id="4" name="Content Placeholder 3"/>
          <p:cNvSpPr>
            <a:spLocks noGrp="1"/>
          </p:cNvSpPr>
          <p:nvPr>
            <p:ph sz="half" idx="2"/>
          </p:nvPr>
        </p:nvSpPr>
        <p:spPr>
          <a:xfrm>
            <a:off x="4648200" y="2199641"/>
            <a:ext cx="4038600" cy="3394472"/>
          </a:xfrm>
        </p:spPr>
        <p:txBody>
          <a:bodyPr>
            <a:normAutofit fontScale="62500" lnSpcReduction="20000"/>
          </a:bodyPr>
          <a:lstStyle/>
          <a:p>
            <a:pPr marL="0" indent="0" algn="ctr">
              <a:buNone/>
            </a:pPr>
            <a:r>
              <a:rPr lang="en-US" sz="3100" b="1" u="sng" dirty="0"/>
              <a:t>“Invest Harvey” Forecasts</a:t>
            </a:r>
          </a:p>
          <a:p>
            <a:pPr marL="0" indent="0" algn="ctr">
              <a:buNone/>
            </a:pPr>
            <a:endParaRPr lang="en-US" sz="3100" b="1" u="sng" dirty="0"/>
          </a:p>
          <a:p>
            <a:r>
              <a:rPr lang="en-US" dirty="0" smtClean="0"/>
              <a:t>Crucial period </a:t>
            </a:r>
            <a:r>
              <a:rPr lang="en-US" i="1" dirty="0" smtClean="0"/>
              <a:t>before</a:t>
            </a:r>
            <a:r>
              <a:rPr lang="en-US" dirty="0" smtClean="0"/>
              <a:t> Harvey reached Yucatan</a:t>
            </a:r>
          </a:p>
          <a:p>
            <a:r>
              <a:rPr lang="en-US" dirty="0" smtClean="0"/>
              <a:t>Many models predicted regeneration of Harvey</a:t>
            </a:r>
          </a:p>
          <a:p>
            <a:r>
              <a:rPr lang="en-US" b="1" dirty="0" smtClean="0">
                <a:solidFill>
                  <a:srgbClr val="731316"/>
                </a:solidFill>
              </a:rPr>
              <a:t>HB17</a:t>
            </a:r>
            <a:r>
              <a:rPr lang="en-US" dirty="0" smtClean="0">
                <a:solidFill>
                  <a:srgbClr val="731316"/>
                </a:solidFill>
              </a:rPr>
              <a:t> </a:t>
            </a:r>
            <a:r>
              <a:rPr lang="en-US" dirty="0" smtClean="0"/>
              <a:t>was split between:</a:t>
            </a:r>
          </a:p>
          <a:p>
            <a:pPr lvl="1"/>
            <a:r>
              <a:rPr lang="en-US" dirty="0"/>
              <a:t>E</a:t>
            </a:r>
            <a:r>
              <a:rPr lang="en-US" dirty="0" smtClean="0"/>
              <a:t>arly regeneration (top)</a:t>
            </a:r>
          </a:p>
          <a:p>
            <a:pPr lvl="1"/>
            <a:r>
              <a:rPr lang="en-US" dirty="0" smtClean="0"/>
              <a:t>No regeneration (bottom)</a:t>
            </a:r>
          </a:p>
          <a:p>
            <a:endParaRPr lang="en-US" b="1" dirty="0" smtClean="0"/>
          </a:p>
          <a:p>
            <a:pPr marL="0" indent="0">
              <a:buNone/>
            </a:pPr>
            <a:r>
              <a:rPr lang="en-US" b="1" dirty="0" smtClean="0"/>
              <a:t>Model research into this issue is critical</a:t>
            </a:r>
            <a:endParaRPr lang="en-US" b="1" dirty="0"/>
          </a:p>
        </p:txBody>
      </p:sp>
      <p:sp>
        <p:nvSpPr>
          <p:cNvPr id="6" name="Title 3"/>
          <p:cNvSpPr>
            <a:spLocks noGrp="1"/>
          </p:cNvSpPr>
          <p:nvPr>
            <p:ph type="title"/>
          </p:nvPr>
        </p:nvSpPr>
        <p:spPr>
          <a:xfrm>
            <a:off x="4820920" y="1114029"/>
            <a:ext cx="4191000" cy="857250"/>
          </a:xfrm>
        </p:spPr>
        <p:txBody>
          <a:bodyPr>
            <a:normAutofit fontScale="90000"/>
          </a:bodyPr>
          <a:lstStyle/>
          <a:p>
            <a:r>
              <a:rPr lang="en-US" sz="3600" b="1" dirty="0"/>
              <a:t>2017 Basin-Scale HWRF</a:t>
            </a:r>
            <a:r>
              <a:rPr lang="en-US" b="1" dirty="0" smtClean="0"/>
              <a:t/>
            </a:r>
            <a:br>
              <a:rPr lang="en-US" b="1" dirty="0" smtClean="0"/>
            </a:br>
            <a:r>
              <a:rPr lang="en-US" sz="2200" i="1" dirty="0"/>
              <a:t>Hurricane Harvey Preliminary Evaluation</a:t>
            </a:r>
            <a:endParaRPr lang="en-US" sz="2200" dirty="0"/>
          </a:p>
        </p:txBody>
      </p:sp>
      <p:pic>
        <p:nvPicPr>
          <p:cNvPr id="7" name="Picture 6"/>
          <p:cNvPicPr>
            <a:picLocks noChangeAspect="1"/>
          </p:cNvPicPr>
          <p:nvPr/>
        </p:nvPicPr>
        <p:blipFill>
          <a:blip r:embed="rId3"/>
          <a:stretch>
            <a:fillRect/>
          </a:stretch>
        </p:blipFill>
        <p:spPr>
          <a:xfrm>
            <a:off x="404462" y="3427730"/>
            <a:ext cx="3888138" cy="2570480"/>
          </a:xfrm>
          <a:prstGeom prst="rect">
            <a:avLst/>
          </a:prstGeom>
        </p:spPr>
      </p:pic>
    </p:spTree>
    <p:extLst>
      <p:ext uri="{BB962C8B-B14F-4D97-AF65-F5344CB8AC3E}">
        <p14:creationId xmlns:p14="http://schemas.microsoft.com/office/powerpoint/2010/main" val="1632739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2637966" y="149773"/>
            <a:ext cx="3571170" cy="830997"/>
          </a:xfrm>
          <a:prstGeom prst="rect">
            <a:avLst/>
          </a:prstGeom>
          <a:noFill/>
        </p:spPr>
        <p:txBody>
          <a:bodyPr wrap="none" rtlCol="0">
            <a:spAutoFit/>
          </a:bodyPr>
          <a:lstStyle/>
          <a:p>
            <a:pPr algn="ctr"/>
            <a:r>
              <a:rPr lang="en-US" sz="2400" dirty="0" smtClean="0">
                <a:solidFill>
                  <a:srgbClr val="FFFF00"/>
                </a:solidFill>
              </a:rPr>
              <a:t>Tropical Depression Harvey</a:t>
            </a:r>
          </a:p>
          <a:p>
            <a:pPr algn="ctr"/>
            <a:r>
              <a:rPr lang="en-US" sz="2400" dirty="0" smtClean="0">
                <a:solidFill>
                  <a:srgbClr val="FFFF00"/>
                </a:solidFill>
              </a:rPr>
              <a:t>Flight 170824H1</a:t>
            </a:r>
            <a:endParaRPr lang="en-US" sz="2400" dirty="0">
              <a:solidFill>
                <a:srgbClr val="FFFF00"/>
              </a:solidFill>
            </a:endParaRPr>
          </a:p>
        </p:txBody>
      </p:sp>
      <p:sp>
        <p:nvSpPr>
          <p:cNvPr id="5" name="TextBox 4"/>
          <p:cNvSpPr txBox="1"/>
          <p:nvPr/>
        </p:nvSpPr>
        <p:spPr>
          <a:xfrm>
            <a:off x="410025" y="1267849"/>
            <a:ext cx="8257842" cy="5016758"/>
          </a:xfrm>
          <a:prstGeom prst="rect">
            <a:avLst/>
          </a:prstGeom>
          <a:noFill/>
        </p:spPr>
        <p:txBody>
          <a:bodyPr wrap="square" rtlCol="0">
            <a:spAutoFit/>
          </a:bodyPr>
          <a:lstStyle/>
          <a:p>
            <a:r>
              <a:rPr lang="en-US" sz="2000" u="sng" dirty="0" smtClean="0">
                <a:solidFill>
                  <a:prstClr val="white"/>
                </a:solidFill>
              </a:rPr>
              <a:t>Meteorological highlights</a:t>
            </a:r>
            <a:endParaRPr lang="en-US" sz="2000" dirty="0" smtClean="0">
              <a:solidFill>
                <a:prstClr val="white"/>
              </a:solidFill>
            </a:endParaRPr>
          </a:p>
          <a:p>
            <a:pPr marL="285750" indent="-285750">
              <a:buFont typeface="Arial" panose="020B0604020202020204" pitchFamily="34" charset="0"/>
              <a:buChar char="•"/>
            </a:pPr>
            <a:r>
              <a:rPr lang="en-US" sz="2000" dirty="0" smtClean="0">
                <a:solidFill>
                  <a:prstClr val="white"/>
                </a:solidFill>
              </a:rPr>
              <a:t>Harvey was a tropical depression in the western Gulf of Mexico</a:t>
            </a:r>
          </a:p>
          <a:p>
            <a:pPr marL="285750" indent="-285750">
              <a:buFont typeface="Arial" panose="020B0604020202020204" pitchFamily="34" charset="0"/>
              <a:buChar char="•"/>
            </a:pPr>
            <a:r>
              <a:rPr lang="en-US" sz="2000" dirty="0" smtClean="0">
                <a:solidFill>
                  <a:prstClr val="white"/>
                </a:solidFill>
              </a:rPr>
              <a:t>Experiencing light to moderate SW shear </a:t>
            </a:r>
          </a:p>
          <a:p>
            <a:pPr marL="285750" indent="-285750">
              <a:buFont typeface="Arial" panose="020B0604020202020204" pitchFamily="34" charset="0"/>
              <a:buChar char="•"/>
            </a:pPr>
            <a:r>
              <a:rPr lang="en-US" sz="2000" dirty="0" smtClean="0">
                <a:solidFill>
                  <a:prstClr val="white"/>
                </a:solidFill>
              </a:rPr>
              <a:t>Moist low-level environment, dry midlevel on SW (</a:t>
            </a:r>
            <a:r>
              <a:rPr lang="en-US" sz="2000" dirty="0" err="1" smtClean="0">
                <a:solidFill>
                  <a:prstClr val="white"/>
                </a:solidFill>
              </a:rPr>
              <a:t>upshear</a:t>
            </a:r>
            <a:r>
              <a:rPr lang="en-US" sz="2000" dirty="0" smtClean="0">
                <a:solidFill>
                  <a:prstClr val="white"/>
                </a:solidFill>
              </a:rPr>
              <a:t>) side of storm, but pretty far-removed </a:t>
            </a:r>
          </a:p>
          <a:p>
            <a:pPr marL="285750" indent="-285750">
              <a:buFont typeface="Arial" panose="020B0604020202020204" pitchFamily="34" charset="0"/>
              <a:buChar char="•"/>
            </a:pPr>
            <a:r>
              <a:rPr lang="en-US" sz="2000" dirty="0" smtClean="0">
                <a:solidFill>
                  <a:prstClr val="white"/>
                </a:solidFill>
              </a:rPr>
              <a:t>Deep convection developing DSR, linear band extending upwind</a:t>
            </a:r>
          </a:p>
          <a:p>
            <a:pPr marL="285750" indent="-285750">
              <a:buFont typeface="Arial" panose="020B0604020202020204" pitchFamily="34" charset="0"/>
              <a:buChar char="•"/>
            </a:pPr>
            <a:endParaRPr lang="en-US" sz="2000" dirty="0">
              <a:solidFill>
                <a:prstClr val="white"/>
              </a:solidFill>
            </a:endParaRPr>
          </a:p>
          <a:p>
            <a:r>
              <a:rPr lang="en-US" sz="2000" u="sng" dirty="0" smtClean="0">
                <a:solidFill>
                  <a:prstClr val="white"/>
                </a:solidFill>
              </a:rPr>
              <a:t>Mission “</a:t>
            </a:r>
            <a:r>
              <a:rPr lang="en-US" sz="2000" u="sng" dirty="0" err="1" smtClean="0">
                <a:solidFill>
                  <a:prstClr val="white"/>
                </a:solidFill>
              </a:rPr>
              <a:t>high”lights</a:t>
            </a:r>
            <a:endParaRPr lang="en-US" sz="2000" u="sng" dirty="0" smtClean="0">
              <a:solidFill>
                <a:prstClr val="white"/>
              </a:solidFill>
            </a:endParaRPr>
          </a:p>
          <a:p>
            <a:pPr marL="285750" indent="-285750">
              <a:buFont typeface="Arial" panose="020B0604020202020204" pitchFamily="34" charset="0"/>
              <a:buChar char="•"/>
            </a:pPr>
            <a:r>
              <a:rPr lang="en-US" sz="2000" dirty="0" smtClean="0">
                <a:solidFill>
                  <a:prstClr val="white"/>
                </a:solidFill>
              </a:rPr>
              <a:t>10 GPS dropsondes – 6 HFIP at turn points, 3 NHC at center, 1 Ocean Winds on NE side</a:t>
            </a:r>
          </a:p>
          <a:p>
            <a:pPr marL="285750" indent="-285750">
              <a:buFont typeface="Arial" panose="020B0604020202020204" pitchFamily="34" charset="0"/>
              <a:buChar char="•"/>
            </a:pPr>
            <a:r>
              <a:rPr lang="en-US" sz="2000" dirty="0">
                <a:solidFill>
                  <a:prstClr val="white"/>
                </a:solidFill>
              </a:rPr>
              <a:t>6</a:t>
            </a:r>
            <a:r>
              <a:rPr lang="en-US" sz="2000" dirty="0" smtClean="0">
                <a:solidFill>
                  <a:prstClr val="white"/>
                </a:solidFill>
              </a:rPr>
              <a:t> AXBTs, 3 failed</a:t>
            </a:r>
          </a:p>
          <a:p>
            <a:pPr marL="285750" indent="-285750">
              <a:buFont typeface="Arial" panose="020B0604020202020204" pitchFamily="34" charset="0"/>
              <a:buChar char="•"/>
            </a:pPr>
            <a:r>
              <a:rPr lang="en-US" sz="2000" dirty="0" smtClean="0">
                <a:solidFill>
                  <a:prstClr val="white"/>
                </a:solidFill>
              </a:rPr>
              <a:t>Global Hawk, G-IV missions occurring during this flight</a:t>
            </a:r>
          </a:p>
          <a:p>
            <a:pPr marL="285750" indent="-285750">
              <a:buFont typeface="Arial" panose="020B0604020202020204" pitchFamily="34" charset="0"/>
              <a:buChar char="•"/>
            </a:pPr>
            <a:r>
              <a:rPr lang="en-US" sz="2000" dirty="0" smtClean="0">
                <a:solidFill>
                  <a:prstClr val="white"/>
                </a:solidFill>
              </a:rPr>
              <a:t>Coordinated outbound leg to NE with CYGNSS overpass for Ocean Winds</a:t>
            </a:r>
          </a:p>
          <a:p>
            <a:pPr marL="285750" indent="-285750">
              <a:buFont typeface="Arial" panose="020B0604020202020204" pitchFamily="34" charset="0"/>
              <a:buChar char="•"/>
            </a:pPr>
            <a:r>
              <a:rPr lang="en-US" sz="2000" dirty="0" smtClean="0">
                <a:solidFill>
                  <a:prstClr val="white"/>
                </a:solidFill>
              </a:rPr>
              <a:t>Major problem with TDR – aft antenna did not get velocities.  No TDR analyses, no </a:t>
            </a:r>
            <a:r>
              <a:rPr lang="en-US" sz="2000" dirty="0" err="1" smtClean="0">
                <a:solidFill>
                  <a:prstClr val="white"/>
                </a:solidFill>
              </a:rPr>
              <a:t>superobs</a:t>
            </a:r>
            <a:r>
              <a:rPr lang="en-US" sz="2000" dirty="0" smtClean="0">
                <a:solidFill>
                  <a:prstClr val="white"/>
                </a:solidFill>
              </a:rPr>
              <a:t> transmitted to EMC.</a:t>
            </a:r>
          </a:p>
          <a:p>
            <a:pPr marL="285750" indent="-285750">
              <a:buFont typeface="Arial" panose="020B0604020202020204" pitchFamily="34" charset="0"/>
              <a:buChar char="•"/>
            </a:pPr>
            <a:r>
              <a:rPr lang="en-US" sz="2000" dirty="0" smtClean="0">
                <a:solidFill>
                  <a:prstClr val="white"/>
                </a:solidFill>
              </a:rPr>
              <a:t>Problem with SFMR – failed during mission</a:t>
            </a:r>
          </a:p>
        </p:txBody>
      </p:sp>
    </p:spTree>
    <p:extLst>
      <p:ext uri="{BB962C8B-B14F-4D97-AF65-F5344CB8AC3E}">
        <p14:creationId xmlns:p14="http://schemas.microsoft.com/office/powerpoint/2010/main" val="372938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 name="TextBox 8"/>
          <p:cNvSpPr txBox="1"/>
          <p:nvPr/>
        </p:nvSpPr>
        <p:spPr>
          <a:xfrm>
            <a:off x="351359" y="668289"/>
            <a:ext cx="3991734" cy="369332"/>
          </a:xfrm>
          <a:prstGeom prst="rect">
            <a:avLst/>
          </a:prstGeom>
          <a:noFill/>
        </p:spPr>
        <p:txBody>
          <a:bodyPr wrap="none" rtlCol="0">
            <a:spAutoFit/>
          </a:bodyPr>
          <a:lstStyle/>
          <a:p>
            <a:r>
              <a:rPr lang="en-US" dirty="0" smtClean="0">
                <a:solidFill>
                  <a:prstClr val="white"/>
                </a:solidFill>
              </a:rPr>
              <a:t>CIMSS 850-200 </a:t>
            </a:r>
            <a:r>
              <a:rPr lang="en-US" dirty="0" err="1" smtClean="0">
                <a:solidFill>
                  <a:prstClr val="white"/>
                </a:solidFill>
              </a:rPr>
              <a:t>hPa</a:t>
            </a:r>
            <a:r>
              <a:rPr lang="en-US" dirty="0" smtClean="0">
                <a:solidFill>
                  <a:prstClr val="white"/>
                </a:solidFill>
              </a:rPr>
              <a:t> shear 00 UTC Aug 24</a:t>
            </a:r>
            <a:endParaRPr lang="en-US" dirty="0">
              <a:solidFill>
                <a:prstClr val="white"/>
              </a:solidFill>
            </a:endParaRPr>
          </a:p>
        </p:txBody>
      </p:sp>
      <p:sp>
        <p:nvSpPr>
          <p:cNvPr id="10" name="TextBox 9"/>
          <p:cNvSpPr txBox="1"/>
          <p:nvPr/>
        </p:nvSpPr>
        <p:spPr>
          <a:xfrm>
            <a:off x="5568840" y="719153"/>
            <a:ext cx="2042610" cy="369332"/>
          </a:xfrm>
          <a:prstGeom prst="rect">
            <a:avLst/>
          </a:prstGeom>
          <a:noFill/>
        </p:spPr>
        <p:txBody>
          <a:bodyPr wrap="none" rtlCol="0">
            <a:spAutoFit/>
          </a:bodyPr>
          <a:lstStyle/>
          <a:p>
            <a:r>
              <a:rPr lang="en-US" dirty="0" smtClean="0">
                <a:solidFill>
                  <a:prstClr val="white"/>
                </a:solidFill>
              </a:rPr>
              <a:t>TPW 00 UTC Aug 24</a:t>
            </a:r>
            <a:endParaRPr lang="en-US" dirty="0">
              <a:solidFill>
                <a:prstClr val="white"/>
              </a:solidFill>
            </a:endParaRPr>
          </a:p>
        </p:txBody>
      </p:sp>
      <p:sp>
        <p:nvSpPr>
          <p:cNvPr id="11" name="TextBox 10"/>
          <p:cNvSpPr txBox="1"/>
          <p:nvPr/>
        </p:nvSpPr>
        <p:spPr>
          <a:xfrm>
            <a:off x="2684845" y="55618"/>
            <a:ext cx="3905300" cy="523220"/>
          </a:xfrm>
          <a:prstGeom prst="rect">
            <a:avLst/>
          </a:prstGeom>
          <a:noFill/>
        </p:spPr>
        <p:txBody>
          <a:bodyPr wrap="none" rtlCol="0">
            <a:spAutoFit/>
          </a:bodyPr>
          <a:lstStyle/>
          <a:p>
            <a:r>
              <a:rPr lang="en-US" sz="2800" dirty="0" smtClean="0">
                <a:solidFill>
                  <a:srgbClr val="FFFF00"/>
                </a:solidFill>
              </a:rPr>
              <a:t>Environmental conditions</a:t>
            </a:r>
            <a:endParaRPr lang="en-US" sz="2800" dirty="0">
              <a:solidFill>
                <a:srgbClr val="FFFF00"/>
              </a:solidFill>
            </a:endParaRPr>
          </a:p>
        </p:txBody>
      </p:sp>
      <p:grpSp>
        <p:nvGrpSpPr>
          <p:cNvPr id="12" name="Group 11"/>
          <p:cNvGrpSpPr/>
          <p:nvPr/>
        </p:nvGrpSpPr>
        <p:grpSpPr>
          <a:xfrm>
            <a:off x="556590" y="1088485"/>
            <a:ext cx="3331551" cy="2601314"/>
            <a:chOff x="1050572" y="1264355"/>
            <a:chExt cx="4807968" cy="4595059"/>
          </a:xfrm>
        </p:grpSpPr>
        <p:pic>
          <p:nvPicPr>
            <p:cNvPr id="13" name="Picture 12"/>
            <p:cNvPicPr>
              <a:picLocks noChangeAspect="1"/>
            </p:cNvPicPr>
            <p:nvPr/>
          </p:nvPicPr>
          <p:blipFill rotWithShape="1">
            <a:blip r:embed="rId2"/>
            <a:srcRect t="12940" r="49807" b="25641"/>
            <a:stretch/>
          </p:blipFill>
          <p:spPr>
            <a:xfrm>
              <a:off x="1050573" y="1264355"/>
              <a:ext cx="4798672" cy="4436534"/>
            </a:xfrm>
            <a:prstGeom prst="rect">
              <a:avLst/>
            </a:prstGeom>
          </p:spPr>
        </p:pic>
        <p:pic>
          <p:nvPicPr>
            <p:cNvPr id="14" name="Picture 13"/>
            <p:cNvPicPr>
              <a:picLocks noChangeAspect="1"/>
            </p:cNvPicPr>
            <p:nvPr/>
          </p:nvPicPr>
          <p:blipFill rotWithShape="1">
            <a:blip r:embed="rId2"/>
            <a:srcRect t="95636"/>
            <a:stretch/>
          </p:blipFill>
          <p:spPr>
            <a:xfrm>
              <a:off x="1050572" y="5700888"/>
              <a:ext cx="4807968" cy="158526"/>
            </a:xfrm>
            <a:prstGeom prst="rect">
              <a:avLst/>
            </a:prstGeom>
          </p:spPr>
        </p:pic>
      </p:grpSp>
      <p:grpSp>
        <p:nvGrpSpPr>
          <p:cNvPr id="15" name="Group 14"/>
          <p:cNvGrpSpPr/>
          <p:nvPr/>
        </p:nvGrpSpPr>
        <p:grpSpPr>
          <a:xfrm>
            <a:off x="4995791" y="1166841"/>
            <a:ext cx="3462409" cy="2522958"/>
            <a:chOff x="1419579" y="767968"/>
            <a:chExt cx="3987798" cy="3165089"/>
          </a:xfrm>
        </p:grpSpPr>
        <p:pic>
          <p:nvPicPr>
            <p:cNvPr id="16" name="Picture 15"/>
            <p:cNvPicPr>
              <a:picLocks noChangeAspect="1"/>
            </p:cNvPicPr>
            <p:nvPr/>
          </p:nvPicPr>
          <p:blipFill rotWithShape="1">
            <a:blip r:embed="rId3"/>
            <a:srcRect r="55268" b="13083"/>
            <a:stretch/>
          </p:blipFill>
          <p:spPr>
            <a:xfrm>
              <a:off x="1430867" y="767968"/>
              <a:ext cx="3976510" cy="3090651"/>
            </a:xfrm>
            <a:prstGeom prst="rect">
              <a:avLst/>
            </a:prstGeom>
          </p:spPr>
        </p:pic>
        <p:pic>
          <p:nvPicPr>
            <p:cNvPr id="17" name="Picture 16"/>
            <p:cNvPicPr>
              <a:picLocks noChangeAspect="1"/>
            </p:cNvPicPr>
            <p:nvPr/>
          </p:nvPicPr>
          <p:blipFill rotWithShape="1">
            <a:blip r:embed="rId3"/>
            <a:srcRect t="95333"/>
            <a:stretch/>
          </p:blipFill>
          <p:spPr>
            <a:xfrm>
              <a:off x="1419579" y="3858619"/>
              <a:ext cx="3987798" cy="74438"/>
            </a:xfrm>
            <a:prstGeom prst="rect">
              <a:avLst/>
            </a:prstGeom>
          </p:spPr>
        </p:pic>
      </p:grpSp>
      <p:pic>
        <p:nvPicPr>
          <p:cNvPr id="18" name="Picture 17"/>
          <p:cNvPicPr>
            <a:picLocks noChangeAspect="1"/>
          </p:cNvPicPr>
          <p:nvPr/>
        </p:nvPicPr>
        <p:blipFill>
          <a:blip r:embed="rId4"/>
          <a:stretch>
            <a:fillRect/>
          </a:stretch>
        </p:blipFill>
        <p:spPr>
          <a:xfrm>
            <a:off x="2874567" y="4237754"/>
            <a:ext cx="3486477" cy="2403762"/>
          </a:xfrm>
          <a:prstGeom prst="rect">
            <a:avLst/>
          </a:prstGeom>
        </p:spPr>
      </p:pic>
      <p:sp>
        <p:nvSpPr>
          <p:cNvPr id="19" name="TextBox 18"/>
          <p:cNvSpPr txBox="1"/>
          <p:nvPr/>
        </p:nvSpPr>
        <p:spPr>
          <a:xfrm>
            <a:off x="2361811" y="3837963"/>
            <a:ext cx="4317079" cy="369332"/>
          </a:xfrm>
          <a:prstGeom prst="rect">
            <a:avLst/>
          </a:prstGeom>
          <a:noFill/>
        </p:spPr>
        <p:txBody>
          <a:bodyPr wrap="none" rtlCol="0">
            <a:spAutoFit/>
          </a:bodyPr>
          <a:lstStyle/>
          <a:p>
            <a:r>
              <a:rPr lang="en-US" dirty="0" smtClean="0">
                <a:solidFill>
                  <a:prstClr val="white"/>
                </a:solidFill>
              </a:rPr>
              <a:t>Midlevel humidity and winds 00 UTC Aug 24</a:t>
            </a:r>
            <a:endParaRPr lang="en-US" dirty="0">
              <a:solidFill>
                <a:prstClr val="white"/>
              </a:solidFill>
            </a:endParaRPr>
          </a:p>
        </p:txBody>
      </p:sp>
    </p:spTree>
    <p:extLst>
      <p:ext uri="{BB962C8B-B14F-4D97-AF65-F5344CB8AC3E}">
        <p14:creationId xmlns:p14="http://schemas.microsoft.com/office/powerpoint/2010/main" val="2119705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 name="TextBox 5"/>
          <p:cNvSpPr txBox="1"/>
          <p:nvPr/>
        </p:nvSpPr>
        <p:spPr>
          <a:xfrm>
            <a:off x="2976675" y="165370"/>
            <a:ext cx="3290131" cy="523220"/>
          </a:xfrm>
          <a:prstGeom prst="rect">
            <a:avLst/>
          </a:prstGeom>
          <a:noFill/>
        </p:spPr>
        <p:txBody>
          <a:bodyPr wrap="none" rtlCol="0">
            <a:spAutoFit/>
          </a:bodyPr>
          <a:lstStyle/>
          <a:p>
            <a:r>
              <a:rPr lang="en-US" sz="2800" dirty="0" smtClean="0">
                <a:solidFill>
                  <a:srgbClr val="FFFF00"/>
                </a:solidFill>
              </a:rPr>
              <a:t>Satellite presentation</a:t>
            </a:r>
            <a:endParaRPr lang="en-US" sz="2800" dirty="0">
              <a:solidFill>
                <a:srgbClr val="FFFF00"/>
              </a:solidFill>
            </a:endParaRPr>
          </a:p>
        </p:txBody>
      </p:sp>
      <p:sp>
        <p:nvSpPr>
          <p:cNvPr id="7" name="TextBox 6"/>
          <p:cNvSpPr txBox="1"/>
          <p:nvPr/>
        </p:nvSpPr>
        <p:spPr>
          <a:xfrm>
            <a:off x="4978380" y="717620"/>
            <a:ext cx="3386696" cy="369332"/>
          </a:xfrm>
          <a:prstGeom prst="rect">
            <a:avLst/>
          </a:prstGeom>
          <a:noFill/>
        </p:spPr>
        <p:txBody>
          <a:bodyPr wrap="none" rtlCol="0">
            <a:spAutoFit/>
          </a:bodyPr>
          <a:lstStyle/>
          <a:p>
            <a:r>
              <a:rPr lang="en-US" dirty="0" smtClean="0">
                <a:solidFill>
                  <a:prstClr val="white"/>
                </a:solidFill>
              </a:rPr>
              <a:t>GOES-13 IR valid 2337 UTC Aug 23</a:t>
            </a:r>
            <a:endParaRPr lang="en-US" dirty="0">
              <a:solidFill>
                <a:prstClr val="white"/>
              </a:solidFill>
            </a:endParaRPr>
          </a:p>
        </p:txBody>
      </p:sp>
      <p:sp>
        <p:nvSpPr>
          <p:cNvPr id="8" name="TextBox 7"/>
          <p:cNvSpPr txBox="1"/>
          <p:nvPr/>
        </p:nvSpPr>
        <p:spPr>
          <a:xfrm>
            <a:off x="2593794" y="4023551"/>
            <a:ext cx="3464282" cy="369332"/>
          </a:xfrm>
          <a:prstGeom prst="rect">
            <a:avLst/>
          </a:prstGeom>
          <a:noFill/>
        </p:spPr>
        <p:txBody>
          <a:bodyPr wrap="none" rtlCol="0">
            <a:spAutoFit/>
          </a:bodyPr>
          <a:lstStyle/>
          <a:p>
            <a:r>
              <a:rPr lang="en-US" dirty="0" smtClean="0">
                <a:solidFill>
                  <a:prstClr val="white"/>
                </a:solidFill>
              </a:rPr>
              <a:t>F-18 91 GHz valid 2356 UTC Aug 23</a:t>
            </a:r>
            <a:endParaRPr lang="en-US" dirty="0">
              <a:solidFill>
                <a:prstClr val="white"/>
              </a:solidFill>
            </a:endParaRPr>
          </a:p>
        </p:txBody>
      </p:sp>
      <p:pic>
        <p:nvPicPr>
          <p:cNvPr id="9" name="Picture 8"/>
          <p:cNvPicPr>
            <a:picLocks noChangeAspect="1"/>
          </p:cNvPicPr>
          <p:nvPr/>
        </p:nvPicPr>
        <p:blipFill>
          <a:blip r:embed="rId2"/>
          <a:stretch>
            <a:fillRect/>
          </a:stretch>
        </p:blipFill>
        <p:spPr>
          <a:xfrm>
            <a:off x="3103898" y="4457321"/>
            <a:ext cx="2280530" cy="2280530"/>
          </a:xfrm>
          <a:prstGeom prst="rect">
            <a:avLst/>
          </a:prstGeom>
        </p:spPr>
      </p:pic>
      <p:pic>
        <p:nvPicPr>
          <p:cNvPr id="10" name="Picture 9"/>
          <p:cNvPicPr>
            <a:picLocks noChangeAspect="1"/>
          </p:cNvPicPr>
          <p:nvPr/>
        </p:nvPicPr>
        <p:blipFill>
          <a:blip r:embed="rId3"/>
          <a:stretch>
            <a:fillRect/>
          </a:stretch>
        </p:blipFill>
        <p:spPr>
          <a:xfrm>
            <a:off x="740926" y="1200584"/>
            <a:ext cx="2571638" cy="2571638"/>
          </a:xfrm>
          <a:prstGeom prst="rect">
            <a:avLst/>
          </a:prstGeom>
        </p:spPr>
      </p:pic>
      <p:pic>
        <p:nvPicPr>
          <p:cNvPr id="11" name="Picture 10"/>
          <p:cNvPicPr>
            <a:picLocks noChangeAspect="1"/>
          </p:cNvPicPr>
          <p:nvPr/>
        </p:nvPicPr>
        <p:blipFill>
          <a:blip r:embed="rId4"/>
          <a:stretch>
            <a:fillRect/>
          </a:stretch>
        </p:blipFill>
        <p:spPr>
          <a:xfrm>
            <a:off x="5295013" y="1089007"/>
            <a:ext cx="2636413" cy="2636413"/>
          </a:xfrm>
          <a:prstGeom prst="rect">
            <a:avLst/>
          </a:prstGeom>
        </p:spPr>
      </p:pic>
      <p:sp>
        <p:nvSpPr>
          <p:cNvPr id="12" name="TextBox 11"/>
          <p:cNvSpPr txBox="1"/>
          <p:nvPr/>
        </p:nvSpPr>
        <p:spPr>
          <a:xfrm>
            <a:off x="528962" y="759921"/>
            <a:ext cx="3478068" cy="369332"/>
          </a:xfrm>
          <a:prstGeom prst="rect">
            <a:avLst/>
          </a:prstGeom>
          <a:noFill/>
        </p:spPr>
        <p:txBody>
          <a:bodyPr wrap="none" rtlCol="0">
            <a:spAutoFit/>
          </a:bodyPr>
          <a:lstStyle/>
          <a:p>
            <a:r>
              <a:rPr lang="en-US" dirty="0" smtClean="0">
                <a:solidFill>
                  <a:prstClr val="white"/>
                </a:solidFill>
              </a:rPr>
              <a:t>GOES-13 Vis valid 2337 UTC Aug 23</a:t>
            </a:r>
            <a:endParaRPr lang="en-US" dirty="0">
              <a:solidFill>
                <a:prstClr val="white"/>
              </a:solidFill>
            </a:endParaRPr>
          </a:p>
        </p:txBody>
      </p:sp>
    </p:spTree>
    <p:extLst>
      <p:ext uri="{BB962C8B-B14F-4D97-AF65-F5344CB8AC3E}">
        <p14:creationId xmlns:p14="http://schemas.microsoft.com/office/powerpoint/2010/main" val="2531610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extBox 3"/>
          <p:cNvSpPr txBox="1"/>
          <p:nvPr/>
        </p:nvSpPr>
        <p:spPr>
          <a:xfrm>
            <a:off x="3305999" y="301557"/>
            <a:ext cx="2531462" cy="523220"/>
          </a:xfrm>
          <a:prstGeom prst="rect">
            <a:avLst/>
          </a:prstGeom>
          <a:noFill/>
        </p:spPr>
        <p:txBody>
          <a:bodyPr wrap="none" rtlCol="0">
            <a:spAutoFit/>
          </a:bodyPr>
          <a:lstStyle/>
          <a:p>
            <a:r>
              <a:rPr lang="en-US" sz="2800" dirty="0" smtClean="0">
                <a:solidFill>
                  <a:srgbClr val="FFFF00"/>
                </a:solidFill>
              </a:rPr>
              <a:t>Model guidance</a:t>
            </a:r>
            <a:endParaRPr lang="en-US" sz="2800" dirty="0">
              <a:solidFill>
                <a:srgbClr val="FFFF00"/>
              </a:solidFill>
            </a:endParaRPr>
          </a:p>
        </p:txBody>
      </p:sp>
      <p:pic>
        <p:nvPicPr>
          <p:cNvPr id="9" name="Picture 8"/>
          <p:cNvPicPr>
            <a:picLocks noChangeAspect="1"/>
          </p:cNvPicPr>
          <p:nvPr/>
        </p:nvPicPr>
        <p:blipFill>
          <a:blip r:embed="rId2"/>
          <a:stretch>
            <a:fillRect/>
          </a:stretch>
        </p:blipFill>
        <p:spPr>
          <a:xfrm>
            <a:off x="378148" y="1247740"/>
            <a:ext cx="4193582" cy="3354866"/>
          </a:xfrm>
          <a:prstGeom prst="rect">
            <a:avLst/>
          </a:prstGeom>
        </p:spPr>
      </p:pic>
      <p:pic>
        <p:nvPicPr>
          <p:cNvPr id="10" name="Picture 9"/>
          <p:cNvPicPr>
            <a:picLocks noChangeAspect="1"/>
          </p:cNvPicPr>
          <p:nvPr/>
        </p:nvPicPr>
        <p:blipFill>
          <a:blip r:embed="rId3"/>
          <a:stretch>
            <a:fillRect/>
          </a:stretch>
        </p:blipFill>
        <p:spPr>
          <a:xfrm>
            <a:off x="4861837" y="1247740"/>
            <a:ext cx="4070946" cy="3407015"/>
          </a:xfrm>
          <a:prstGeom prst="rect">
            <a:avLst/>
          </a:prstGeom>
        </p:spPr>
      </p:pic>
    </p:spTree>
    <p:extLst>
      <p:ext uri="{BB962C8B-B14F-4D97-AF65-F5344CB8AC3E}">
        <p14:creationId xmlns:p14="http://schemas.microsoft.com/office/powerpoint/2010/main" val="2485423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3073</TotalTime>
  <Words>1502</Words>
  <Application>Microsoft Office PowerPoint</Application>
  <PresentationFormat>On-screen Show (4:3)</PresentationFormat>
  <Paragraphs>264</Paragraphs>
  <Slides>51</Slides>
  <Notes>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51</vt:i4>
      </vt:variant>
    </vt:vector>
  </HeadingPairs>
  <TitlesOfParts>
    <vt:vector size="64" baseType="lpstr">
      <vt:lpstr>ＭＳ Ｐゴシック</vt:lpstr>
      <vt:lpstr>Arial</vt:lpstr>
      <vt:lpstr>Calibri</vt:lpstr>
      <vt:lpstr>Calibri Light</vt:lpstr>
      <vt:lpstr>Courier New</vt:lpstr>
      <vt:lpstr>Mangal</vt:lpstr>
      <vt:lpstr>1_Office Theme</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Basin-Scale HWRF Hurricane Harvey Preliminary Evaluation</vt:lpstr>
      <vt:lpstr>2017 Basin-Scale HWRF Hurricane Harvey Preliminary Evaluation</vt:lpstr>
      <vt:lpstr>2017 Basin-Scale HWRF Hurricane Harvey Preliminary Evaluation</vt:lpstr>
      <vt:lpstr>PowerPoint Presentation</vt:lpstr>
      <vt:lpstr>2017 Basin-Scale HWRF Hurricane Harvey Preliminary Evaluation</vt:lpstr>
      <vt:lpstr>2017 Basin-Scale HWRF Hurricane Harvey Preliminary Evaluation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dc:creator>
  <cp:lastModifiedBy>PMFla</cp:lastModifiedBy>
  <cp:revision>354</cp:revision>
  <dcterms:created xsi:type="dcterms:W3CDTF">2006-08-16T00:00:00Z</dcterms:created>
  <dcterms:modified xsi:type="dcterms:W3CDTF">2017-09-01T11:13:19Z</dcterms:modified>
</cp:coreProperties>
</file>