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7" r:id="rId2"/>
    <p:sldMasterId id="2147483769" r:id="rId3"/>
    <p:sldMasterId id="2147483781" r:id="rId4"/>
  </p:sldMasterIdLst>
  <p:notesMasterIdLst>
    <p:notesMasterId r:id="rId55"/>
  </p:notesMasterIdLst>
  <p:sldIdLst>
    <p:sldId id="257" r:id="rId5"/>
    <p:sldId id="258" r:id="rId6"/>
    <p:sldId id="259" r:id="rId7"/>
    <p:sldId id="260" r:id="rId8"/>
    <p:sldId id="26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05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2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CIMSS Shear (m/s)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cat>
            <c:strRef>
              <c:f>Sheet1!$A$2:$A$29</c:f>
              <c:strCache>
                <c:ptCount val="27"/>
                <c:pt idx="0">
                  <c:v>06Z</c:v>
                </c:pt>
                <c:pt idx="2">
                  <c:v>12Z</c:v>
                </c:pt>
                <c:pt idx="4">
                  <c:v>18Z</c:v>
                </c:pt>
                <c:pt idx="6">
                  <c:v>00Z</c:v>
                </c:pt>
                <c:pt idx="8">
                  <c:v>06Z</c:v>
                </c:pt>
                <c:pt idx="10">
                  <c:v>12Z</c:v>
                </c:pt>
                <c:pt idx="12">
                  <c:v>18Z</c:v>
                </c:pt>
                <c:pt idx="14">
                  <c:v>00Z</c:v>
                </c:pt>
                <c:pt idx="16">
                  <c:v>06Z</c:v>
                </c:pt>
                <c:pt idx="18">
                  <c:v>12Z</c:v>
                </c:pt>
                <c:pt idx="20">
                  <c:v>18Z</c:v>
                </c:pt>
                <c:pt idx="22">
                  <c:v>00Z</c:v>
                </c:pt>
                <c:pt idx="24">
                  <c:v>06Z</c:v>
                </c:pt>
                <c:pt idx="26">
                  <c:v>12Z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7.6</c:v>
                </c:pt>
                <c:pt idx="2">
                  <c:v>5.9</c:v>
                </c:pt>
                <c:pt idx="4">
                  <c:v>4</c:v>
                </c:pt>
                <c:pt idx="6">
                  <c:v>4.4000000000000004</c:v>
                </c:pt>
                <c:pt idx="8">
                  <c:v>4.0999999999999996</c:v>
                </c:pt>
                <c:pt idx="10">
                  <c:v>5.0999999999999996</c:v>
                </c:pt>
                <c:pt idx="12">
                  <c:v>3.2</c:v>
                </c:pt>
                <c:pt idx="14">
                  <c:v>2.5</c:v>
                </c:pt>
                <c:pt idx="16">
                  <c:v>3.2</c:v>
                </c:pt>
                <c:pt idx="18">
                  <c:v>6.4</c:v>
                </c:pt>
                <c:pt idx="20">
                  <c:v>6.3</c:v>
                </c:pt>
                <c:pt idx="22">
                  <c:v>5.8</c:v>
                </c:pt>
                <c:pt idx="24">
                  <c:v>7.1</c:v>
                </c:pt>
                <c:pt idx="26">
                  <c:v>6.3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Intensity (m/s)</c:v>
                </c:pt>
              </c:strCache>
            </c:strRef>
          </c:tx>
          <c:spPr>
            <a:ln>
              <a:solidFill>
                <a:prstClr val="white"/>
              </a:solidFill>
            </a:ln>
          </c:spPr>
          <c:marker>
            <c:spPr>
              <a:ln>
                <a:solidFill>
                  <a:prstClr val="white"/>
                </a:solidFill>
              </a:ln>
            </c:spPr>
          </c:marker>
          <c:cat>
            <c:strRef>
              <c:f>Sheet1!$A$2:$A$29</c:f>
              <c:strCache>
                <c:ptCount val="27"/>
                <c:pt idx="0">
                  <c:v>06Z</c:v>
                </c:pt>
                <c:pt idx="2">
                  <c:v>12Z</c:v>
                </c:pt>
                <c:pt idx="4">
                  <c:v>18Z</c:v>
                </c:pt>
                <c:pt idx="6">
                  <c:v>00Z</c:v>
                </c:pt>
                <c:pt idx="8">
                  <c:v>06Z</c:v>
                </c:pt>
                <c:pt idx="10">
                  <c:v>12Z</c:v>
                </c:pt>
                <c:pt idx="12">
                  <c:v>18Z</c:v>
                </c:pt>
                <c:pt idx="14">
                  <c:v>00Z</c:v>
                </c:pt>
                <c:pt idx="16">
                  <c:v>06Z</c:v>
                </c:pt>
                <c:pt idx="18">
                  <c:v>12Z</c:v>
                </c:pt>
                <c:pt idx="20">
                  <c:v>18Z</c:v>
                </c:pt>
                <c:pt idx="22">
                  <c:v>00Z</c:v>
                </c:pt>
                <c:pt idx="24">
                  <c:v>06Z</c:v>
                </c:pt>
                <c:pt idx="26">
                  <c:v>12Z</c:v>
                </c:pt>
              </c:strCache>
            </c:strRef>
          </c:cat>
          <c:val>
            <c:numRef>
              <c:f>Sheet1!$C$2:$C$29</c:f>
              <c:numCache>
                <c:formatCode>General</c:formatCode>
                <c:ptCount val="28"/>
                <c:pt idx="1">
                  <c:v>20.576000000000001</c:v>
                </c:pt>
                <c:pt idx="3">
                  <c:v>25.72</c:v>
                </c:pt>
                <c:pt idx="5">
                  <c:v>25.72</c:v>
                </c:pt>
                <c:pt idx="7">
                  <c:v>25.72</c:v>
                </c:pt>
                <c:pt idx="9">
                  <c:v>23.148</c:v>
                </c:pt>
                <c:pt idx="11">
                  <c:v>20.576000000000001</c:v>
                </c:pt>
                <c:pt idx="13">
                  <c:v>18.003999999999998</c:v>
                </c:pt>
                <c:pt idx="15">
                  <c:v>23.148</c:v>
                </c:pt>
                <c:pt idx="17">
                  <c:v>28.291999999999998</c:v>
                </c:pt>
                <c:pt idx="19">
                  <c:v>30.863999999999997</c:v>
                </c:pt>
                <c:pt idx="21">
                  <c:v>33.436</c:v>
                </c:pt>
                <c:pt idx="23">
                  <c:v>38.58</c:v>
                </c:pt>
                <c:pt idx="25">
                  <c:v>30.863999999999997</c:v>
                </c:pt>
                <c:pt idx="27">
                  <c:v>12.86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65376"/>
        <c:axId val="32967296"/>
      </c:lineChart>
      <c:catAx>
        <c:axId val="32965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66"/>
                </a:solidFill>
              </a:defRPr>
            </a:pPr>
            <a:endParaRPr lang="en-US"/>
          </a:p>
        </c:txPr>
        <c:crossAx val="32967296"/>
        <c:crosses val="autoZero"/>
        <c:auto val="1"/>
        <c:lblAlgn val="ctr"/>
        <c:lblOffset val="100"/>
        <c:noMultiLvlLbl val="0"/>
      </c:catAx>
      <c:valAx>
        <c:axId val="3296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66"/>
                </a:solidFill>
              </a:defRPr>
            </a:pPr>
            <a:endParaRPr lang="en-US"/>
          </a:p>
        </c:txPr>
        <c:crossAx val="329653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rgbClr val="FFFF66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B88E-EBD8-4D6B-8004-E399D23DDA9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A006C-930F-4166-9C4B-5EC4ECFC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02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05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26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3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ct val="25000"/>
              </a:pPr>
              <a:t>30</a:t>
            </a:fld>
            <a:endParaRPr lang="en-US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3884121" y="8682735"/>
            <a:ext cx="2972319" cy="459702"/>
          </a:xfrm>
          <a:prstGeom prst="rect">
            <a:avLst/>
          </a:prstGeom>
          <a:noFill/>
          <a:ln>
            <a:noFill/>
          </a:ln>
        </p:spPr>
        <p:txBody>
          <a:bodyPr lIns="91350" tIns="45675" rIns="91350" bIns="45675" anchor="b" anchorCtr="0">
            <a:noAutofit/>
          </a:bodyPr>
          <a:lstStyle/>
          <a:p>
            <a:pPr algn="r">
              <a:lnSpc>
                <a:spcPct val="93000"/>
              </a:lnSpc>
              <a:buSzPct val="25000"/>
            </a:pPr>
            <a:fld id="{00000000-1234-1234-1234-123412341234}" type="slidenum">
              <a:rPr lang="en-US" sz="120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 algn="r">
                <a:lnSpc>
                  <a:spcPct val="93000"/>
                </a:lnSpc>
                <a:buSzPct val="25000"/>
              </a:pPr>
              <a:t>30</a:t>
            </a:fld>
            <a:endParaRPr lang="en-US" sz="120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3884121" y="8684297"/>
            <a:ext cx="2972319" cy="458139"/>
          </a:xfrm>
          <a:prstGeom prst="rect">
            <a:avLst/>
          </a:prstGeom>
          <a:noFill/>
          <a:ln>
            <a:noFill/>
          </a:ln>
        </p:spPr>
        <p:txBody>
          <a:bodyPr lIns="90350" tIns="45175" rIns="90350" bIns="45175" anchor="b" anchorCtr="0">
            <a:noAutofit/>
          </a:bodyPr>
          <a:lstStyle/>
          <a:p>
            <a:pPr algn="r">
              <a:lnSpc>
                <a:spcPct val="93000"/>
              </a:lnSpc>
              <a:buSzPct val="25000"/>
            </a:pPr>
            <a:fld id="{00000000-1234-1234-1234-123412341234}" type="slidenum">
              <a:rPr lang="en-US" sz="120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 algn="r">
                <a:lnSpc>
                  <a:spcPct val="93000"/>
                </a:lnSpc>
                <a:buSzPct val="25000"/>
              </a:pPr>
              <a:t>30</a:t>
            </a:fld>
            <a:endParaRPr lang="en-US" sz="120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0563"/>
            <a:ext cx="4554538" cy="341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944534" y="4342151"/>
            <a:ext cx="4968933" cy="4118553"/>
          </a:xfrm>
          <a:prstGeom prst="rect">
            <a:avLst/>
          </a:prstGeom>
          <a:noFill/>
          <a:ln>
            <a:noFill/>
          </a:ln>
        </p:spPr>
        <p:txBody>
          <a:bodyPr lIns="91775" tIns="45100" rIns="91775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30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985C-05A0-49BE-BF8B-8797686AFC6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E0A6-17A9-4E30-95BF-4DA51EA48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4750-8C34-4EB1-9E2D-2DC86E191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E702-58D0-4420-B78C-690BCE16B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6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4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3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64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31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10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41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5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851-8CB9-44D1-90B0-8231BBF36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03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89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42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32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59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8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37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75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94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5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359D-B827-417B-9CF8-3BD9D594C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77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34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61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69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9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5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08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08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49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5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09AB-ABCD-4BF7-830C-F18FE5EA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24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48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7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4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BD4C-54BD-4345-8699-619D38CDD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A5E6-6D95-4604-9FCF-901B4596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BC59-F9B3-40EF-AECB-33E7C8F2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A5AD-4F1E-4F03-A3E0-7E3D03496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CD00-7EE8-49A5-81F7-7A03A4F87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094C7-F741-48B5-ABF6-96603C33E285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114C4-1267-4EAA-9D6C-36BCCD8B0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8EC5-B00B-4907-BB8C-E22F5659D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6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12AC-018D-4AB3-AF1A-CFBDA566A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B5BAC-9927-490B-87ED-F48C91BBE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0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23863-2A10-4E1E-9106-5D6F1FA4F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54540-A255-40E9-9B8E-62312F0BF9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20170808.2330.goes13.x.vis1km_high.07LFRANKLIN.35kts-1001mb-201N-898W.100pc.jpg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2" y="1153332"/>
            <a:ext cx="3723468" cy="37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oml.noaa.gov/hrd/Storm_pages/franklin2017/20170809FRANK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43000"/>
            <a:ext cx="3733801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28600"/>
            <a:ext cx="66294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Hurricane Franklin Debrief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52800" y="6248399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100000"/>
              <a:defRPr/>
            </a:pPr>
            <a:r>
              <a:rPr lang="en-US" sz="2200" dirty="0" smtClean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August 15, 2017</a:t>
            </a:r>
            <a:endParaRPr lang="en-US" sz="2200" dirty="0">
              <a:solidFill>
                <a:prstClr val="white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" y="5022914"/>
            <a:ext cx="8839200" cy="1219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Flight ops re-cap: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otal flight missions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14.5 P-3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flight hours;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8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GPSsondes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;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8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AXBTs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62200" y="1143000"/>
            <a:ext cx="1828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8 Aug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29400" y="1143000"/>
            <a:ext cx="17526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9 Aug</a:t>
            </a:r>
          </a:p>
        </p:txBody>
      </p:sp>
      <p:sp>
        <p:nvSpPr>
          <p:cNvPr id="2" name="AutoShape 6" descr="http://www.aoml.noaa.gov/hrd/Storm_pages/arthur2014/20140703ARTHU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tp://ftp.aoml.noaa.gov/pub/hrd/data/RTradar/20170808H1/170808H1_2428_dbz_profi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7" y="1683850"/>
            <a:ext cx="3570032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tp://ftp.aoml.noaa.gov/pub/hrd/data/RTradar/20170808H1/170808H1_2604_dbz_prof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0" y="3653269"/>
            <a:ext cx="3577559" cy="16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tp://ftp.aoml.noaa.gov/pub/hrd/data/RTradar/20170808H1/170808H1_ws_dbz_plan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1295831"/>
            <a:ext cx="4927823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tp://ftp.aoml.noaa.gov/pub/hrd/data/radar/2017/franklin/20170808H1wind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8" y="3766974"/>
            <a:ext cx="2747963" cy="21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606" y="4957763"/>
            <a:ext cx="203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3: 0203 UTC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256" y="2986275"/>
            <a:ext cx="203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1: 0028 UTC</a:t>
            </a:r>
          </a:p>
        </p:txBody>
      </p:sp>
      <p:pic>
        <p:nvPicPr>
          <p:cNvPr id="3084" name="Picture 12" descr="ftp://ftp.aoml.noaa.gov/pub/hrd/data/RTradar/20170808H1/170808H1_ws_nhc_planvi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1"/>
          <a:stretch/>
        </p:blipFill>
        <p:spPr bwMode="auto">
          <a:xfrm>
            <a:off x="3963101" y="3655999"/>
            <a:ext cx="2467973" cy="23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</p:spTree>
    <p:extLst>
      <p:ext uri="{BB962C8B-B14F-4D97-AF65-F5344CB8AC3E}">
        <p14:creationId xmlns:p14="http://schemas.microsoft.com/office/powerpoint/2010/main" val="12043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414783"/>
            <a:ext cx="2528888" cy="252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45" y="1362176"/>
            <a:ext cx="2407158" cy="240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3943671"/>
            <a:ext cx="2058483" cy="2058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82" y="3943671"/>
            <a:ext cx="2058483" cy="2058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2" y="1528196"/>
            <a:ext cx="4035186" cy="403518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686175" y="4121944"/>
            <a:ext cx="0" cy="2928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48979" y="4194793"/>
            <a:ext cx="59293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3468" y="5768826"/>
            <a:ext cx="41219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FROM TC-DROPS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</p:spTree>
    <p:extLst>
      <p:ext uri="{BB962C8B-B14F-4D97-AF65-F5344CB8AC3E}">
        <p14:creationId xmlns:p14="http://schemas.microsoft.com/office/powerpoint/2010/main" val="38460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42555"/>
            <a:ext cx="9144000" cy="483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Dropsonde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Issues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628650" y="2488320"/>
            <a:ext cx="7886700" cy="326350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Version of ASPEN requires AVAPS operator to input value for pressure correction  (difference between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measured and aircraft measured cabin pressure)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Typical values are &lt; 0.5mb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Default value from factory testing is used otherwise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out of 7 drops had large default pressure corrections resulting in bad height estimates and too low surface pressures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be corrected by adding a cancelling correction value in ASPEN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Better to check with AVAPS operator before flight to ensure that correct offsets are put into D-file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</p:spTree>
    <p:extLst>
      <p:ext uri="{BB962C8B-B14F-4D97-AF65-F5344CB8AC3E}">
        <p14:creationId xmlns:p14="http://schemas.microsoft.com/office/powerpoint/2010/main" val="5136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042522" y="2540094"/>
          <a:ext cx="2748214" cy="3278393"/>
        </p:xfrm>
        <a:graphic>
          <a:graphicData uri="http://schemas.openxmlformats.org/drawingml/2006/table">
            <a:tbl>
              <a:tblPr/>
              <a:tblGrid>
                <a:gridCol w="392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26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1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Tdry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RH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Wdir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Wspd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 C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m/s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3002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103.8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792.9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203.2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895.3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935.5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144.2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279.6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980.6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142.8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282.2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142.7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286.8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138.8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287.5</a:t>
                      </a: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989.9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17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7" marR="4907" marT="49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-91</a:t>
                      </a:r>
                    </a:p>
                  </a:txBody>
                  <a:tcPr marL="4907" marR="4907" marT="4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805061" y="2540094"/>
          <a:ext cx="2864519" cy="3263514"/>
        </p:xfrm>
        <a:graphic>
          <a:graphicData uri="http://schemas.openxmlformats.org/drawingml/2006/table">
            <a:tbl>
              <a:tblPr/>
              <a:tblGrid>
                <a:gridCol w="409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092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9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Tdry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RH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Wdir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Wspd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 C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m/s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86.3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1408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203.5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903.6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223.2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239.6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144.2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279.5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988.5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142.8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282.2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991.7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286.8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148.9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997.9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138.9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287.5</a:t>
                      </a: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997.9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903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5" marR="5115" marT="51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</a:t>
                      </a:r>
                    </a:p>
                  </a:txBody>
                  <a:tcPr marL="5115" marR="5115" marT="511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 rot="16200000">
            <a:off x="-407797" y="3602156"/>
            <a:ext cx="19191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57619" y="3602156"/>
            <a:ext cx="22805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</a:rPr>
              <a:t>CORRECTED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2522" y="5625193"/>
            <a:ext cx="2748213" cy="17840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2521" y="3380014"/>
            <a:ext cx="2748213" cy="17961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5062" y="3469821"/>
            <a:ext cx="2864516" cy="17961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5062" y="5641521"/>
            <a:ext cx="2864516" cy="16207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5062" y="5265066"/>
            <a:ext cx="2864516" cy="16418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1042521" y="5264170"/>
            <a:ext cx="2748213" cy="16508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219" y="1102325"/>
            <a:ext cx="10866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Center drop 0108Z 20.32N 90.82W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pressure is 6mb lower than closest USAF center drop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Incorrect pressure offset value of 8mb was maintained in D-file                                                             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reprocessed with 0mb offset agrees with flight level and USAF (note heights)</a:t>
            </a:r>
          </a:p>
        </p:txBody>
      </p:sp>
    </p:spTree>
    <p:extLst>
      <p:ext uri="{BB962C8B-B14F-4D97-AF65-F5344CB8AC3E}">
        <p14:creationId xmlns:p14="http://schemas.microsoft.com/office/powerpoint/2010/main" val="39448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9100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08617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solidFill>
                  <a:prstClr val="black"/>
                </a:solidFill>
                <a:latin typeface="Arial"/>
                <a:cs typeface="Arial"/>
              </a:rPr>
              <a:t>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491693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prstClr val="black"/>
                </a:solidFill>
                <a:latin typeface="Arial"/>
                <a:cs typeface="Arial"/>
              </a:rPr>
              <a:t>Expendables: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7013" y="1878600"/>
            <a:ext cx="7069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Start: 1002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35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995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45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Passes: 0028 UTC (Fix), 0108 UTC, 0204 UTC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to land and clearance within a warning area were challenges to a good TDR pattern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radar analyses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Shakedown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7013" y="3796208"/>
            <a:ext cx="7531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data in 3D radar analyses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pressure correction to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caused bad height and lower surface pressure estimates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data from 2 of 4 AXBTS (no response from one, data below 150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another)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4782" y="5352033"/>
            <a:ext cx="3254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 HFIP, 3 NHC)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AXBTs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</p:spTree>
    <p:extLst>
      <p:ext uri="{BB962C8B-B14F-4D97-AF65-F5344CB8AC3E}">
        <p14:creationId xmlns:p14="http://schemas.microsoft.com/office/powerpoint/2010/main" val="1014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1219200"/>
            <a:ext cx="8610600" cy="52578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66"/>
                </a:solidFill>
              </a:rPr>
              <a:t>Large gap in vertical profile analysis is something we’ll have to live with until AOC figures out a way to deal with radar issues between the aircraft and 3-km range.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endParaRPr lang="en-US" sz="2100" dirty="0">
              <a:solidFill>
                <a:srgbClr val="FFFF66"/>
              </a:solidFill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66"/>
                </a:solidFill>
              </a:rPr>
              <a:t>Glitch in (updated) radar software involving cross-over at 00 UTC caused analysis </a:t>
            </a:r>
            <a:r>
              <a:rPr lang="en-US" sz="2100" dirty="0" smtClean="0">
                <a:solidFill>
                  <a:srgbClr val="FFFF66"/>
                </a:solidFill>
              </a:rPr>
              <a:t>to bomb</a:t>
            </a:r>
            <a:r>
              <a:rPr lang="en-US" sz="2100" dirty="0" smtClean="0">
                <a:solidFill>
                  <a:srgbClr val="FFFF66"/>
                </a:solidFill>
              </a:rPr>
              <a:t>. </a:t>
            </a:r>
          </a:p>
          <a:p>
            <a:pPr marL="742950" lvl="1" indent="-285750">
              <a:spcBef>
                <a:spcPct val="20000"/>
              </a:spcBef>
              <a:buFont typeface="Calibri" panose="020F0502020204030204" pitchFamily="34" charset="0"/>
              <a:buChar char="—"/>
            </a:pPr>
            <a:r>
              <a:rPr lang="en-US" sz="2100" dirty="0" smtClean="0">
                <a:solidFill>
                  <a:srgbClr val="FFFF66"/>
                </a:solidFill>
              </a:rPr>
              <a:t>This caused John Hill’s EMC translate script to crash. </a:t>
            </a:r>
          </a:p>
          <a:p>
            <a:pPr marL="742950" lvl="1" indent="-285750">
              <a:spcBef>
                <a:spcPct val="20000"/>
              </a:spcBef>
              <a:buFont typeface="Calibri" panose="020F0502020204030204" pitchFamily="34" charset="0"/>
              <a:buChar char="—"/>
            </a:pPr>
            <a:r>
              <a:rPr lang="en-US" sz="2100" dirty="0" smtClean="0">
                <a:solidFill>
                  <a:srgbClr val="FFFF66"/>
                </a:solidFill>
              </a:rPr>
              <a:t>Main issue with radar software was ultimately addressed. </a:t>
            </a:r>
            <a:endParaRPr lang="en-US" sz="2100" dirty="0">
              <a:solidFill>
                <a:srgbClr val="FFFF66"/>
              </a:solidFill>
            </a:endParaRPr>
          </a:p>
          <a:p>
            <a:pPr marL="742950" lvl="1" indent="-285750">
              <a:spcBef>
                <a:spcPct val="20000"/>
              </a:spcBef>
              <a:buFont typeface="Calibri" panose="020F0502020204030204" pitchFamily="34" charset="0"/>
              <a:buChar char="—"/>
            </a:pPr>
            <a:r>
              <a:rPr lang="en-US" sz="2100" dirty="0" smtClean="0">
                <a:solidFill>
                  <a:srgbClr val="FFFF66"/>
                </a:solidFill>
              </a:rPr>
              <a:t>Result was delayed processing &amp; transmission of the TDR data.</a:t>
            </a:r>
          </a:p>
          <a:p>
            <a:pPr marL="742950" lvl="1" indent="-285750">
              <a:spcBef>
                <a:spcPct val="20000"/>
              </a:spcBef>
              <a:buFont typeface="Calibri" panose="020F0502020204030204" pitchFamily="34" charset="0"/>
              <a:buChar char="—"/>
            </a:pPr>
            <a:r>
              <a:rPr lang="en-US" sz="2100" dirty="0" smtClean="0">
                <a:solidFill>
                  <a:srgbClr val="FFFF66"/>
                </a:solidFill>
              </a:rPr>
              <a:t>TDR data appeared to make it into 00 UTC cycle of HWRF</a:t>
            </a:r>
          </a:p>
          <a:p>
            <a:pPr marL="742950" lvl="1" indent="-285750">
              <a:spcBef>
                <a:spcPct val="20000"/>
              </a:spcBef>
              <a:buFont typeface="Calibri" panose="020F0502020204030204" pitchFamily="34" charset="0"/>
              <a:buChar char="—"/>
            </a:pPr>
            <a:r>
              <a:rPr lang="en-US" sz="2100" dirty="0" smtClean="0">
                <a:solidFill>
                  <a:srgbClr val="FFFF66"/>
                </a:solidFill>
              </a:rPr>
              <a:t>Thanks to John </a:t>
            </a:r>
            <a:r>
              <a:rPr lang="en-US" sz="2100" dirty="0" err="1" smtClean="0">
                <a:solidFill>
                  <a:srgbClr val="FFFF66"/>
                </a:solidFill>
              </a:rPr>
              <a:t>Gamache</a:t>
            </a:r>
            <a:r>
              <a:rPr lang="en-US" sz="2100" dirty="0" smtClean="0">
                <a:solidFill>
                  <a:srgbClr val="FFFF66"/>
                </a:solidFill>
              </a:rPr>
              <a:t>, Jun Zhang, and John Hill for working quickly to resolve issue</a:t>
            </a:r>
            <a:endParaRPr lang="en-US" sz="2100" dirty="0">
              <a:solidFill>
                <a:srgbClr val="FFFF66"/>
              </a:solidFill>
            </a:endParaRPr>
          </a:p>
          <a:p>
            <a:pPr marL="231775" lvl="0" indent="-231775">
              <a:spcBef>
                <a:spcPct val="20000"/>
              </a:spcBef>
              <a:buFont typeface="Arial" pitchFamily="34" charset="0"/>
              <a:buChar char="•"/>
            </a:pPr>
            <a:endParaRPr lang="en-US" sz="2100" dirty="0" smtClean="0">
              <a:solidFill>
                <a:srgbClr val="FFFF66"/>
              </a:solidFill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rgbClr val="FFFF66"/>
                </a:solidFill>
              </a:rPr>
              <a:t>John </a:t>
            </a:r>
            <a:r>
              <a:rPr lang="en-US" sz="2100" dirty="0" err="1">
                <a:solidFill>
                  <a:srgbClr val="FFFF66"/>
                </a:solidFill>
              </a:rPr>
              <a:t>Gamache</a:t>
            </a:r>
            <a:r>
              <a:rPr lang="en-US" sz="2100" dirty="0">
                <a:solidFill>
                  <a:srgbClr val="FFFF66"/>
                </a:solidFill>
              </a:rPr>
              <a:t> </a:t>
            </a:r>
            <a:r>
              <a:rPr lang="en-US" sz="2100" dirty="0" smtClean="0">
                <a:solidFill>
                  <a:srgbClr val="FFFF66"/>
                </a:solidFill>
              </a:rPr>
              <a:t>modified</a:t>
            </a:r>
            <a:r>
              <a:rPr lang="en-US" sz="2100" dirty="0" smtClean="0">
                <a:solidFill>
                  <a:srgbClr val="FFFF66"/>
                </a:solidFill>
              </a:rPr>
              <a:t> </a:t>
            </a:r>
            <a:r>
              <a:rPr lang="en-US" sz="2100" dirty="0" smtClean="0">
                <a:solidFill>
                  <a:srgbClr val="FFFF66"/>
                </a:solidFill>
              </a:rPr>
              <a:t>surface-removal </a:t>
            </a:r>
            <a:r>
              <a:rPr lang="en-US" sz="2100" dirty="0">
                <a:solidFill>
                  <a:srgbClr val="FFFF66"/>
                </a:solidFill>
              </a:rPr>
              <a:t>code post-flight to deal with new radar system</a:t>
            </a:r>
            <a:r>
              <a:rPr lang="en-US" sz="2100" dirty="0" smtClean="0">
                <a:solidFill>
                  <a:srgbClr val="FFFF66"/>
                </a:solidFill>
              </a:rPr>
              <a:t>. More data was retained beneath the aircraft on next flight, but more noise was permitted.</a:t>
            </a:r>
            <a:endParaRPr lang="en-US" sz="2100" dirty="0">
              <a:solidFill>
                <a:srgbClr val="FFFF66"/>
              </a:solidFill>
            </a:endParaRPr>
          </a:p>
          <a:p>
            <a:pPr lvl="0">
              <a:spcBef>
                <a:spcPct val="20000"/>
              </a:spcBef>
            </a:pPr>
            <a:endParaRPr lang="en-US" sz="2100" dirty="0" smtClean="0">
              <a:solidFill>
                <a:srgbClr val="FFFF66"/>
              </a:solidFill>
            </a:endParaRPr>
          </a:p>
          <a:p>
            <a:pPr marL="231775" lvl="0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66"/>
                </a:solidFill>
              </a:rPr>
              <a:t>Fully automated real-time radar graphics creation, ftp, and email notification worked. The ftp to HRD web page portion was delayed. Thanks to Russell for since decreasing the checking interval</a:t>
            </a:r>
            <a:r>
              <a:rPr lang="en-US" sz="2100" dirty="0" smtClean="0">
                <a:solidFill>
                  <a:srgbClr val="FFFF66"/>
                </a:solidFill>
              </a:rPr>
              <a:t>.</a:t>
            </a:r>
            <a:endParaRPr lang="en-US" sz="24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Additional Issues</a:t>
            </a:r>
          </a:p>
        </p:txBody>
      </p:sp>
    </p:spTree>
    <p:extLst>
      <p:ext uri="{BB962C8B-B14F-4D97-AF65-F5344CB8AC3E}">
        <p14:creationId xmlns:p14="http://schemas.microsoft.com/office/powerpoint/2010/main" val="1183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0856" y="149773"/>
            <a:ext cx="3045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Tropical Storm Franklin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Flight 170809H1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025" y="1267849"/>
            <a:ext cx="825784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white"/>
                </a:solidFill>
              </a:rPr>
              <a:t>Meteorological highlights</a:t>
            </a:r>
            <a:endParaRPr lang="en-US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Franklin was an intensifying tropical storm in Bay of Campeche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Experiencing light N shear at beginning, becoming moderate by end of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Moist environment around storm, dry air far-removed in northwest quadrant (USL)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Spiral banding features at beginning, becoming more wavenumber-1 as shear increased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Appreciable deep convection left of shear, particularly USL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Little or no tilt from 2-7 km altitude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RH generally symmetrically-distributed in near-environment, dry </a:t>
            </a:r>
            <a:r>
              <a:rPr lang="en-US" dirty="0" err="1" smtClean="0">
                <a:solidFill>
                  <a:prstClr val="white"/>
                </a:solidFill>
              </a:rPr>
              <a:t>upshear</a:t>
            </a:r>
            <a:r>
              <a:rPr lang="en-US" dirty="0" smtClean="0">
                <a:solidFill>
                  <a:prstClr val="white"/>
                </a:solidFill>
              </a:rPr>
              <a:t> outside 200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PBL theta-e lowest DSL, highest USR and DSR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r>
              <a:rPr lang="en-US" sz="2000" u="sng" dirty="0" smtClean="0">
                <a:solidFill>
                  <a:prstClr val="white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1 GPS dropsonde at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4 AXBTs, 2 failed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Good coordination with Global Hawk on first inbound north-south leg</a:t>
            </a:r>
            <a:endParaRPr lang="en-US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31793" y="1602969"/>
            <a:ext cx="3808579" cy="3985148"/>
            <a:chOff x="2051146" y="1378423"/>
            <a:chExt cx="3544436" cy="37893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2031" r="73953" b="20203"/>
            <a:stretch/>
          </p:blipFill>
          <p:spPr>
            <a:xfrm>
              <a:off x="2064794" y="1392071"/>
              <a:ext cx="3530788" cy="36743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95440"/>
            <a:stretch/>
          </p:blipFill>
          <p:spPr>
            <a:xfrm>
              <a:off x="2051146" y="5063314"/>
              <a:ext cx="3544436" cy="1044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63234" b="94774"/>
            <a:stretch/>
          </p:blipFill>
          <p:spPr>
            <a:xfrm>
              <a:off x="2051146" y="1378423"/>
              <a:ext cx="2980329" cy="16946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33686" y="1645592"/>
            <a:ext cx="3991169" cy="3942525"/>
            <a:chOff x="-2348268" y="1637730"/>
            <a:chExt cx="4231659" cy="40272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95268"/>
            <a:stretch/>
          </p:blipFill>
          <p:spPr>
            <a:xfrm>
              <a:off x="-2348268" y="5513696"/>
              <a:ext cx="4231659" cy="1513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5794" r="50637" b="24364"/>
            <a:stretch/>
          </p:blipFill>
          <p:spPr>
            <a:xfrm>
              <a:off x="-2348268" y="1637730"/>
              <a:ext cx="4231659" cy="387596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0140" y="1128143"/>
            <a:ext cx="387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CIMSS 850-200 </a:t>
            </a:r>
            <a:r>
              <a:rPr lang="en-US" dirty="0" err="1" smtClean="0">
                <a:solidFill>
                  <a:prstClr val="white"/>
                </a:solidFill>
              </a:rPr>
              <a:t>hPa</a:t>
            </a:r>
            <a:r>
              <a:rPr lang="en-US" dirty="0" smtClean="0">
                <a:solidFill>
                  <a:prstClr val="white"/>
                </a:solidFill>
              </a:rPr>
              <a:t> shear 06 UTC Aug 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9512" y="1141464"/>
            <a:ext cx="19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TPW 06 UTC Aug 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4845" y="184825"/>
            <a:ext cx="3905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Environmental conditions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1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39" y="1822006"/>
            <a:ext cx="3575819" cy="3575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69" y="1822007"/>
            <a:ext cx="3575819" cy="3575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6675" y="165370"/>
            <a:ext cx="329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Satellite presentation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839" y="1283785"/>
            <a:ext cx="326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GOES-13 IR valid 1037 UTC Aug 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5316" y="1283785"/>
            <a:ext cx="334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F-16 91 GHz valid 1037 UTC Aug 9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65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5913" y="1468877"/>
            <a:ext cx="4136901" cy="3239856"/>
            <a:chOff x="405913" y="1468877"/>
            <a:chExt cx="4136901" cy="3239856"/>
          </a:xfrm>
        </p:grpSpPr>
        <p:sp>
          <p:nvSpPr>
            <p:cNvPr id="5" name="Rectangle 4"/>
            <p:cNvSpPr/>
            <p:nvPr/>
          </p:nvSpPr>
          <p:spPr>
            <a:xfrm>
              <a:off x="405913" y="1468877"/>
              <a:ext cx="4136901" cy="3239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097" y="1632448"/>
              <a:ext cx="4029627" cy="29792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693694" y="1467863"/>
            <a:ext cx="4136901" cy="3240324"/>
            <a:chOff x="4693694" y="1467863"/>
            <a:chExt cx="4136901" cy="3240324"/>
          </a:xfrm>
        </p:grpSpPr>
        <p:sp>
          <p:nvSpPr>
            <p:cNvPr id="6" name="Rectangle 5"/>
            <p:cNvSpPr/>
            <p:nvPr/>
          </p:nvSpPr>
          <p:spPr>
            <a:xfrm>
              <a:off x="4693694" y="1467863"/>
              <a:ext cx="4136901" cy="3240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291" y="1525687"/>
              <a:ext cx="3791708" cy="317331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05999" y="301557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Model guidance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3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1447800"/>
            <a:ext cx="876300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Overview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Reasor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Science Discussions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170808H1  TDR (Zawislak)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−"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170809H1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TDR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(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Rogers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EMC input (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Sippel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Banglin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Additional Field Program Issues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4723"/>
          <a:stretch/>
        </p:blipFill>
        <p:spPr>
          <a:xfrm>
            <a:off x="459942" y="1838679"/>
            <a:ext cx="3924300" cy="4087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83" t="25667" r="19479" b="29000"/>
          <a:stretch/>
        </p:blipFill>
        <p:spPr>
          <a:xfrm>
            <a:off x="4534517" y="2449722"/>
            <a:ext cx="4392846" cy="2865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5650" y="418289"/>
            <a:ext cx="1932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Flight tracks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648" y="1326283"/>
            <a:ext cx="33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Planned flight track for 170809H1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0213" y="1965066"/>
            <a:ext cx="31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Actual flight track for 170809H1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79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1231275"/>
            <a:ext cx="8660524" cy="4143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6260" y="412303"/>
            <a:ext cx="5649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Vortex tilt and reflectivity distribution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39" y="5670162"/>
            <a:ext cx="8074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Reflectivity distributed around storm, but primarily DSL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Little inner-core tilt, some suggestion of a tilt at larger radii (crossing streamlines)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128" y="1530064"/>
            <a:ext cx="2772508" cy="277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67" y="1530064"/>
            <a:ext cx="2772508" cy="2772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998" y="1530065"/>
            <a:ext cx="2772507" cy="2772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131" y="4410139"/>
            <a:ext cx="155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white"/>
                </a:solidFill>
              </a:rPr>
              <a:t>06 UTC SHIPS:</a:t>
            </a:r>
          </a:p>
          <a:p>
            <a:pPr algn="r"/>
            <a:r>
              <a:rPr lang="en-US" dirty="0" smtClean="0">
                <a:solidFill>
                  <a:prstClr val="white"/>
                </a:solidFill>
              </a:rPr>
              <a:t>~8 </a:t>
            </a:r>
            <a:r>
              <a:rPr lang="en-US" dirty="0" err="1" smtClean="0">
                <a:solidFill>
                  <a:prstClr val="white"/>
                </a:solidFill>
              </a:rPr>
              <a:t>kt</a:t>
            </a:r>
            <a:r>
              <a:rPr lang="en-US" dirty="0" smtClean="0">
                <a:solidFill>
                  <a:prstClr val="white"/>
                </a:solidFill>
              </a:rPr>
              <a:t> from 351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0640" y="4410139"/>
            <a:ext cx="167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12 UTC SHIPS: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~14 </a:t>
            </a:r>
            <a:r>
              <a:rPr lang="en-US" dirty="0" err="1" smtClean="0">
                <a:solidFill>
                  <a:prstClr val="white"/>
                </a:solidFill>
              </a:rPr>
              <a:t>kt</a:t>
            </a:r>
            <a:r>
              <a:rPr lang="en-US" dirty="0" smtClean="0">
                <a:solidFill>
                  <a:prstClr val="white"/>
                </a:solidFill>
              </a:rPr>
              <a:t> from 003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7883" y="4410139"/>
            <a:ext cx="167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18 UTC SHIPS: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~18 </a:t>
            </a:r>
            <a:r>
              <a:rPr lang="en-US" dirty="0" err="1" smtClean="0">
                <a:solidFill>
                  <a:prstClr val="white"/>
                </a:solidFill>
              </a:rPr>
              <a:t>kt</a:t>
            </a:r>
            <a:r>
              <a:rPr lang="en-US" dirty="0" smtClean="0">
                <a:solidFill>
                  <a:prstClr val="white"/>
                </a:solidFill>
              </a:rPr>
              <a:t> from 006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952" y="482642"/>
            <a:ext cx="490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Precipitation structure evolution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69" y="5416062"/>
            <a:ext cx="766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Spiral structure before start of mission, strong ice scattering signature USL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Wavenumber-1 maximum in scattering DSL, some USL as shear reaches 18 </a:t>
            </a:r>
            <a:r>
              <a:rPr lang="en-US" dirty="0" err="1" smtClean="0">
                <a:solidFill>
                  <a:prstClr val="white"/>
                </a:solidFill>
              </a:rPr>
              <a:t>kt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2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54" t="12167" r="21667" b="42500"/>
          <a:stretch/>
        </p:blipFill>
        <p:spPr>
          <a:xfrm>
            <a:off x="1337655" y="1217229"/>
            <a:ext cx="6356956" cy="456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9675" y="424026"/>
            <a:ext cx="4728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Coordination with Global Hawk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62550" y="3019425"/>
            <a:ext cx="447675" cy="10287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9350" y="1226754"/>
            <a:ext cx="127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Green – GH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Red – P3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775" y="2650093"/>
            <a:ext cx="245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Nearly vertically stacked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36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89" y="519561"/>
            <a:ext cx="4317274" cy="203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88" y="2629199"/>
            <a:ext cx="4304627" cy="2028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88" y="4729312"/>
            <a:ext cx="4298225" cy="2025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6583" y="2049568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US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2805" y="2055775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DS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843" y="4150320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DSL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415" y="4156527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USR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6593" y="625204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DSR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5165" y="6258256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USL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9741" t="27507" r="24900" b="36243"/>
          <a:stretch/>
        </p:blipFill>
        <p:spPr>
          <a:xfrm>
            <a:off x="116479" y="2695246"/>
            <a:ext cx="2164552" cy="193390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112870" y="3817232"/>
            <a:ext cx="11658" cy="57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2079" y="0"/>
            <a:ext cx="5858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Precipitation structure and distribution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48" y="3045332"/>
            <a:ext cx="25203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Precipitation in all quadrants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Highest echo top USL, potentially revealing variable structure along band spiraling inward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2785" y="263143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US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709" y="443108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1581" y="399107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DSL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388" y="309849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USR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8820" y="3172928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USL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428" y="4055150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DSR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8255" y="2033600"/>
            <a:ext cx="68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Spiral?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454502" y="1850065"/>
            <a:ext cx="168753" cy="2126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70257" y="4142471"/>
            <a:ext cx="68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Spiral?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46504" y="3958936"/>
            <a:ext cx="168753" cy="2126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10882" y="6252049"/>
            <a:ext cx="68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Spiral?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103628" y="6071191"/>
            <a:ext cx="133869" cy="2155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66508" y="2050952"/>
            <a:ext cx="68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Spiral?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042755" y="1867417"/>
            <a:ext cx="168753" cy="2126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0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40140" y="1004136"/>
            <a:ext cx="4822934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40" y="1004136"/>
            <a:ext cx="4648200" cy="4648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4675145" y="3120005"/>
            <a:ext cx="45267" cy="12493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75145" y="3744694"/>
            <a:ext cx="60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14 </a:t>
            </a:r>
            <a:r>
              <a:rPr lang="en-US" sz="1600" b="1" dirty="0" err="1" smtClean="0">
                <a:solidFill>
                  <a:prstClr val="black"/>
                </a:solidFill>
              </a:rPr>
              <a:t>kt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3297" y="4343175"/>
            <a:ext cx="1034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12 UTC SHIPS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1384" y="344869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DSR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6658" y="344869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DSL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1777" y="235169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3263" y="233360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</a:t>
            </a:r>
            <a:r>
              <a:rPr lang="en-US" dirty="0" smtClean="0">
                <a:solidFill>
                  <a:prstClr val="black"/>
                </a:solidFill>
              </a:rPr>
              <a:t>SL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3098" y="284416"/>
            <a:ext cx="5555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Deep layer thermodynamic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6826" y="5815360"/>
            <a:ext cx="3912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Generally near-saturated downshear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High humidity </a:t>
            </a:r>
            <a:r>
              <a:rPr lang="en-US" dirty="0" err="1" smtClean="0">
                <a:solidFill>
                  <a:prstClr val="white"/>
                </a:solidFill>
              </a:rPr>
              <a:t>upshear</a:t>
            </a:r>
            <a:r>
              <a:rPr lang="en-US" dirty="0" smtClean="0">
                <a:solidFill>
                  <a:prstClr val="white"/>
                </a:solidFill>
              </a:rPr>
              <a:t>, &gt;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Dry air (RH &lt; 30%) far-removed USR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94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54621" y="1243269"/>
            <a:ext cx="4845269" cy="4855779"/>
            <a:chOff x="2154621" y="977462"/>
            <a:chExt cx="4845269" cy="4855779"/>
          </a:xfrm>
        </p:grpSpPr>
        <p:sp>
          <p:nvSpPr>
            <p:cNvPr id="4" name="Rectangle 3"/>
            <p:cNvSpPr/>
            <p:nvPr/>
          </p:nvSpPr>
          <p:spPr>
            <a:xfrm>
              <a:off x="2154621" y="977462"/>
              <a:ext cx="4845269" cy="4855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4464" y="1118415"/>
              <a:ext cx="4615072" cy="462116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863098" y="167453"/>
            <a:ext cx="5555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Deep layer thermodynamic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6219" y="797781"/>
            <a:ext cx="455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Near environment (50-200 km radius) skew-T’s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2007" y="6282312"/>
            <a:ext cx="31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Moist profile in all quadrants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0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92849" y="1167113"/>
            <a:ext cx="4845269" cy="4884846"/>
            <a:chOff x="2154621" y="977462"/>
            <a:chExt cx="4845269" cy="4884846"/>
          </a:xfrm>
        </p:grpSpPr>
        <p:sp>
          <p:nvSpPr>
            <p:cNvPr id="3" name="Rectangle 2"/>
            <p:cNvSpPr/>
            <p:nvPr/>
          </p:nvSpPr>
          <p:spPr>
            <a:xfrm>
              <a:off x="2154621" y="977462"/>
              <a:ext cx="4845269" cy="4855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732" y="1242683"/>
              <a:ext cx="4619625" cy="461962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63098" y="167453"/>
            <a:ext cx="5555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Deep layer thermodynamic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0017" y="797781"/>
            <a:ext cx="425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Far environment (&gt; 200 km radius) skew-T’s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8579" y="6176166"/>
            <a:ext cx="648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No drops downshear (over 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Driest profiles USR, associated with band of dry air seen on TPW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39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5541" y="765101"/>
            <a:ext cx="5539562" cy="5444313"/>
            <a:chOff x="1524001" y="557048"/>
            <a:chExt cx="5665075" cy="5651938"/>
          </a:xfrm>
        </p:grpSpPr>
        <p:sp>
          <p:nvSpPr>
            <p:cNvPr id="3" name="Rectangle 2"/>
            <p:cNvSpPr/>
            <p:nvPr/>
          </p:nvSpPr>
          <p:spPr>
            <a:xfrm>
              <a:off x="1524001" y="557048"/>
              <a:ext cx="5665075" cy="5651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722586"/>
              <a:ext cx="5486400" cy="54864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63098" y="167453"/>
            <a:ext cx="5555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Deep layer thermodynamic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0167" y="1382233"/>
            <a:ext cx="2647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Red: inner core (&lt; 50 km)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Blue: near environment (50-200 km)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Grey: far environment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(&gt; 200 km)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8457" y="6283842"/>
            <a:ext cx="634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Lowest PBL theta-e in near environment DSL; highest USR, DSR</a:t>
            </a:r>
          </a:p>
        </p:txBody>
      </p:sp>
    </p:spTree>
    <p:extLst>
      <p:ext uri="{BB962C8B-B14F-4D97-AF65-F5344CB8AC3E}">
        <p14:creationId xmlns:p14="http://schemas.microsoft.com/office/powerpoint/2010/main" val="4193001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9" t="5551" r="-399" b="53565"/>
          <a:stretch/>
        </p:blipFill>
        <p:spPr>
          <a:xfrm>
            <a:off x="96227" y="2060888"/>
            <a:ext cx="4401346" cy="2537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9210"/>
          <a:stretch/>
        </p:blipFill>
        <p:spPr>
          <a:xfrm>
            <a:off x="4628987" y="2062715"/>
            <a:ext cx="4398050" cy="2529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689" y="297711"/>
            <a:ext cx="809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Schematic of thermodynamic structure and precipitation distribution for intensifying vs. non-intensifying TCs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1935" y="4667690"/>
            <a:ext cx="2715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Adapted from Nguyen et al. (2018)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277" y="1691556"/>
            <a:ext cx="170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</a:t>
            </a:r>
            <a:r>
              <a:rPr lang="en-US" dirty="0" smtClean="0">
                <a:solidFill>
                  <a:prstClr val="white"/>
                </a:solidFill>
              </a:rPr>
              <a:t>on-intensifying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2909" y="1717713"/>
            <a:ext cx="12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intensifying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7548" y="5199318"/>
            <a:ext cx="65382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white"/>
                </a:solidFill>
              </a:rPr>
              <a:t>For Franklin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No indication of dry air </a:t>
            </a:r>
            <a:r>
              <a:rPr lang="en-US" dirty="0" err="1" smtClean="0">
                <a:solidFill>
                  <a:prstClr val="white"/>
                </a:solidFill>
              </a:rPr>
              <a:t>upshear</a:t>
            </a:r>
            <a:r>
              <a:rPr lang="en-US" dirty="0" smtClean="0">
                <a:solidFill>
                  <a:prstClr val="white"/>
                </a:solidFill>
              </a:rPr>
              <a:t> in near-environment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Precipitation in all quadrants, including deep convection USL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Some PBL cooling DSL, highest theta-e right of shear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Observations of Franklin most similar to “intensifying” schematic</a:t>
            </a:r>
          </a:p>
        </p:txBody>
      </p:sp>
    </p:spTree>
    <p:extLst>
      <p:ext uri="{BB962C8B-B14F-4D97-AF65-F5344CB8AC3E}">
        <p14:creationId xmlns:p14="http://schemas.microsoft.com/office/powerpoint/2010/main" val="101051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05353" y="1066800"/>
            <a:ext cx="8686800" cy="52578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Purpose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EMC-tasked TDR data collection targeting 00 UTC and 12 UTC HWRF cycles</a:t>
            </a:r>
            <a:endParaRPr lang="en-US" sz="32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Target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: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TS Franklin on 8-9 Aug off western Yucatan coast in the Bay of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Campeche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Background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Franklin developed within a broad area of low pressure in the NW Caribbean, became a TS late on 6 Aug, and made landfall on the E Yucatan coast early on 8 Aug. After entering the Bay of Campeche, Franklin intensified 30-40 </a:t>
            </a:r>
            <a:r>
              <a:rPr lang="en-US" sz="32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kts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to a 75-kt H before landfall on the Mexican coast early on 10 Aug.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73762" y="6076950"/>
            <a:ext cx="7031038" cy="7810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sldNum" sz="quarter" idx="12"/>
          </p:nvPr>
        </p:nvSpPr>
        <p:spPr>
          <a:xfrm>
            <a:off x="7010400" y="661987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30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/>
              <a:buNone/>
            </a:pPr>
            <a:endParaRPr sz="12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5943600"/>
            <a:ext cx="1143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8077200" y="5867400"/>
            <a:ext cx="1066800" cy="99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Shape 92"/>
          <p:cNvCxnSpPr/>
          <p:nvPr/>
        </p:nvCxnSpPr>
        <p:spPr>
          <a:xfrm>
            <a:off x="228600" y="2438400"/>
            <a:ext cx="8686079" cy="0"/>
          </a:xfrm>
          <a:prstGeom prst="straightConnector1">
            <a:avLst/>
          </a:prstGeom>
          <a:noFill/>
          <a:ln w="41275" cap="flat" cmpd="dbl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" name="Shape 9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752600" y="152400"/>
            <a:ext cx="54864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0" y="2667000"/>
            <a:ext cx="9144000" cy="289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lnSpc>
                <a:spcPct val="93000"/>
              </a:lnSpc>
              <a:buSzPct val="25000"/>
            </a:pPr>
            <a:endParaRPr lang="en-US" sz="2400"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  <a:buSzPct val="25000"/>
            </a:pPr>
            <a:r>
              <a:rPr lang="en-US" sz="2400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Avichal</a:t>
            </a:r>
            <a:r>
              <a:rPr lang="en-US" sz="24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Mehra</a:t>
            </a:r>
            <a:r>
              <a:rPr lang="en-US" sz="24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Zhan Zhang, Bin Liu and </a:t>
            </a:r>
            <a:r>
              <a:rPr lang="en-US" sz="2400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Banglin</a:t>
            </a:r>
            <a:r>
              <a:rPr lang="en-US" sz="24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Zhang</a:t>
            </a:r>
            <a:endParaRPr lang="en-US" sz="2400" b="1" baseline="30000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  <a:buSzPct val="25000"/>
            </a:pPr>
            <a:endParaRPr lang="en-US" sz="2400" b="1" baseline="30000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b="1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EMC/NCEP/NWS/NOAA, College Park, </a:t>
            </a:r>
            <a:r>
              <a:rPr lang="en-US" b="1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MD 20740</a:t>
            </a:r>
          </a:p>
          <a:p>
            <a:pPr algn="ctr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endParaRPr lang="en-US" b="1" dirty="0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Jason </a:t>
            </a:r>
            <a:r>
              <a:rPr lang="en-US" sz="2400" b="1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Sippel</a:t>
            </a:r>
            <a:endParaRPr lang="en-US" sz="2400" b="1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b="1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AOML/OAR/NOAA, Miami, FL 33149</a:t>
            </a:r>
          </a:p>
          <a:p>
            <a:pPr algn="ctr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endParaRPr lang="en-US" b="1" dirty="0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</a:pPr>
            <a:endParaRPr lang="en-US"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3000"/>
              </a:lnSpc>
            </a:pPr>
            <a:endParaRPr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93000"/>
              </a:lnSpc>
              <a:buSzPct val="25000"/>
            </a:pPr>
            <a:r>
              <a:rPr lang="en-US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August 15, 2017</a:t>
            </a:r>
          </a:p>
        </p:txBody>
      </p:sp>
      <p:pic>
        <p:nvPicPr>
          <p:cNvPr id="33794" name="Picture 2" descr="https://encrypted-tbn1.gstatic.com/images?q=tbn:ANd9GcQAiSPvqUgVBTuttfpadEhFWNazwF2fNo0ZRG1JIKvwY_1_XYZ2Y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</p:spPr>
      </p:pic>
      <p:pic>
        <p:nvPicPr>
          <p:cNvPr id="33796" name="Picture 4" descr="https://encrypted-tbn2.gstatic.com/images?q=tbn:ANd9GcTCeO99Ib5Mk3pVesNZdcJd9etVcJT2gFk5zO3UoqYsAsJwGXy28nwQP3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0"/>
            <a:ext cx="914400" cy="914400"/>
          </a:xfrm>
          <a:prstGeom prst="rect">
            <a:avLst/>
          </a:prstGeom>
          <a:noFill/>
        </p:spPr>
      </p:pic>
      <p:sp>
        <p:nvSpPr>
          <p:cNvPr id="13" name="Shape 88"/>
          <p:cNvSpPr txBox="1">
            <a:spLocks/>
          </p:cNvSpPr>
          <p:nvPr/>
        </p:nvSpPr>
        <p:spPr>
          <a:xfrm>
            <a:off x="0" y="99060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vert="horz" lIns="92050" tIns="46025" rIns="92050" bIns="46025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>
                <a:solidFill>
                  <a:srgbClr val="04617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4617B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solidFill>
                  <a:srgbClr val="04617B"/>
                </a:solidFill>
              </a:rPr>
              <a:t>Franklin 07L Forecasts by  HWRF </a:t>
            </a:r>
            <a:endParaRPr lang="en-US" sz="3600" b="1" dirty="0">
              <a:solidFill>
                <a:srgbClr val="000099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05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19" y="599420"/>
            <a:ext cx="3667125" cy="2650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19568"/>
            <a:ext cx="3667125" cy="2650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602218"/>
            <a:ext cx="3667125" cy="2650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058" y="624301"/>
            <a:ext cx="3287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Track/intensity Errors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5988" y="1390718"/>
            <a:ext cx="90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track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4321752"/>
            <a:ext cx="1440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intensity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0" y="4408051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bias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" y="1752600"/>
            <a:ext cx="3560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HWRF forecast errors are smaller than HMON</a:t>
            </a:r>
          </a:p>
        </p:txBody>
      </p:sp>
    </p:spTree>
    <p:extLst>
      <p:ext uri="{BB962C8B-B14F-4D97-AF65-F5344CB8AC3E}">
        <p14:creationId xmlns:p14="http://schemas.microsoft.com/office/powerpoint/2010/main" val="14004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49234"/>
            <a:ext cx="3667125" cy="1749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3667125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667125" cy="1477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1305580"/>
            <a:ext cx="25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Track composite</a:t>
            </a:r>
          </a:p>
        </p:txBody>
      </p:sp>
    </p:spTree>
    <p:extLst>
      <p:ext uri="{BB962C8B-B14F-4D97-AF65-F5344CB8AC3E}">
        <p14:creationId xmlns:p14="http://schemas.microsoft.com/office/powerpoint/2010/main" val="22422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474"/>
            <a:ext cx="4191000" cy="2891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4191000" cy="2891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52800"/>
            <a:ext cx="4191000" cy="28917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1143000"/>
            <a:ext cx="304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Intensity composite</a:t>
            </a:r>
          </a:p>
        </p:txBody>
      </p:sp>
    </p:spTree>
    <p:extLst>
      <p:ext uri="{BB962C8B-B14F-4D97-AF65-F5344CB8AC3E}">
        <p14:creationId xmlns:p14="http://schemas.microsoft.com/office/powerpoint/2010/main" val="40504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 assimilated in HWRF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Dropsondes</a:t>
            </a:r>
            <a:r>
              <a:rPr lang="en-US" dirty="0" smtClean="0"/>
              <a:t> (C-130/P3/GH)</a:t>
            </a:r>
          </a:p>
          <a:p>
            <a:r>
              <a:rPr lang="en-US" dirty="0" smtClean="0"/>
              <a:t>FL data (C-130/P3)</a:t>
            </a:r>
          </a:p>
          <a:p>
            <a:r>
              <a:rPr lang="en-US" dirty="0" smtClean="0"/>
              <a:t>TDR (P3)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07345" y="311873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 </a:t>
            </a:r>
            <a:r>
              <a:rPr lang="en-US" dirty="0" smtClean="0">
                <a:solidFill>
                  <a:prstClr val="black"/>
                </a:solidFill>
              </a:rPr>
              <a:t>recon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20170807_06Z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5" y="625613"/>
            <a:ext cx="3267075" cy="2873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5613"/>
            <a:ext cx="3267075" cy="2873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2" y="3609975"/>
            <a:ext cx="3287078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6" y="3609974"/>
            <a:ext cx="3287078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20170807_12Z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2" y="625612"/>
            <a:ext cx="3267075" cy="2873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25612"/>
            <a:ext cx="3267075" cy="2873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09975"/>
            <a:ext cx="3287078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3609975"/>
            <a:ext cx="3287078" cy="2867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07345" y="311873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 </a:t>
            </a:r>
            <a:r>
              <a:rPr lang="en-US" dirty="0" smtClean="0">
                <a:solidFill>
                  <a:prstClr val="black"/>
                </a:solidFill>
              </a:rPr>
              <a:t>recon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20170807_18Z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631507"/>
            <a:ext cx="3267075" cy="2873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631507"/>
            <a:ext cx="3267075" cy="2873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" y="3609975"/>
            <a:ext cx="3287078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3609975"/>
            <a:ext cx="3287078" cy="2867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07345" y="31187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C-130 FL data &amp; drops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Overview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1371600"/>
            <a:ext cx="8534400" cy="3429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8 Aug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(6PM/22UTC)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TDR 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  <a:sym typeface="Wingdings" panose="05000000000000000000" pitchFamily="2" charset="2"/>
              </a:rPr>
              <a:t> 2-h delay to allow center to move further off land </a:t>
            </a:r>
            <a:endParaRPr lang="en-US" sz="32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9</a:t>
            </a:r>
            <a:r>
              <a:rPr lang="en-US" sz="3200" b="1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Aug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: N42 (4AM/8UTC) TDR</a:t>
            </a:r>
            <a:endParaRPr lang="en-US" sz="3200" b="1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631507"/>
            <a:ext cx="3267075" cy="2873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625613"/>
            <a:ext cx="3267075" cy="2873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" y="3609975"/>
            <a:ext cx="3287078" cy="2867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3609975"/>
            <a:ext cx="3287078" cy="2867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20170808_00Z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7345" y="31187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C-130 FL data &amp; drops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48600" y="3194379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Flight-level data?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3" y="647291"/>
            <a:ext cx="3267075" cy="2873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647291"/>
            <a:ext cx="3267075" cy="2873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09975"/>
            <a:ext cx="3287078" cy="2867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3609975"/>
            <a:ext cx="3287078" cy="2867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20170808_06Z</a:t>
            </a:r>
          </a:p>
        </p:txBody>
      </p:sp>
    </p:spTree>
    <p:extLst>
      <p:ext uri="{BB962C8B-B14F-4D97-AF65-F5344CB8AC3E}">
        <p14:creationId xmlns:p14="http://schemas.microsoft.com/office/powerpoint/2010/main" val="27863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46" y="3402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60447"/>
            <a:ext cx="3268959" cy="28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0" y="660447"/>
            <a:ext cx="3268959" cy="28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09193"/>
            <a:ext cx="3286029" cy="286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9193"/>
            <a:ext cx="3286029" cy="286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3100675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With </a:t>
            </a:r>
            <a:r>
              <a:rPr lang="en-US" dirty="0" smtClean="0">
                <a:solidFill>
                  <a:prstClr val="black"/>
                </a:solidFill>
              </a:rPr>
              <a:t>TDR, drops, FL 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Analysis increments at 20170900_00Z</a:t>
            </a:r>
          </a:p>
        </p:txBody>
      </p:sp>
    </p:spTree>
    <p:extLst>
      <p:ext uri="{BB962C8B-B14F-4D97-AF65-F5344CB8AC3E}">
        <p14:creationId xmlns:p14="http://schemas.microsoft.com/office/powerpoint/2010/main" val="4983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1295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19050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</a:rPr>
              <a:t>HWRF performance is good for Franklin Forecast</a:t>
            </a:r>
          </a:p>
          <a:p>
            <a:pPr marL="342900" indent="-342900"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</a:rPr>
              <a:t>Big increments when </a:t>
            </a:r>
            <a:r>
              <a:rPr lang="en-US" sz="2400" dirty="0" smtClean="0">
                <a:solidFill>
                  <a:prstClr val="black"/>
                </a:solidFill>
              </a:rPr>
              <a:t>inner-core reconnaissance </a:t>
            </a:r>
            <a:r>
              <a:rPr lang="en-US" sz="2400" dirty="0">
                <a:solidFill>
                  <a:prstClr val="black"/>
                </a:solidFill>
              </a:rPr>
              <a:t>observations </a:t>
            </a:r>
            <a:r>
              <a:rPr lang="en-US" sz="2400" dirty="0" smtClean="0">
                <a:solidFill>
                  <a:prstClr val="black"/>
                </a:solidFill>
              </a:rPr>
              <a:t>assimilated, reducing vortex strength and forecast bias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Missions Highlights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1397978"/>
            <a:ext cx="8610600" cy="492662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Sampled early stages of rapid intensification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Coordinated w/ Global Hawk during 2</a:t>
            </a:r>
            <a:r>
              <a:rPr lang="en-US" sz="3200" baseline="300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nd</a:t>
            </a: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flight</a:t>
            </a: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87863076"/>
              </p:ext>
            </p:extLst>
          </p:nvPr>
        </p:nvGraphicFramePr>
        <p:xfrm>
          <a:off x="228600" y="3048000"/>
          <a:ext cx="8610600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204" y="6096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7</a:t>
            </a:r>
            <a:r>
              <a:rPr lang="en-US" dirty="0" smtClean="0">
                <a:solidFill>
                  <a:srgbClr val="FFFF66"/>
                </a:solidFill>
              </a:rPr>
              <a:t>th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3445" y="6096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8th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8009" y="6096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9th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6496" y="609600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10th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rot="3789405">
            <a:off x="4106504" y="3065423"/>
            <a:ext cx="805258" cy="244954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27738" y="5634507"/>
            <a:ext cx="381000" cy="5656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34671" y="5649121"/>
            <a:ext cx="414427" cy="5656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1219200"/>
            <a:ext cx="8610600" cy="4724400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231775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About a 4-h drive door-to-door</a:t>
            </a:r>
          </a:p>
          <a:p>
            <a:pPr marL="231775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Good midway point for driver swap-out is Ft. Drum Plaza (</a:t>
            </a:r>
            <a:r>
              <a:rPr lang="en-US" sz="2400" i="1" dirty="0" smtClean="0">
                <a:solidFill>
                  <a:srgbClr val="FFFF66"/>
                </a:solidFill>
              </a:rPr>
              <a:t>not</a:t>
            </a:r>
            <a:r>
              <a:rPr lang="en-US" sz="2400" dirty="0" smtClean="0">
                <a:solidFill>
                  <a:srgbClr val="FFFF66"/>
                </a:solidFill>
              </a:rPr>
              <a:t> </a:t>
            </a:r>
            <a:r>
              <a:rPr lang="en-US" sz="2400" dirty="0" err="1" smtClean="0">
                <a:solidFill>
                  <a:srgbClr val="FFFF66"/>
                </a:solidFill>
              </a:rPr>
              <a:t>Yeehaw</a:t>
            </a:r>
            <a:r>
              <a:rPr lang="en-US" sz="2400" dirty="0" smtClean="0">
                <a:solidFill>
                  <a:srgbClr val="FFFF66"/>
                </a:solidFill>
              </a:rPr>
              <a:t> Junction!)</a:t>
            </a:r>
          </a:p>
          <a:p>
            <a:pPr marL="231775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Residence </a:t>
            </a:r>
            <a:r>
              <a:rPr lang="en-US" sz="2400" dirty="0" smtClean="0">
                <a:solidFill>
                  <a:srgbClr val="FFFF66"/>
                </a:solidFill>
              </a:rPr>
              <a:t>Inn pros: 8-min drive to AOC, manager’s reception, kitchen in room, decent breakfast, walking distance to plenty of restaurants/sandwich shops (potential con: availability of gov’t rate rooms)</a:t>
            </a:r>
          </a:p>
          <a:p>
            <a:pPr marL="231775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Go to AOC before missions start to get entry cards for crews (1 per crew) and get laptops authorized for AOC </a:t>
            </a:r>
            <a:r>
              <a:rPr lang="en-US" sz="2400" dirty="0" err="1" smtClean="0">
                <a:solidFill>
                  <a:srgbClr val="FFFF66"/>
                </a:solidFill>
              </a:rPr>
              <a:t>wi-fi</a:t>
            </a:r>
            <a:r>
              <a:rPr lang="en-US" sz="2400" dirty="0" smtClean="0">
                <a:solidFill>
                  <a:srgbClr val="FFFF66"/>
                </a:solidFill>
              </a:rPr>
              <a:t> (upstairs &amp; downstairs)</a:t>
            </a:r>
          </a:p>
          <a:p>
            <a:pPr marL="231775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Should we continue with 1 van for both crews or go back to separate </a:t>
            </a:r>
            <a:r>
              <a:rPr lang="en-US" sz="2400" smtClean="0">
                <a:solidFill>
                  <a:srgbClr val="FFFF66"/>
                </a:solidFill>
              </a:rPr>
              <a:t>vans</a:t>
            </a:r>
            <a:r>
              <a:rPr lang="en-US" sz="2400" smtClean="0">
                <a:solidFill>
                  <a:srgbClr val="FFFF66"/>
                </a:solidFill>
              </a:rPr>
              <a:t>?</a:t>
            </a:r>
            <a:endParaRPr lang="en-US" sz="2400" dirty="0" smtClean="0">
              <a:solidFill>
                <a:srgbClr val="FFFF66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1</a:t>
            </a:r>
            <a:r>
              <a:rPr lang="en-US" sz="4000" baseline="30000" dirty="0" smtClean="0">
                <a:solidFill>
                  <a:srgbClr val="FFFF66"/>
                </a:solidFill>
                <a:latin typeface="Calibri" pitchFamily="34" charset="0"/>
              </a:rPr>
              <a:t>st</a:t>
            </a: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 Lakeland Deployment</a:t>
            </a:r>
          </a:p>
        </p:txBody>
      </p:sp>
    </p:spTree>
    <p:extLst>
      <p:ext uri="{BB962C8B-B14F-4D97-AF65-F5344CB8AC3E}">
        <p14:creationId xmlns:p14="http://schemas.microsoft.com/office/powerpoint/2010/main" val="28010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TS FRANKLIN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430" y="1461344"/>
            <a:ext cx="43839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LPS: Zawislak</a:t>
            </a:r>
          </a:p>
          <a:p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Radar: Zhang</a:t>
            </a:r>
          </a:p>
          <a:p>
            <a:r>
              <a:rPr lang="en-US" sz="1500" dirty="0" err="1">
                <a:solidFill>
                  <a:prstClr val="black"/>
                </a:solidFill>
                <a:latin typeface="Arial"/>
                <a:cs typeface="Arial"/>
              </a:rPr>
              <a:t>Dropsonde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500" dirty="0" err="1">
                <a:solidFill>
                  <a:prstClr val="black"/>
                </a:solidFill>
                <a:latin typeface="Arial"/>
                <a:cs typeface="Arial"/>
              </a:rPr>
              <a:t>Sellwood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ttp://www.aoml.noaa.gov/hrd/Storm_pages/franklin2017/20170808H1_t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62" y="2062997"/>
            <a:ext cx="5008638" cy="38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1" y="1392094"/>
            <a:ext cx="3947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Takeoff: 2200 UTC, Landing 0437 UTC</a:t>
            </a:r>
          </a:p>
          <a:p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Butterfly, 10 </a:t>
            </a:r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Dropsondes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turn points and each center pass; </a:t>
            </a:r>
            <a:r>
              <a:rPr lang="en-US" sz="135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AXBT 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at Pts. 1, 2, 4, 5</a:t>
            </a:r>
          </a:p>
        </p:txBody>
      </p:sp>
      <p:pic>
        <p:nvPicPr>
          <p:cNvPr id="1034" name="Picture 10" descr="20170809.0037.goes13.x.ir1km.07LFRANKLIN.40kts-996mb-201N-908W.66pc.jpg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7" y="2462973"/>
            <a:ext cx="3378347" cy="33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2369241" y="4101491"/>
            <a:ext cx="68580" cy="68580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449" y="5004284"/>
            <a:ext cx="1962170" cy="62324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00FF"/>
                </a:solidFill>
                <a:latin typeface="Arial"/>
                <a:cs typeface="Arial"/>
              </a:rPr>
              <a:t>MOTION (10 kt)</a:t>
            </a:r>
          </a:p>
          <a:p>
            <a:r>
              <a:rPr lang="en-US" sz="1050" b="1" dirty="0">
                <a:solidFill>
                  <a:srgbClr val="FF0000"/>
                </a:solidFill>
                <a:latin typeface="Arial"/>
                <a:cs typeface="Arial"/>
              </a:rPr>
              <a:t>SHIPS SHEAR (8 kt)</a:t>
            </a:r>
          </a:p>
          <a:p>
            <a:endParaRPr lang="en-US" sz="135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2449" y="5356393"/>
            <a:ext cx="1962170" cy="2769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B9BD5">
                    <a:lumMod val="75000"/>
                  </a:srgbClr>
                </a:solidFill>
                <a:latin typeface="Arial"/>
                <a:cs typeface="Arial"/>
              </a:rPr>
              <a:t>0037 UTC (First Pass)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739335" y="2678914"/>
            <a:ext cx="638625" cy="11246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78423" y="2791374"/>
            <a:ext cx="47176" cy="5029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372" y="2634268"/>
            <a:ext cx="1441227" cy="30008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  <a:latin typeface="Arial"/>
                <a:cs typeface="Arial"/>
              </a:rPr>
              <a:t>1002 </a:t>
            </a:r>
            <a:r>
              <a:rPr lang="en-US" sz="1350" b="1" dirty="0" err="1">
                <a:solidFill>
                  <a:prstClr val="black"/>
                </a:solidFill>
                <a:latin typeface="Arial"/>
                <a:cs typeface="Arial"/>
              </a:rPr>
              <a:t>mb</a:t>
            </a:r>
            <a:r>
              <a:rPr lang="en-US" sz="1350" b="1" dirty="0">
                <a:solidFill>
                  <a:prstClr val="black"/>
                </a:solidFill>
                <a:latin typeface="Arial"/>
                <a:cs typeface="Arial"/>
              </a:rPr>
              <a:t> / 35 </a:t>
            </a:r>
            <a:r>
              <a:rPr lang="en-US" sz="1350" b="1" dirty="0" err="1">
                <a:solidFill>
                  <a:prstClr val="black"/>
                </a:solidFill>
                <a:latin typeface="Arial"/>
                <a:cs typeface="Arial"/>
              </a:rPr>
              <a:t>kt</a:t>
            </a:r>
            <a:endParaRPr lang="en-US" sz="135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0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al.ucar.edu/hurricanes/realtime/plots/northatlantic/2017/al072017/intensity_early/aal07_2017080818_intensity_earl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33" y="2048074"/>
            <a:ext cx="3963093" cy="33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  <p:pic>
        <p:nvPicPr>
          <p:cNvPr id="1028" name="Picture 4" descr="http://www.ral.ucar.edu/hurricanes/realtime/plots/northatlantic/2017/al072017/track_early/aal07_2017080818_track_ear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9" y="2104635"/>
            <a:ext cx="4022935" cy="29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tp://ftp.aoml.noaa.gov/pub/hrd/klotz/RTsfmr/20170808H1/Track_FLVL_FRANKLIN_NOAA_2017080822_instor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-400" r="16539" b="400"/>
          <a:stretch/>
        </p:blipFill>
        <p:spPr bwMode="auto">
          <a:xfrm>
            <a:off x="415001" y="1268569"/>
            <a:ext cx="2498378" cy="25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tp://ftp.aoml.noaa.gov/pub/hrd/klotz/RTsfmr/20170808H1/Track_SFMR_FRANKLIN_NOAA_2017080822_instor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r="17999"/>
          <a:stretch/>
        </p:blipFill>
        <p:spPr bwMode="auto">
          <a:xfrm>
            <a:off x="2913379" y="1281544"/>
            <a:ext cx="2351508" cy="25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tp://ftp.aoml.noaa.gov/pub/hrd/klotz/RTsfmr/20170808H1/HDOBs_FRANKLIN_NOAA_20170808H1_timeseri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r="6761"/>
          <a:stretch/>
        </p:blipFill>
        <p:spPr bwMode="auto">
          <a:xfrm>
            <a:off x="5698994" y="1385732"/>
            <a:ext cx="2710049" cy="23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0170809.0115.goes13.x.ir1km.07LFRANKLIN.40kts-996mb-201N-908W.100pc.jpg thumbn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10" y="4008942"/>
            <a:ext cx="1934227" cy="19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6589" y="4008941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0115 UTC</a:t>
            </a:r>
          </a:p>
        </p:txBody>
      </p:sp>
      <p:pic>
        <p:nvPicPr>
          <p:cNvPr id="2058" name="Picture 10" descr="20170809.0037.goes13.x.ir1km.07LFRANKLIN.40kts-996mb-201N-908W.66pc.jpg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26" y="4008942"/>
            <a:ext cx="1934227" cy="19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48905" y="4008941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0037 UTC</a:t>
            </a:r>
          </a:p>
        </p:txBody>
      </p:sp>
      <p:sp>
        <p:nvSpPr>
          <p:cNvPr id="12" name="Oval 11"/>
          <p:cNvSpPr/>
          <p:nvPr/>
        </p:nvSpPr>
        <p:spPr>
          <a:xfrm>
            <a:off x="2380067" y="4939694"/>
            <a:ext cx="54864" cy="54864"/>
          </a:xfrm>
          <a:prstGeom prst="ellipse">
            <a:avLst/>
          </a:prstGeom>
          <a:solidFill>
            <a:srgbClr val="FFFF00">
              <a:alpha val="4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1082" y="4907335"/>
            <a:ext cx="54864" cy="54864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060" name="Picture 12" descr="20170809.0200.goes13.x.ir1km.07LFRANKLIN.40kts-996mb-201N-908W.82pc.jpg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94" y="4008941"/>
            <a:ext cx="1942289" cy="19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6606431" y="4910906"/>
            <a:ext cx="54864" cy="54864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2336" y="4008940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0200 UTC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FRANKLIN         (TDR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34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20170809.0115.goes13.x.ir1km.07LFRANKLIN.40kts-996mb-201N-908W.100pc.jpg thumbn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10" y="4008942"/>
            <a:ext cx="1934227" cy="19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6589" y="4008941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0115 UTC</a:t>
            </a:r>
          </a:p>
        </p:txBody>
      </p:sp>
      <p:pic>
        <p:nvPicPr>
          <p:cNvPr id="2058" name="Picture 10" descr="20170809.0037.goes13.x.ir1km.07LFRANKLIN.40kts-996mb-201N-908W.66pc.jpg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26" y="4008942"/>
            <a:ext cx="1934227" cy="19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48905" y="4008941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0037 UTC</a:t>
            </a:r>
          </a:p>
        </p:txBody>
      </p:sp>
      <p:sp>
        <p:nvSpPr>
          <p:cNvPr id="12" name="Oval 11"/>
          <p:cNvSpPr/>
          <p:nvPr/>
        </p:nvSpPr>
        <p:spPr>
          <a:xfrm>
            <a:off x="2380067" y="4939694"/>
            <a:ext cx="54864" cy="54864"/>
          </a:xfrm>
          <a:prstGeom prst="ellipse">
            <a:avLst/>
          </a:prstGeom>
          <a:solidFill>
            <a:srgbClr val="FFFF00">
              <a:alpha val="4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1082" y="4907335"/>
            <a:ext cx="54864" cy="54864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060" name="Picture 12" descr="20170809.0200.goes13.x.ir1km.07LFRANKLIN.40kts-996mb-201N-908W.82pc.jp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94" y="4008941"/>
            <a:ext cx="1942289" cy="19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6606431" y="4910906"/>
            <a:ext cx="54864" cy="54864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2336" y="4008940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0200 UTC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8049"/>
          <a:stretch/>
        </p:blipFill>
        <p:spPr>
          <a:xfrm>
            <a:off x="471488" y="1573806"/>
            <a:ext cx="2593181" cy="193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4680" b="3174"/>
          <a:stretch/>
        </p:blipFill>
        <p:spPr>
          <a:xfrm>
            <a:off x="3334008" y="1568191"/>
            <a:ext cx="2668867" cy="1926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t="4211" r="7265" b="4650"/>
          <a:stretch/>
        </p:blipFill>
        <p:spPr>
          <a:xfrm>
            <a:off x="6272213" y="1571524"/>
            <a:ext cx="2650331" cy="19359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0087" y="1568190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0022 UTC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4007" y="1568190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0102 UTC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2213" y="1568189"/>
            <a:ext cx="928947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0203 UTC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20170808H1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AL07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	TS FRANKLIN	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TDR)</a:t>
            </a:r>
          </a:p>
        </p:txBody>
      </p:sp>
    </p:spTree>
    <p:extLst>
      <p:ext uri="{BB962C8B-B14F-4D97-AF65-F5344CB8AC3E}">
        <p14:creationId xmlns:p14="http://schemas.microsoft.com/office/powerpoint/2010/main" val="19161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1588</Words>
  <Application>Microsoft Office PowerPoint</Application>
  <PresentationFormat>On-screen Show (4:3)</PresentationFormat>
  <Paragraphs>420</Paragraphs>
  <Slides>50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1_Office Theme</vt:lpstr>
      <vt:lpstr>7_Office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Dropsonde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 assimilated in HWRF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Paul Reasor</cp:lastModifiedBy>
  <cp:revision>315</cp:revision>
  <dcterms:created xsi:type="dcterms:W3CDTF">2006-08-16T00:00:00Z</dcterms:created>
  <dcterms:modified xsi:type="dcterms:W3CDTF">2017-08-15T13:13:32Z</dcterms:modified>
</cp:coreProperties>
</file>