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8" r:id="rId2"/>
    <p:sldMasterId id="2147483780" r:id="rId3"/>
    <p:sldMasterId id="2147483792" r:id="rId4"/>
  </p:sldMasterIdLst>
  <p:notesMasterIdLst>
    <p:notesMasterId r:id="rId28"/>
  </p:notesMasterIdLst>
  <p:sldIdLst>
    <p:sldId id="325" r:id="rId5"/>
    <p:sldId id="326" r:id="rId6"/>
    <p:sldId id="327" r:id="rId7"/>
    <p:sldId id="328" r:id="rId8"/>
    <p:sldId id="393" r:id="rId9"/>
    <p:sldId id="394" r:id="rId10"/>
    <p:sldId id="395" r:id="rId11"/>
    <p:sldId id="396" r:id="rId12"/>
    <p:sldId id="397" r:id="rId13"/>
    <p:sldId id="398" r:id="rId14"/>
    <p:sldId id="399" r:id="rId15"/>
    <p:sldId id="400" r:id="rId16"/>
    <p:sldId id="401" r:id="rId17"/>
    <p:sldId id="330" r:id="rId18"/>
    <p:sldId id="402" r:id="rId19"/>
    <p:sldId id="403" r:id="rId20"/>
    <p:sldId id="404" r:id="rId21"/>
    <p:sldId id="405" r:id="rId22"/>
    <p:sldId id="406" r:id="rId23"/>
    <p:sldId id="389" r:id="rId24"/>
    <p:sldId id="390" r:id="rId25"/>
    <p:sldId id="391" r:id="rId26"/>
    <p:sldId id="39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94660"/>
  </p:normalViewPr>
  <p:slideViewPr>
    <p:cSldViewPr>
      <p:cViewPr varScale="1">
        <p:scale>
          <a:sx n="173" d="100"/>
          <a:sy n="173" d="100"/>
        </p:scale>
        <p:origin x="67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32B88E-EBD8-4D6B-8004-E399D23DDA96}" type="datetimeFigureOut">
              <a:rPr lang="en-US" smtClean="0"/>
              <a:pPr/>
              <a:t>10/5/17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8A006C-930F-4166-9C4B-5EC4ECFCD89C}" type="slidenum">
              <a:rPr lang="en-US" smtClean="0"/>
              <a:pPr/>
              <a:t>‹#›</a:t>
            </a:fld>
            <a:endParaRPr lang="en-US"/>
          </a:p>
        </p:txBody>
      </p:sp>
    </p:spTree>
    <p:extLst>
      <p:ext uri="{BB962C8B-B14F-4D97-AF65-F5344CB8AC3E}">
        <p14:creationId xmlns:p14="http://schemas.microsoft.com/office/powerpoint/2010/main" val="3477140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752026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11</a:t>
            </a:fld>
            <a:endParaRPr>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15</a:t>
            </a:fld>
            <a:endParaRPr>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16</a:t>
            </a:fld>
            <a:endParaRP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17</a:t>
            </a:fld>
            <a:endParaRP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232224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67805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228526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5</a:t>
            </a:fld>
            <a:endParaRPr>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6</a:t>
            </a:fld>
            <a:endParaRP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7</a:t>
            </a:fld>
            <a:endParaRP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9</a:t>
            </a:fld>
            <a:endParaRP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body"/>
          </p:nvPr>
        </p:nvSpPr>
        <p:spPr>
          <a:xfrm>
            <a:off x="685683" y="4343370"/>
            <a:ext cx="5486165" cy="4114623"/>
          </a:xfrm>
          <a:prstGeom prst="rect">
            <a:avLst/>
          </a:prstGeom>
        </p:spPr>
        <p:txBody>
          <a:bodyPr lIns="91496" tIns="45572" rIns="91496" bIns="45572"/>
          <a:lstStyle/>
          <a:p>
            <a:endParaRPr/>
          </a:p>
        </p:txBody>
      </p:sp>
      <p:sp>
        <p:nvSpPr>
          <p:cNvPr id="82" name="TextShape 2"/>
          <p:cNvSpPr txBox="1"/>
          <p:nvPr/>
        </p:nvSpPr>
        <p:spPr>
          <a:xfrm>
            <a:off x="3884478" y="8685325"/>
            <a:ext cx="2971291" cy="456787"/>
          </a:xfrm>
          <a:prstGeom prst="rect">
            <a:avLst/>
          </a:prstGeom>
          <a:noFill/>
          <a:ln>
            <a:noFill/>
          </a:ln>
        </p:spPr>
        <p:txBody>
          <a:bodyPr lIns="91496" tIns="45572" rIns="91496" bIns="45572" anchor="b"/>
          <a:lstStyle/>
          <a:p>
            <a:pPr algn="r"/>
            <a:fld id="{C3CB274B-FAE8-441D-8094-69381896C2DB}" type="slidenum">
              <a:rPr lang="en-US" sz="1200">
                <a:solidFill>
                  <a:srgbClr val="000000"/>
                </a:solidFill>
              </a:rPr>
              <a:pPr algn="r"/>
              <a:t>10</a:t>
            </a:fld>
            <a:endParaRP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5DE0A6-17A9-4E30-95BF-4DA51EA488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A4750-8C34-4EB1-9E2D-2DC86E1911F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3DE702-58D0-4420-B78C-690BCE16B7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647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4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9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51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83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09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320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065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61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00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0AA851-8CB9-44D1-90B0-8231BBF36C1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7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985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126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742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647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9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51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837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09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320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065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61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7F359D-B827-417B-9CF8-3BD9D594C7B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003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7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985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126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742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647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4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90"/>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7" y="458951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837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09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32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065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5D09AB-ABCD-4BF7-830C-F18FE5EA258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61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7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003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7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985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126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74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33BD4C-54BD-4345-8699-619D38CDDE6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A1A5E6-6D95-4604-9FCF-901B45960C3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1EBC59-F9B3-40EF-AECB-33E7C8F2C2A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D8A5AD-4F1E-4F03-A3E0-7E3D03496D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6FCD00-7EE8-49A5-81F7-7A03A4F8774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mn-cs"/>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0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0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C48094C7-F741-48B5-ABF6-96603C33E285}" type="slidenum">
              <a:rPr lang="en-US">
                <a:ea typeface="ＭＳ Ｐゴシック" pitchFamily="34" charset="-128"/>
              </a:rPr>
              <a:pPr fontAlgn="base">
                <a:spcBef>
                  <a:spcPct val="0"/>
                </a:spcBef>
                <a:spcAft>
                  <a:spcPct val="0"/>
                </a:spcAft>
                <a:defRPr/>
              </a:pPr>
              <a:t>‹#›</a:t>
            </a:fld>
            <a:endParaRPr lang="en-US">
              <a:ea typeface="ＭＳ Ｐゴシック" pitchFamily="34"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40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0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0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30742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40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0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0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30742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40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D4986-4527-7043-A09D-6F815DE3D98C}" type="datetimeFigureOut">
              <a:rPr lang="en-US" smtClean="0">
                <a:solidFill>
                  <a:prstClr val="black">
                    <a:tint val="75000"/>
                  </a:prstClr>
                </a:solidFill>
              </a:rPr>
              <a:pPr/>
              <a:t>10/5/17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0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0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C0850-E53B-8C4F-B567-FFFBD7ECC4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30742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png"/><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4.tiff"/><Relationship Id="rId5" Type="http://schemas.openxmlformats.org/officeDocument/2006/relationships/image" Target="../media/image15.emf"/><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jpeg"/><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9.png"/><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34.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2.emf"/><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gi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tiff"/><Relationship Id="rId5"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gif"/><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aoml.noaa.gov/hrd/Storm_pages/maria2017/20170926MAR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25" y="1146875"/>
            <a:ext cx="3742333" cy="37423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aoml.noaa.gov/hrd/Storm_pages/maria2017/20170922MAR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589" y="1146927"/>
            <a:ext cx="3729419" cy="37294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1143000" y="228600"/>
            <a:ext cx="66294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Hurricane Maria Debrief</a:t>
            </a:r>
          </a:p>
        </p:txBody>
      </p:sp>
      <p:sp>
        <p:nvSpPr>
          <p:cNvPr id="4" name="Rectangle 4"/>
          <p:cNvSpPr>
            <a:spLocks noChangeArrowheads="1"/>
          </p:cNvSpPr>
          <p:nvPr/>
        </p:nvSpPr>
        <p:spPr bwMode="auto">
          <a:xfrm>
            <a:off x="3352800" y="6248451"/>
            <a:ext cx="2667000" cy="430887"/>
          </a:xfrm>
          <a:prstGeom prst="rect">
            <a:avLst/>
          </a:prstGeom>
          <a:noFill/>
          <a:ln w="9525">
            <a:noFill/>
            <a:miter lim="800000"/>
            <a:headEnd/>
            <a:tailEnd/>
          </a:ln>
        </p:spPr>
        <p:txBody>
          <a:bodyPr wrap="square">
            <a:spAutoFit/>
          </a:bodyPr>
          <a:lstStyle/>
          <a:p>
            <a:pPr>
              <a:spcBef>
                <a:spcPts val="300"/>
              </a:spcBef>
              <a:buSzPct val="100000"/>
              <a:defRPr/>
            </a:pPr>
            <a:r>
              <a:rPr lang="en-US" sz="2200" dirty="0" smtClean="0">
                <a:solidFill>
                  <a:prstClr val="white"/>
                </a:solidFill>
                <a:ea typeface="ＭＳ Ｐゴシック" pitchFamily="34" charset="-128"/>
                <a:cs typeface="ＭＳ Ｐゴシック" charset="0"/>
              </a:rPr>
              <a:t>October </a:t>
            </a:r>
            <a:r>
              <a:rPr lang="en-US" sz="2200" dirty="0">
                <a:solidFill>
                  <a:prstClr val="white"/>
                </a:solidFill>
                <a:ea typeface="ＭＳ Ｐゴシック" pitchFamily="34" charset="-128"/>
                <a:cs typeface="ＭＳ Ｐゴシック" charset="0"/>
              </a:rPr>
              <a:t>4</a:t>
            </a:r>
            <a:r>
              <a:rPr lang="en-US" sz="2200" dirty="0" smtClean="0">
                <a:solidFill>
                  <a:prstClr val="white"/>
                </a:solidFill>
                <a:ea typeface="ＭＳ Ｐゴシック" pitchFamily="34" charset="-128"/>
                <a:cs typeface="ＭＳ Ｐゴシック" charset="0"/>
              </a:rPr>
              <a:t>, 2017</a:t>
            </a:r>
            <a:endParaRPr lang="en-US" sz="2200" dirty="0">
              <a:solidFill>
                <a:prstClr val="white"/>
              </a:solidFill>
              <a:ea typeface="ＭＳ Ｐゴシック" pitchFamily="34" charset="-128"/>
              <a:cs typeface="ＭＳ Ｐゴシック" charset="0"/>
            </a:endParaRPr>
          </a:p>
        </p:txBody>
      </p:sp>
      <p:sp>
        <p:nvSpPr>
          <p:cNvPr id="8" name="Subtitle 2"/>
          <p:cNvSpPr txBox="1">
            <a:spLocks/>
          </p:cNvSpPr>
          <p:nvPr/>
        </p:nvSpPr>
        <p:spPr>
          <a:xfrm>
            <a:off x="152400" y="5022914"/>
            <a:ext cx="8839200" cy="1219200"/>
          </a:xfrm>
          <a:prstGeom prst="rect">
            <a:avLst/>
          </a:prstGeom>
        </p:spPr>
        <p:txBody>
          <a:bodyPr rtlCol="0">
            <a:normAutofit fontScale="9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Flight ops re-cap:</a:t>
            </a:r>
            <a:r>
              <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rPr>
              <a:t> 3 research and </a:t>
            </a:r>
            <a:r>
              <a:rPr lang="en-US" sz="2800" dirty="0" smtClean="0">
                <a:solidFill>
                  <a:srgbClr val="FFFF66"/>
                </a:solidFill>
                <a:ea typeface="ＭＳ Ｐゴシック" charset="-128"/>
                <a:cs typeface="ＭＳ Ｐゴシック" charset="-128"/>
              </a:rPr>
              <a:t>5</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EMC</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 missions</a:t>
            </a:r>
          </a:p>
          <a:p>
            <a:pPr marL="342900" marR="0" lvl="0" indent="-342900" algn="ctr" defTabSz="914400" rtl="0" eaLnBrk="1" fontAlgn="auto" latinLnBrk="0" hangingPunct="1">
              <a:lnSpc>
                <a:spcPct val="100000"/>
              </a:lnSpc>
              <a:spcBef>
                <a:spcPct val="20000"/>
              </a:spcBef>
              <a:spcAft>
                <a:spcPts val="0"/>
              </a:spcAft>
              <a:buClrTx/>
              <a:buSzTx/>
              <a:buFont typeface="Arial"/>
              <a:buNone/>
              <a:tabLst/>
              <a:defRPr/>
            </a:pPr>
            <a:r>
              <a:rPr lang="en-US" sz="2800" dirty="0" smtClean="0">
                <a:solidFill>
                  <a:srgbClr val="FFFF66"/>
                </a:solidFill>
                <a:ea typeface="ＭＳ Ｐゴシック" charset="-128"/>
                <a:cs typeface="ＭＳ Ｐゴシック" charset="-128"/>
              </a:rPr>
              <a:t>~64.5 P-3 </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flight hours;</a:t>
            </a:r>
            <a:r>
              <a:rPr lang="en-US" sz="2800" dirty="0" smtClean="0">
                <a:solidFill>
                  <a:srgbClr val="FFFF66"/>
                </a:solidFill>
                <a:ea typeface="ＭＳ Ｐゴシック" charset="-128"/>
                <a:cs typeface="ＭＳ Ｐゴシック" charset="-128"/>
              </a:rPr>
              <a:t> &gt;43</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 </a:t>
            </a:r>
            <a:r>
              <a:rPr kumimoji="0" lang="en-US" sz="2800" b="0" i="0" u="none" strike="noStrike" kern="1200" cap="none" spc="0" normalizeH="0" baseline="0" noProof="0" dirty="0" err="1" smtClean="0">
                <a:ln>
                  <a:noFill/>
                </a:ln>
                <a:solidFill>
                  <a:srgbClr val="FFFF66"/>
                </a:solidFill>
                <a:effectLst/>
                <a:uLnTx/>
                <a:uFillTx/>
                <a:ea typeface="ＭＳ Ｐゴシック" charset="-128"/>
                <a:cs typeface="ＭＳ Ｐゴシック" charset="-128"/>
              </a:rPr>
              <a:t>GPSsondes</a:t>
            </a:r>
            <a:r>
              <a:rPr lang="en-US" sz="2800" dirty="0" smtClean="0">
                <a:solidFill>
                  <a:srgbClr val="FFFF66"/>
                </a:solidFill>
                <a:ea typeface="ＭＳ Ｐゴシック" charset="-128"/>
                <a:cs typeface="ＭＳ Ｐゴシック" charset="-128"/>
              </a:rPr>
              <a:t>;  &gt;34 </a:t>
            </a:r>
            <a:r>
              <a:rPr lang="en-US" sz="2800" dirty="0" err="1" smtClean="0">
                <a:solidFill>
                  <a:srgbClr val="FFFF66"/>
                </a:solidFill>
                <a:ea typeface="ＭＳ Ｐゴシック" charset="-128"/>
                <a:cs typeface="ＭＳ Ｐゴシック" charset="-128"/>
              </a:rPr>
              <a:t>Irsondes</a:t>
            </a:r>
            <a:r>
              <a:rPr lang="en-US" sz="2800" dirty="0" smtClean="0">
                <a:solidFill>
                  <a:srgbClr val="FFFF66"/>
                </a:solidFill>
                <a:ea typeface="ＭＳ Ｐゴシック" charset="-128"/>
                <a:cs typeface="ＭＳ Ｐゴシック" charset="-128"/>
              </a:rPr>
              <a:t>; &gt;27 </a:t>
            </a:r>
            <a:r>
              <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rPr>
              <a:t>AXBTs</a:t>
            </a:r>
          </a:p>
          <a:p>
            <a:pPr marL="342900" marR="0" lvl="0" indent="-342900" algn="ctr" defTabSz="914400" rtl="0" eaLnBrk="1" fontAlgn="auto" latinLnBrk="0" hangingPunct="1">
              <a:lnSpc>
                <a:spcPct val="100000"/>
              </a:lnSpc>
              <a:spcBef>
                <a:spcPct val="20000"/>
              </a:spcBef>
              <a:spcAft>
                <a:spcPts val="0"/>
              </a:spcAft>
              <a:buClrTx/>
              <a:buSzTx/>
              <a:buFont typeface="Arial"/>
              <a:buNone/>
              <a:tabLst/>
              <a:defRPr/>
            </a:pPr>
            <a:r>
              <a:rPr lang="en-US" sz="2800" dirty="0" smtClean="0">
                <a:solidFill>
                  <a:srgbClr val="FFFF66"/>
                </a:solidFill>
                <a:ea typeface="ＭＳ Ｐゴシック" charset="-128"/>
                <a:cs typeface="ＭＳ Ｐゴシック" charset="-128"/>
              </a:rPr>
              <a:t>4 G-IV Synoptic surveillance missions</a:t>
            </a:r>
            <a:endParaRPr kumimoji="0" lang="en-US" sz="2800" b="0" i="0" u="none" strike="noStrike" kern="1200" cap="none" spc="0" normalizeH="0" baseline="0" noProof="0" dirty="0" smtClean="0">
              <a:ln>
                <a:noFill/>
              </a:ln>
              <a:solidFill>
                <a:srgbClr val="FFFF66"/>
              </a:solidFill>
              <a:effectLst/>
              <a:uLnTx/>
              <a:uFillTx/>
              <a:ea typeface="ＭＳ Ｐゴシック" charset="-128"/>
              <a:cs typeface="ＭＳ Ｐゴシック" charset="-128"/>
            </a:endParaRPr>
          </a:p>
        </p:txBody>
      </p:sp>
      <p:sp>
        <p:nvSpPr>
          <p:cNvPr id="9" name="TextBox 8"/>
          <p:cNvSpPr txBox="1">
            <a:spLocks noChangeArrowheads="1"/>
          </p:cNvSpPr>
          <p:nvPr/>
        </p:nvSpPr>
        <p:spPr bwMode="auto">
          <a:xfrm>
            <a:off x="1600200" y="1146927"/>
            <a:ext cx="2590800" cy="646331"/>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3600" dirty="0" smtClean="0">
                <a:solidFill>
                  <a:srgbClr val="FFFF66"/>
                </a:solidFill>
                <a:latin typeface="Calibri" pitchFamily="34" charset="0"/>
              </a:rPr>
              <a:t>15Z 22 Sep</a:t>
            </a:r>
          </a:p>
        </p:txBody>
      </p:sp>
      <p:sp>
        <p:nvSpPr>
          <p:cNvPr id="10" name="TextBox 9"/>
          <p:cNvSpPr txBox="1">
            <a:spLocks noChangeArrowheads="1"/>
          </p:cNvSpPr>
          <p:nvPr/>
        </p:nvSpPr>
        <p:spPr bwMode="auto">
          <a:xfrm>
            <a:off x="6019803" y="1146927"/>
            <a:ext cx="2392552" cy="646331"/>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3600" dirty="0" smtClean="0">
                <a:solidFill>
                  <a:srgbClr val="FFFF66"/>
                </a:solidFill>
                <a:latin typeface="Calibri" pitchFamily="34" charset="0"/>
              </a:rPr>
              <a:t>13Z 26 Sep</a:t>
            </a:r>
          </a:p>
        </p:txBody>
      </p:sp>
      <p:sp>
        <p:nvSpPr>
          <p:cNvPr id="2" name="AutoShape 6" descr="http://www.aoml.noaa.gov/hrd/Storm_pages/arthur2014/20140703ARTHU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Dept of Commerce Se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6220153"/>
            <a:ext cx="564906" cy="561647"/>
          </a:xfrm>
          <a:prstGeom prst="rect">
            <a:avLst/>
          </a:prstGeom>
          <a:noFill/>
          <a:effectLst>
            <a:outerShdw blurRad="63500" dist="37026" dir="7998880" algn="ctr" rotWithShape="0">
              <a:schemeClr val="bg2">
                <a:alpha val="50000"/>
              </a:schemeClr>
            </a:outerShdw>
          </a:effectLst>
        </p:spPr>
      </p:pic>
      <p:pic>
        <p:nvPicPr>
          <p:cNvPr id="14" name="Picture 13" descr="NOA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798" y="6238311"/>
            <a:ext cx="533402" cy="533401"/>
          </a:xfrm>
          <a:prstGeom prst="rect">
            <a:avLst/>
          </a:prstGeom>
          <a:noFill/>
          <a:effectLst>
            <a:outerShdw blurRad="63500" dist="37026" dir="7998880" algn="ctr" rotWithShape="0">
              <a:schemeClr val="bg2">
                <a:alpha val="50000"/>
              </a:schemeClr>
            </a:outerShdw>
          </a:effectLst>
        </p:spPr>
      </p:pic>
    </p:spTree>
    <p:extLst>
      <p:ext uri="{BB962C8B-B14F-4D97-AF65-F5344CB8AC3E}">
        <p14:creationId xmlns:p14="http://schemas.microsoft.com/office/powerpoint/2010/main" val="10178961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6379" y="-76200"/>
            <a:ext cx="8912280" cy="990360"/>
          </a:xfrm>
          <a:prstGeom prst="rect">
            <a:avLst/>
          </a:prstGeom>
          <a:noFill/>
          <a:ln>
            <a:noFill/>
          </a:ln>
        </p:spPr>
        <p:txBody>
          <a:bodyPr anchor="ctr"/>
          <a:lstStyle/>
          <a:p>
            <a:pPr algn="ctr"/>
            <a:r>
              <a:rPr lang="en-US" sz="4400" dirty="0" smtClean="0">
                <a:solidFill>
                  <a:srgbClr val="000000"/>
                </a:solidFill>
              </a:rPr>
              <a:t>Mission Flight Plan</a:t>
            </a:r>
          </a:p>
        </p:txBody>
      </p:sp>
      <p:pic>
        <p:nvPicPr>
          <p:cNvPr id="46" name="Picture 18"/>
          <p:cNvPicPr/>
          <p:nvPr/>
        </p:nvPicPr>
        <p:blipFill>
          <a:blip r:embed="rId3" cstate="print"/>
          <a:stretch/>
        </p:blipFill>
        <p:spPr>
          <a:xfrm>
            <a:off x="228600" y="101520"/>
            <a:ext cx="6454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1" name="CustomShape 6"/>
          <p:cNvSpPr/>
          <p:nvPr/>
        </p:nvSpPr>
        <p:spPr>
          <a:xfrm>
            <a:off x="0" y="4995960"/>
            <a:ext cx="9143640" cy="3380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 name="TextBox 1"/>
          <p:cNvSpPr txBox="1"/>
          <p:nvPr/>
        </p:nvSpPr>
        <p:spPr>
          <a:xfrm>
            <a:off x="16407" y="990366"/>
            <a:ext cx="3946021" cy="5078313"/>
          </a:xfrm>
          <a:prstGeom prst="rect">
            <a:avLst/>
          </a:prstGeom>
          <a:noFill/>
        </p:spPr>
        <p:txBody>
          <a:bodyPr wrap="square" numCol="1" rtlCol="0">
            <a:spAutoFit/>
          </a:bodyPr>
          <a:lstStyle/>
          <a:p>
            <a:endParaRPr lang="en-US" b="1" u="sng" dirty="0" smtClean="0">
              <a:solidFill>
                <a:prstClr val="black"/>
              </a:solidFill>
            </a:endParaRPr>
          </a:p>
          <a:p>
            <a:r>
              <a:rPr lang="en-US" b="1" dirty="0" smtClean="0">
                <a:solidFill>
                  <a:prstClr val="black"/>
                </a:solidFill>
              </a:rPr>
              <a:t>Mission Info</a:t>
            </a:r>
            <a:endParaRPr lang="en-US" b="1" dirty="0">
              <a:solidFill>
                <a:prstClr val="black"/>
              </a:solidFill>
            </a:endParaRPr>
          </a:p>
          <a:p>
            <a:pPr marL="285750" indent="-285750">
              <a:buFont typeface="Arial" panose="020B0604020202020204" pitchFamily="34" charset="0"/>
              <a:buChar char="•"/>
            </a:pPr>
            <a:r>
              <a:rPr lang="en-US" dirty="0" smtClean="0">
                <a:solidFill>
                  <a:prstClr val="black"/>
                </a:solidFill>
              </a:rPr>
              <a:t>Research Coyote </a:t>
            </a:r>
            <a:r>
              <a:rPr lang="en-US" dirty="0">
                <a:solidFill>
                  <a:prstClr val="black"/>
                </a:solidFill>
              </a:rPr>
              <a:t>/ </a:t>
            </a:r>
            <a:r>
              <a:rPr lang="en-US" dirty="0" smtClean="0">
                <a:solidFill>
                  <a:prstClr val="black"/>
                </a:solidFill>
              </a:rPr>
              <a:t>DWL / TDR</a:t>
            </a:r>
          </a:p>
          <a:p>
            <a:pPr marL="285750" indent="-285750">
              <a:buFont typeface="Arial" panose="020B0604020202020204" pitchFamily="34" charset="0"/>
              <a:buChar char="•"/>
            </a:pPr>
            <a:r>
              <a:rPr lang="en-US" dirty="0" smtClean="0">
                <a:solidFill>
                  <a:prstClr val="black"/>
                </a:solidFill>
              </a:rPr>
              <a:t>Altitude:  8-10ft PA</a:t>
            </a:r>
          </a:p>
          <a:p>
            <a:pPr marL="285750" indent="-285750">
              <a:buFont typeface="Arial" panose="020B0604020202020204" pitchFamily="34" charset="0"/>
              <a:buChar char="•"/>
            </a:pPr>
            <a:r>
              <a:rPr lang="en-US" dirty="0" smtClean="0">
                <a:solidFill>
                  <a:prstClr val="black"/>
                </a:solidFill>
              </a:rPr>
              <a:t>Pattern:  </a:t>
            </a:r>
          </a:p>
          <a:p>
            <a:pPr marL="742950" lvl="1" indent="-285750">
              <a:buFont typeface="Arial" panose="020B0604020202020204" pitchFamily="34" charset="0"/>
              <a:buChar char="•"/>
            </a:pPr>
            <a:r>
              <a:rPr lang="en-US" dirty="0" smtClean="0">
                <a:solidFill>
                  <a:prstClr val="black"/>
                </a:solidFill>
              </a:rPr>
              <a:t>Fig 4 60nm legs (TDR/DWL)</a:t>
            </a:r>
          </a:p>
          <a:p>
            <a:pPr marL="742950" lvl="1" indent="-285750">
              <a:buFont typeface="Arial" panose="020B0604020202020204" pitchFamily="34" charset="0"/>
              <a:buChar char="•"/>
            </a:pPr>
            <a:r>
              <a:rPr lang="en-US" dirty="0" smtClean="0">
                <a:solidFill>
                  <a:prstClr val="black"/>
                </a:solidFill>
              </a:rPr>
              <a:t>Coyote 1, Lawnmower towards center</a:t>
            </a:r>
          </a:p>
          <a:p>
            <a:pPr marL="742950" lvl="1" indent="-285750">
              <a:buFont typeface="Arial" panose="020B0604020202020204" pitchFamily="34" charset="0"/>
              <a:buChar char="•"/>
            </a:pPr>
            <a:r>
              <a:rPr lang="en-US" dirty="0" smtClean="0">
                <a:solidFill>
                  <a:prstClr val="black"/>
                </a:solidFill>
              </a:rPr>
              <a:t>Coyote 2 in center, 6 passes in &amp; out around eyewall</a:t>
            </a:r>
          </a:p>
          <a:p>
            <a:pPr marL="742950" lvl="1" indent="-285750">
              <a:buFont typeface="Arial" panose="020B0604020202020204" pitchFamily="34" charset="0"/>
              <a:buChar char="•"/>
            </a:pPr>
            <a:r>
              <a:rPr lang="en-US" dirty="0" smtClean="0">
                <a:solidFill>
                  <a:prstClr val="black"/>
                </a:solidFill>
              </a:rPr>
              <a:t>8 pennies total</a:t>
            </a:r>
          </a:p>
          <a:p>
            <a:pPr marL="285750" indent="-285750">
              <a:buFont typeface="Arial" panose="020B0604020202020204" pitchFamily="34" charset="0"/>
              <a:buChar char="•"/>
            </a:pPr>
            <a:r>
              <a:rPr lang="en-US" dirty="0" smtClean="0">
                <a:solidFill>
                  <a:prstClr val="black"/>
                </a:solidFill>
              </a:rPr>
              <a:t>Expendables:</a:t>
            </a:r>
          </a:p>
          <a:p>
            <a:pPr marL="742950" lvl="1" indent="-285750">
              <a:buFont typeface="Arial" panose="020B0604020202020204" pitchFamily="34" charset="0"/>
              <a:buChar char="•"/>
            </a:pPr>
            <a:r>
              <a:rPr lang="en-US" dirty="0" smtClean="0">
                <a:solidFill>
                  <a:prstClr val="black"/>
                </a:solidFill>
              </a:rPr>
              <a:t>Coyote - 2</a:t>
            </a:r>
          </a:p>
          <a:p>
            <a:pPr marL="742950" lvl="1" indent="-285750">
              <a:buFont typeface="Arial" panose="020B0604020202020204" pitchFamily="34" charset="0"/>
              <a:buChar char="•"/>
            </a:pPr>
            <a:r>
              <a:rPr lang="en-US" dirty="0" err="1" smtClean="0">
                <a:solidFill>
                  <a:prstClr val="black"/>
                </a:solidFill>
              </a:rPr>
              <a:t>Dropsondes</a:t>
            </a:r>
            <a:r>
              <a:rPr lang="en-US" dirty="0" smtClean="0">
                <a:solidFill>
                  <a:prstClr val="black"/>
                </a:solidFill>
              </a:rPr>
              <a:t>:  ~ 19</a:t>
            </a:r>
          </a:p>
          <a:p>
            <a:pPr marL="742950" lvl="1" indent="-285750">
              <a:buFont typeface="Arial" panose="020B0604020202020204" pitchFamily="34" charset="0"/>
              <a:buChar char="•"/>
            </a:pPr>
            <a:r>
              <a:rPr lang="en-US" dirty="0" smtClean="0">
                <a:solidFill>
                  <a:prstClr val="black"/>
                </a:solidFill>
              </a:rPr>
              <a:t>BT’s external:  15</a:t>
            </a:r>
            <a:endParaRPr lang="en-US" sz="1700" dirty="0" smtClean="0">
              <a:solidFill>
                <a:prstClr val="black"/>
              </a:solidFill>
            </a:endParaRPr>
          </a:p>
          <a:p>
            <a:pPr marL="285750" indent="-285750">
              <a:buFont typeface="Arial" panose="020B0604020202020204" pitchFamily="34" charset="0"/>
              <a:buChar char="•"/>
            </a:pPr>
            <a:endParaRPr lang="en-US" dirty="0" smtClean="0">
              <a:solidFill>
                <a:prstClr val="black"/>
              </a:solidFill>
            </a:endParaRPr>
          </a:p>
          <a:p>
            <a:pPr marL="742950" lvl="1" indent="-285750">
              <a:buFont typeface="Arial" panose="020B0604020202020204" pitchFamily="34" charset="0"/>
              <a:buChar char="•"/>
            </a:pPr>
            <a:endParaRPr lang="en-US" b="1" dirty="0" smtClean="0">
              <a:solidFill>
                <a:prstClr val="black"/>
              </a:solidFill>
            </a:endParaRPr>
          </a:p>
          <a:p>
            <a:pPr marL="285750" indent="-285750">
              <a:buFont typeface="Arial" panose="020B0604020202020204" pitchFamily="34" charset="0"/>
              <a:buChar char="•"/>
            </a:pPr>
            <a:endParaRPr lang="en-US" b="1" u="sng" dirty="0">
              <a:solidFill>
                <a:prstClr val="black"/>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762" r="19397"/>
          <a:stretch/>
        </p:blipFill>
        <p:spPr>
          <a:xfrm>
            <a:off x="3847501" y="759959"/>
            <a:ext cx="5093293" cy="5886450"/>
          </a:xfrm>
          <a:prstGeom prst="rect">
            <a:avLst/>
          </a:prstGeom>
        </p:spPr>
      </p:pic>
    </p:spTree>
    <p:extLst>
      <p:ext uri="{BB962C8B-B14F-4D97-AF65-F5344CB8AC3E}">
        <p14:creationId xmlns:p14="http://schemas.microsoft.com/office/powerpoint/2010/main" val="34398180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6379" y="64920"/>
            <a:ext cx="8912280" cy="990360"/>
          </a:xfrm>
          <a:prstGeom prst="rect">
            <a:avLst/>
          </a:prstGeom>
          <a:noFill/>
          <a:ln>
            <a:noFill/>
          </a:ln>
        </p:spPr>
        <p:txBody>
          <a:bodyPr anchor="ctr"/>
          <a:lstStyle/>
          <a:p>
            <a:pPr algn="ctr"/>
            <a:r>
              <a:rPr lang="en-US" sz="4400" dirty="0" smtClean="0">
                <a:solidFill>
                  <a:srgbClr val="000000"/>
                </a:solidFill>
              </a:rPr>
              <a:t>Actual Flights</a:t>
            </a:r>
          </a:p>
        </p:txBody>
      </p:sp>
      <p:pic>
        <p:nvPicPr>
          <p:cNvPr id="46" name="Picture 18"/>
          <p:cNvPicPr/>
          <p:nvPr/>
        </p:nvPicPr>
        <p:blipFill>
          <a:blip r:embed="rId3" cstate="print"/>
          <a:stretch/>
        </p:blipFill>
        <p:spPr>
          <a:xfrm>
            <a:off x="228600" y="101520"/>
            <a:ext cx="6454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1" name="CustomShape 6"/>
          <p:cNvSpPr/>
          <p:nvPr/>
        </p:nvSpPr>
        <p:spPr>
          <a:xfrm>
            <a:off x="0" y="4995960"/>
            <a:ext cx="9143640" cy="3380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 name="TextBox 1"/>
          <p:cNvSpPr txBox="1"/>
          <p:nvPr/>
        </p:nvSpPr>
        <p:spPr>
          <a:xfrm>
            <a:off x="16407" y="990360"/>
            <a:ext cx="3946021" cy="2308324"/>
          </a:xfrm>
          <a:prstGeom prst="rect">
            <a:avLst/>
          </a:prstGeom>
          <a:noFill/>
        </p:spPr>
        <p:txBody>
          <a:bodyPr wrap="square" numCol="1" rtlCol="0">
            <a:spAutoFit/>
          </a:bodyPr>
          <a:lstStyle/>
          <a:p>
            <a:endParaRPr lang="en-US" b="1" u="sng" dirty="0" smtClean="0">
              <a:solidFill>
                <a:prstClr val="black"/>
              </a:solidFill>
            </a:endParaRPr>
          </a:p>
          <a:p>
            <a:pPr marL="285750" indent="-285750">
              <a:buFont typeface="Arial" panose="020B0604020202020204" pitchFamily="34" charset="0"/>
              <a:buChar char="•"/>
            </a:pPr>
            <a:r>
              <a:rPr lang="en-US" dirty="0" smtClean="0">
                <a:solidFill>
                  <a:prstClr val="black"/>
                </a:solidFill>
              </a:rPr>
              <a:t>Expendables:</a:t>
            </a:r>
          </a:p>
          <a:p>
            <a:pPr marL="742950" lvl="1" indent="-285750">
              <a:buFont typeface="Arial" panose="020B0604020202020204" pitchFamily="34" charset="0"/>
              <a:buChar char="•"/>
            </a:pPr>
            <a:r>
              <a:rPr lang="en-US" dirty="0" smtClean="0">
                <a:solidFill>
                  <a:prstClr val="black"/>
                </a:solidFill>
              </a:rPr>
              <a:t>Coyote - 3</a:t>
            </a:r>
          </a:p>
          <a:p>
            <a:pPr marL="742950" lvl="1" indent="-285750">
              <a:buFont typeface="Arial" panose="020B0604020202020204" pitchFamily="34" charset="0"/>
              <a:buChar char="•"/>
            </a:pPr>
            <a:r>
              <a:rPr lang="en-US" dirty="0" err="1" smtClean="0">
                <a:solidFill>
                  <a:prstClr val="black"/>
                </a:solidFill>
              </a:rPr>
              <a:t>Dropsondes</a:t>
            </a:r>
            <a:r>
              <a:rPr lang="en-US" dirty="0" smtClean="0">
                <a:solidFill>
                  <a:prstClr val="black"/>
                </a:solidFill>
              </a:rPr>
              <a:t>:  </a:t>
            </a:r>
            <a:r>
              <a:rPr lang="en-US" dirty="0">
                <a:solidFill>
                  <a:prstClr val="black"/>
                </a:solidFill>
              </a:rPr>
              <a:t> </a:t>
            </a:r>
            <a:r>
              <a:rPr lang="en-US" dirty="0" smtClean="0">
                <a:solidFill>
                  <a:prstClr val="black"/>
                </a:solidFill>
              </a:rPr>
              <a:t> 19</a:t>
            </a:r>
          </a:p>
          <a:p>
            <a:pPr marL="742950" lvl="1" indent="-285750">
              <a:buFont typeface="Arial" panose="020B0604020202020204" pitchFamily="34" charset="0"/>
              <a:buChar char="•"/>
            </a:pPr>
            <a:r>
              <a:rPr lang="en-US" dirty="0" smtClean="0">
                <a:solidFill>
                  <a:prstClr val="black"/>
                </a:solidFill>
              </a:rPr>
              <a:t>BT’s external:  15</a:t>
            </a:r>
            <a:endParaRPr lang="en-US" sz="1700" dirty="0" smtClean="0">
              <a:solidFill>
                <a:prstClr val="black"/>
              </a:solidFill>
            </a:endParaRPr>
          </a:p>
          <a:p>
            <a:pPr marL="285750" indent="-285750">
              <a:buFont typeface="Arial" panose="020B0604020202020204" pitchFamily="34" charset="0"/>
              <a:buChar char="•"/>
            </a:pPr>
            <a:endParaRPr lang="en-US" dirty="0" smtClean="0">
              <a:solidFill>
                <a:prstClr val="black"/>
              </a:solidFill>
            </a:endParaRPr>
          </a:p>
          <a:p>
            <a:pPr marL="742950" lvl="1" indent="-285750">
              <a:buFont typeface="Arial" panose="020B0604020202020204" pitchFamily="34" charset="0"/>
              <a:buChar char="•"/>
            </a:pPr>
            <a:endParaRPr lang="en-US" b="1" dirty="0" smtClean="0">
              <a:solidFill>
                <a:prstClr val="black"/>
              </a:solidFill>
            </a:endParaRPr>
          </a:p>
          <a:p>
            <a:pPr marL="285750" indent="-285750">
              <a:buFont typeface="Arial" panose="020B0604020202020204" pitchFamily="34" charset="0"/>
              <a:buChar char="•"/>
            </a:pPr>
            <a:endParaRPr lang="en-US" b="1" u="sng" dirty="0">
              <a:solidFill>
                <a:prstClr val="black"/>
              </a:solidFill>
            </a:endParaRPr>
          </a:p>
        </p:txBody>
      </p:sp>
      <p:pic>
        <p:nvPicPr>
          <p:cNvPr id="3" name="Picture 2" descr="coyote_09232017_image1_09272017_kt (1).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7" y="2412364"/>
            <a:ext cx="4269078" cy="3971331"/>
          </a:xfrm>
          <a:prstGeom prst="rect">
            <a:avLst/>
          </a:prstGeom>
        </p:spPr>
      </p:pic>
      <p:pic>
        <p:nvPicPr>
          <p:cNvPr id="5" name="Picture 4" descr="HDOBs_Maria20170923H1_P3cy_track.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6751" y="1865962"/>
            <a:ext cx="4941089" cy="4941089"/>
          </a:xfrm>
          <a:prstGeom prst="rect">
            <a:avLst/>
          </a:prstGeom>
        </p:spPr>
      </p:pic>
    </p:spTree>
    <p:extLst>
      <p:ext uri="{BB962C8B-B14F-4D97-AF65-F5344CB8AC3E}">
        <p14:creationId xmlns:p14="http://schemas.microsoft.com/office/powerpoint/2010/main" val="14637116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DWL 20170923H1</a:t>
            </a:r>
            <a:endParaRPr lang="en-US" dirty="0"/>
          </a:p>
        </p:txBody>
      </p:sp>
      <p:sp>
        <p:nvSpPr>
          <p:cNvPr id="3" name="Content Placeholder 2"/>
          <p:cNvSpPr>
            <a:spLocks noGrp="1"/>
          </p:cNvSpPr>
          <p:nvPr>
            <p:ph idx="1"/>
          </p:nvPr>
        </p:nvSpPr>
        <p:spPr>
          <a:xfrm>
            <a:off x="261258" y="1690688"/>
            <a:ext cx="4155622" cy="4351338"/>
          </a:xfrm>
        </p:spPr>
        <p:txBody>
          <a:bodyPr>
            <a:normAutofit/>
          </a:bodyPr>
          <a:lstStyle/>
          <a:p>
            <a:r>
              <a:rPr lang="en-US" dirty="0" smtClean="0"/>
              <a:t>Performed DWL module 4 (boundary layer)</a:t>
            </a:r>
          </a:p>
          <a:p>
            <a:r>
              <a:rPr lang="en-US" dirty="0" smtClean="0"/>
              <a:t>Performed DWL module 5 (high winds)</a:t>
            </a:r>
          </a:p>
          <a:p>
            <a:r>
              <a:rPr lang="en-US" dirty="0" smtClean="0"/>
              <a:t>Demonstrated partial signal in clouds &amp; light rain. </a:t>
            </a:r>
            <a:r>
              <a:rPr lang="en-US" dirty="0" smtClean="0">
                <a:solidFill>
                  <a:schemeClr val="accent1">
                    <a:lumMod val="75000"/>
                  </a:schemeClr>
                </a:solidFill>
              </a:rPr>
              <a:t>Figure</a:t>
            </a:r>
          </a:p>
          <a:p>
            <a:r>
              <a:rPr lang="en-US" dirty="0" smtClean="0"/>
              <a:t>Problems: AOC unsolicited hard shutdown of hardware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2081" t="32063" r="28713" b="26984"/>
          <a:stretch/>
        </p:blipFill>
        <p:spPr>
          <a:xfrm>
            <a:off x="4661808" y="1690743"/>
            <a:ext cx="1126672" cy="28085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201" y="859972"/>
            <a:ext cx="2737077" cy="4865914"/>
          </a:xfrm>
          <a:prstGeom prst="rect">
            <a:avLst/>
          </a:prstGeom>
        </p:spPr>
      </p:pic>
    </p:spTree>
    <p:extLst>
      <p:ext uri="{BB962C8B-B14F-4D97-AF65-F5344CB8AC3E}">
        <p14:creationId xmlns:p14="http://schemas.microsoft.com/office/powerpoint/2010/main" val="1510668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0"/>
            <a:ext cx="8915400" cy="838200"/>
          </a:xfrm>
        </p:spPr>
        <p:txBody>
          <a:bodyPr/>
          <a:lstStyle/>
          <a:p>
            <a:r>
              <a:rPr lang="en-US" dirty="0" smtClean="0"/>
              <a:t>20170923H1 -  Coyote  Missions 2-4</a:t>
            </a:r>
            <a:endParaRPr lang="en-US" dirty="0"/>
          </a:p>
        </p:txBody>
      </p:sp>
      <p:sp>
        <p:nvSpPr>
          <p:cNvPr id="5" name="Content Placeholder 6"/>
          <p:cNvSpPr txBox="1">
            <a:spLocks/>
          </p:cNvSpPr>
          <p:nvPr/>
        </p:nvSpPr>
        <p:spPr>
          <a:xfrm>
            <a:off x="4572000" y="762000"/>
            <a:ext cx="43434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1800" b="1" u="sng" dirty="0" smtClean="0">
                <a:solidFill>
                  <a:prstClr val="black"/>
                </a:solidFill>
              </a:rPr>
              <a:t>Coyote flight 4 Western Eyewall Experiment...</a:t>
            </a:r>
          </a:p>
          <a:p>
            <a:pPr marL="0" indent="0" algn="just">
              <a:lnSpc>
                <a:spcPct val="120000"/>
              </a:lnSpc>
              <a:buFont typeface="Arial"/>
              <a:buNone/>
            </a:pPr>
            <a:r>
              <a:rPr lang="en-US" sz="1800" dirty="0" smtClean="0">
                <a:solidFill>
                  <a:prstClr val="black"/>
                </a:solidFill>
              </a:rPr>
              <a:t>While </a:t>
            </a:r>
            <a:r>
              <a:rPr lang="en-US" sz="1800" dirty="0">
                <a:solidFill>
                  <a:prstClr val="black"/>
                </a:solidFill>
              </a:rPr>
              <a:t>Coyote 3 traversed ~ the eastern half semi circle of Maria’s strongest low level </a:t>
            </a:r>
            <a:r>
              <a:rPr lang="en-US" sz="1800" dirty="0" smtClean="0">
                <a:solidFill>
                  <a:prstClr val="black"/>
                </a:solidFill>
              </a:rPr>
              <a:t>winds, Coyote </a:t>
            </a:r>
            <a:r>
              <a:rPr lang="en-US" sz="1800" dirty="0">
                <a:solidFill>
                  <a:prstClr val="black"/>
                </a:solidFill>
              </a:rPr>
              <a:t>4 captured the western half.  Only separated by ~1h, when flights 3 and 4 are combination we have the the first ever </a:t>
            </a:r>
            <a:r>
              <a:rPr lang="en-US" sz="1800" dirty="0" err="1">
                <a:solidFill>
                  <a:prstClr val="black"/>
                </a:solidFill>
              </a:rPr>
              <a:t>eyewall</a:t>
            </a:r>
            <a:r>
              <a:rPr lang="en-US" sz="1800" dirty="0">
                <a:solidFill>
                  <a:prstClr val="black"/>
                </a:solidFill>
              </a:rPr>
              <a:t> orbit flight (by -any- aircraft, manned or unmanned).  This flight was 32 minutes in duration and as with all previous UAS flights mentioned, NOAA’s p3 manned aircraft conducted a flight track that was specifically complementary to the Coyote UAS. </a:t>
            </a:r>
            <a:endParaRPr lang="en-US" sz="1800" dirty="0" smtClean="0">
              <a:solidFill>
                <a:prstClr val="black"/>
              </a:solidFill>
            </a:endParaRPr>
          </a:p>
        </p:txBody>
      </p:sp>
      <p:sp>
        <p:nvSpPr>
          <p:cNvPr id="8" name="Content Placeholder 6"/>
          <p:cNvSpPr txBox="1">
            <a:spLocks/>
          </p:cNvSpPr>
          <p:nvPr/>
        </p:nvSpPr>
        <p:spPr>
          <a:xfrm>
            <a:off x="152401" y="762000"/>
            <a:ext cx="440498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00000"/>
              </a:lnSpc>
              <a:buFont typeface="Arial"/>
              <a:buNone/>
            </a:pPr>
            <a:r>
              <a:rPr lang="en-US" sz="1800" b="1" u="sng" dirty="0" smtClean="0">
                <a:solidFill>
                  <a:prstClr val="black"/>
                </a:solidFill>
              </a:rPr>
              <a:t>Coyote flight 2 UAS Inflow Experiment...</a:t>
            </a:r>
          </a:p>
          <a:p>
            <a:pPr marL="0" indent="0" algn="just">
              <a:lnSpc>
                <a:spcPct val="100000"/>
              </a:lnSpc>
              <a:buFont typeface="Arial"/>
              <a:buNone/>
            </a:pPr>
            <a:r>
              <a:rPr lang="en-US" sz="1700" dirty="0" smtClean="0">
                <a:solidFill>
                  <a:prstClr val="black"/>
                </a:solidFill>
              </a:rPr>
              <a:t>Objective was to spiral </a:t>
            </a:r>
            <a:r>
              <a:rPr lang="en-US" sz="1700" dirty="0">
                <a:solidFill>
                  <a:prstClr val="black"/>
                </a:solidFill>
              </a:rPr>
              <a:t>into the strongest winds of the storm.  We started ~50 </a:t>
            </a:r>
            <a:r>
              <a:rPr lang="en-US" sz="1700" dirty="0" err="1">
                <a:solidFill>
                  <a:prstClr val="black"/>
                </a:solidFill>
              </a:rPr>
              <a:t>nmi</a:t>
            </a:r>
            <a:r>
              <a:rPr lang="en-US" sz="1700" dirty="0">
                <a:solidFill>
                  <a:prstClr val="black"/>
                </a:solidFill>
              </a:rPr>
              <a:t> to the </a:t>
            </a:r>
            <a:r>
              <a:rPr lang="en-US" sz="1700" dirty="0" smtClean="0">
                <a:solidFill>
                  <a:prstClr val="black"/>
                </a:solidFill>
              </a:rPr>
              <a:t>WNW </a:t>
            </a:r>
            <a:r>
              <a:rPr lang="en-US" sz="1700" dirty="0">
                <a:solidFill>
                  <a:prstClr val="black"/>
                </a:solidFill>
              </a:rPr>
              <a:t>of the storm </a:t>
            </a:r>
            <a:r>
              <a:rPr lang="en-US" sz="1700" dirty="0" smtClean="0">
                <a:solidFill>
                  <a:prstClr val="black"/>
                </a:solidFill>
              </a:rPr>
              <a:t>center while </a:t>
            </a:r>
            <a:r>
              <a:rPr lang="en-US" sz="1700" dirty="0">
                <a:solidFill>
                  <a:prstClr val="black"/>
                </a:solidFill>
              </a:rPr>
              <a:t>the P3 conducted a lawnmower pattern   UAS stepped descents from 4000ft to 1000 </a:t>
            </a:r>
            <a:r>
              <a:rPr lang="en-US" sz="1700" dirty="0" err="1">
                <a:solidFill>
                  <a:prstClr val="black"/>
                </a:solidFill>
              </a:rPr>
              <a:t>ft</a:t>
            </a:r>
            <a:r>
              <a:rPr lang="en-US" sz="1700" dirty="0">
                <a:solidFill>
                  <a:prstClr val="black"/>
                </a:solidFill>
              </a:rPr>
              <a:t> were conducted during this 33 min mission.  This flight is expected </a:t>
            </a:r>
            <a:r>
              <a:rPr lang="en-US" sz="1700" dirty="0" smtClean="0">
                <a:solidFill>
                  <a:prstClr val="black"/>
                </a:solidFill>
              </a:rPr>
              <a:t>elucidate turbulent structure at low altitudes and ultimate improve parameterizations </a:t>
            </a:r>
            <a:r>
              <a:rPr lang="en-US" sz="1700" dirty="0">
                <a:solidFill>
                  <a:prstClr val="black"/>
                </a:solidFill>
              </a:rPr>
              <a:t>within the very difficult to observe </a:t>
            </a:r>
            <a:r>
              <a:rPr lang="en-US" sz="1700" dirty="0" smtClean="0">
                <a:solidFill>
                  <a:prstClr val="black"/>
                </a:solidFill>
              </a:rPr>
              <a:t>hurricane boundary </a:t>
            </a:r>
            <a:r>
              <a:rPr lang="en-US" sz="1700" dirty="0">
                <a:solidFill>
                  <a:prstClr val="black"/>
                </a:solidFill>
              </a:rPr>
              <a:t>layer and surface </a:t>
            </a:r>
            <a:r>
              <a:rPr lang="en-US" sz="1700" dirty="0" smtClean="0">
                <a:solidFill>
                  <a:prstClr val="black"/>
                </a:solidFill>
              </a:rPr>
              <a:t>layer </a:t>
            </a:r>
            <a:r>
              <a:rPr lang="en-US" sz="1700" dirty="0" err="1" smtClean="0">
                <a:solidFill>
                  <a:prstClr val="black"/>
                </a:solidFill>
              </a:rPr>
              <a:t>enviroments</a:t>
            </a:r>
            <a:r>
              <a:rPr lang="en-US" sz="1700" dirty="0" smtClean="0">
                <a:solidFill>
                  <a:prstClr val="black"/>
                </a:solidFill>
              </a:rPr>
              <a:t>.</a:t>
            </a:r>
          </a:p>
          <a:p>
            <a:pPr marL="0" indent="0" algn="just">
              <a:lnSpc>
                <a:spcPct val="100000"/>
              </a:lnSpc>
              <a:buFont typeface="Arial"/>
              <a:buNone/>
            </a:pPr>
            <a:r>
              <a:rPr lang="en-US" sz="1800" b="1" u="sng" dirty="0">
                <a:solidFill>
                  <a:prstClr val="black"/>
                </a:solidFill>
              </a:rPr>
              <a:t>Coyote flight </a:t>
            </a:r>
            <a:r>
              <a:rPr lang="en-US" sz="1800" b="1" u="sng" dirty="0" smtClean="0">
                <a:solidFill>
                  <a:prstClr val="black"/>
                </a:solidFill>
              </a:rPr>
              <a:t>3 Eastern Eyewall </a:t>
            </a:r>
            <a:r>
              <a:rPr lang="en-US" sz="1800" b="1" u="sng" dirty="0">
                <a:solidFill>
                  <a:prstClr val="black"/>
                </a:solidFill>
              </a:rPr>
              <a:t>Experiment...</a:t>
            </a:r>
            <a:br>
              <a:rPr lang="en-US" sz="1800" b="1" u="sng" dirty="0">
                <a:solidFill>
                  <a:prstClr val="black"/>
                </a:solidFill>
              </a:rPr>
            </a:br>
            <a:r>
              <a:rPr lang="en-US" sz="1700" dirty="0" smtClean="0">
                <a:solidFill>
                  <a:prstClr val="black"/>
                </a:solidFill>
              </a:rPr>
              <a:t>Similar </a:t>
            </a:r>
            <a:r>
              <a:rPr lang="en-US" sz="1700" dirty="0">
                <a:solidFill>
                  <a:prstClr val="black"/>
                </a:solidFill>
              </a:rPr>
              <a:t>to Coyote flight </a:t>
            </a:r>
            <a:r>
              <a:rPr lang="en-US" sz="1700" dirty="0" smtClean="0">
                <a:solidFill>
                  <a:prstClr val="black"/>
                </a:solidFill>
              </a:rPr>
              <a:t>1 from 9/22, this 32 minute mission traversed ~ ½ of an “eyewall orbit”.</a:t>
            </a:r>
            <a:r>
              <a:rPr lang="en-US" sz="1700" dirty="0">
                <a:solidFill>
                  <a:prstClr val="black"/>
                </a:solidFill>
              </a:rPr>
              <a:t>  Here altitudes as low as 1100-1200ft were recorded (~350m).  This flight topped the previous day all time UAS record for wind speed (143 </a:t>
            </a:r>
            <a:r>
              <a:rPr lang="en-US" sz="1700" dirty="0" smtClean="0">
                <a:solidFill>
                  <a:prstClr val="black"/>
                </a:solidFill>
              </a:rPr>
              <a:t>mph) </a:t>
            </a:r>
            <a:r>
              <a:rPr lang="en-US" sz="1700" dirty="0">
                <a:solidFill>
                  <a:prstClr val="black"/>
                </a:solidFill>
              </a:rPr>
              <a:t>at 340m.  Similar to flight 1 on </a:t>
            </a:r>
            <a:r>
              <a:rPr lang="en-US" sz="1700" dirty="0" smtClean="0">
                <a:solidFill>
                  <a:prstClr val="black"/>
                </a:solidFill>
              </a:rPr>
              <a:t>9/22,</a:t>
            </a:r>
            <a:r>
              <a:rPr lang="en-US" sz="1700" dirty="0">
                <a:solidFill>
                  <a:prstClr val="black"/>
                </a:solidFill>
              </a:rPr>
              <a:t>  these data were used by NHC forecasters as part of their forecast discussion</a:t>
            </a:r>
            <a:r>
              <a:rPr lang="en-US" sz="1700" dirty="0" smtClean="0">
                <a:solidFill>
                  <a:prstClr val="black"/>
                </a:solidFill>
              </a:rPr>
              <a:t>.  </a:t>
            </a:r>
            <a:endParaRPr lang="en-US" sz="1700" dirty="0">
              <a:solidFill>
                <a:prstClr val="black"/>
              </a:solidFill>
            </a:endParaRPr>
          </a:p>
        </p:txBody>
      </p:sp>
    </p:spTree>
    <p:extLst>
      <p:ext uri="{BB962C8B-B14F-4D97-AF65-F5344CB8AC3E}">
        <p14:creationId xmlns:p14="http://schemas.microsoft.com/office/powerpoint/2010/main" val="997767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2400" y="1219200"/>
            <a:ext cx="8839200" cy="5257800"/>
          </a:xfrm>
          <a:prstGeom prst="rect">
            <a:avLst/>
          </a:prstGeom>
        </p:spPr>
        <p:txBody>
          <a:bodyPr rtlCol="0">
            <a:normAutofit/>
          </a:bodyPr>
          <a:lstStyle/>
          <a:p>
            <a:pPr marL="231775" indent="-231775">
              <a:spcBef>
                <a:spcPct val="20000"/>
              </a:spcBef>
              <a:buFont typeface="Arial" pitchFamily="34" charset="0"/>
              <a:buChar char="•"/>
            </a:pPr>
            <a:r>
              <a:rPr lang="en-US" sz="2800" dirty="0" smtClean="0">
                <a:solidFill>
                  <a:srgbClr val="FFFF66"/>
                </a:solidFill>
              </a:rPr>
              <a:t>EMC-tasked TDR; Ground radar (</a:t>
            </a:r>
            <a:r>
              <a:rPr lang="en-US" sz="2800" dirty="0" err="1" smtClean="0">
                <a:solidFill>
                  <a:srgbClr val="FFFF66"/>
                </a:solidFill>
              </a:rPr>
              <a:t>Gamache</a:t>
            </a:r>
            <a:r>
              <a:rPr lang="en-US" sz="2800" dirty="0" smtClean="0">
                <a:solidFill>
                  <a:srgbClr val="FFFF66"/>
                </a:solidFill>
              </a:rPr>
              <a:t>) </a:t>
            </a:r>
          </a:p>
          <a:p>
            <a:pPr marL="231775" indent="-231775">
              <a:spcBef>
                <a:spcPct val="20000"/>
              </a:spcBef>
              <a:buFont typeface="Arial" pitchFamily="34" charset="0"/>
              <a:buChar char="•"/>
            </a:pPr>
            <a:r>
              <a:rPr lang="en-US" sz="2800" dirty="0" smtClean="0">
                <a:solidFill>
                  <a:srgbClr val="FFFF66"/>
                </a:solidFill>
              </a:rPr>
              <a:t>14 </a:t>
            </a:r>
            <a:r>
              <a:rPr lang="en-US" sz="2800" dirty="0" err="1" smtClean="0">
                <a:solidFill>
                  <a:srgbClr val="FFFF66"/>
                </a:solidFill>
              </a:rPr>
              <a:t>sondes</a:t>
            </a:r>
            <a:r>
              <a:rPr lang="en-US" sz="2800" dirty="0" smtClean="0">
                <a:solidFill>
                  <a:srgbClr val="FFFF66"/>
                </a:solidFill>
              </a:rPr>
              <a:t> (7 HFIP, 7 NHC)</a:t>
            </a:r>
          </a:p>
          <a:p>
            <a:pPr>
              <a:spcBef>
                <a:spcPct val="20000"/>
              </a:spcBef>
            </a:pPr>
            <a:endParaRPr lang="en-US" sz="2100" dirty="0">
              <a:solidFill>
                <a:srgbClr val="FFFF66"/>
              </a:solidFill>
            </a:endParaRPr>
          </a:p>
        </p:txBody>
      </p:sp>
      <p:sp>
        <p:nvSpPr>
          <p:cNvPr id="4" name="TextBox 3"/>
          <p:cNvSpPr txBox="1">
            <a:spLocks noChangeArrowheads="1"/>
          </p:cNvSpPr>
          <p:nvPr/>
        </p:nvSpPr>
        <p:spPr bwMode="auto">
          <a:xfrm>
            <a:off x="1143000" y="3048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20170924H1</a:t>
            </a:r>
          </a:p>
        </p:txBody>
      </p:sp>
      <p:pic>
        <p:nvPicPr>
          <p:cNvPr id="45060" name="Picture 4" descr="ftp://ftp.aoml.noaa.gov/pub/hrd/data/RTradar/20170924H1/170924H1_ws_nhc_planview.png"/>
          <p:cNvPicPr>
            <a:picLocks noChangeAspect="1" noChangeArrowheads="1"/>
          </p:cNvPicPr>
          <p:nvPr/>
        </p:nvPicPr>
        <p:blipFill>
          <a:blip r:embed="rId2" cstate="print"/>
          <a:srcRect/>
          <a:stretch>
            <a:fillRect/>
          </a:stretch>
        </p:blipFill>
        <p:spPr bwMode="auto">
          <a:xfrm>
            <a:off x="228626" y="2514652"/>
            <a:ext cx="8626499" cy="4099413"/>
          </a:xfrm>
          <a:prstGeom prst="rect">
            <a:avLst/>
          </a:prstGeom>
          <a:noFill/>
        </p:spPr>
      </p:pic>
    </p:spTree>
    <p:extLst>
      <p:ext uri="{BB962C8B-B14F-4D97-AF65-F5344CB8AC3E}">
        <p14:creationId xmlns:p14="http://schemas.microsoft.com/office/powerpoint/2010/main" val="2659913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55520" y="-258896"/>
            <a:ext cx="8912280" cy="990360"/>
          </a:xfrm>
          <a:prstGeom prst="rect">
            <a:avLst/>
          </a:prstGeom>
          <a:noFill/>
          <a:ln>
            <a:noFill/>
          </a:ln>
        </p:spPr>
        <p:txBody>
          <a:bodyPr anchor="ctr"/>
          <a:lstStyle/>
          <a:p>
            <a:pPr algn="ctr"/>
            <a:r>
              <a:rPr lang="en-US" sz="4400" dirty="0" smtClean="0">
                <a:solidFill>
                  <a:srgbClr val="000000"/>
                </a:solidFill>
              </a:rPr>
              <a:t>Hurricane Maria</a:t>
            </a:r>
          </a:p>
        </p:txBody>
      </p:sp>
      <p:pic>
        <p:nvPicPr>
          <p:cNvPr id="46" name="Picture 18"/>
          <p:cNvPicPr/>
          <p:nvPr/>
        </p:nvPicPr>
        <p:blipFill>
          <a:blip r:embed="rId3" cstate="print"/>
          <a:stretch/>
        </p:blipFill>
        <p:spPr>
          <a:xfrm>
            <a:off x="307800" y="101520"/>
            <a:ext cx="5662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 name="TextBox 1"/>
          <p:cNvSpPr txBox="1"/>
          <p:nvPr/>
        </p:nvSpPr>
        <p:spPr>
          <a:xfrm>
            <a:off x="2057400" y="464676"/>
            <a:ext cx="5334000" cy="2769989"/>
          </a:xfrm>
          <a:prstGeom prst="rect">
            <a:avLst/>
          </a:prstGeom>
          <a:noFill/>
        </p:spPr>
        <p:txBody>
          <a:bodyPr wrap="square" numCol="1" rtlCol="0">
            <a:spAutoFit/>
          </a:bodyPr>
          <a:lstStyle/>
          <a:p>
            <a:pPr algn="ctr"/>
            <a:r>
              <a:rPr lang="en-US" sz="2000" b="1" dirty="0" smtClean="0">
                <a:solidFill>
                  <a:prstClr val="black"/>
                </a:solidFill>
              </a:rPr>
              <a:t>20170924H2</a:t>
            </a:r>
          </a:p>
          <a:p>
            <a:pPr algn="ctr"/>
            <a:r>
              <a:rPr lang="en-US" sz="2000" b="1" dirty="0" smtClean="0">
                <a:solidFill>
                  <a:prstClr val="black"/>
                </a:solidFill>
              </a:rPr>
              <a:t>Storm Info</a:t>
            </a:r>
          </a:p>
          <a:p>
            <a:pPr marL="285750" indent="-285750" algn="ctr">
              <a:buFont typeface="Arial" panose="020B0604020202020204" pitchFamily="34" charset="0"/>
              <a:buChar char="•"/>
            </a:pPr>
            <a:r>
              <a:rPr lang="en-US" sz="2000" dirty="0" smtClean="0">
                <a:solidFill>
                  <a:prstClr val="black"/>
                </a:solidFill>
              </a:rPr>
              <a:t>11am:  Cat 2 947mb 90kt</a:t>
            </a:r>
          </a:p>
          <a:p>
            <a:pPr marL="285750" indent="-285750" algn="ctr">
              <a:buFont typeface="Arial" panose="020B0604020202020204" pitchFamily="34" charset="0"/>
              <a:buChar char="•"/>
            </a:pPr>
            <a:r>
              <a:rPr lang="en-US" sz="2000" dirty="0" smtClean="0">
                <a:solidFill>
                  <a:prstClr val="black"/>
                </a:solidFill>
              </a:rPr>
              <a:t>28.7N 72.9W  </a:t>
            </a:r>
            <a:r>
              <a:rPr lang="en-US" sz="2000" dirty="0" err="1" smtClean="0">
                <a:solidFill>
                  <a:prstClr val="black"/>
                </a:solidFill>
              </a:rPr>
              <a:t>mvg</a:t>
            </a:r>
            <a:r>
              <a:rPr lang="en-US" sz="2000" dirty="0" smtClean="0">
                <a:solidFill>
                  <a:prstClr val="black"/>
                </a:solidFill>
              </a:rPr>
              <a:t> N @ 8kt</a:t>
            </a:r>
          </a:p>
          <a:p>
            <a:pPr marL="285750" indent="-285750" algn="ctr">
              <a:buFont typeface="Arial" panose="020B0604020202020204" pitchFamily="34" charset="0"/>
              <a:buChar char="•"/>
            </a:pPr>
            <a:r>
              <a:rPr lang="en-US" sz="2000" dirty="0" smtClean="0">
                <a:solidFill>
                  <a:prstClr val="black"/>
                </a:solidFill>
              </a:rPr>
              <a:t>Eye: 13Z 35nm Closed, RMW ~ 25nm</a:t>
            </a:r>
          </a:p>
          <a:p>
            <a:pPr marL="285750" indent="-285750" algn="ctr">
              <a:buFont typeface="Arial" panose="020B0604020202020204" pitchFamily="34" charset="0"/>
              <a:buChar char="•"/>
            </a:pPr>
            <a:r>
              <a:rPr lang="en-US" sz="2000" dirty="0" smtClean="0">
                <a:solidFill>
                  <a:prstClr val="black"/>
                </a:solidFill>
              </a:rPr>
              <a:t>RMW ~ 23nm</a:t>
            </a:r>
          </a:p>
          <a:p>
            <a:pPr algn="ctr"/>
            <a:endParaRPr lang="en-US" b="1" u="sng" dirty="0" smtClean="0">
              <a:solidFill>
                <a:prstClr val="black"/>
              </a:solidFill>
            </a:endParaRPr>
          </a:p>
          <a:p>
            <a:pPr marL="742950" lvl="1" indent="-285750" algn="ctr">
              <a:buFont typeface="Arial" panose="020B0604020202020204" pitchFamily="34" charset="0"/>
              <a:buChar char="•"/>
            </a:pPr>
            <a:endParaRPr lang="en-US" b="1" dirty="0" smtClean="0">
              <a:solidFill>
                <a:prstClr val="black"/>
              </a:solidFill>
            </a:endParaRPr>
          </a:p>
          <a:p>
            <a:pPr marL="285750" indent="-285750" algn="ctr">
              <a:buFont typeface="Arial" panose="020B0604020202020204" pitchFamily="34" charset="0"/>
              <a:buChar char="•"/>
            </a:pPr>
            <a:endParaRPr lang="en-US" b="1" u="sng" dirty="0">
              <a:solidFill>
                <a:prstClr val="black"/>
              </a:solidFill>
            </a:endParaRPr>
          </a:p>
        </p:txBody>
      </p:sp>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70"/>
          <a:stretch/>
        </p:blipFill>
        <p:spPr bwMode="auto">
          <a:xfrm>
            <a:off x="1624851" y="2379408"/>
            <a:ext cx="6548854" cy="4397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6884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6379" y="7920"/>
            <a:ext cx="8912280" cy="990360"/>
          </a:xfrm>
          <a:prstGeom prst="rect">
            <a:avLst/>
          </a:prstGeom>
          <a:noFill/>
          <a:ln>
            <a:noFill/>
          </a:ln>
        </p:spPr>
        <p:txBody>
          <a:bodyPr anchor="ctr"/>
          <a:lstStyle/>
          <a:p>
            <a:pPr algn="ctr"/>
            <a:r>
              <a:rPr lang="en-US" sz="4400" dirty="0" smtClean="0">
                <a:solidFill>
                  <a:srgbClr val="000000"/>
                </a:solidFill>
              </a:rPr>
              <a:t>Mission Flight Plan</a:t>
            </a:r>
          </a:p>
        </p:txBody>
      </p:sp>
      <p:pic>
        <p:nvPicPr>
          <p:cNvPr id="46" name="Picture 18"/>
          <p:cNvPicPr/>
          <p:nvPr/>
        </p:nvPicPr>
        <p:blipFill>
          <a:blip r:embed="rId3" cstate="print"/>
          <a:stretch/>
        </p:blipFill>
        <p:spPr>
          <a:xfrm>
            <a:off x="228600" y="101520"/>
            <a:ext cx="6454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1" name="CustomShape 6"/>
          <p:cNvSpPr/>
          <p:nvPr/>
        </p:nvSpPr>
        <p:spPr>
          <a:xfrm>
            <a:off x="0" y="4995960"/>
            <a:ext cx="9143640" cy="3380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 name="TextBox 1"/>
          <p:cNvSpPr txBox="1"/>
          <p:nvPr/>
        </p:nvSpPr>
        <p:spPr>
          <a:xfrm>
            <a:off x="16407" y="990415"/>
            <a:ext cx="3946021" cy="4801315"/>
          </a:xfrm>
          <a:prstGeom prst="rect">
            <a:avLst/>
          </a:prstGeom>
          <a:noFill/>
        </p:spPr>
        <p:txBody>
          <a:bodyPr wrap="square" numCol="1" rtlCol="0">
            <a:spAutoFit/>
          </a:bodyPr>
          <a:lstStyle/>
          <a:p>
            <a:endParaRPr lang="en-US" b="1" u="sng" dirty="0" smtClean="0">
              <a:solidFill>
                <a:prstClr val="black"/>
              </a:solidFill>
            </a:endParaRPr>
          </a:p>
          <a:p>
            <a:r>
              <a:rPr lang="en-US" b="1" dirty="0" smtClean="0">
                <a:solidFill>
                  <a:prstClr val="black"/>
                </a:solidFill>
              </a:rPr>
              <a:t>Mission Info</a:t>
            </a:r>
            <a:endParaRPr lang="en-US" b="1" dirty="0">
              <a:solidFill>
                <a:prstClr val="black"/>
              </a:solidFill>
            </a:endParaRPr>
          </a:p>
          <a:p>
            <a:pPr marL="285750" indent="-285750">
              <a:buFont typeface="Arial" panose="020B0604020202020204" pitchFamily="34" charset="0"/>
              <a:buChar char="•"/>
            </a:pPr>
            <a:r>
              <a:rPr lang="en-US" dirty="0" smtClean="0">
                <a:solidFill>
                  <a:prstClr val="black"/>
                </a:solidFill>
              </a:rPr>
              <a:t>Research Coyote </a:t>
            </a:r>
            <a:r>
              <a:rPr lang="en-US" dirty="0">
                <a:solidFill>
                  <a:prstClr val="black"/>
                </a:solidFill>
              </a:rPr>
              <a:t>/ </a:t>
            </a:r>
            <a:r>
              <a:rPr lang="en-US" dirty="0" smtClean="0">
                <a:solidFill>
                  <a:prstClr val="black"/>
                </a:solidFill>
              </a:rPr>
              <a:t>DWL / TDR</a:t>
            </a:r>
          </a:p>
          <a:p>
            <a:pPr marL="285750" indent="-285750">
              <a:buFont typeface="Arial" panose="020B0604020202020204" pitchFamily="34" charset="0"/>
              <a:buChar char="•"/>
            </a:pPr>
            <a:r>
              <a:rPr lang="en-US" dirty="0" smtClean="0">
                <a:solidFill>
                  <a:prstClr val="black"/>
                </a:solidFill>
              </a:rPr>
              <a:t>Altitude:  8-10ft PA</a:t>
            </a:r>
          </a:p>
          <a:p>
            <a:pPr marL="285750" indent="-285750">
              <a:buFont typeface="Arial" panose="020B0604020202020204" pitchFamily="34" charset="0"/>
              <a:buChar char="•"/>
            </a:pPr>
            <a:r>
              <a:rPr lang="en-US" dirty="0" smtClean="0">
                <a:solidFill>
                  <a:prstClr val="black"/>
                </a:solidFill>
              </a:rPr>
              <a:t>Pattern:  </a:t>
            </a:r>
          </a:p>
          <a:p>
            <a:pPr marL="742950" lvl="1" indent="-285750">
              <a:buFont typeface="Arial" panose="020B0604020202020204" pitchFamily="34" charset="0"/>
              <a:buChar char="•"/>
            </a:pPr>
            <a:r>
              <a:rPr lang="en-US" dirty="0">
                <a:solidFill>
                  <a:prstClr val="black"/>
                </a:solidFill>
              </a:rPr>
              <a:t>Coyote in center, 6 passes in &amp; out around eyewall</a:t>
            </a:r>
          </a:p>
          <a:p>
            <a:pPr marL="742950" lvl="1" indent="-285750">
              <a:buFont typeface="Arial" panose="020B0604020202020204" pitchFamily="34" charset="0"/>
              <a:buChar char="•"/>
            </a:pPr>
            <a:r>
              <a:rPr lang="en-US" dirty="0" smtClean="0">
                <a:solidFill>
                  <a:prstClr val="black"/>
                </a:solidFill>
              </a:rPr>
              <a:t>Repeat Above</a:t>
            </a:r>
          </a:p>
          <a:p>
            <a:pPr marL="742950" lvl="1" indent="-285750">
              <a:buFont typeface="Arial" panose="020B0604020202020204" pitchFamily="34" charset="0"/>
              <a:buChar char="•"/>
            </a:pPr>
            <a:r>
              <a:rPr lang="en-US" dirty="0" smtClean="0">
                <a:solidFill>
                  <a:prstClr val="black"/>
                </a:solidFill>
              </a:rPr>
              <a:t>Fig 4 60nm legs (TDR/DWL)</a:t>
            </a:r>
          </a:p>
          <a:p>
            <a:pPr marL="742950" lvl="1" indent="-285750">
              <a:buFont typeface="Arial" panose="020B0604020202020204" pitchFamily="34" charset="0"/>
              <a:buChar char="•"/>
            </a:pPr>
            <a:r>
              <a:rPr lang="en-US" dirty="0" smtClean="0">
                <a:solidFill>
                  <a:prstClr val="black"/>
                </a:solidFill>
              </a:rPr>
              <a:t>14 x      as planned</a:t>
            </a:r>
          </a:p>
          <a:p>
            <a:pPr marL="285750" indent="-285750">
              <a:buFont typeface="Arial" panose="020B0604020202020204" pitchFamily="34" charset="0"/>
              <a:buChar char="•"/>
            </a:pPr>
            <a:r>
              <a:rPr lang="en-US" dirty="0" smtClean="0">
                <a:solidFill>
                  <a:prstClr val="black"/>
                </a:solidFill>
              </a:rPr>
              <a:t>Expendables:</a:t>
            </a:r>
          </a:p>
          <a:p>
            <a:pPr marL="742950" lvl="1" indent="-285750">
              <a:buFont typeface="Arial" panose="020B0604020202020204" pitchFamily="34" charset="0"/>
              <a:buChar char="•"/>
            </a:pPr>
            <a:r>
              <a:rPr lang="en-US" dirty="0" smtClean="0">
                <a:solidFill>
                  <a:prstClr val="black"/>
                </a:solidFill>
              </a:rPr>
              <a:t>Coyote - 2</a:t>
            </a:r>
          </a:p>
          <a:p>
            <a:pPr marL="742950" lvl="1" indent="-285750">
              <a:buFont typeface="Arial" panose="020B0604020202020204" pitchFamily="34" charset="0"/>
              <a:buChar char="•"/>
            </a:pPr>
            <a:r>
              <a:rPr lang="en-US" dirty="0" err="1" smtClean="0">
                <a:solidFill>
                  <a:prstClr val="black"/>
                </a:solidFill>
              </a:rPr>
              <a:t>Dropsondes</a:t>
            </a:r>
            <a:r>
              <a:rPr lang="en-US" dirty="0" smtClean="0">
                <a:solidFill>
                  <a:prstClr val="black"/>
                </a:solidFill>
              </a:rPr>
              <a:t>:  ~ 23</a:t>
            </a:r>
          </a:p>
          <a:p>
            <a:pPr marL="742950" lvl="1" indent="-285750">
              <a:buFont typeface="Arial" panose="020B0604020202020204" pitchFamily="34" charset="0"/>
              <a:buChar char="•"/>
            </a:pPr>
            <a:r>
              <a:rPr lang="en-US" dirty="0" smtClean="0">
                <a:solidFill>
                  <a:prstClr val="black"/>
                </a:solidFill>
              </a:rPr>
              <a:t>BT’s external:  11</a:t>
            </a:r>
          </a:p>
          <a:p>
            <a:endParaRPr lang="en-US" dirty="0" smtClean="0">
              <a:solidFill>
                <a:prstClr val="black"/>
              </a:solidFill>
            </a:endParaRPr>
          </a:p>
          <a:p>
            <a:pPr marL="742950" lvl="1" indent="-285750">
              <a:buFont typeface="Arial" panose="020B0604020202020204" pitchFamily="34" charset="0"/>
              <a:buChar char="•"/>
            </a:pPr>
            <a:endParaRPr lang="en-US" b="1" dirty="0" smtClean="0">
              <a:solidFill>
                <a:prstClr val="black"/>
              </a:solidFill>
            </a:endParaRPr>
          </a:p>
          <a:p>
            <a:pPr marL="285750" indent="-285750">
              <a:buFont typeface="Arial" panose="020B0604020202020204" pitchFamily="34" charset="0"/>
              <a:buChar char="•"/>
            </a:pPr>
            <a:endParaRPr lang="en-US" b="1" u="sng" dirty="0">
              <a:solidFill>
                <a:prstClr val="black"/>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7866" t="8544" r="21910" b="-8544"/>
          <a:stretch/>
        </p:blipFill>
        <p:spPr>
          <a:xfrm>
            <a:off x="4042875" y="1145276"/>
            <a:ext cx="4885786" cy="6267021"/>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5190" y="3490493"/>
            <a:ext cx="320163" cy="30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2040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77050" y="7920"/>
            <a:ext cx="8912280" cy="990360"/>
          </a:xfrm>
          <a:prstGeom prst="rect">
            <a:avLst/>
          </a:prstGeom>
          <a:noFill/>
          <a:ln>
            <a:noFill/>
          </a:ln>
        </p:spPr>
        <p:txBody>
          <a:bodyPr anchor="ctr"/>
          <a:lstStyle/>
          <a:p>
            <a:pPr algn="ctr"/>
            <a:r>
              <a:rPr lang="en-US" sz="4400" dirty="0" smtClean="0">
                <a:solidFill>
                  <a:srgbClr val="000000"/>
                </a:solidFill>
              </a:rPr>
              <a:t>Actual Flights</a:t>
            </a:r>
          </a:p>
        </p:txBody>
      </p:sp>
      <p:pic>
        <p:nvPicPr>
          <p:cNvPr id="46" name="Picture 18"/>
          <p:cNvPicPr/>
          <p:nvPr/>
        </p:nvPicPr>
        <p:blipFill>
          <a:blip r:embed="rId3" cstate="print"/>
          <a:stretch/>
        </p:blipFill>
        <p:spPr>
          <a:xfrm>
            <a:off x="228600" y="101520"/>
            <a:ext cx="6454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1" name="CustomShape 6"/>
          <p:cNvSpPr/>
          <p:nvPr/>
        </p:nvSpPr>
        <p:spPr>
          <a:xfrm>
            <a:off x="0" y="4995960"/>
            <a:ext cx="9143640" cy="3380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 name="TextBox 1"/>
          <p:cNvSpPr txBox="1"/>
          <p:nvPr/>
        </p:nvSpPr>
        <p:spPr>
          <a:xfrm>
            <a:off x="16407" y="990361"/>
            <a:ext cx="3946021" cy="2308324"/>
          </a:xfrm>
          <a:prstGeom prst="rect">
            <a:avLst/>
          </a:prstGeom>
          <a:noFill/>
        </p:spPr>
        <p:txBody>
          <a:bodyPr wrap="square" numCol="1" rtlCol="0">
            <a:spAutoFit/>
          </a:bodyPr>
          <a:lstStyle/>
          <a:p>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Expendables:</a:t>
            </a:r>
          </a:p>
          <a:p>
            <a:pPr marL="742950" lvl="1" indent="-285750">
              <a:buFont typeface="Arial" panose="020B0604020202020204" pitchFamily="34" charset="0"/>
              <a:buChar char="•"/>
            </a:pPr>
            <a:r>
              <a:rPr lang="en-US" dirty="0" smtClean="0">
                <a:solidFill>
                  <a:prstClr val="black"/>
                </a:solidFill>
              </a:rPr>
              <a:t>Coyote - 2</a:t>
            </a:r>
          </a:p>
          <a:p>
            <a:pPr marL="742950" lvl="1" indent="-285750">
              <a:buFont typeface="Arial" panose="020B0604020202020204" pitchFamily="34" charset="0"/>
              <a:buChar char="•"/>
            </a:pPr>
            <a:r>
              <a:rPr lang="en-US" dirty="0" err="1" smtClean="0">
                <a:solidFill>
                  <a:prstClr val="black"/>
                </a:solidFill>
              </a:rPr>
              <a:t>Dropsondes</a:t>
            </a:r>
            <a:r>
              <a:rPr lang="en-US" dirty="0" smtClean="0">
                <a:solidFill>
                  <a:prstClr val="black"/>
                </a:solidFill>
              </a:rPr>
              <a:t>:    25</a:t>
            </a:r>
          </a:p>
          <a:p>
            <a:pPr marL="742950" lvl="1" indent="-285750">
              <a:buFont typeface="Arial" panose="020B0604020202020204" pitchFamily="34" charset="0"/>
              <a:buChar char="•"/>
            </a:pPr>
            <a:r>
              <a:rPr lang="en-US" dirty="0" smtClean="0">
                <a:solidFill>
                  <a:prstClr val="black"/>
                </a:solidFill>
              </a:rPr>
              <a:t>BT’s external:  18</a:t>
            </a:r>
          </a:p>
          <a:p>
            <a:endParaRPr lang="en-US" dirty="0" smtClean="0">
              <a:solidFill>
                <a:prstClr val="black"/>
              </a:solidFill>
            </a:endParaRPr>
          </a:p>
          <a:p>
            <a:pPr marL="742950" lvl="1" indent="-285750">
              <a:buFont typeface="Arial" panose="020B0604020202020204" pitchFamily="34" charset="0"/>
              <a:buChar char="•"/>
            </a:pPr>
            <a:endParaRPr lang="en-US" b="1" dirty="0" smtClean="0">
              <a:solidFill>
                <a:prstClr val="black"/>
              </a:solidFill>
            </a:endParaRPr>
          </a:p>
          <a:p>
            <a:pPr marL="285750" indent="-285750">
              <a:buFont typeface="Arial" panose="020B0604020202020204" pitchFamily="34" charset="0"/>
              <a:buChar char="•"/>
            </a:pPr>
            <a:endParaRPr lang="en-US" b="1" u="sng" dirty="0">
              <a:solidFill>
                <a:prstClr val="black"/>
              </a:solidFill>
            </a:endParaRPr>
          </a:p>
        </p:txBody>
      </p:sp>
      <p:pic>
        <p:nvPicPr>
          <p:cNvPr id="4" name="Picture 3" descr="HDOBs_Maria20170924H2_P3cy_track.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8333" y="1145222"/>
            <a:ext cx="5486400" cy="5486400"/>
          </a:xfrm>
          <a:prstGeom prst="rect">
            <a:avLst/>
          </a:prstGeom>
        </p:spPr>
      </p:pic>
    </p:spTree>
    <p:extLst>
      <p:ext uri="{BB962C8B-B14F-4D97-AF65-F5344CB8AC3E}">
        <p14:creationId xmlns:p14="http://schemas.microsoft.com/office/powerpoint/2010/main" val="36281908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0"/>
            <a:ext cx="8686800" cy="762000"/>
          </a:xfrm>
        </p:spPr>
        <p:txBody>
          <a:bodyPr>
            <a:normAutofit/>
          </a:bodyPr>
          <a:lstStyle/>
          <a:p>
            <a:r>
              <a:rPr lang="en-US" sz="3600" dirty="0" smtClean="0"/>
              <a:t>20170924H2 </a:t>
            </a:r>
            <a:r>
              <a:rPr lang="mr-IN" sz="3600" dirty="0" smtClean="0"/>
              <a:t>–</a:t>
            </a:r>
            <a:r>
              <a:rPr lang="en-US" sz="3600" dirty="0"/>
              <a:t> DWL </a:t>
            </a:r>
            <a:r>
              <a:rPr lang="en-US" sz="3600" dirty="0" smtClean="0"/>
              <a:t>     20170924H2 -  Coyote</a:t>
            </a:r>
            <a:endParaRPr lang="en-US" sz="3600" dirty="0"/>
          </a:p>
        </p:txBody>
      </p:sp>
      <p:sp>
        <p:nvSpPr>
          <p:cNvPr id="7" name="Content Placeholder 6"/>
          <p:cNvSpPr>
            <a:spLocks noGrp="1"/>
          </p:cNvSpPr>
          <p:nvPr>
            <p:ph idx="1"/>
          </p:nvPr>
        </p:nvSpPr>
        <p:spPr>
          <a:xfrm>
            <a:off x="228600" y="838200"/>
            <a:ext cx="4171950" cy="4351338"/>
          </a:xfrm>
        </p:spPr>
        <p:txBody>
          <a:bodyPr>
            <a:normAutofit lnSpcReduction="10000"/>
          </a:bodyPr>
          <a:lstStyle/>
          <a:p>
            <a:r>
              <a:rPr lang="en-US" dirty="0"/>
              <a:t>Performed DWL module 4 (boundary layer)</a:t>
            </a:r>
          </a:p>
          <a:p>
            <a:r>
              <a:rPr lang="en-US" dirty="0"/>
              <a:t>Performed DWL module 5 (high winds). </a:t>
            </a:r>
          </a:p>
          <a:p>
            <a:r>
              <a:rPr lang="en-US" dirty="0"/>
              <a:t>Problems: Numerous software issues at beginning of flight (able to reboot system mid-flight with no issues); AOC shut off UPS before DWL was brought down</a:t>
            </a:r>
          </a:p>
        </p:txBody>
      </p:sp>
      <p:sp>
        <p:nvSpPr>
          <p:cNvPr id="5" name="Content Placeholder 6"/>
          <p:cNvSpPr txBox="1">
            <a:spLocks/>
          </p:cNvSpPr>
          <p:nvPr/>
        </p:nvSpPr>
        <p:spPr>
          <a:xfrm>
            <a:off x="4572000" y="685852"/>
            <a:ext cx="4171950" cy="4628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lnSpc>
                <a:spcPct val="120000"/>
              </a:lnSpc>
              <a:buFont typeface="Arial"/>
              <a:buNone/>
            </a:pPr>
            <a:r>
              <a:rPr lang="en-US" sz="1700" b="1" u="sng" dirty="0" smtClean="0">
                <a:solidFill>
                  <a:prstClr val="black"/>
                </a:solidFill>
              </a:rPr>
              <a:t>Coyote flights 5-6 Guided UAS profiles...</a:t>
            </a:r>
            <a:r>
              <a:rPr lang="en-US" sz="1700" dirty="0">
                <a:solidFill>
                  <a:prstClr val="black"/>
                </a:solidFill>
              </a:rPr>
              <a:t/>
            </a:r>
            <a:br>
              <a:rPr lang="en-US" sz="1700" dirty="0">
                <a:solidFill>
                  <a:prstClr val="black"/>
                </a:solidFill>
              </a:rPr>
            </a:br>
            <a:r>
              <a:rPr lang="en-US" sz="1700" dirty="0">
                <a:solidFill>
                  <a:prstClr val="black"/>
                </a:solidFill>
              </a:rPr>
              <a:t>These flights were shorter in duration 10/12 minutes but still collected useful data similar to what a </a:t>
            </a:r>
            <a:r>
              <a:rPr lang="en-US" sz="1700" dirty="0" err="1">
                <a:solidFill>
                  <a:prstClr val="black"/>
                </a:solidFill>
              </a:rPr>
              <a:t>dropsonde</a:t>
            </a:r>
            <a:r>
              <a:rPr lang="en-US" sz="1700" dirty="0">
                <a:solidFill>
                  <a:prstClr val="black"/>
                </a:solidFill>
              </a:rPr>
              <a:t> might collect as the UAS continuously glided to the </a:t>
            </a:r>
            <a:r>
              <a:rPr lang="en-US" sz="1700" dirty="0" smtClean="0">
                <a:solidFill>
                  <a:prstClr val="black"/>
                </a:solidFill>
              </a:rPr>
              <a:t>surface.</a:t>
            </a:r>
            <a:r>
              <a:rPr lang="en-US" sz="1700" dirty="0">
                <a:solidFill>
                  <a:prstClr val="black"/>
                </a:solidFill>
              </a:rPr>
              <a:t> </a:t>
            </a:r>
            <a:r>
              <a:rPr lang="en-US" sz="1700" dirty="0" smtClean="0">
                <a:solidFill>
                  <a:prstClr val="black"/>
                </a:solidFill>
              </a:rPr>
              <a:t> Unlike </a:t>
            </a:r>
            <a:r>
              <a:rPr lang="en-US" sz="1700" dirty="0">
                <a:solidFill>
                  <a:prstClr val="black"/>
                </a:solidFill>
              </a:rPr>
              <a:t>a </a:t>
            </a:r>
            <a:r>
              <a:rPr lang="en-US" sz="1700" dirty="0" err="1" smtClean="0">
                <a:solidFill>
                  <a:prstClr val="black"/>
                </a:solidFill>
              </a:rPr>
              <a:t>dropsonde</a:t>
            </a:r>
            <a:r>
              <a:rPr lang="en-US" sz="1700" dirty="0" smtClean="0">
                <a:solidFill>
                  <a:prstClr val="black"/>
                </a:solidFill>
              </a:rPr>
              <a:t> however, </a:t>
            </a:r>
            <a:r>
              <a:rPr lang="en-US" sz="1700" dirty="0">
                <a:solidFill>
                  <a:prstClr val="black"/>
                </a:solidFill>
              </a:rPr>
              <a:t>the UAS were -guided</a:t>
            </a:r>
            <a:r>
              <a:rPr lang="en-US" sz="1700" dirty="0" smtClean="0">
                <a:solidFill>
                  <a:prstClr val="black"/>
                </a:solidFill>
              </a:rPr>
              <a:t>- from </a:t>
            </a:r>
            <a:r>
              <a:rPr lang="en-US" sz="1700" dirty="0">
                <a:solidFill>
                  <a:prstClr val="black"/>
                </a:solidFill>
              </a:rPr>
              <a:t>a deployment altitude beginning at 10kft and sampled the transition region between the </a:t>
            </a:r>
            <a:r>
              <a:rPr lang="en-US" sz="1700" dirty="0" smtClean="0">
                <a:solidFill>
                  <a:prstClr val="black"/>
                </a:solidFill>
              </a:rPr>
              <a:t>outer edge of the hurricane eye </a:t>
            </a:r>
            <a:r>
              <a:rPr lang="en-US" sz="1700" dirty="0">
                <a:solidFill>
                  <a:prstClr val="black"/>
                </a:solidFill>
              </a:rPr>
              <a:t>and the highly turbulent </a:t>
            </a:r>
            <a:r>
              <a:rPr lang="en-US" sz="1700" dirty="0" err="1">
                <a:solidFill>
                  <a:prstClr val="black"/>
                </a:solidFill>
              </a:rPr>
              <a:t>eyewall</a:t>
            </a:r>
            <a:r>
              <a:rPr lang="en-US" sz="1700" dirty="0">
                <a:solidFill>
                  <a:prstClr val="black"/>
                </a:solidFill>
              </a:rPr>
              <a:t> region at very low altitudes.  These missions are important because they can help us better understand this very difficult to observe, critically important </a:t>
            </a:r>
            <a:r>
              <a:rPr lang="en-US" sz="1700" dirty="0" smtClean="0">
                <a:solidFill>
                  <a:prstClr val="black"/>
                </a:solidFill>
              </a:rPr>
              <a:t>‘transition’ region </a:t>
            </a:r>
            <a:r>
              <a:rPr lang="en-US" sz="1700" dirty="0">
                <a:solidFill>
                  <a:prstClr val="black"/>
                </a:solidFill>
              </a:rPr>
              <a:t>of the hurricane.   Horizontal turbulent exchanges of heat, moisture and momentum in the lowest parts of the hurricane boundary layer between the eye and </a:t>
            </a:r>
            <a:r>
              <a:rPr lang="en-US" sz="1700" dirty="0" err="1">
                <a:solidFill>
                  <a:prstClr val="black"/>
                </a:solidFill>
              </a:rPr>
              <a:t>eyewall</a:t>
            </a:r>
            <a:r>
              <a:rPr lang="en-US" sz="1700" dirty="0">
                <a:solidFill>
                  <a:prstClr val="black"/>
                </a:solidFill>
              </a:rPr>
              <a:t> regularly occur but are rarely, if ever adequately sampled.</a:t>
            </a:r>
          </a:p>
          <a:p>
            <a:pPr algn="just">
              <a:lnSpc>
                <a:spcPct val="120000"/>
              </a:lnSpc>
            </a:pPr>
            <a:endParaRPr lang="en-US" sz="1700" b="1" u="sng" dirty="0" smtClean="0">
              <a:solidFill>
                <a:prstClr val="black"/>
              </a:solidFill>
            </a:endParaRPr>
          </a:p>
        </p:txBody>
      </p:sp>
    </p:spTree>
    <p:extLst>
      <p:ext uri="{BB962C8B-B14F-4D97-AF65-F5344CB8AC3E}">
        <p14:creationId xmlns:p14="http://schemas.microsoft.com/office/powerpoint/2010/main" val="2390980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2043"/>
            <a:ext cx="7886700" cy="1418843"/>
          </a:xfrm>
        </p:spPr>
        <p:txBody>
          <a:bodyPr>
            <a:normAutofit/>
          </a:bodyPr>
          <a:lstStyle/>
          <a:p>
            <a:r>
              <a:rPr lang="en-US" sz="3600" b="1" dirty="0" smtClean="0"/>
              <a:t>Why Maria Datasets are special?</a:t>
            </a:r>
            <a:endParaRPr lang="en-US" sz="3600" b="1" dirty="0"/>
          </a:p>
        </p:txBody>
      </p:sp>
      <p:sp>
        <p:nvSpPr>
          <p:cNvPr id="3" name="Content Placeholder 2"/>
          <p:cNvSpPr>
            <a:spLocks noGrp="1"/>
          </p:cNvSpPr>
          <p:nvPr>
            <p:ph idx="1"/>
          </p:nvPr>
        </p:nvSpPr>
        <p:spPr>
          <a:xfrm>
            <a:off x="78442" y="533400"/>
            <a:ext cx="9065558" cy="6140824"/>
          </a:xfrm>
        </p:spPr>
        <p:txBody>
          <a:bodyPr>
            <a:normAutofit fontScale="32500" lnSpcReduction="20000"/>
          </a:bodyPr>
          <a:lstStyle/>
          <a:p>
            <a:pPr marL="0" indent="0">
              <a:lnSpc>
                <a:spcPct val="120000"/>
              </a:lnSpc>
              <a:buNone/>
            </a:pPr>
            <a:r>
              <a:rPr lang="en-US" sz="4600" b="1" u="sng" dirty="0" smtClean="0"/>
              <a:t>DWL</a:t>
            </a:r>
          </a:p>
          <a:p>
            <a:pPr>
              <a:lnSpc>
                <a:spcPct val="120000"/>
              </a:lnSpc>
            </a:pPr>
            <a:r>
              <a:rPr lang="en-US" sz="4900" b="1" dirty="0" smtClean="0"/>
              <a:t>Collected data in hurricane force winds (1</a:t>
            </a:r>
            <a:r>
              <a:rPr lang="en-US" sz="4900" b="1" baseline="30000" dirty="0" smtClean="0"/>
              <a:t>st</a:t>
            </a:r>
            <a:r>
              <a:rPr lang="en-US" sz="4900" b="1" dirty="0" smtClean="0"/>
              <a:t> time)</a:t>
            </a:r>
          </a:p>
          <a:p>
            <a:pPr>
              <a:lnSpc>
                <a:spcPct val="120000"/>
              </a:lnSpc>
            </a:pPr>
            <a:r>
              <a:rPr lang="en-US" sz="4900" b="1" dirty="0" smtClean="0"/>
              <a:t>Collected boundary layer data in all quadrants of the storm </a:t>
            </a:r>
          </a:p>
          <a:p>
            <a:pPr>
              <a:lnSpc>
                <a:spcPct val="120000"/>
              </a:lnSpc>
            </a:pPr>
            <a:r>
              <a:rPr lang="en-US" sz="4900" b="1" dirty="0" smtClean="0"/>
              <a:t>Collected data in clouds and light rain</a:t>
            </a:r>
          </a:p>
          <a:p>
            <a:pPr>
              <a:lnSpc>
                <a:spcPct val="120000"/>
              </a:lnSpc>
            </a:pPr>
            <a:r>
              <a:rPr lang="en-US" sz="4900" b="1" dirty="0" smtClean="0">
                <a:sym typeface="Wingdings"/>
              </a:rPr>
              <a:t>These data are necessary for evaluating DWL in hurricane-force winds </a:t>
            </a:r>
            <a:endParaRPr lang="en-US" sz="4900" b="1" dirty="0">
              <a:sym typeface="Wingdings"/>
            </a:endParaRPr>
          </a:p>
          <a:p>
            <a:pPr>
              <a:lnSpc>
                <a:spcPct val="120000"/>
              </a:lnSpc>
            </a:pPr>
            <a:r>
              <a:rPr lang="en-US" sz="4900" b="1" dirty="0" smtClean="0">
                <a:sym typeface="Wingdings"/>
              </a:rPr>
              <a:t>These data are necessary for creating algorithms relating signal to wind measurements in various environments</a:t>
            </a:r>
          </a:p>
          <a:p>
            <a:pPr>
              <a:lnSpc>
                <a:spcPct val="120000"/>
              </a:lnSpc>
              <a:buNone/>
            </a:pPr>
            <a:endParaRPr lang="en-US" sz="2500" b="1" dirty="0" smtClean="0">
              <a:sym typeface="Wingdings"/>
            </a:endParaRPr>
          </a:p>
          <a:p>
            <a:pPr marL="0" indent="0">
              <a:lnSpc>
                <a:spcPct val="120000"/>
              </a:lnSpc>
              <a:buNone/>
            </a:pPr>
            <a:r>
              <a:rPr lang="en-US" sz="4600" b="1" u="sng" dirty="0" smtClean="0">
                <a:sym typeface="Wingdings"/>
              </a:rPr>
              <a:t>Coyote UAS</a:t>
            </a:r>
          </a:p>
          <a:p>
            <a:pPr>
              <a:lnSpc>
                <a:spcPct val="120000"/>
              </a:lnSpc>
            </a:pPr>
            <a:r>
              <a:rPr lang="en-US" sz="4900" b="1" dirty="0" smtClean="0"/>
              <a:t>First-ever, comprehensive low-altitude UAS dataset collected in a hurricane (3 days, 6 flights)</a:t>
            </a:r>
          </a:p>
          <a:p>
            <a:pPr>
              <a:lnSpc>
                <a:spcPct val="120000"/>
              </a:lnSpc>
            </a:pPr>
            <a:r>
              <a:rPr lang="en-US" sz="4900" b="1" dirty="0" smtClean="0"/>
              <a:t>1</a:t>
            </a:r>
            <a:r>
              <a:rPr lang="en-US" sz="4900" b="1" baseline="30000" dirty="0" smtClean="0"/>
              <a:t>st</a:t>
            </a:r>
            <a:r>
              <a:rPr lang="en-US" sz="4900" b="1" dirty="0" smtClean="0"/>
              <a:t> boundary layer UAS data collected of any kind since </a:t>
            </a:r>
            <a:r>
              <a:rPr lang="en-US" sz="4900" b="1" dirty="0" err="1" smtClean="0"/>
              <a:t>Edouard</a:t>
            </a:r>
            <a:r>
              <a:rPr lang="en-US" sz="4900" b="1" dirty="0" smtClean="0"/>
              <a:t> (2014) </a:t>
            </a:r>
          </a:p>
          <a:p>
            <a:pPr>
              <a:lnSpc>
                <a:spcPct val="120000"/>
              </a:lnSpc>
            </a:pPr>
            <a:r>
              <a:rPr lang="en-US" sz="4900" b="1" dirty="0" smtClean="0"/>
              <a:t>UAS data was </a:t>
            </a:r>
            <a:r>
              <a:rPr lang="en-US" sz="4900" b="1" i="1" u="sng" dirty="0" smtClean="0"/>
              <a:t>sent</a:t>
            </a:r>
            <a:r>
              <a:rPr lang="en-US" sz="4900" b="1" dirty="0" smtClean="0"/>
              <a:t> in real time to NHC all three mission days (9/22-24)</a:t>
            </a:r>
          </a:p>
          <a:p>
            <a:pPr>
              <a:lnSpc>
                <a:spcPct val="120000"/>
              </a:lnSpc>
            </a:pPr>
            <a:r>
              <a:rPr lang="en-US" sz="4900" b="1" dirty="0" smtClean="0"/>
              <a:t>UAS data was </a:t>
            </a:r>
            <a:r>
              <a:rPr lang="en-US" sz="4900" b="1" i="1" u="sng" dirty="0" smtClean="0"/>
              <a:t>used</a:t>
            </a:r>
            <a:r>
              <a:rPr lang="en-US" sz="4900" b="1" dirty="0" smtClean="0"/>
              <a:t> by NHC forecasters as noted in NHC discussions on 9/22, 9/23</a:t>
            </a:r>
            <a:endParaRPr lang="en-US" sz="4900" b="1" dirty="0"/>
          </a:p>
          <a:p>
            <a:pPr>
              <a:lnSpc>
                <a:spcPct val="120000"/>
              </a:lnSpc>
            </a:pPr>
            <a:r>
              <a:rPr lang="en-US" sz="4900" b="1" dirty="0"/>
              <a:t>Collected </a:t>
            </a:r>
            <a:r>
              <a:rPr lang="en-US" sz="4900" b="1" i="1" dirty="0" smtClean="0"/>
              <a:t>continuous</a:t>
            </a:r>
            <a:r>
              <a:rPr lang="en-US" sz="4900" b="1" dirty="0" smtClean="0"/>
              <a:t> PTHU flight level data in the </a:t>
            </a:r>
            <a:r>
              <a:rPr lang="en-US" sz="4900" b="1" dirty="0" err="1" smtClean="0"/>
              <a:t>eyewall</a:t>
            </a:r>
            <a:r>
              <a:rPr lang="en-US" sz="4900" b="1" dirty="0" smtClean="0"/>
              <a:t> (~ orbit on 9/23) </a:t>
            </a:r>
            <a:r>
              <a:rPr lang="en-US" sz="4900" b="1" dirty="0"/>
              <a:t>on all three days </a:t>
            </a:r>
            <a:r>
              <a:rPr lang="en-US" sz="4900" b="1" dirty="0" smtClean="0"/>
              <a:t>at altitudes as low as 400ft </a:t>
            </a:r>
          </a:p>
          <a:p>
            <a:pPr>
              <a:lnSpc>
                <a:spcPct val="120000"/>
              </a:lnSpc>
            </a:pPr>
            <a:r>
              <a:rPr lang="en-US" sz="4900" b="1" dirty="0" smtClean="0"/>
              <a:t>These highly unique data have the potential to significantly enhance physical understanding</a:t>
            </a:r>
            <a:r>
              <a:rPr lang="en-US" sz="4900" b="1" dirty="0"/>
              <a:t> </a:t>
            </a:r>
            <a:r>
              <a:rPr lang="en-US" sz="4900" b="1" dirty="0" smtClean="0"/>
              <a:t>of a rarely observed region of the storm, improve </a:t>
            </a:r>
            <a:r>
              <a:rPr lang="en-US" sz="4900" b="1" dirty="0"/>
              <a:t>s</a:t>
            </a:r>
            <a:r>
              <a:rPr lang="en-US" sz="4900" b="1" dirty="0" smtClean="0"/>
              <a:t>ituational awareness and provide valuable insights related to (coupled) model evaluation and improvement </a:t>
            </a:r>
          </a:p>
          <a:p>
            <a:pPr marL="0" indent="0">
              <a:buNone/>
            </a:pPr>
            <a:endParaRPr lang="en-US" sz="4300" dirty="0" smtClean="0">
              <a:sym typeface="Wingdings"/>
            </a:endParaRPr>
          </a:p>
          <a:p>
            <a:pPr marL="0" indent="0">
              <a:buNone/>
            </a:pPr>
            <a:endParaRPr lang="en-US" sz="4300" dirty="0"/>
          </a:p>
        </p:txBody>
      </p:sp>
    </p:spTree>
    <p:extLst>
      <p:ext uri="{BB962C8B-B14F-4D97-AF65-F5344CB8AC3E}">
        <p14:creationId xmlns:p14="http://schemas.microsoft.com/office/powerpoint/2010/main" val="85347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600200" y="2286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Agenda</a:t>
            </a:r>
          </a:p>
        </p:txBody>
      </p:sp>
      <p:sp>
        <p:nvSpPr>
          <p:cNvPr id="8" name="Subtitle 2"/>
          <p:cNvSpPr txBox="1">
            <a:spLocks/>
          </p:cNvSpPr>
          <p:nvPr/>
        </p:nvSpPr>
        <p:spPr>
          <a:xfrm>
            <a:off x="222788" y="1371600"/>
            <a:ext cx="8763000" cy="4800600"/>
          </a:xfrm>
          <a:prstGeom prst="rect">
            <a:avLst/>
          </a:prstGeom>
        </p:spPr>
        <p:txBody>
          <a:bodyPr rtlCol="0">
            <a:normAutofit fontScale="85000" lnSpcReduction="20000"/>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rgbClr val="FFFF66"/>
                </a:solidFill>
                <a:ea typeface="ＭＳ Ｐゴシック" charset="-128"/>
                <a:cs typeface="ＭＳ Ｐゴシック" charset="-128"/>
              </a:rPr>
              <a:t>Missions</a:t>
            </a:r>
            <a:r>
              <a:rPr kumimoji="0" lang="en-US" sz="3200" b="0" i="0" u="none" strike="noStrike" kern="1200" cap="none" spc="0" normalizeH="0" noProof="0" dirty="0" smtClean="0">
                <a:ln>
                  <a:noFill/>
                </a:ln>
                <a:solidFill>
                  <a:srgbClr val="FFFF66"/>
                </a:solidFill>
                <a:effectLst/>
                <a:uLnTx/>
                <a:uFillTx/>
                <a:ea typeface="ＭＳ Ｐゴシック" charset="-128"/>
                <a:cs typeface="ＭＳ Ｐゴシック" charset="-128"/>
              </a:rPr>
              <a:t> Overview (</a:t>
            </a:r>
            <a:r>
              <a:rPr kumimoji="0" lang="en-US" sz="3200" b="0" i="0" u="none" strike="noStrike" kern="1200" cap="none" spc="0" normalizeH="0" noProof="0" dirty="0" err="1" smtClean="0">
                <a:ln>
                  <a:noFill/>
                </a:ln>
                <a:solidFill>
                  <a:srgbClr val="FFFF66"/>
                </a:solidFill>
                <a:effectLst/>
                <a:uLnTx/>
                <a:uFillTx/>
                <a:ea typeface="ＭＳ Ｐゴシック" charset="-128"/>
                <a:cs typeface="ＭＳ Ｐゴシック" charset="-128"/>
              </a:rPr>
              <a:t>Reasor</a:t>
            </a:r>
            <a:r>
              <a:rPr kumimoji="0" lang="en-US" sz="3200" b="0" i="0" u="none" strike="noStrike" kern="1200" cap="none" spc="0" normalizeH="0" noProof="0" dirty="0" smtClean="0">
                <a:ln>
                  <a:noFill/>
                </a:ln>
                <a:solidFill>
                  <a:srgbClr val="FFFF66"/>
                </a:solidFill>
                <a:effectLst/>
                <a:uLnTx/>
                <a:uFillTx/>
                <a:ea typeface="ＭＳ Ｐゴシック" charset="-128"/>
                <a:cs typeface="ＭＳ Ｐゴシック" charset="-128"/>
              </a:rPr>
              <a:t>)</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solidFill>
                  <a:srgbClr val="FFFF66"/>
                </a:solidFill>
                <a:ea typeface="ＭＳ Ｐゴシック" charset="-128"/>
                <a:cs typeface="ＭＳ Ｐゴシック" charset="-128"/>
              </a:rPr>
              <a:t>Science Discussions</a:t>
            </a:r>
          </a:p>
          <a:p>
            <a:pPr marL="800100" lvl="1" indent="-342900">
              <a:spcBef>
                <a:spcPct val="20000"/>
              </a:spcBef>
              <a:buFont typeface="Calibri" pitchFamily="34" charset="0"/>
              <a:buChar char="−"/>
              <a:defRPr/>
            </a:pPr>
            <a:r>
              <a:rPr lang="en-US" sz="3200" dirty="0" smtClean="0">
                <a:solidFill>
                  <a:srgbClr val="FFFF66"/>
                </a:solidFill>
                <a:ea typeface="ＭＳ Ｐゴシック" charset="-128"/>
                <a:cs typeface="ＭＳ Ｐゴシック" charset="-128"/>
              </a:rPr>
              <a:t>170922H1 Coyote/DWL (</a:t>
            </a:r>
            <a:r>
              <a:rPr lang="en-US" sz="3200" dirty="0" err="1" smtClean="0">
                <a:solidFill>
                  <a:srgbClr val="FFFF66"/>
                </a:solidFill>
                <a:ea typeface="ＭＳ Ｐゴシック" charset="-128"/>
                <a:cs typeface="ＭＳ Ｐゴシック" charset="-128"/>
              </a:rPr>
              <a:t>Cione</a:t>
            </a:r>
            <a:r>
              <a:rPr lang="en-US" sz="320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170923H1 Coyote/DWL (</a:t>
            </a:r>
            <a:r>
              <a:rPr lang="en-US" sz="3200" dirty="0" err="1" smtClean="0">
                <a:solidFill>
                  <a:srgbClr val="FFFF66"/>
                </a:solidFill>
                <a:ea typeface="ＭＳ Ｐゴシック" charset="-128"/>
                <a:cs typeface="ＭＳ Ｐゴシック" charset="-128"/>
              </a:rPr>
              <a:t>Cione</a:t>
            </a: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a:t>
            </a:r>
          </a:p>
          <a:p>
            <a:pPr marL="800100" lvl="1" indent="-342900">
              <a:spcBef>
                <a:spcPct val="20000"/>
              </a:spcBef>
              <a:buFont typeface="Calibri" pitchFamily="34" charset="0"/>
              <a:buChar char="−"/>
              <a:defRPr/>
            </a:pPr>
            <a:r>
              <a:rPr lang="en-US" sz="3200" noProof="0" dirty="0" smtClean="0">
                <a:solidFill>
                  <a:srgbClr val="FFFF66"/>
                </a:solidFill>
                <a:ea typeface="ＭＳ Ｐゴシック" charset="-128"/>
                <a:cs typeface="ＭＳ Ｐゴシック" charset="-128"/>
              </a:rPr>
              <a:t>170924H1 EMC (</a:t>
            </a:r>
            <a:r>
              <a:rPr lang="en-US" sz="3200" noProof="0" dirty="0" err="1" smtClean="0">
                <a:solidFill>
                  <a:srgbClr val="FFFF66"/>
                </a:solidFill>
                <a:ea typeface="ＭＳ Ｐゴシック" charset="-128"/>
                <a:cs typeface="ＭＳ Ｐゴシック" charset="-128"/>
              </a:rPr>
              <a:t>Reasor</a:t>
            </a:r>
            <a:r>
              <a:rPr lang="en-US" sz="3200" noProof="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170924H2 Coyote/DWL (</a:t>
            </a:r>
            <a:r>
              <a:rPr kumimoji="0" lang="en-US" sz="3200" b="0" i="0" u="none" strike="noStrike" kern="1200" cap="none" spc="0" normalizeH="0" dirty="0" err="1" smtClean="0">
                <a:ln>
                  <a:noFill/>
                </a:ln>
                <a:solidFill>
                  <a:srgbClr val="FFFF66"/>
                </a:solidFill>
                <a:effectLst/>
                <a:uLnTx/>
                <a:uFillTx/>
                <a:ea typeface="ＭＳ Ｐゴシック" charset="-128"/>
                <a:cs typeface="ＭＳ Ｐゴシック" charset="-128"/>
              </a:rPr>
              <a:t>Cione</a:t>
            </a: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a:t>
            </a:r>
          </a:p>
          <a:p>
            <a:pPr marL="800100" lvl="1" indent="-342900">
              <a:spcBef>
                <a:spcPct val="20000"/>
              </a:spcBef>
              <a:buFont typeface="Calibri" pitchFamily="34" charset="0"/>
              <a:buChar char="−"/>
              <a:defRPr/>
            </a:pPr>
            <a:r>
              <a:rPr lang="en-US" sz="3200" noProof="0" dirty="0" smtClean="0">
                <a:solidFill>
                  <a:srgbClr val="FFFF66"/>
                </a:solidFill>
                <a:ea typeface="ＭＳ Ｐゴシック" charset="-128"/>
                <a:cs typeface="ＭＳ Ｐゴシック" charset="-128"/>
              </a:rPr>
              <a:t>170925H1 EMC (</a:t>
            </a:r>
            <a:r>
              <a:rPr lang="en-US" sz="3200" noProof="0" dirty="0" err="1" smtClean="0">
                <a:solidFill>
                  <a:srgbClr val="FFFF66"/>
                </a:solidFill>
                <a:ea typeface="ＭＳ Ｐゴシック" charset="-128"/>
                <a:cs typeface="ＭＳ Ｐゴシック" charset="-128"/>
              </a:rPr>
              <a:t>Reasor</a:t>
            </a:r>
            <a:r>
              <a:rPr lang="en-US" sz="3200" noProof="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170925H2 EMC (</a:t>
            </a:r>
            <a:r>
              <a:rPr kumimoji="0" lang="en-US" sz="3200" b="0" i="0" u="none" strike="noStrike" kern="1200" cap="none" spc="0" normalizeH="0" dirty="0" err="1" smtClean="0">
                <a:ln>
                  <a:noFill/>
                </a:ln>
                <a:solidFill>
                  <a:srgbClr val="FFFF66"/>
                </a:solidFill>
                <a:effectLst/>
                <a:uLnTx/>
                <a:uFillTx/>
                <a:ea typeface="ＭＳ Ｐゴシック" charset="-128"/>
                <a:cs typeface="ＭＳ Ｐゴシック" charset="-128"/>
              </a:rPr>
              <a:t>Reasor</a:t>
            </a: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a:t>
            </a:r>
          </a:p>
          <a:p>
            <a:pPr marL="800100" lvl="1" indent="-342900">
              <a:spcBef>
                <a:spcPct val="20000"/>
              </a:spcBef>
              <a:buFont typeface="Calibri" pitchFamily="34" charset="0"/>
              <a:buChar char="−"/>
              <a:defRPr/>
            </a:pPr>
            <a:r>
              <a:rPr lang="en-US" sz="3200" noProof="0" dirty="0" smtClean="0">
                <a:solidFill>
                  <a:srgbClr val="FFFF66"/>
                </a:solidFill>
                <a:ea typeface="ＭＳ Ｐゴシック" charset="-128"/>
                <a:cs typeface="ＭＳ Ｐゴシック" charset="-128"/>
              </a:rPr>
              <a:t>170926H1 EMC (</a:t>
            </a:r>
            <a:r>
              <a:rPr lang="en-US" sz="3200" noProof="0" dirty="0" err="1" smtClean="0">
                <a:solidFill>
                  <a:srgbClr val="FFFF66"/>
                </a:solidFill>
                <a:ea typeface="ＭＳ Ｐゴシック" charset="-128"/>
                <a:cs typeface="ＭＳ Ｐゴシック" charset="-128"/>
              </a:rPr>
              <a:t>Reasor</a:t>
            </a:r>
            <a:r>
              <a:rPr lang="en-US" sz="3200" noProof="0" dirty="0" smtClean="0">
                <a:solidFill>
                  <a:srgbClr val="FFFF66"/>
                </a:solidFill>
                <a:ea typeface="ＭＳ Ｐゴシック" charset="-128"/>
                <a:cs typeface="ＭＳ Ｐゴシック" charset="-128"/>
              </a:rPr>
              <a:t>)</a:t>
            </a:r>
          </a:p>
          <a:p>
            <a:pPr marL="800100" lvl="1" indent="-342900">
              <a:spcBef>
                <a:spcPct val="20000"/>
              </a:spcBef>
              <a:buFont typeface="Calibri" pitchFamily="34" charset="0"/>
              <a:buChar char="−"/>
              <a:defRPr/>
            </a:pP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170926H2 EMC (</a:t>
            </a:r>
            <a:r>
              <a:rPr kumimoji="0" lang="en-US" sz="3200" b="0" i="0" u="none" strike="noStrike" kern="1200" cap="none" spc="0" normalizeH="0" dirty="0" err="1" smtClean="0">
                <a:ln>
                  <a:noFill/>
                </a:ln>
                <a:solidFill>
                  <a:srgbClr val="FFFF66"/>
                </a:solidFill>
                <a:effectLst/>
                <a:uLnTx/>
                <a:uFillTx/>
                <a:ea typeface="ＭＳ Ｐゴシック" charset="-128"/>
                <a:cs typeface="ＭＳ Ｐゴシック" charset="-128"/>
              </a:rPr>
              <a:t>Reasor</a:t>
            </a:r>
            <a:r>
              <a:rPr kumimoji="0" lang="en-US" sz="3200" b="0" i="0" u="none" strike="noStrike" kern="1200" cap="none" spc="0" normalizeH="0" dirty="0" smtClean="0">
                <a:ln>
                  <a:noFill/>
                </a:ln>
                <a:solidFill>
                  <a:srgbClr val="FFFF66"/>
                </a:solidFill>
                <a:effectLst/>
                <a:uLnTx/>
                <a:uFillTx/>
                <a:ea typeface="ＭＳ Ｐゴシック" charset="-128"/>
                <a:cs typeface="ＭＳ Ｐゴシック" charset="-128"/>
              </a:rPr>
              <a:t>)</a:t>
            </a:r>
            <a:endParaRPr kumimoji="0" lang="en-US" sz="3200" b="0" i="0" u="none" strike="noStrike" kern="1200" cap="none" spc="0" normalizeH="0" noProof="0" dirty="0" smtClean="0">
              <a:ln>
                <a:noFill/>
              </a:ln>
              <a:solidFill>
                <a:srgbClr val="FFFF66"/>
              </a:solidFill>
              <a:effectLst/>
              <a:uLnTx/>
              <a:uFillTx/>
              <a:ea typeface="ＭＳ Ｐゴシック" charset="-128"/>
              <a:cs typeface="ＭＳ Ｐゴシック" charset="-128"/>
            </a:endParaRPr>
          </a:p>
          <a:p>
            <a:pPr marL="342900" indent="-342900">
              <a:spcBef>
                <a:spcPct val="20000"/>
              </a:spcBef>
              <a:buFont typeface="Arial" pitchFamily="34" charset="0"/>
              <a:buChar char="•"/>
              <a:defRPr/>
            </a:pPr>
            <a:r>
              <a:rPr lang="en-US" sz="3200" dirty="0">
                <a:solidFill>
                  <a:srgbClr val="FFFF66"/>
                </a:solidFill>
                <a:ea typeface="ＭＳ Ｐゴシック" charset="-128"/>
                <a:cs typeface="ＭＳ Ｐゴシック" charset="-128"/>
              </a:rPr>
              <a:t>Additional Field Program </a:t>
            </a:r>
            <a:r>
              <a:rPr lang="en-US" sz="3200" dirty="0" smtClean="0">
                <a:solidFill>
                  <a:srgbClr val="FFFF66"/>
                </a:solidFill>
                <a:ea typeface="ＭＳ Ｐゴシック" charset="-128"/>
                <a:cs typeface="ＭＳ Ｐゴシック" charset="-128"/>
              </a:rPr>
              <a:t>Issues</a:t>
            </a:r>
          </a:p>
        </p:txBody>
      </p:sp>
    </p:spTree>
    <p:extLst>
      <p:ext uri="{BB962C8B-B14F-4D97-AF65-F5344CB8AC3E}">
        <p14:creationId xmlns:p14="http://schemas.microsoft.com/office/powerpoint/2010/main" val="4020131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2400" y="1219200"/>
            <a:ext cx="8839200" cy="5257800"/>
          </a:xfrm>
          <a:prstGeom prst="rect">
            <a:avLst/>
          </a:prstGeom>
        </p:spPr>
        <p:txBody>
          <a:bodyPr rtlCol="0">
            <a:normAutofit/>
          </a:bodyPr>
          <a:lstStyle/>
          <a:p>
            <a:pPr marL="231775" indent="-231775">
              <a:spcBef>
                <a:spcPct val="20000"/>
              </a:spcBef>
              <a:buFont typeface="Arial" pitchFamily="34" charset="0"/>
              <a:buChar char="•"/>
            </a:pPr>
            <a:r>
              <a:rPr lang="en-US" sz="2800" dirty="0" smtClean="0">
                <a:solidFill>
                  <a:srgbClr val="FFFF66"/>
                </a:solidFill>
              </a:rPr>
              <a:t>EMC-tasked TDR; Ground radar (</a:t>
            </a:r>
            <a:r>
              <a:rPr lang="en-US" sz="2800" dirty="0" err="1" smtClean="0">
                <a:solidFill>
                  <a:srgbClr val="FFFF66"/>
                </a:solidFill>
              </a:rPr>
              <a:t>Gamache</a:t>
            </a:r>
            <a:r>
              <a:rPr lang="en-US" sz="2800" dirty="0" smtClean="0">
                <a:solidFill>
                  <a:srgbClr val="FFFF66"/>
                </a:solidFill>
              </a:rPr>
              <a:t>) </a:t>
            </a:r>
          </a:p>
          <a:p>
            <a:pPr marL="231775" indent="-231775">
              <a:spcBef>
                <a:spcPct val="20000"/>
              </a:spcBef>
              <a:buFont typeface="Arial" pitchFamily="34" charset="0"/>
              <a:buChar char="•"/>
            </a:pPr>
            <a:r>
              <a:rPr lang="en-US" sz="2800" dirty="0" smtClean="0">
                <a:solidFill>
                  <a:srgbClr val="FFFF66"/>
                </a:solidFill>
              </a:rPr>
              <a:t>9 </a:t>
            </a:r>
            <a:r>
              <a:rPr lang="en-US" sz="2800" dirty="0" err="1" smtClean="0">
                <a:solidFill>
                  <a:srgbClr val="FFFF66"/>
                </a:solidFill>
              </a:rPr>
              <a:t>sondes</a:t>
            </a:r>
            <a:r>
              <a:rPr lang="en-US" sz="2800" dirty="0" smtClean="0">
                <a:solidFill>
                  <a:srgbClr val="FFFF66"/>
                </a:solidFill>
              </a:rPr>
              <a:t> (5 HFIP, 4 NHC)</a:t>
            </a:r>
          </a:p>
          <a:p>
            <a:pPr>
              <a:spcBef>
                <a:spcPct val="20000"/>
              </a:spcBef>
            </a:pPr>
            <a:endParaRPr lang="en-US" sz="2100" dirty="0">
              <a:solidFill>
                <a:srgbClr val="FFFF66"/>
              </a:solidFill>
            </a:endParaRPr>
          </a:p>
        </p:txBody>
      </p:sp>
      <p:sp>
        <p:nvSpPr>
          <p:cNvPr id="4" name="TextBox 3"/>
          <p:cNvSpPr txBox="1">
            <a:spLocks noChangeArrowheads="1"/>
          </p:cNvSpPr>
          <p:nvPr/>
        </p:nvSpPr>
        <p:spPr bwMode="auto">
          <a:xfrm>
            <a:off x="1143000" y="3048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20170925H1</a:t>
            </a:r>
          </a:p>
        </p:txBody>
      </p:sp>
      <p:pic>
        <p:nvPicPr>
          <p:cNvPr id="209922" name="Picture 2" descr="ftp://ftp.aoml.noaa.gov/pub/hrd/data/RTradar/20170925H1/170925H1_ws_nhc_planview.png"/>
          <p:cNvPicPr>
            <a:picLocks noChangeAspect="1" noChangeArrowheads="1"/>
          </p:cNvPicPr>
          <p:nvPr/>
        </p:nvPicPr>
        <p:blipFill>
          <a:blip r:embed="rId2" cstate="print"/>
          <a:srcRect/>
          <a:stretch>
            <a:fillRect/>
          </a:stretch>
        </p:blipFill>
        <p:spPr bwMode="auto">
          <a:xfrm>
            <a:off x="228600" y="2514600"/>
            <a:ext cx="8610600" cy="4091858"/>
          </a:xfrm>
          <a:prstGeom prst="rect">
            <a:avLst/>
          </a:prstGeom>
          <a:noFill/>
        </p:spPr>
      </p:pic>
    </p:spTree>
    <p:extLst>
      <p:ext uri="{BB962C8B-B14F-4D97-AF65-F5344CB8AC3E}">
        <p14:creationId xmlns:p14="http://schemas.microsoft.com/office/powerpoint/2010/main" val="2659913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2400" y="1219200"/>
            <a:ext cx="8839200" cy="5257800"/>
          </a:xfrm>
          <a:prstGeom prst="rect">
            <a:avLst/>
          </a:prstGeom>
        </p:spPr>
        <p:txBody>
          <a:bodyPr rtlCol="0">
            <a:normAutofit/>
          </a:bodyPr>
          <a:lstStyle/>
          <a:p>
            <a:pPr marL="231775" indent="-231775">
              <a:spcBef>
                <a:spcPct val="20000"/>
              </a:spcBef>
              <a:buFont typeface="Arial" pitchFamily="34" charset="0"/>
              <a:buChar char="•"/>
            </a:pPr>
            <a:r>
              <a:rPr lang="en-US" sz="2800" dirty="0" smtClean="0">
                <a:solidFill>
                  <a:srgbClr val="FFFF66"/>
                </a:solidFill>
              </a:rPr>
              <a:t>EMC-tasked TDR; Ground radar (</a:t>
            </a:r>
            <a:r>
              <a:rPr lang="en-US" sz="2800" dirty="0" err="1" smtClean="0">
                <a:solidFill>
                  <a:srgbClr val="FFFF66"/>
                </a:solidFill>
              </a:rPr>
              <a:t>Reasor</a:t>
            </a:r>
            <a:r>
              <a:rPr lang="en-US" sz="2800" dirty="0" smtClean="0">
                <a:solidFill>
                  <a:srgbClr val="FFFF66"/>
                </a:solidFill>
              </a:rPr>
              <a:t>) </a:t>
            </a:r>
          </a:p>
          <a:p>
            <a:pPr marL="231775" indent="-231775">
              <a:spcBef>
                <a:spcPct val="20000"/>
              </a:spcBef>
              <a:buFont typeface="Arial" pitchFamily="34" charset="0"/>
              <a:buChar char="•"/>
            </a:pPr>
            <a:r>
              <a:rPr lang="en-US" sz="2800" dirty="0" smtClean="0">
                <a:solidFill>
                  <a:srgbClr val="FFFF66"/>
                </a:solidFill>
              </a:rPr>
              <a:t>5 </a:t>
            </a:r>
            <a:r>
              <a:rPr lang="en-US" sz="2800" dirty="0" err="1" smtClean="0">
                <a:solidFill>
                  <a:srgbClr val="FFFF66"/>
                </a:solidFill>
              </a:rPr>
              <a:t>sondes</a:t>
            </a:r>
            <a:r>
              <a:rPr lang="en-US" sz="2800" dirty="0" smtClean="0">
                <a:solidFill>
                  <a:srgbClr val="FFFF66"/>
                </a:solidFill>
              </a:rPr>
              <a:t> (4 HFIP, 1 NHC)</a:t>
            </a:r>
          </a:p>
          <a:p>
            <a:pPr>
              <a:spcBef>
                <a:spcPct val="20000"/>
              </a:spcBef>
            </a:pPr>
            <a:endParaRPr lang="en-US" sz="2100" dirty="0">
              <a:solidFill>
                <a:srgbClr val="FFFF66"/>
              </a:solidFill>
            </a:endParaRPr>
          </a:p>
        </p:txBody>
      </p:sp>
      <p:sp>
        <p:nvSpPr>
          <p:cNvPr id="4" name="TextBox 3"/>
          <p:cNvSpPr txBox="1">
            <a:spLocks noChangeArrowheads="1"/>
          </p:cNvSpPr>
          <p:nvPr/>
        </p:nvSpPr>
        <p:spPr bwMode="auto">
          <a:xfrm>
            <a:off x="1143000" y="3048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20170925H2</a:t>
            </a:r>
          </a:p>
        </p:txBody>
      </p:sp>
      <p:pic>
        <p:nvPicPr>
          <p:cNvPr id="208898" name="Picture 2" descr="ftp://ftp.aoml.noaa.gov/pub/hrd/data/RTradar/20170925H2/170925H2_ws_nhc_planview.png"/>
          <p:cNvPicPr>
            <a:picLocks noChangeAspect="1" noChangeArrowheads="1"/>
          </p:cNvPicPr>
          <p:nvPr/>
        </p:nvPicPr>
        <p:blipFill>
          <a:blip r:embed="rId2" cstate="print"/>
          <a:srcRect/>
          <a:stretch>
            <a:fillRect/>
          </a:stretch>
        </p:blipFill>
        <p:spPr bwMode="auto">
          <a:xfrm>
            <a:off x="228602" y="2514600"/>
            <a:ext cx="8658879" cy="4114800"/>
          </a:xfrm>
          <a:prstGeom prst="rect">
            <a:avLst/>
          </a:prstGeom>
          <a:noFill/>
        </p:spPr>
      </p:pic>
    </p:spTree>
    <p:extLst>
      <p:ext uri="{BB962C8B-B14F-4D97-AF65-F5344CB8AC3E}">
        <p14:creationId xmlns:p14="http://schemas.microsoft.com/office/powerpoint/2010/main" val="2659913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2400" y="1219200"/>
            <a:ext cx="8839200" cy="5257800"/>
          </a:xfrm>
          <a:prstGeom prst="rect">
            <a:avLst/>
          </a:prstGeom>
        </p:spPr>
        <p:txBody>
          <a:bodyPr rtlCol="0">
            <a:normAutofit/>
          </a:bodyPr>
          <a:lstStyle/>
          <a:p>
            <a:pPr marL="231775" indent="-231775">
              <a:spcBef>
                <a:spcPct val="20000"/>
              </a:spcBef>
              <a:buFont typeface="Arial" pitchFamily="34" charset="0"/>
              <a:buChar char="•"/>
            </a:pPr>
            <a:r>
              <a:rPr lang="en-US" sz="2800" dirty="0" smtClean="0">
                <a:solidFill>
                  <a:srgbClr val="FFFF66"/>
                </a:solidFill>
              </a:rPr>
              <a:t>EMC-tasked TDR; Ground radar  (</a:t>
            </a:r>
            <a:r>
              <a:rPr lang="en-US" sz="2800" dirty="0" err="1" smtClean="0">
                <a:solidFill>
                  <a:srgbClr val="FFFF66"/>
                </a:solidFill>
              </a:rPr>
              <a:t>Gamache</a:t>
            </a:r>
            <a:r>
              <a:rPr lang="en-US" sz="2800" dirty="0" smtClean="0">
                <a:solidFill>
                  <a:srgbClr val="FFFF66"/>
                </a:solidFill>
              </a:rPr>
              <a:t>) </a:t>
            </a:r>
          </a:p>
          <a:p>
            <a:pPr marL="231775" indent="-231775">
              <a:spcBef>
                <a:spcPct val="20000"/>
              </a:spcBef>
              <a:buFont typeface="Arial" pitchFamily="34" charset="0"/>
              <a:buChar char="•"/>
            </a:pPr>
            <a:r>
              <a:rPr lang="en-US" sz="2800" dirty="0" smtClean="0">
                <a:solidFill>
                  <a:srgbClr val="FFFF66"/>
                </a:solidFill>
              </a:rPr>
              <a:t>8 </a:t>
            </a:r>
            <a:r>
              <a:rPr lang="en-US" sz="2800" dirty="0" err="1" smtClean="0">
                <a:solidFill>
                  <a:srgbClr val="FFFF66"/>
                </a:solidFill>
              </a:rPr>
              <a:t>sondes</a:t>
            </a:r>
            <a:r>
              <a:rPr lang="en-US" sz="2800" dirty="0" smtClean="0">
                <a:solidFill>
                  <a:srgbClr val="FFFF66"/>
                </a:solidFill>
              </a:rPr>
              <a:t> (4 HFIP, 4 NHC)</a:t>
            </a:r>
          </a:p>
          <a:p>
            <a:pPr>
              <a:spcBef>
                <a:spcPct val="20000"/>
              </a:spcBef>
            </a:pPr>
            <a:endParaRPr lang="en-US" sz="2100" dirty="0">
              <a:solidFill>
                <a:srgbClr val="FFFF66"/>
              </a:solidFill>
            </a:endParaRPr>
          </a:p>
        </p:txBody>
      </p:sp>
      <p:sp>
        <p:nvSpPr>
          <p:cNvPr id="4" name="TextBox 3"/>
          <p:cNvSpPr txBox="1">
            <a:spLocks noChangeArrowheads="1"/>
          </p:cNvSpPr>
          <p:nvPr/>
        </p:nvSpPr>
        <p:spPr bwMode="auto">
          <a:xfrm>
            <a:off x="1143000" y="3048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20170926H1</a:t>
            </a:r>
          </a:p>
        </p:txBody>
      </p:sp>
      <p:pic>
        <p:nvPicPr>
          <p:cNvPr id="207874" name="Picture 2" descr="ftp://ftp.aoml.noaa.gov/pub/hrd/data/RTradar/20170926H1/170926H1_ws_nhc_planview.png"/>
          <p:cNvPicPr>
            <a:picLocks noChangeAspect="1" noChangeArrowheads="1"/>
          </p:cNvPicPr>
          <p:nvPr/>
        </p:nvPicPr>
        <p:blipFill>
          <a:blip r:embed="rId2" cstate="print"/>
          <a:srcRect/>
          <a:stretch>
            <a:fillRect/>
          </a:stretch>
        </p:blipFill>
        <p:spPr bwMode="auto">
          <a:xfrm>
            <a:off x="228602" y="2514600"/>
            <a:ext cx="8658879" cy="4114800"/>
          </a:xfrm>
          <a:prstGeom prst="rect">
            <a:avLst/>
          </a:prstGeom>
          <a:noFill/>
        </p:spPr>
      </p:pic>
    </p:spTree>
    <p:extLst>
      <p:ext uri="{BB962C8B-B14F-4D97-AF65-F5344CB8AC3E}">
        <p14:creationId xmlns:p14="http://schemas.microsoft.com/office/powerpoint/2010/main" val="2659913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152400" y="1219200"/>
            <a:ext cx="8839200" cy="5257800"/>
          </a:xfrm>
          <a:prstGeom prst="rect">
            <a:avLst/>
          </a:prstGeom>
        </p:spPr>
        <p:txBody>
          <a:bodyPr rtlCol="0">
            <a:normAutofit/>
          </a:bodyPr>
          <a:lstStyle/>
          <a:p>
            <a:pPr marL="231775" indent="-231775">
              <a:spcBef>
                <a:spcPct val="20000"/>
              </a:spcBef>
              <a:buFont typeface="Arial" pitchFamily="34" charset="0"/>
              <a:buChar char="•"/>
            </a:pPr>
            <a:r>
              <a:rPr lang="en-US" sz="2800" dirty="0" smtClean="0">
                <a:solidFill>
                  <a:srgbClr val="FFFF66"/>
                </a:solidFill>
              </a:rPr>
              <a:t>EMC-tasked TDR; Ground radar (</a:t>
            </a:r>
            <a:r>
              <a:rPr lang="en-US" sz="2800" dirty="0" err="1" smtClean="0">
                <a:solidFill>
                  <a:srgbClr val="FFFF66"/>
                </a:solidFill>
              </a:rPr>
              <a:t>Reasor</a:t>
            </a:r>
            <a:r>
              <a:rPr lang="en-US" sz="2800" dirty="0" smtClean="0">
                <a:solidFill>
                  <a:srgbClr val="FFFF66"/>
                </a:solidFill>
              </a:rPr>
              <a:t>) </a:t>
            </a:r>
          </a:p>
          <a:p>
            <a:pPr marL="231775" indent="-231775">
              <a:spcBef>
                <a:spcPct val="20000"/>
              </a:spcBef>
              <a:buFont typeface="Arial" pitchFamily="34" charset="0"/>
              <a:buChar char="•"/>
            </a:pPr>
            <a:r>
              <a:rPr lang="en-US" sz="2800" dirty="0" smtClean="0">
                <a:solidFill>
                  <a:srgbClr val="FFFF66"/>
                </a:solidFill>
              </a:rPr>
              <a:t>7 </a:t>
            </a:r>
            <a:r>
              <a:rPr lang="en-US" sz="2800" dirty="0" err="1" smtClean="0">
                <a:solidFill>
                  <a:srgbClr val="FFFF66"/>
                </a:solidFill>
              </a:rPr>
              <a:t>sondes</a:t>
            </a:r>
            <a:r>
              <a:rPr lang="en-US" sz="2800" dirty="0" smtClean="0">
                <a:solidFill>
                  <a:srgbClr val="FFFF66"/>
                </a:solidFill>
              </a:rPr>
              <a:t> (3 HFIP, 4 NHC)</a:t>
            </a:r>
          </a:p>
          <a:p>
            <a:pPr>
              <a:spcBef>
                <a:spcPct val="20000"/>
              </a:spcBef>
            </a:pPr>
            <a:endParaRPr lang="en-US" sz="2100" dirty="0">
              <a:solidFill>
                <a:srgbClr val="FFFF66"/>
              </a:solidFill>
            </a:endParaRPr>
          </a:p>
        </p:txBody>
      </p:sp>
      <p:sp>
        <p:nvSpPr>
          <p:cNvPr id="4" name="TextBox 3"/>
          <p:cNvSpPr txBox="1">
            <a:spLocks noChangeArrowheads="1"/>
          </p:cNvSpPr>
          <p:nvPr/>
        </p:nvSpPr>
        <p:spPr bwMode="auto">
          <a:xfrm>
            <a:off x="1143000" y="3048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20170926H2</a:t>
            </a:r>
          </a:p>
        </p:txBody>
      </p:sp>
      <p:pic>
        <p:nvPicPr>
          <p:cNvPr id="206850" name="Picture 2" descr="ftp://ftp.aoml.noaa.gov/pub/hrd/data/RTradar/20170926H2/170926H2_ws_nhc_planview.png"/>
          <p:cNvPicPr>
            <a:picLocks noChangeAspect="1" noChangeArrowheads="1"/>
          </p:cNvPicPr>
          <p:nvPr/>
        </p:nvPicPr>
        <p:blipFill>
          <a:blip r:embed="rId2" cstate="print"/>
          <a:srcRect/>
          <a:stretch>
            <a:fillRect/>
          </a:stretch>
        </p:blipFill>
        <p:spPr bwMode="auto">
          <a:xfrm>
            <a:off x="228601" y="2514600"/>
            <a:ext cx="8658878" cy="4114800"/>
          </a:xfrm>
          <a:prstGeom prst="rect">
            <a:avLst/>
          </a:prstGeom>
          <a:noFill/>
        </p:spPr>
      </p:pic>
    </p:spTree>
    <p:extLst>
      <p:ext uri="{BB962C8B-B14F-4D97-AF65-F5344CB8AC3E}">
        <p14:creationId xmlns:p14="http://schemas.microsoft.com/office/powerpoint/2010/main" val="2659913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84702" y="152400"/>
            <a:ext cx="57150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Overview</a:t>
            </a:r>
          </a:p>
        </p:txBody>
      </p:sp>
      <p:sp>
        <p:nvSpPr>
          <p:cNvPr id="8" name="Subtitle 2"/>
          <p:cNvSpPr txBox="1">
            <a:spLocks/>
          </p:cNvSpPr>
          <p:nvPr/>
        </p:nvSpPr>
        <p:spPr>
          <a:xfrm>
            <a:off x="205353" y="990600"/>
            <a:ext cx="8686800" cy="5791200"/>
          </a:xfrm>
          <a:prstGeom prst="rect">
            <a:avLst/>
          </a:prstGeom>
        </p:spPr>
        <p:txBody>
          <a:bodyPr rtlCol="0">
            <a:noAutofit/>
          </a:bodyPr>
          <a:lstStyle/>
          <a:p>
            <a:pPr marL="342900" marR="0" lvl="0" indent="-342900" defTabSz="914400" rtl="0" eaLnBrk="1" fontAlgn="auto" latinLnBrk="0" hangingPunct="1">
              <a:lnSpc>
                <a:spcPct val="100000"/>
              </a:lnSpc>
              <a:spcBef>
                <a:spcPts val="600"/>
              </a:spcBef>
              <a:spcAft>
                <a:spcPts val="0"/>
              </a:spcAft>
              <a:buClrTx/>
              <a:buSzTx/>
              <a:tabLst/>
              <a:defRPr/>
            </a:pPr>
            <a:r>
              <a:rPr lang="en-US" sz="2800" b="1" noProof="0" dirty="0" smtClean="0">
                <a:solidFill>
                  <a:srgbClr val="FFFF66"/>
                </a:solidFill>
                <a:ea typeface="ＭＳ Ｐゴシック" charset="-128"/>
                <a:cs typeface="ＭＳ Ｐゴシック" charset="-128"/>
              </a:rPr>
              <a:t>Purpose</a:t>
            </a:r>
            <a:r>
              <a:rPr lang="en-US" sz="2800" noProof="0" dirty="0" smtClean="0">
                <a:solidFill>
                  <a:srgbClr val="FFFF66"/>
                </a:solidFill>
                <a:ea typeface="ＭＳ Ｐゴシック" charset="-128"/>
                <a:cs typeface="ＭＳ Ｐゴシック" charset="-128"/>
              </a:rPr>
              <a:t>: Coyote/DWL research; EMC-tasked TDR data collection targeting  all HWRF cycles</a:t>
            </a:r>
            <a:endParaRPr lang="en-US" sz="2800" dirty="0" smtClean="0">
              <a:solidFill>
                <a:srgbClr val="FFFF66"/>
              </a:solidFill>
              <a:ea typeface="ＭＳ Ｐゴシック" charset="-128"/>
              <a:cs typeface="ＭＳ Ｐゴシック" charset="-128"/>
            </a:endParaRPr>
          </a:p>
          <a:p>
            <a:pPr marL="342900" marR="0" lvl="0" indent="-342900" defTabSz="914400" rtl="0" eaLnBrk="1" fontAlgn="auto" latinLnBrk="0" hangingPunct="1">
              <a:lnSpc>
                <a:spcPct val="100000"/>
              </a:lnSpc>
              <a:spcBef>
                <a:spcPts val="600"/>
              </a:spcBef>
              <a:spcAft>
                <a:spcPts val="0"/>
              </a:spcAft>
              <a:buClrTx/>
              <a:buSzTx/>
              <a:tabLst/>
              <a:defRPr/>
            </a:pPr>
            <a:r>
              <a:rPr kumimoji="0" lang="en-US" sz="2800" b="1" i="0" u="none" strike="noStrike" kern="1200" cap="none" spc="0" normalizeH="0" noProof="0" dirty="0" smtClean="0">
                <a:ln>
                  <a:noFill/>
                </a:ln>
                <a:solidFill>
                  <a:srgbClr val="FFFF66"/>
                </a:solidFill>
                <a:effectLst/>
                <a:uLnTx/>
                <a:uFillTx/>
                <a:ea typeface="ＭＳ Ｐゴシック" charset="-128"/>
                <a:cs typeface="ＭＳ Ｐゴシック" charset="-128"/>
              </a:rPr>
              <a:t>Target</a:t>
            </a:r>
            <a:r>
              <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rPr>
              <a:t>: M</a:t>
            </a:r>
            <a:r>
              <a:rPr lang="en-US" sz="2800" dirty="0" smtClean="0">
                <a:solidFill>
                  <a:srgbClr val="FFFF66"/>
                </a:solidFill>
                <a:ea typeface="ＭＳ Ｐゴシック" charset="-128"/>
                <a:cs typeface="ＭＳ Ｐゴシック" charset="-128"/>
              </a:rPr>
              <a:t>H-H Maria on 22-26 Sep as it moved north of the Bahamas and then approached the N Carolina coast</a:t>
            </a:r>
            <a:endPar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endParaRPr>
          </a:p>
          <a:p>
            <a:pPr marL="342900" marR="0" lvl="0" indent="-342900" defTabSz="914400" rtl="0" eaLnBrk="1" fontAlgn="auto" latinLnBrk="0" hangingPunct="1">
              <a:lnSpc>
                <a:spcPct val="100000"/>
              </a:lnSpc>
              <a:spcBef>
                <a:spcPts val="600"/>
              </a:spcBef>
              <a:spcAft>
                <a:spcPts val="0"/>
              </a:spcAft>
              <a:buClrTx/>
              <a:buSzTx/>
              <a:tabLst/>
              <a:defRPr/>
            </a:pPr>
            <a:r>
              <a:rPr lang="en-US" sz="2800" b="1" dirty="0" smtClean="0">
                <a:solidFill>
                  <a:srgbClr val="FFFF66"/>
                </a:solidFill>
                <a:ea typeface="ＭＳ Ｐゴシック" charset="-128"/>
                <a:cs typeface="ＭＳ Ｐゴシック" charset="-128"/>
              </a:rPr>
              <a:t>Background</a:t>
            </a:r>
            <a:r>
              <a:rPr lang="en-US" sz="2800" dirty="0" smtClean="0">
                <a:solidFill>
                  <a:srgbClr val="FFFF66"/>
                </a:solidFill>
                <a:ea typeface="ＭＳ Ｐゴシック" charset="-128"/>
                <a:cs typeface="ＭＳ Ｐゴシック" charset="-128"/>
              </a:rPr>
              <a:t>: Maria rapidly intensified to Cat-5 just before landfall on Dominica, remained a strong major hurricane on 20 Sep at landfall on Puerto Rico, and weakened to Cat-3 as missions began on 22 Sep.</a:t>
            </a:r>
          </a:p>
          <a:p>
            <a:pPr marL="342900" marR="0" lvl="0" indent="-342900" defTabSz="914400" rtl="0" eaLnBrk="1" fontAlgn="auto" latinLnBrk="0" hangingPunct="1">
              <a:lnSpc>
                <a:spcPct val="100000"/>
              </a:lnSpc>
              <a:spcBef>
                <a:spcPts val="600"/>
              </a:spcBef>
              <a:spcAft>
                <a:spcPts val="0"/>
              </a:spcAft>
              <a:buClrTx/>
              <a:buSzTx/>
              <a:tabLst/>
              <a:defRPr/>
            </a:pPr>
            <a:endPar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endParaRPr>
          </a:p>
          <a:p>
            <a:pPr marL="342900" lvl="0" indent="-342900">
              <a:spcBef>
                <a:spcPts val="600"/>
              </a:spcBef>
              <a:defRPr/>
            </a:pPr>
            <a:r>
              <a:rPr lang="en-US" sz="2800" b="1" dirty="0" smtClean="0">
                <a:solidFill>
                  <a:srgbClr val="FFFF66"/>
                </a:solidFill>
                <a:ea typeface="ＭＳ Ｐゴシック" charset="-128"/>
                <a:cs typeface="ＭＳ Ｐゴシック" charset="-128"/>
              </a:rPr>
              <a:t>Mission Highlights</a:t>
            </a:r>
            <a:r>
              <a:rPr lang="en-US" sz="2800" dirty="0" smtClean="0">
                <a:solidFill>
                  <a:srgbClr val="FFFF66"/>
                </a:solidFill>
                <a:ea typeface="ＭＳ Ｐゴシック" charset="-128"/>
                <a:cs typeface="ＭＳ Ｐゴシック" charset="-128"/>
              </a:rPr>
              <a:t>: Launched 6 Coyote UAS over 3 days in a strong hurricane; collected DWL data in a hurricane; transmitted recon data for HWRF DA (all cycles)</a:t>
            </a:r>
            <a:endParaRPr kumimoji="0" lang="en-US" sz="2800" b="0" i="0" u="none" strike="noStrike" kern="1200" cap="none" spc="0" normalizeH="0" noProof="0" dirty="0" smtClean="0">
              <a:ln>
                <a:noFill/>
              </a:ln>
              <a:solidFill>
                <a:srgbClr val="FFFF66"/>
              </a:solidFill>
              <a:effectLst/>
              <a:uLnTx/>
              <a:uFillTx/>
              <a:ea typeface="ＭＳ Ｐゴシック" charset="-128"/>
              <a:cs typeface="ＭＳ Ｐゴシック" charset="-128"/>
            </a:endParaRPr>
          </a:p>
        </p:txBody>
      </p:sp>
    </p:spTree>
    <p:extLst>
      <p:ext uri="{BB962C8B-B14F-4D97-AF65-F5344CB8AC3E}">
        <p14:creationId xmlns:p14="http://schemas.microsoft.com/office/powerpoint/2010/main" val="671397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219200" y="228600"/>
            <a:ext cx="6781800" cy="707886"/>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r>
              <a:rPr lang="en-US" sz="4000" dirty="0" smtClean="0">
                <a:solidFill>
                  <a:srgbClr val="FFFF66"/>
                </a:solidFill>
                <a:latin typeface="Calibri" pitchFamily="34" charset="0"/>
              </a:rPr>
              <a:t>Missions Overview (local times)</a:t>
            </a:r>
          </a:p>
        </p:txBody>
      </p:sp>
      <p:sp>
        <p:nvSpPr>
          <p:cNvPr id="8" name="Subtitle 2"/>
          <p:cNvSpPr txBox="1">
            <a:spLocks/>
          </p:cNvSpPr>
          <p:nvPr/>
        </p:nvSpPr>
        <p:spPr>
          <a:xfrm>
            <a:off x="304800" y="1219200"/>
            <a:ext cx="8534400" cy="3124200"/>
          </a:xfrm>
          <a:prstGeom prst="rect">
            <a:avLst/>
          </a:prstGeom>
        </p:spPr>
        <p:txBody>
          <a:bodyPr rtlCol="0">
            <a:noAutofit/>
          </a:bodyPr>
          <a:lstStyle/>
          <a:p>
            <a:pPr marL="342900" marR="0" lvl="0" indent="-342900" defTabSz="914400" rtl="0" eaLnBrk="1" fontAlgn="auto" latinLnBrk="0" hangingPunct="1">
              <a:lnSpc>
                <a:spcPct val="100000"/>
              </a:lnSpc>
              <a:spcBef>
                <a:spcPts val="1200"/>
              </a:spcBef>
              <a:spcAft>
                <a:spcPts val="0"/>
              </a:spcAft>
              <a:buClrTx/>
              <a:buSzTx/>
              <a:tabLst/>
              <a:defRPr/>
            </a:pPr>
            <a:r>
              <a:rPr lang="en-US" sz="2800" b="1" dirty="0" smtClean="0">
                <a:solidFill>
                  <a:srgbClr val="FFFF66"/>
                </a:solidFill>
                <a:ea typeface="ＭＳ Ｐゴシック" charset="-128"/>
                <a:cs typeface="ＭＳ Ｐゴシック" charset="-128"/>
              </a:rPr>
              <a:t>22 Sep</a:t>
            </a:r>
            <a:r>
              <a:rPr lang="en-US" sz="2800" noProof="0" dirty="0" smtClean="0">
                <a:solidFill>
                  <a:srgbClr val="FFFF66"/>
                </a:solidFill>
                <a:ea typeface="ＭＳ Ｐゴシック" charset="-128"/>
                <a:cs typeface="ＭＳ Ｐゴシック" charset="-128"/>
              </a:rPr>
              <a:t>: 1PM mission</a:t>
            </a:r>
          </a:p>
          <a:p>
            <a:pPr marL="342900" marR="0" lvl="0" indent="-342900" defTabSz="914400" rtl="0" eaLnBrk="1" fontAlgn="auto" latinLnBrk="0" hangingPunct="1">
              <a:lnSpc>
                <a:spcPct val="100000"/>
              </a:lnSpc>
              <a:spcBef>
                <a:spcPts val="1200"/>
              </a:spcBef>
              <a:spcAft>
                <a:spcPts val="0"/>
              </a:spcAft>
              <a:buClrTx/>
              <a:buSzTx/>
              <a:tabLst/>
              <a:defRPr/>
            </a:pPr>
            <a:r>
              <a:rPr lang="en-US" sz="2800" b="1" noProof="0" dirty="0" smtClean="0">
                <a:solidFill>
                  <a:srgbClr val="FFFF66"/>
                </a:solidFill>
                <a:ea typeface="ＭＳ Ｐゴシック" charset="-128"/>
                <a:cs typeface="ＭＳ Ｐゴシック" charset="-128"/>
              </a:rPr>
              <a:t>23 Sep</a:t>
            </a:r>
            <a:r>
              <a:rPr lang="en-US" sz="2800" noProof="0" dirty="0" smtClean="0">
                <a:solidFill>
                  <a:srgbClr val="FFFF66"/>
                </a:solidFill>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1PM mission</a:t>
            </a:r>
          </a:p>
          <a:p>
            <a:pPr marL="342900" indent="-342900">
              <a:spcBef>
                <a:spcPts val="1200"/>
              </a:spcBef>
              <a:defRPr/>
            </a:pPr>
            <a:r>
              <a:rPr lang="en-US" sz="2800" b="1" dirty="0" smtClean="0">
                <a:solidFill>
                  <a:srgbClr val="FFFF66"/>
                </a:solidFill>
                <a:ea typeface="ＭＳ Ｐゴシック" charset="-128"/>
                <a:cs typeface="ＭＳ Ｐゴシック" charset="-128"/>
              </a:rPr>
              <a:t>24 </a:t>
            </a:r>
            <a:r>
              <a:rPr lang="en-US" sz="2800" b="1" dirty="0">
                <a:solidFill>
                  <a:srgbClr val="FFFF66"/>
                </a:solidFill>
                <a:ea typeface="ＭＳ Ｐゴシック" charset="-128"/>
                <a:cs typeface="ＭＳ Ｐゴシック" charset="-128"/>
              </a:rPr>
              <a:t>Sep</a:t>
            </a:r>
            <a:r>
              <a:rPr lang="en-US" sz="2800" dirty="0">
                <a:solidFill>
                  <a:srgbClr val="FFFF66"/>
                </a:solidFill>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1AM mission (no HRD); 1PM mission</a:t>
            </a:r>
            <a:endParaRPr lang="en-US" sz="2800" dirty="0">
              <a:solidFill>
                <a:srgbClr val="FFFF66"/>
              </a:solidFill>
              <a:ea typeface="ＭＳ Ｐゴシック" charset="-128"/>
              <a:cs typeface="ＭＳ Ｐゴシック" charset="-128"/>
            </a:endParaRPr>
          </a:p>
          <a:p>
            <a:pPr marL="342900" indent="-342900">
              <a:spcBef>
                <a:spcPts val="1200"/>
              </a:spcBef>
              <a:defRPr/>
            </a:pPr>
            <a:r>
              <a:rPr lang="en-US" sz="2800" b="1" dirty="0" smtClean="0">
                <a:solidFill>
                  <a:srgbClr val="FFFF66"/>
                </a:solidFill>
                <a:ea typeface="ＭＳ Ｐゴシック" charset="-128"/>
                <a:cs typeface="ＭＳ Ｐゴシック" charset="-128"/>
              </a:rPr>
              <a:t>25 </a:t>
            </a:r>
            <a:r>
              <a:rPr lang="en-US" sz="2800" b="1" dirty="0">
                <a:solidFill>
                  <a:srgbClr val="FFFF66"/>
                </a:solidFill>
                <a:ea typeface="ＭＳ Ｐゴシック" charset="-128"/>
                <a:cs typeface="ＭＳ Ｐゴシック" charset="-128"/>
              </a:rPr>
              <a:t>Sep</a:t>
            </a:r>
            <a:r>
              <a:rPr lang="en-US" sz="2800" dirty="0">
                <a:solidFill>
                  <a:srgbClr val="FFFF66"/>
                </a:solidFill>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1AM mission (</a:t>
            </a:r>
            <a:r>
              <a:rPr lang="en-US" sz="2800" dirty="0">
                <a:solidFill>
                  <a:srgbClr val="FFFF66"/>
                </a:solidFill>
                <a:ea typeface="ＭＳ Ｐゴシック" charset="-128"/>
                <a:cs typeface="ＭＳ Ｐゴシック" charset="-128"/>
              </a:rPr>
              <a:t>no </a:t>
            </a:r>
            <a:r>
              <a:rPr lang="en-US" sz="2800" dirty="0" smtClean="0">
                <a:solidFill>
                  <a:srgbClr val="FFFF66"/>
                </a:solidFill>
                <a:ea typeface="ＭＳ Ｐゴシック" charset="-128"/>
                <a:cs typeface="ＭＳ Ｐゴシック" charset="-128"/>
              </a:rPr>
              <a:t>HRD); 1PM mission </a:t>
            </a:r>
            <a:r>
              <a:rPr lang="en-US" sz="2800" dirty="0">
                <a:solidFill>
                  <a:srgbClr val="FFFF66"/>
                </a:solidFill>
                <a:ea typeface="ＭＳ Ｐゴシック" charset="-128"/>
                <a:cs typeface="ＭＳ Ｐゴシック" charset="-128"/>
              </a:rPr>
              <a:t>(no HRD</a:t>
            </a:r>
            <a:r>
              <a:rPr lang="en-US" sz="2800" dirty="0" smtClean="0">
                <a:solidFill>
                  <a:srgbClr val="FFFF66"/>
                </a:solidFill>
                <a:ea typeface="ＭＳ Ｐゴシック" charset="-128"/>
                <a:cs typeface="ＭＳ Ｐゴシック" charset="-128"/>
              </a:rPr>
              <a:t>) </a:t>
            </a:r>
            <a:endParaRPr lang="en-US" sz="2800" dirty="0">
              <a:solidFill>
                <a:srgbClr val="FFFF66"/>
              </a:solidFill>
              <a:ea typeface="ＭＳ Ｐゴシック" charset="-128"/>
              <a:cs typeface="ＭＳ Ｐゴシック" charset="-128"/>
            </a:endParaRPr>
          </a:p>
          <a:p>
            <a:pPr marL="342900" indent="-342900">
              <a:spcBef>
                <a:spcPts val="1200"/>
              </a:spcBef>
              <a:defRPr/>
            </a:pPr>
            <a:r>
              <a:rPr lang="en-US" sz="2800" b="1" dirty="0" smtClean="0">
                <a:solidFill>
                  <a:srgbClr val="FFFF66"/>
                </a:solidFill>
                <a:ea typeface="ＭＳ Ｐゴシック" charset="-128"/>
                <a:cs typeface="ＭＳ Ｐゴシック" charset="-128"/>
              </a:rPr>
              <a:t>26 </a:t>
            </a:r>
            <a:r>
              <a:rPr lang="en-US" sz="2800" b="1" dirty="0">
                <a:solidFill>
                  <a:srgbClr val="FFFF66"/>
                </a:solidFill>
                <a:ea typeface="ＭＳ Ｐゴシック" charset="-128"/>
                <a:cs typeface="ＭＳ Ｐゴシック" charset="-128"/>
              </a:rPr>
              <a:t>Sep</a:t>
            </a:r>
            <a:r>
              <a:rPr lang="en-US" sz="2800" dirty="0">
                <a:solidFill>
                  <a:srgbClr val="FFFF66"/>
                </a:solidFill>
                <a:ea typeface="ＭＳ Ｐゴシック" charset="-128"/>
                <a:cs typeface="ＭＳ Ｐゴシック" charset="-128"/>
              </a:rPr>
              <a:t>: </a:t>
            </a:r>
            <a:r>
              <a:rPr lang="en-US" sz="2800" dirty="0" smtClean="0">
                <a:solidFill>
                  <a:srgbClr val="FFFF66"/>
                </a:solidFill>
                <a:ea typeface="ＭＳ Ｐゴシック" charset="-128"/>
                <a:cs typeface="ＭＳ Ｐゴシック" charset="-128"/>
              </a:rPr>
              <a:t>1AM mission</a:t>
            </a:r>
            <a:r>
              <a:rPr lang="en-US" sz="2800" dirty="0">
                <a:solidFill>
                  <a:srgbClr val="FFFF66"/>
                </a:solidFill>
                <a:ea typeface="ＭＳ Ｐゴシック" charset="-128"/>
                <a:cs typeface="ＭＳ Ｐゴシック" charset="-128"/>
              </a:rPr>
              <a:t> (no HRD</a:t>
            </a:r>
            <a:r>
              <a:rPr lang="en-US" sz="2800" dirty="0" smtClean="0">
                <a:solidFill>
                  <a:srgbClr val="FFFF66"/>
                </a:solidFill>
                <a:ea typeface="ＭＳ Ｐゴシック" charset="-128"/>
                <a:cs typeface="ＭＳ Ｐゴシック" charset="-128"/>
              </a:rPr>
              <a:t>); 1PM mission</a:t>
            </a:r>
            <a:r>
              <a:rPr lang="en-US" sz="2800" dirty="0">
                <a:solidFill>
                  <a:srgbClr val="FFFF66"/>
                </a:solidFill>
                <a:ea typeface="ＭＳ Ｐゴシック" charset="-128"/>
                <a:cs typeface="ＭＳ Ｐゴシック" charset="-128"/>
              </a:rPr>
              <a:t> (no HRD</a:t>
            </a:r>
            <a:r>
              <a:rPr lang="en-US" sz="2800" dirty="0" smtClean="0">
                <a:solidFill>
                  <a:srgbClr val="FFFF66"/>
                </a:solidFill>
                <a:ea typeface="ＭＳ Ｐゴシック" charset="-128"/>
                <a:cs typeface="ＭＳ Ｐゴシック" charset="-128"/>
              </a:rPr>
              <a:t>) </a:t>
            </a:r>
          </a:p>
          <a:p>
            <a:pPr marL="342900" marR="0" lvl="0" indent="-342900" defTabSz="914400" rtl="0" eaLnBrk="1" fontAlgn="auto" latinLnBrk="0" hangingPunct="1">
              <a:lnSpc>
                <a:spcPct val="100000"/>
              </a:lnSpc>
              <a:spcBef>
                <a:spcPts val="1200"/>
              </a:spcBef>
              <a:spcAft>
                <a:spcPts val="0"/>
              </a:spcAft>
              <a:buClrTx/>
              <a:buSzTx/>
              <a:tabLst/>
              <a:defRPr/>
            </a:pPr>
            <a:endParaRPr lang="en-US" sz="2800" dirty="0" smtClean="0">
              <a:solidFill>
                <a:srgbClr val="FFFF66"/>
              </a:solidFill>
              <a:ea typeface="ＭＳ Ｐゴシック" charset="-128"/>
              <a:cs typeface="ＭＳ Ｐゴシック" charset="-128"/>
            </a:endParaRPr>
          </a:p>
        </p:txBody>
      </p:sp>
    </p:spTree>
    <p:extLst>
      <p:ext uri="{BB962C8B-B14F-4D97-AF65-F5344CB8AC3E}">
        <p14:creationId xmlns:p14="http://schemas.microsoft.com/office/powerpoint/2010/main" val="18921036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55520" y="-83299"/>
            <a:ext cx="8912280" cy="990360"/>
          </a:xfrm>
          <a:prstGeom prst="rect">
            <a:avLst/>
          </a:prstGeom>
          <a:noFill/>
          <a:ln>
            <a:noFill/>
          </a:ln>
        </p:spPr>
        <p:txBody>
          <a:bodyPr anchor="ctr"/>
          <a:lstStyle/>
          <a:p>
            <a:pPr algn="ctr"/>
            <a:r>
              <a:rPr lang="en-US" sz="4400" dirty="0" smtClean="0">
                <a:solidFill>
                  <a:srgbClr val="000000"/>
                </a:solidFill>
              </a:rPr>
              <a:t>Hurricane Maria</a:t>
            </a:r>
          </a:p>
        </p:txBody>
      </p:sp>
      <p:pic>
        <p:nvPicPr>
          <p:cNvPr id="46" name="Picture 18"/>
          <p:cNvPicPr/>
          <p:nvPr/>
        </p:nvPicPr>
        <p:blipFill>
          <a:blip r:embed="rId3" cstate="print"/>
          <a:stretch/>
        </p:blipFill>
        <p:spPr>
          <a:xfrm>
            <a:off x="307800" y="101520"/>
            <a:ext cx="5662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 name="TextBox 1"/>
          <p:cNvSpPr txBox="1"/>
          <p:nvPr/>
        </p:nvSpPr>
        <p:spPr>
          <a:xfrm>
            <a:off x="2057400" y="712814"/>
            <a:ext cx="5334000" cy="2769989"/>
          </a:xfrm>
          <a:prstGeom prst="rect">
            <a:avLst/>
          </a:prstGeom>
          <a:noFill/>
        </p:spPr>
        <p:txBody>
          <a:bodyPr wrap="square" numCol="1" rtlCol="0">
            <a:spAutoFit/>
          </a:bodyPr>
          <a:lstStyle/>
          <a:p>
            <a:pPr algn="ctr"/>
            <a:r>
              <a:rPr lang="en-US" sz="2000" b="1" dirty="0" smtClean="0">
                <a:solidFill>
                  <a:prstClr val="black"/>
                </a:solidFill>
              </a:rPr>
              <a:t>20170922H1 </a:t>
            </a:r>
          </a:p>
          <a:p>
            <a:pPr algn="ctr"/>
            <a:r>
              <a:rPr lang="en-US" sz="2000" b="1" dirty="0" smtClean="0">
                <a:solidFill>
                  <a:prstClr val="black"/>
                </a:solidFill>
              </a:rPr>
              <a:t>Storm Info</a:t>
            </a:r>
          </a:p>
          <a:p>
            <a:pPr marL="285750" indent="-285750" algn="ctr">
              <a:buFont typeface="Arial" panose="020B0604020202020204" pitchFamily="34" charset="0"/>
              <a:buChar char="•"/>
            </a:pPr>
            <a:r>
              <a:rPr lang="en-US" sz="2000" dirty="0" smtClean="0">
                <a:solidFill>
                  <a:prstClr val="black"/>
                </a:solidFill>
              </a:rPr>
              <a:t>11am:  Cat 3 958mb 110kt</a:t>
            </a:r>
          </a:p>
          <a:p>
            <a:pPr marL="285750" indent="-285750" algn="ctr">
              <a:buFont typeface="Arial" panose="020B0604020202020204" pitchFamily="34" charset="0"/>
              <a:buChar char="•"/>
            </a:pPr>
            <a:r>
              <a:rPr lang="en-US" sz="2000" dirty="0" smtClean="0">
                <a:solidFill>
                  <a:prstClr val="black"/>
                </a:solidFill>
              </a:rPr>
              <a:t>22.3N 71.0W  </a:t>
            </a:r>
            <a:r>
              <a:rPr lang="en-US" sz="2000" dirty="0" err="1" smtClean="0">
                <a:solidFill>
                  <a:prstClr val="black"/>
                </a:solidFill>
              </a:rPr>
              <a:t>mvg</a:t>
            </a:r>
            <a:r>
              <a:rPr lang="en-US" sz="2000" dirty="0" smtClean="0">
                <a:solidFill>
                  <a:prstClr val="black"/>
                </a:solidFill>
              </a:rPr>
              <a:t> NW @ 7kt</a:t>
            </a:r>
          </a:p>
          <a:p>
            <a:pPr marL="285750" indent="-285750" algn="ctr">
              <a:buFont typeface="Arial" panose="020B0604020202020204" pitchFamily="34" charset="0"/>
              <a:buChar char="•"/>
            </a:pPr>
            <a:r>
              <a:rPr lang="en-US" sz="2000" dirty="0" smtClean="0">
                <a:solidFill>
                  <a:prstClr val="black"/>
                </a:solidFill>
              </a:rPr>
              <a:t>Eye 13Z Open W C38</a:t>
            </a:r>
          </a:p>
          <a:p>
            <a:pPr marL="285750" indent="-285750" algn="ctr">
              <a:buFont typeface="Arial" panose="020B0604020202020204" pitchFamily="34" charset="0"/>
              <a:buChar char="•"/>
            </a:pPr>
            <a:r>
              <a:rPr lang="en-US" sz="2000" dirty="0" smtClean="0">
                <a:solidFill>
                  <a:prstClr val="black"/>
                </a:solidFill>
              </a:rPr>
              <a:t>RMW ~ 23nm</a:t>
            </a:r>
          </a:p>
          <a:p>
            <a:pPr algn="ctr"/>
            <a:endParaRPr lang="en-US" b="1" u="sng" dirty="0" smtClean="0">
              <a:solidFill>
                <a:prstClr val="black"/>
              </a:solidFill>
            </a:endParaRPr>
          </a:p>
          <a:p>
            <a:pPr marL="742950" lvl="1" indent="-285750" algn="ctr">
              <a:buFont typeface="Arial" panose="020B0604020202020204" pitchFamily="34" charset="0"/>
              <a:buChar char="•"/>
            </a:pPr>
            <a:endParaRPr lang="en-US" b="1" dirty="0" smtClean="0">
              <a:solidFill>
                <a:prstClr val="black"/>
              </a:solidFill>
            </a:endParaRPr>
          </a:p>
          <a:p>
            <a:pPr marL="285750" indent="-285750" algn="ctr">
              <a:buFont typeface="Arial" panose="020B0604020202020204" pitchFamily="34" charset="0"/>
              <a:buChar char="•"/>
            </a:pPr>
            <a:endParaRPr lang="en-US" b="1" u="sng" dirty="0">
              <a:solidFill>
                <a:prstClr val="black"/>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3064" y="2587239"/>
            <a:ext cx="6177623" cy="4118415"/>
          </a:xfrm>
          <a:prstGeom prst="rect">
            <a:avLst/>
          </a:prstGeom>
        </p:spPr>
      </p:pic>
    </p:spTree>
    <p:extLst>
      <p:ext uri="{BB962C8B-B14F-4D97-AF65-F5344CB8AC3E}">
        <p14:creationId xmlns:p14="http://schemas.microsoft.com/office/powerpoint/2010/main" val="8034431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6379" y="7920"/>
            <a:ext cx="8912280" cy="990360"/>
          </a:xfrm>
          <a:prstGeom prst="rect">
            <a:avLst/>
          </a:prstGeom>
          <a:noFill/>
          <a:ln>
            <a:noFill/>
          </a:ln>
        </p:spPr>
        <p:txBody>
          <a:bodyPr anchor="ctr"/>
          <a:lstStyle/>
          <a:p>
            <a:pPr algn="ctr"/>
            <a:r>
              <a:rPr lang="en-US" sz="4400" dirty="0" smtClean="0">
                <a:solidFill>
                  <a:srgbClr val="000000"/>
                </a:solidFill>
              </a:rPr>
              <a:t>Mission Flight Plan</a:t>
            </a:r>
          </a:p>
        </p:txBody>
      </p:sp>
      <p:pic>
        <p:nvPicPr>
          <p:cNvPr id="46" name="Picture 18"/>
          <p:cNvPicPr/>
          <p:nvPr/>
        </p:nvPicPr>
        <p:blipFill>
          <a:blip r:embed="rId3" cstate="print"/>
          <a:stretch/>
        </p:blipFill>
        <p:spPr>
          <a:xfrm>
            <a:off x="228600" y="101520"/>
            <a:ext cx="6454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1" name="CustomShape 6"/>
          <p:cNvSpPr/>
          <p:nvPr/>
        </p:nvSpPr>
        <p:spPr>
          <a:xfrm>
            <a:off x="0" y="4995960"/>
            <a:ext cx="9143640" cy="3380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 name="TextBox 1"/>
          <p:cNvSpPr txBox="1"/>
          <p:nvPr/>
        </p:nvSpPr>
        <p:spPr>
          <a:xfrm>
            <a:off x="155520" y="990366"/>
            <a:ext cx="3602832" cy="5078313"/>
          </a:xfrm>
          <a:prstGeom prst="rect">
            <a:avLst/>
          </a:prstGeom>
          <a:noFill/>
        </p:spPr>
        <p:txBody>
          <a:bodyPr wrap="square" numCol="1" rtlCol="0">
            <a:spAutoFit/>
          </a:bodyPr>
          <a:lstStyle/>
          <a:p>
            <a:endParaRPr lang="en-US" b="1" u="sng" dirty="0" smtClean="0">
              <a:solidFill>
                <a:prstClr val="black"/>
              </a:solidFill>
            </a:endParaRPr>
          </a:p>
          <a:p>
            <a:r>
              <a:rPr lang="en-US" b="1" dirty="0" smtClean="0">
                <a:solidFill>
                  <a:prstClr val="black"/>
                </a:solidFill>
              </a:rPr>
              <a:t>Mission Info</a:t>
            </a:r>
            <a:endParaRPr lang="en-US" b="1" dirty="0">
              <a:solidFill>
                <a:prstClr val="black"/>
              </a:solidFill>
            </a:endParaRPr>
          </a:p>
          <a:p>
            <a:pPr marL="285750" indent="-285750">
              <a:buFont typeface="Arial" panose="020B0604020202020204" pitchFamily="34" charset="0"/>
              <a:buChar char="•"/>
            </a:pPr>
            <a:r>
              <a:rPr lang="en-US" dirty="0" smtClean="0">
                <a:solidFill>
                  <a:prstClr val="black"/>
                </a:solidFill>
              </a:rPr>
              <a:t>Research Coyote </a:t>
            </a:r>
            <a:r>
              <a:rPr lang="en-US" dirty="0">
                <a:solidFill>
                  <a:prstClr val="black"/>
                </a:solidFill>
              </a:rPr>
              <a:t>/ </a:t>
            </a:r>
            <a:r>
              <a:rPr lang="en-US" dirty="0" smtClean="0">
                <a:solidFill>
                  <a:prstClr val="black"/>
                </a:solidFill>
              </a:rPr>
              <a:t>DWL / TDR</a:t>
            </a:r>
          </a:p>
          <a:p>
            <a:pPr marL="285750" indent="-285750">
              <a:buFont typeface="Arial" panose="020B0604020202020204" pitchFamily="34" charset="0"/>
              <a:buChar char="•"/>
            </a:pPr>
            <a:r>
              <a:rPr lang="en-US" dirty="0" smtClean="0">
                <a:solidFill>
                  <a:prstClr val="black"/>
                </a:solidFill>
              </a:rPr>
              <a:t>Altitude:  10ft PA</a:t>
            </a:r>
          </a:p>
          <a:p>
            <a:pPr marL="285750" indent="-285750">
              <a:buFont typeface="Arial" panose="020B0604020202020204" pitchFamily="34" charset="0"/>
              <a:buChar char="•"/>
            </a:pPr>
            <a:r>
              <a:rPr lang="en-US" dirty="0" smtClean="0">
                <a:solidFill>
                  <a:prstClr val="black"/>
                </a:solidFill>
              </a:rPr>
              <a:t>Pattern:  </a:t>
            </a:r>
          </a:p>
          <a:p>
            <a:pPr marL="742950" lvl="1" indent="-285750">
              <a:buFont typeface="Arial" panose="020B0604020202020204" pitchFamily="34" charset="0"/>
              <a:buChar char="•"/>
            </a:pPr>
            <a:r>
              <a:rPr lang="en-US" dirty="0" smtClean="0">
                <a:solidFill>
                  <a:prstClr val="black"/>
                </a:solidFill>
              </a:rPr>
              <a:t>Fig 4 60nm legs (TDR/DWL)</a:t>
            </a:r>
          </a:p>
          <a:p>
            <a:pPr marL="742950" lvl="1" indent="-285750">
              <a:buFont typeface="Arial" panose="020B0604020202020204" pitchFamily="34" charset="0"/>
              <a:buChar char="•"/>
            </a:pPr>
            <a:r>
              <a:rPr lang="en-US" dirty="0" smtClean="0">
                <a:solidFill>
                  <a:prstClr val="black"/>
                </a:solidFill>
              </a:rPr>
              <a:t>6 passes in/out of eyewall ~25nm legs, 1</a:t>
            </a:r>
            <a:r>
              <a:rPr lang="en-US" baseline="30000" dirty="0" smtClean="0">
                <a:solidFill>
                  <a:prstClr val="black"/>
                </a:solidFill>
              </a:rPr>
              <a:t>st</a:t>
            </a:r>
            <a:r>
              <a:rPr lang="en-US" dirty="0" smtClean="0">
                <a:solidFill>
                  <a:prstClr val="black"/>
                </a:solidFill>
              </a:rPr>
              <a:t> one launch coyote in eye &amp; circle</a:t>
            </a:r>
          </a:p>
          <a:p>
            <a:pPr marL="742950" lvl="1" indent="-285750">
              <a:buFont typeface="Arial" panose="020B0604020202020204" pitchFamily="34" charset="0"/>
              <a:buChar char="•"/>
            </a:pPr>
            <a:r>
              <a:rPr lang="en-US" dirty="0" smtClean="0">
                <a:solidFill>
                  <a:prstClr val="black"/>
                </a:solidFill>
              </a:rPr>
              <a:t>8 pennies total</a:t>
            </a:r>
          </a:p>
          <a:p>
            <a:pPr marL="285750" indent="-285750">
              <a:buFont typeface="Arial" panose="020B0604020202020204" pitchFamily="34" charset="0"/>
              <a:buChar char="•"/>
            </a:pPr>
            <a:r>
              <a:rPr lang="en-US" dirty="0" smtClean="0">
                <a:solidFill>
                  <a:prstClr val="black"/>
                </a:solidFill>
              </a:rPr>
              <a:t>Expendables:</a:t>
            </a:r>
          </a:p>
          <a:p>
            <a:pPr marL="742950" lvl="1" indent="-285750">
              <a:buFont typeface="Arial" panose="020B0604020202020204" pitchFamily="34" charset="0"/>
              <a:buChar char="•"/>
            </a:pPr>
            <a:r>
              <a:rPr lang="en-US" dirty="0" smtClean="0">
                <a:solidFill>
                  <a:prstClr val="black"/>
                </a:solidFill>
              </a:rPr>
              <a:t>Coyote</a:t>
            </a:r>
          </a:p>
          <a:p>
            <a:pPr marL="742950" lvl="1" indent="-285750">
              <a:buFont typeface="Arial" panose="020B0604020202020204" pitchFamily="34" charset="0"/>
              <a:buChar char="•"/>
            </a:pPr>
            <a:r>
              <a:rPr lang="en-US" dirty="0" err="1" smtClean="0">
                <a:solidFill>
                  <a:prstClr val="black"/>
                </a:solidFill>
              </a:rPr>
              <a:t>Dropsondes</a:t>
            </a:r>
            <a:r>
              <a:rPr lang="en-US" dirty="0" smtClean="0">
                <a:solidFill>
                  <a:prstClr val="black"/>
                </a:solidFill>
              </a:rPr>
              <a:t>:  ~ 17</a:t>
            </a:r>
          </a:p>
          <a:p>
            <a:pPr marL="742950" lvl="1" indent="-285750">
              <a:buFont typeface="Arial" panose="020B0604020202020204" pitchFamily="34" charset="0"/>
              <a:buChar char="•"/>
            </a:pPr>
            <a:r>
              <a:rPr lang="en-US" dirty="0" smtClean="0">
                <a:solidFill>
                  <a:prstClr val="black"/>
                </a:solidFill>
              </a:rPr>
              <a:t>BT’s external:  12</a:t>
            </a:r>
          </a:p>
          <a:p>
            <a:endParaRPr lang="en-US" dirty="0" smtClean="0">
              <a:solidFill>
                <a:prstClr val="black"/>
              </a:solidFill>
            </a:endParaRPr>
          </a:p>
          <a:p>
            <a:pPr marL="285750" indent="-285750">
              <a:buFont typeface="Arial" panose="020B0604020202020204" pitchFamily="34" charset="0"/>
              <a:buChar char="•"/>
            </a:pPr>
            <a:endParaRPr lang="en-US" dirty="0" smtClean="0">
              <a:solidFill>
                <a:prstClr val="black"/>
              </a:solidFill>
            </a:endParaRPr>
          </a:p>
          <a:p>
            <a:pPr marL="742950" lvl="1" indent="-285750">
              <a:buFont typeface="Arial" panose="020B0604020202020204" pitchFamily="34" charset="0"/>
              <a:buChar char="•"/>
            </a:pPr>
            <a:endParaRPr lang="en-US" b="1" dirty="0" smtClean="0">
              <a:solidFill>
                <a:prstClr val="black"/>
              </a:solidFill>
            </a:endParaRPr>
          </a:p>
          <a:p>
            <a:pPr marL="285750" indent="-285750">
              <a:buFont typeface="Arial" panose="020B0604020202020204" pitchFamily="34" charset="0"/>
              <a:buChar char="•"/>
            </a:pPr>
            <a:endParaRPr lang="en-US" b="1" u="sng" dirty="0">
              <a:solidFill>
                <a:prstClr val="black"/>
              </a:solidFill>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8710" t="16926" r="23196" b="5176"/>
          <a:stretch/>
        </p:blipFill>
        <p:spPr>
          <a:xfrm>
            <a:off x="4501937" y="1371600"/>
            <a:ext cx="4426722" cy="4585430"/>
          </a:xfrm>
          <a:prstGeom prst="rect">
            <a:avLst/>
          </a:prstGeom>
        </p:spPr>
      </p:pic>
    </p:spTree>
    <p:extLst>
      <p:ext uri="{BB962C8B-B14F-4D97-AF65-F5344CB8AC3E}">
        <p14:creationId xmlns:p14="http://schemas.microsoft.com/office/powerpoint/2010/main" val="38134724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21234" y="7920"/>
            <a:ext cx="8912280" cy="990360"/>
          </a:xfrm>
          <a:prstGeom prst="rect">
            <a:avLst/>
          </a:prstGeom>
          <a:noFill/>
          <a:ln>
            <a:noFill/>
          </a:ln>
        </p:spPr>
        <p:txBody>
          <a:bodyPr anchor="ctr"/>
          <a:lstStyle/>
          <a:p>
            <a:pPr algn="ctr"/>
            <a:r>
              <a:rPr lang="en-US" sz="4400" dirty="0" smtClean="0">
                <a:solidFill>
                  <a:srgbClr val="000000"/>
                </a:solidFill>
              </a:rPr>
              <a:t>Actual Flights</a:t>
            </a:r>
          </a:p>
        </p:txBody>
      </p:sp>
      <p:pic>
        <p:nvPicPr>
          <p:cNvPr id="46" name="Picture 18"/>
          <p:cNvPicPr/>
          <p:nvPr/>
        </p:nvPicPr>
        <p:blipFill>
          <a:blip r:embed="rId3" cstate="print"/>
          <a:stretch/>
        </p:blipFill>
        <p:spPr>
          <a:xfrm>
            <a:off x="228600" y="101520"/>
            <a:ext cx="53640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1" name="CustomShape 6"/>
          <p:cNvSpPr/>
          <p:nvPr/>
        </p:nvSpPr>
        <p:spPr>
          <a:xfrm>
            <a:off x="0" y="4995960"/>
            <a:ext cx="9143640" cy="338040"/>
          </a:xfrm>
          <a:prstGeom prst="rect">
            <a:avLst/>
          </a:prstGeom>
          <a:solidFill>
            <a:schemeClr val="bg1"/>
          </a:solidFill>
          <a:ln>
            <a:noFill/>
          </a:ln>
        </p:spPr>
        <p:style>
          <a:lnRef idx="0">
            <a:scrgbClr r="0" g="0" b="0"/>
          </a:lnRef>
          <a:fillRef idx="0">
            <a:scrgbClr r="0" g="0" b="0"/>
          </a:fillRef>
          <a:effectRef idx="0">
            <a:scrgbClr r="0" g="0" b="0"/>
          </a:effectRef>
          <a:fontRef idx="minor"/>
        </p:style>
      </p:sp>
      <p:sp>
        <p:nvSpPr>
          <p:cNvPr id="2" name="TextBox 1"/>
          <p:cNvSpPr txBox="1"/>
          <p:nvPr/>
        </p:nvSpPr>
        <p:spPr>
          <a:xfrm>
            <a:off x="-49335" y="990360"/>
            <a:ext cx="3602832" cy="2308324"/>
          </a:xfrm>
          <a:prstGeom prst="rect">
            <a:avLst/>
          </a:prstGeom>
          <a:noFill/>
        </p:spPr>
        <p:txBody>
          <a:bodyPr wrap="square" numCol="1" rtlCol="0">
            <a:spAutoFit/>
          </a:bodyPr>
          <a:lstStyle/>
          <a:p>
            <a:pPr marL="285750" indent="-285750">
              <a:buFont typeface="Arial" panose="020B0604020202020204" pitchFamily="34" charset="0"/>
              <a:buChar char="•"/>
            </a:pPr>
            <a:r>
              <a:rPr lang="en-US" dirty="0" smtClean="0">
                <a:solidFill>
                  <a:prstClr val="black"/>
                </a:solidFill>
              </a:rPr>
              <a:t>Actual Expendables:</a:t>
            </a:r>
          </a:p>
          <a:p>
            <a:pPr marL="742950" lvl="1" indent="-285750">
              <a:buFont typeface="Arial" panose="020B0604020202020204" pitchFamily="34" charset="0"/>
              <a:buChar char="•"/>
            </a:pPr>
            <a:r>
              <a:rPr lang="en-US" dirty="0" smtClean="0">
                <a:solidFill>
                  <a:prstClr val="black"/>
                </a:solidFill>
              </a:rPr>
              <a:t>Coyote (1)</a:t>
            </a:r>
          </a:p>
          <a:p>
            <a:pPr marL="742950" lvl="1" indent="-285750">
              <a:buFont typeface="Arial" panose="020B0604020202020204" pitchFamily="34" charset="0"/>
              <a:buChar char="•"/>
            </a:pPr>
            <a:r>
              <a:rPr lang="en-US" dirty="0" smtClean="0">
                <a:solidFill>
                  <a:prstClr val="black"/>
                </a:solidFill>
              </a:rPr>
              <a:t>IR </a:t>
            </a:r>
            <a:r>
              <a:rPr lang="en-US" dirty="0" err="1" smtClean="0">
                <a:solidFill>
                  <a:prstClr val="black"/>
                </a:solidFill>
              </a:rPr>
              <a:t>Dropsondes</a:t>
            </a:r>
            <a:r>
              <a:rPr lang="en-US" dirty="0" smtClean="0">
                <a:solidFill>
                  <a:prstClr val="black"/>
                </a:solidFill>
              </a:rPr>
              <a:t>:  15 </a:t>
            </a:r>
          </a:p>
          <a:p>
            <a:pPr marL="742950" lvl="1" indent="-285750">
              <a:buFont typeface="Arial" panose="020B0604020202020204" pitchFamily="34" charset="0"/>
              <a:buChar char="•"/>
            </a:pPr>
            <a:r>
              <a:rPr lang="en-US" dirty="0" smtClean="0">
                <a:solidFill>
                  <a:prstClr val="black"/>
                </a:solidFill>
              </a:rPr>
              <a:t>BT’s external: </a:t>
            </a:r>
            <a:r>
              <a:rPr lang="en-US" dirty="0">
                <a:solidFill>
                  <a:prstClr val="black"/>
                </a:solidFill>
              </a:rPr>
              <a:t>8</a:t>
            </a:r>
            <a:endParaRPr lang="en-US" dirty="0" smtClean="0">
              <a:solidFill>
                <a:prstClr val="black"/>
              </a:solidFill>
            </a:endParaRPr>
          </a:p>
          <a:p>
            <a:endParaRPr lang="en-US" dirty="0" smtClean="0">
              <a:solidFill>
                <a:prstClr val="black"/>
              </a:solidFill>
            </a:endParaRPr>
          </a:p>
          <a:p>
            <a:pPr marL="285750" indent="-285750">
              <a:buFont typeface="Arial" panose="020B0604020202020204" pitchFamily="34" charset="0"/>
              <a:buChar char="•"/>
            </a:pPr>
            <a:endParaRPr lang="en-US" dirty="0" smtClean="0">
              <a:solidFill>
                <a:prstClr val="black"/>
              </a:solidFill>
            </a:endParaRPr>
          </a:p>
          <a:p>
            <a:pPr marL="742950" lvl="1" indent="-285750">
              <a:buFont typeface="Arial" panose="020B0604020202020204" pitchFamily="34" charset="0"/>
              <a:buChar char="•"/>
            </a:pPr>
            <a:endParaRPr lang="en-US" b="1" dirty="0" smtClean="0">
              <a:solidFill>
                <a:prstClr val="black"/>
              </a:solidFill>
            </a:endParaRPr>
          </a:p>
          <a:p>
            <a:pPr marL="285750" indent="-285750">
              <a:buFont typeface="Arial" panose="020B0604020202020204" pitchFamily="34" charset="0"/>
              <a:buChar char="•"/>
            </a:pPr>
            <a:endParaRPr lang="en-US" b="1" u="sng" dirty="0">
              <a:solidFill>
                <a:prstClr val="black"/>
              </a:solidFill>
            </a:endParaRPr>
          </a:p>
        </p:txBody>
      </p:sp>
      <p:pic>
        <p:nvPicPr>
          <p:cNvPr id="4" name="Picture 3" descr="coyote_09222017_image2_09262017 (1).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1" y="2316664"/>
            <a:ext cx="2934938" cy="267929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7128" y="1436107"/>
            <a:ext cx="4145666" cy="4667329"/>
          </a:xfrm>
          <a:prstGeom prst="rect">
            <a:avLst/>
          </a:prstGeom>
        </p:spPr>
      </p:pic>
    </p:spTree>
    <p:extLst>
      <p:ext uri="{BB962C8B-B14F-4D97-AF65-F5344CB8AC3E}">
        <p14:creationId xmlns:p14="http://schemas.microsoft.com/office/powerpoint/2010/main" val="27262802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365129"/>
            <a:ext cx="8686800" cy="1325563"/>
          </a:xfrm>
        </p:spPr>
        <p:txBody>
          <a:bodyPr>
            <a:normAutofit/>
          </a:bodyPr>
          <a:lstStyle/>
          <a:p>
            <a:r>
              <a:rPr lang="en-US" sz="3600" dirty="0" smtClean="0"/>
              <a:t>20170922H1 </a:t>
            </a:r>
            <a:r>
              <a:rPr lang="mr-IN" sz="3600" dirty="0" smtClean="0"/>
              <a:t>–</a:t>
            </a:r>
            <a:r>
              <a:rPr lang="en-US" sz="3600" dirty="0"/>
              <a:t> DWL     20170922H1 </a:t>
            </a:r>
            <a:r>
              <a:rPr lang="en-US" sz="3600" dirty="0" smtClean="0"/>
              <a:t>-  Coyote</a:t>
            </a:r>
            <a:endParaRPr lang="en-US" sz="3600" dirty="0"/>
          </a:p>
        </p:txBody>
      </p:sp>
      <p:sp>
        <p:nvSpPr>
          <p:cNvPr id="7" name="Content Placeholder 6"/>
          <p:cNvSpPr>
            <a:spLocks noGrp="1"/>
          </p:cNvSpPr>
          <p:nvPr>
            <p:ph idx="1"/>
          </p:nvPr>
        </p:nvSpPr>
        <p:spPr>
          <a:xfrm>
            <a:off x="195943" y="1690688"/>
            <a:ext cx="4171950" cy="4351338"/>
          </a:xfrm>
        </p:spPr>
        <p:txBody>
          <a:bodyPr>
            <a:normAutofit/>
          </a:bodyPr>
          <a:lstStyle/>
          <a:p>
            <a:r>
              <a:rPr lang="en-US" dirty="0" smtClean="0"/>
              <a:t>Performed DWL module 2 (partial moat regions). Note: LF too low to confirm moat. </a:t>
            </a:r>
            <a:endParaRPr lang="en-US" dirty="0" smtClean="0">
              <a:solidFill>
                <a:schemeClr val="accent1">
                  <a:lumMod val="75000"/>
                </a:schemeClr>
              </a:solidFill>
            </a:endParaRPr>
          </a:p>
          <a:p>
            <a:r>
              <a:rPr lang="en-US" dirty="0" smtClean="0"/>
              <a:t>Performed DWL module 5 (high wind regions). </a:t>
            </a:r>
          </a:p>
          <a:p>
            <a:r>
              <a:rPr lang="en-US" dirty="0" smtClean="0"/>
              <a:t>Problems: none</a:t>
            </a:r>
          </a:p>
        </p:txBody>
      </p:sp>
      <p:sp>
        <p:nvSpPr>
          <p:cNvPr id="5" name="Content Placeholder 6"/>
          <p:cNvSpPr txBox="1">
            <a:spLocks/>
          </p:cNvSpPr>
          <p:nvPr/>
        </p:nvSpPr>
        <p:spPr>
          <a:xfrm>
            <a:off x="4572000" y="1828800"/>
            <a:ext cx="4171950" cy="435133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sz="3100" b="1" u="sng" dirty="0" smtClean="0">
                <a:solidFill>
                  <a:prstClr val="black"/>
                </a:solidFill>
              </a:rPr>
              <a:t>Coyote flight 1 Eyewall Experiment...</a:t>
            </a:r>
          </a:p>
          <a:p>
            <a:pPr marL="0" indent="0" algn="just">
              <a:lnSpc>
                <a:spcPct val="120000"/>
              </a:lnSpc>
              <a:buFont typeface="Arial"/>
              <a:buNone/>
            </a:pPr>
            <a:r>
              <a:rPr lang="en-US" sz="3100" dirty="0" smtClean="0">
                <a:solidFill>
                  <a:prstClr val="black"/>
                </a:solidFill>
              </a:rPr>
              <a:t>Record duration (43 min) for an </a:t>
            </a:r>
            <a:r>
              <a:rPr lang="en-US" sz="3100" dirty="0" err="1" smtClean="0">
                <a:solidFill>
                  <a:prstClr val="black"/>
                </a:solidFill>
              </a:rPr>
              <a:t>eyewall</a:t>
            </a:r>
            <a:r>
              <a:rPr lang="en-US" sz="3100" dirty="0" smtClean="0">
                <a:solidFill>
                  <a:prstClr val="black"/>
                </a:solidFill>
              </a:rPr>
              <a:t> mission was observed.  We had controlled flight as low as 400 ft (121m) and also set a world record (to the best of my knowledge) for maximum wind speed recorded by a UAS (123MPH). The P3 performed a complementary eye/eyewall pattern that coincided with the UAS track and position. These data were sent in real time to NOAA’s National Hurricane Center.  In this particular instance the data were used by NHC forecasters as part of their forecast discussion for Major Hurricane Maria. </a:t>
            </a:r>
          </a:p>
        </p:txBody>
      </p:sp>
    </p:spTree>
    <p:extLst>
      <p:ext uri="{BB962C8B-B14F-4D97-AF65-F5344CB8AC3E}">
        <p14:creationId xmlns:p14="http://schemas.microsoft.com/office/powerpoint/2010/main" val="4243178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55520" y="-127794"/>
            <a:ext cx="8912280" cy="990360"/>
          </a:xfrm>
          <a:prstGeom prst="rect">
            <a:avLst/>
          </a:prstGeom>
          <a:noFill/>
          <a:ln>
            <a:noFill/>
          </a:ln>
        </p:spPr>
        <p:txBody>
          <a:bodyPr anchor="ctr"/>
          <a:lstStyle/>
          <a:p>
            <a:pPr algn="ctr"/>
            <a:r>
              <a:rPr lang="en-US" sz="4400" dirty="0" smtClean="0">
                <a:solidFill>
                  <a:srgbClr val="000000"/>
                </a:solidFill>
              </a:rPr>
              <a:t>Hurricane Maria</a:t>
            </a:r>
          </a:p>
        </p:txBody>
      </p:sp>
      <p:pic>
        <p:nvPicPr>
          <p:cNvPr id="46" name="Picture 18"/>
          <p:cNvPicPr/>
          <p:nvPr/>
        </p:nvPicPr>
        <p:blipFill>
          <a:blip r:embed="rId3" cstate="print"/>
          <a:stretch/>
        </p:blipFill>
        <p:spPr>
          <a:xfrm>
            <a:off x="307800" y="101520"/>
            <a:ext cx="566280" cy="630360"/>
          </a:xfrm>
          <a:prstGeom prst="rect">
            <a:avLst/>
          </a:prstGeom>
          <a:ln>
            <a:noFill/>
          </a:ln>
        </p:spPr>
      </p:pic>
      <p:sp>
        <p:nvSpPr>
          <p:cNvPr id="47" name="CustomShape 2"/>
          <p:cNvSpPr/>
          <p:nvPr/>
        </p:nvSpPr>
        <p:spPr>
          <a:xfrm>
            <a:off x="155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8" name="CustomShape 3"/>
          <p:cNvSpPr/>
          <p:nvPr/>
        </p:nvSpPr>
        <p:spPr>
          <a:xfrm>
            <a:off x="307800" y="792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49" name="CustomShape 4"/>
          <p:cNvSpPr/>
          <p:nvPr/>
        </p:nvSpPr>
        <p:spPr>
          <a:xfrm>
            <a:off x="460440" y="16020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50" name="CustomShape 5"/>
          <p:cNvSpPr/>
          <p:nvPr/>
        </p:nvSpPr>
        <p:spPr>
          <a:xfrm>
            <a:off x="612720" y="31284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2" name="TextBox 1"/>
          <p:cNvSpPr txBox="1"/>
          <p:nvPr/>
        </p:nvSpPr>
        <p:spPr>
          <a:xfrm>
            <a:off x="2057400" y="592416"/>
            <a:ext cx="5334000" cy="2769989"/>
          </a:xfrm>
          <a:prstGeom prst="rect">
            <a:avLst/>
          </a:prstGeom>
          <a:noFill/>
        </p:spPr>
        <p:txBody>
          <a:bodyPr wrap="square" numCol="1" rtlCol="0">
            <a:spAutoFit/>
          </a:bodyPr>
          <a:lstStyle/>
          <a:p>
            <a:pPr algn="ctr"/>
            <a:r>
              <a:rPr lang="en-US" sz="2000" b="1" dirty="0" smtClean="0">
                <a:solidFill>
                  <a:prstClr val="black"/>
                </a:solidFill>
              </a:rPr>
              <a:t>20170923H1</a:t>
            </a:r>
          </a:p>
          <a:p>
            <a:pPr algn="ctr"/>
            <a:r>
              <a:rPr lang="en-US" sz="2000" b="1" dirty="0" smtClean="0">
                <a:solidFill>
                  <a:prstClr val="black"/>
                </a:solidFill>
              </a:rPr>
              <a:t>Storm Info</a:t>
            </a:r>
          </a:p>
          <a:p>
            <a:pPr marL="285750" indent="-285750" algn="ctr">
              <a:buFont typeface="Arial" panose="020B0604020202020204" pitchFamily="34" charset="0"/>
              <a:buChar char="•"/>
            </a:pPr>
            <a:r>
              <a:rPr lang="en-US" sz="2000" dirty="0" smtClean="0">
                <a:solidFill>
                  <a:prstClr val="black"/>
                </a:solidFill>
              </a:rPr>
              <a:t>11am:  Cat 3 95mb 100kt</a:t>
            </a:r>
          </a:p>
          <a:p>
            <a:pPr marL="285750" indent="-285750" algn="ctr">
              <a:buFont typeface="Arial" panose="020B0604020202020204" pitchFamily="34" charset="0"/>
              <a:buChar char="•"/>
            </a:pPr>
            <a:r>
              <a:rPr lang="en-US" sz="2000" dirty="0" smtClean="0">
                <a:solidFill>
                  <a:prstClr val="black"/>
                </a:solidFill>
              </a:rPr>
              <a:t>25.4N 72.3Wmvg NNW @ 7kt</a:t>
            </a:r>
          </a:p>
          <a:p>
            <a:pPr marL="285750" indent="-285750" algn="ctr">
              <a:buFont typeface="Arial" panose="020B0604020202020204" pitchFamily="34" charset="0"/>
              <a:buChar char="•"/>
            </a:pPr>
            <a:r>
              <a:rPr lang="en-US" sz="2000" dirty="0" smtClean="0">
                <a:solidFill>
                  <a:prstClr val="black"/>
                </a:solidFill>
              </a:rPr>
              <a:t>Eye: 1330Z 30nm Open S, RMW ~ 20nm</a:t>
            </a:r>
          </a:p>
          <a:p>
            <a:pPr marL="285750" indent="-285750" algn="ctr">
              <a:buFont typeface="Arial" panose="020B0604020202020204" pitchFamily="34" charset="0"/>
              <a:buChar char="•"/>
            </a:pPr>
            <a:r>
              <a:rPr lang="en-US" sz="2000" dirty="0" smtClean="0">
                <a:solidFill>
                  <a:prstClr val="black"/>
                </a:solidFill>
              </a:rPr>
              <a:t>RMW ~ 23nm</a:t>
            </a:r>
          </a:p>
          <a:p>
            <a:pPr algn="ctr"/>
            <a:endParaRPr lang="en-US" b="1" u="sng" dirty="0" smtClean="0">
              <a:solidFill>
                <a:prstClr val="black"/>
              </a:solidFill>
            </a:endParaRPr>
          </a:p>
          <a:p>
            <a:pPr marL="742950" lvl="1" indent="-285750" algn="ctr">
              <a:buFont typeface="Arial" panose="020B0604020202020204" pitchFamily="34" charset="0"/>
              <a:buChar char="•"/>
            </a:pPr>
            <a:endParaRPr lang="en-US" b="1" dirty="0" smtClean="0">
              <a:solidFill>
                <a:prstClr val="black"/>
              </a:solidFill>
            </a:endParaRPr>
          </a:p>
          <a:p>
            <a:pPr marL="285750" indent="-285750" algn="ctr">
              <a:buFont typeface="Arial" panose="020B0604020202020204" pitchFamily="34" charset="0"/>
              <a:buChar char="•"/>
            </a:pPr>
            <a:endParaRPr lang="en-US" b="1" u="sng" dirty="0">
              <a:solidFill>
                <a:prstClr val="black"/>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428" y="2424041"/>
            <a:ext cx="6651017" cy="4434011"/>
          </a:xfrm>
          <a:prstGeom prst="rect">
            <a:avLst/>
          </a:prstGeom>
        </p:spPr>
      </p:pic>
    </p:spTree>
    <p:extLst>
      <p:ext uri="{BB962C8B-B14F-4D97-AF65-F5344CB8AC3E}">
        <p14:creationId xmlns:p14="http://schemas.microsoft.com/office/powerpoint/2010/main" val="30078422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3767</TotalTime>
  <Words>1042</Words>
  <Application>Microsoft Macintosh PowerPoint</Application>
  <PresentationFormat>On-screen Show (4:3)</PresentationFormat>
  <Paragraphs>182</Paragraphs>
  <Slides>23</Slides>
  <Notes>13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Calibri</vt:lpstr>
      <vt:lpstr>Calibri Light</vt:lpstr>
      <vt:lpstr>Mangal</vt:lpstr>
      <vt:lpstr>ＭＳ Ｐゴシック</vt:lpstr>
      <vt:lpstr>Wingdings</vt:lpstr>
      <vt:lpstr>Arial</vt:lpstr>
      <vt:lpstr>1_Office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20170922H1 – DWL     20170922H1 -  Coyote</vt:lpstr>
      <vt:lpstr>PowerPoint Presentation</vt:lpstr>
      <vt:lpstr>PowerPoint Presentation</vt:lpstr>
      <vt:lpstr>PowerPoint Presentation</vt:lpstr>
      <vt:lpstr>DWL 20170923H1</vt:lpstr>
      <vt:lpstr>20170923H1 -  Coyote  Missions 2-4</vt:lpstr>
      <vt:lpstr>PowerPoint Presentation</vt:lpstr>
      <vt:lpstr>PowerPoint Presentation</vt:lpstr>
      <vt:lpstr>PowerPoint Presentation</vt:lpstr>
      <vt:lpstr>PowerPoint Presentation</vt:lpstr>
      <vt:lpstr>20170924H2 – DWL      20170924H2 -  Coyote</vt:lpstr>
      <vt:lpstr>Why Maria Datasets are special?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dc:creator>
  <cp:lastModifiedBy>Microsoft Office User</cp:lastModifiedBy>
  <cp:revision>441</cp:revision>
  <dcterms:created xsi:type="dcterms:W3CDTF">2006-08-16T00:00:00Z</dcterms:created>
  <dcterms:modified xsi:type="dcterms:W3CDTF">2017-10-05T21:56:04Z</dcterms:modified>
</cp:coreProperties>
</file>