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56" r:id="rId3"/>
  </p:sldMasterIdLst>
  <p:notesMasterIdLst>
    <p:notesMasterId r:id="rId26"/>
  </p:notesMasterIdLst>
  <p:sldIdLst>
    <p:sldId id="319" r:id="rId4"/>
    <p:sldId id="320" r:id="rId5"/>
    <p:sldId id="321" r:id="rId6"/>
    <p:sldId id="322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 varScale="1">
        <p:scale>
          <a:sx n="173" d="100"/>
          <a:sy n="173" d="100"/>
        </p:scale>
        <p:origin x="6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2B88E-EBD8-4D6B-8004-E399D23DDA96}" type="datetimeFigureOut">
              <a:rPr lang="en-US" smtClean="0"/>
              <a:pPr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A006C-930F-4166-9C4B-5EC4ECFCD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02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24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05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26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E0A6-17A9-4E30-95BF-4DA51EA48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4750-8C34-4EB1-9E2D-2DC86E191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E702-58D0-4420-B78C-690BCE16B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9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42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4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7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1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96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73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3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A851-8CB9-44D1-90B0-8231BBF36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4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9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89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92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42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4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74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1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9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359D-B827-417B-9CF8-3BD9D594C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30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44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9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8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09AB-ABCD-4BF7-830C-F18FE5EA2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BD4C-54BD-4345-8699-619D38CD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A5E6-6D95-4604-9FCF-901B4596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BC59-F9B3-40EF-AECB-33E7C8F2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A5AD-4F1E-4F03-A3E0-7E3D0349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CD00-7EE8-49A5-81F7-7A03A4F8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094C7-F741-48B5-ABF6-96603C33E285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7ED151-EF76-484C-A3F1-14FB9E5E38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CBA8C28-B406-FD49-AB27-135FF6734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oml.noaa.gov/hrd/Storm_pages/jose2017/20170918JO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25" y="1146875"/>
            <a:ext cx="3742333" cy="37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oml.noaa.gov/hrd/Storm_pages/jose2017/20170917J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9" y="1146927"/>
            <a:ext cx="3724252" cy="37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228600"/>
            <a:ext cx="66294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Hurricane Jose Debrief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52800" y="6248451"/>
            <a:ext cx="2667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defRPr/>
            </a:pPr>
            <a:r>
              <a:rPr lang="en-US" sz="2200" dirty="0" smtClean="0">
                <a:solidFill>
                  <a:prstClr val="white"/>
                </a:solidFill>
                <a:ea typeface="ＭＳ Ｐゴシック" pitchFamily="34" charset="-128"/>
                <a:cs typeface="ＭＳ Ｐゴシック" charset="0"/>
              </a:rPr>
              <a:t>October </a:t>
            </a:r>
            <a:r>
              <a:rPr lang="en-US" sz="2200" dirty="0">
                <a:solidFill>
                  <a:prstClr val="white"/>
                </a:solidFill>
                <a:ea typeface="ＭＳ Ｐゴシック" pitchFamily="34" charset="-128"/>
                <a:cs typeface="ＭＳ Ｐゴシック" charset="0"/>
              </a:rPr>
              <a:t>4</a:t>
            </a:r>
            <a:r>
              <a:rPr lang="en-US" sz="2200" dirty="0" smtClean="0">
                <a:solidFill>
                  <a:prstClr val="white"/>
                </a:solidFill>
                <a:ea typeface="ＭＳ Ｐゴシック" pitchFamily="34" charset="-128"/>
                <a:cs typeface="ＭＳ Ｐゴシック" charset="0"/>
              </a:rPr>
              <a:t>, 2017</a:t>
            </a:r>
            <a:endParaRPr lang="en-US" sz="2200" dirty="0">
              <a:solidFill>
                <a:prstClr val="white"/>
              </a:solidFill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" y="5022914"/>
            <a:ext cx="8839200" cy="12192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Flight ops re-cap: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noProof="0" dirty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EMC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missions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~16 P-3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flight hours;</a:t>
            </a: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~9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GPSsondes</a:t>
            </a: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; 0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AXBTs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</a:t>
            </a: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G-IV Synoptic surveillance mission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0200" y="1146927"/>
            <a:ext cx="2590800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FFFF66"/>
                </a:solidFill>
                <a:latin typeface="Calibri" pitchFamily="34" charset="0"/>
              </a:rPr>
              <a:t>14Z 17 Sep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9803" y="1146927"/>
            <a:ext cx="2392552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FFFF66"/>
                </a:solidFill>
                <a:latin typeface="Calibri" pitchFamily="34" charset="0"/>
              </a:rPr>
              <a:t>14Z </a:t>
            </a:r>
            <a:r>
              <a:rPr lang="en-US" sz="3600" dirty="0">
                <a:solidFill>
                  <a:srgbClr val="FFFF66"/>
                </a:solidFill>
                <a:latin typeface="Calibri" pitchFamily="34" charset="0"/>
              </a:rPr>
              <a:t>1</a:t>
            </a:r>
            <a:r>
              <a:rPr lang="en-US" sz="3600" dirty="0" smtClean="0">
                <a:solidFill>
                  <a:srgbClr val="FFFF66"/>
                </a:solidFill>
                <a:latin typeface="Calibri" pitchFamily="34" charset="0"/>
              </a:rPr>
              <a:t>8 Sep</a:t>
            </a:r>
          </a:p>
        </p:txBody>
      </p:sp>
      <p:sp>
        <p:nvSpPr>
          <p:cNvPr id="2" name="AutoShape 6" descr="http://www.aoml.noaa.gov/hrd/Storm_pages/arthur2014/20140703ARTHU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Dept of Commerce Sea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220153"/>
            <a:ext cx="564906" cy="561647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2" name="Picture 11" descr="NOA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8" y="6238311"/>
            <a:ext cx="533402" cy="533401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4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9932" y="508052"/>
            <a:ext cx="5928246" cy="5625381"/>
            <a:chOff x="1500185" y="658020"/>
            <a:chExt cx="6042918" cy="57253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85" y="658020"/>
              <a:ext cx="5890928" cy="27760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85" y="3535680"/>
              <a:ext cx="6042918" cy="28476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388950" y="930244"/>
              <a:ext cx="2420837" cy="37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NE (DOWNSHEAR)</a:t>
              </a: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9787" y="961631"/>
              <a:ext cx="1912677" cy="37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SW (UPSHEAR)</a:t>
              </a: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8734" y="3925338"/>
              <a:ext cx="2420836" cy="37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SE (RIGHT, SHEAR)</a:t>
              </a: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9570" y="3925338"/>
              <a:ext cx="2360853" cy="37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NW (LEFT, SHEAR)</a:t>
              </a: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38" y="775471"/>
            <a:ext cx="2442007" cy="2006869"/>
          </a:xfrm>
        </p:spPr>
      </p:pic>
      <p:sp>
        <p:nvSpPr>
          <p:cNvPr id="6" name="TextBox 5"/>
          <p:cNvSpPr txBox="1"/>
          <p:nvPr/>
        </p:nvSpPr>
        <p:spPr>
          <a:xfrm>
            <a:off x="6148178" y="3095193"/>
            <a:ext cx="28436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The downward vertical motion may be strongest on the downshear side.</a:t>
            </a: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The rainfall is largest left of the shear.</a:t>
            </a: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The storm center shifted to the east; possible new center forming near the bursts on the down-shear side. 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70855" y="2508112"/>
            <a:ext cx="345440" cy="147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432" y="5840135"/>
            <a:ext cx="807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Largest precipitation is located at </a:t>
            </a:r>
            <a:r>
              <a:rPr lang="en-US" dirty="0" err="1" smtClean="0">
                <a:solidFill>
                  <a:prstClr val="black"/>
                </a:solidFill>
              </a:rPr>
              <a:t>downshear</a:t>
            </a:r>
            <a:r>
              <a:rPr lang="en-US" dirty="0" smtClean="0">
                <a:solidFill>
                  <a:prstClr val="black"/>
                </a:solidFill>
              </a:rPr>
              <a:t>-left to left of the shear direction. </a:t>
            </a: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Vortex tilt seems to be relatively small in such a strong-shear environment.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241790"/>
            <a:ext cx="9144000" cy="4374427"/>
            <a:chOff x="0" y="1241786"/>
            <a:chExt cx="9144000" cy="43744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1786"/>
              <a:ext cx="9144000" cy="4374427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2303253" y="2277374"/>
              <a:ext cx="1078302" cy="125945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036280" y="2169543"/>
              <a:ext cx="1078302" cy="125945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897262" y="1868838"/>
            <a:ext cx="96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shear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8825" y="1233908"/>
            <a:ext cx="914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u="sng" dirty="0" smtClean="0">
                <a:solidFill>
                  <a:srgbClr val="0000FF"/>
                </a:solidFill>
                <a:latin typeface="Arial"/>
                <a:cs typeface="Arial"/>
              </a:rPr>
              <a:t>Some Caveats</a:t>
            </a:r>
            <a:endParaRPr lang="en-US" sz="2800" u="sng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147" y="2021172"/>
            <a:ext cx="8272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TDR analysis encountered problem for the first 2/3 of the mission (disk space, software, turbulence, etc.). Problem was solved in the end and TDR analyses were sent to EMC on time. </a:t>
            </a:r>
          </a:p>
          <a:p>
            <a:pPr marL="342900" indent="-342900" defTabSz="4572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DWL scanner could not be initiated due to commination (VNC)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problem. DWL scanning at a fixed angle. Data were collected throughout the mission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Working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Dave Emmitt after the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for 1-2 hours at midnight. </a:t>
            </a:r>
          </a:p>
          <a:p>
            <a:pPr defTabSz="457200"/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convection (or convective bursts) was avoided on the NE leg. This type of problem was fixed after communicating with flight director. It was a bumpy flight with seat-belt light on for ~ 2-3 hours.    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4188" y="7113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20170917H1		 JOSE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	(TDR mission)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5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20170918H1	AL12	 JOSE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53" y="648981"/>
            <a:ext cx="3137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LPS: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Zawislak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Radar: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Zawislak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Dropsonde: Zawislak / Ryan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DWL: Ryan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Ground Radar: Gamache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7955" y="679485"/>
            <a:ext cx="5716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Takeoff: 0750 UTC, Landing: 1602 UTC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Rotated Fig. 4, 8 kft, 90 nm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Dropsondes at turn points of first Fig. 4; each center pass, if NHC requested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 halfway transit to storm at ferry altitude</a:t>
            </a:r>
          </a:p>
        </p:txBody>
      </p:sp>
      <p:pic>
        <p:nvPicPr>
          <p:cNvPr id="12" name="Picture 11" descr="Macintosh HD:Users:zawislak:Desktop:HFP:2017:Jose:20170918H1:ftk_170918H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6706" r="14087" b="4261"/>
          <a:stretch/>
        </p:blipFill>
        <p:spPr bwMode="auto">
          <a:xfrm>
            <a:off x="4590432" y="2517627"/>
            <a:ext cx="4429699" cy="4089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20170918.1000.goes13.x.ir1km.12LJOSE.75kts-974mb-326N-714W.100p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6" y="2336024"/>
            <a:ext cx="4389120" cy="4389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151" y="2551611"/>
            <a:ext cx="1846451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972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cs typeface="Arial"/>
              </a:rPr>
              <a:t>mb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/ 80 kt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66159" y="5017623"/>
            <a:ext cx="0" cy="33441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5383" y="4625625"/>
            <a:ext cx="1182129" cy="7264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1126" y="5672117"/>
            <a:ext cx="2616226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MOTION (8 kt)</a:t>
            </a:r>
          </a:p>
          <a:p>
            <a:pPr defTabSz="457200"/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SHIPS SHEAR (37 kt)</a:t>
            </a:r>
          </a:p>
          <a:p>
            <a:pPr defTabSz="457200"/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0950 UTC (Arrival at IP)</a:t>
            </a:r>
          </a:p>
          <a:p>
            <a:pPr defTabSz="457200"/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4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20170918H1		AL12	 JOSE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 descr="Macintosh HD:Users:zawislak:Desktop:wg8shr_170918_0600Z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5634" b="47794"/>
          <a:stretch/>
        </p:blipFill>
        <p:spPr bwMode="auto">
          <a:xfrm>
            <a:off x="1" y="681235"/>
            <a:ext cx="4483814" cy="322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zawislak:Desktop:aal12_2017091812_track_early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b="11176"/>
          <a:stretch/>
        </p:blipFill>
        <p:spPr bwMode="auto">
          <a:xfrm>
            <a:off x="4483815" y="681184"/>
            <a:ext cx="4660186" cy="27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zawislak:Desktop:aal12_2017091812_intensity_early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6" b="7602"/>
          <a:stretch/>
        </p:blipFill>
        <p:spPr bwMode="auto">
          <a:xfrm>
            <a:off x="4483815" y="3577102"/>
            <a:ext cx="4660186" cy="297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zawislak:Desktop:wv0-lalo_1709018_0615Z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7050"/>
            <a:ext cx="4483814" cy="3171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8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zawislak:Desktop:HFP:2017:Jose:20170918H1:Track_FLVL_JOSE_NOAA_20170918H1_instor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90" y="602789"/>
            <a:ext cx="6054458" cy="60958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20170918H1		AL12	 JOSE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9416" y="1160339"/>
            <a:ext cx="236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Truncation due to airspace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2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20170918H1		AL12	 JOSE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 descr="Macintosh HD:Users:zawislak:Desktop:1017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71" y="764203"/>
            <a:ext cx="346456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zawislak:Desktop:20170918.1030.goes13.x.ir1km.12LJOSE.75kts-974mb-326N-714W.100p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t="8783" r="5129" b="24912"/>
          <a:stretch/>
        </p:blipFill>
        <p:spPr bwMode="auto">
          <a:xfrm>
            <a:off x="1246371" y="3621754"/>
            <a:ext cx="3464560" cy="31265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46371" y="764204"/>
            <a:ext cx="123859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1017 UTC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371" y="3621708"/>
            <a:ext cx="123859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UTC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Macintosh HD:Users:zawislak:Desktop:1122Z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57" y="764203"/>
            <a:ext cx="33115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710933" y="762716"/>
            <a:ext cx="123859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1122 UTC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Macintosh HD:Users:zawislak:Desktop:20170918.1115.goes13.x.ir1km.12LJOSE.75kts-974mb-326N-714W.100pc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6678" r="5660" b="24731"/>
          <a:stretch/>
        </p:blipFill>
        <p:spPr bwMode="auto">
          <a:xfrm>
            <a:off x="4710957" y="3621703"/>
            <a:ext cx="3311525" cy="312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710933" y="3621708"/>
            <a:ext cx="123859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1115 UTC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cintosh HD:Users:zawislak:Desktop:1222Z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"/>
          <a:stretch/>
        </p:blipFill>
        <p:spPr bwMode="auto">
          <a:xfrm>
            <a:off x="1246371" y="668634"/>
            <a:ext cx="3464560" cy="29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246371" y="670175"/>
            <a:ext cx="123859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1222 UTC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Macintosh HD:Users:zawislak:Desktop:20170918.1215.goes13.x.ir1km.12LJOSE.75kts-974mb-326N-714W.100p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10108" r="5279" b="23588"/>
          <a:stretch/>
        </p:blipFill>
        <p:spPr bwMode="auto">
          <a:xfrm>
            <a:off x="1246371" y="3527622"/>
            <a:ext cx="3464560" cy="32362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246371" y="3527624"/>
            <a:ext cx="123859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1215 UTC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Macintosh HD:Users:zawislak:Desktop:1327Z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57" y="670175"/>
            <a:ext cx="3206291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4710933" y="668686"/>
            <a:ext cx="123859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1327 UTC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Macintosh HD:Users:zawislak:Desktop:20170918.1330.goes13.x.ir1km.12LJOSE.70kts-976mb-335N-712W.100pc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12775" r="5660" b="21302"/>
          <a:stretch/>
        </p:blipFill>
        <p:spPr bwMode="auto">
          <a:xfrm>
            <a:off x="4710957" y="3527622"/>
            <a:ext cx="3206291" cy="323629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4710933" y="3527624"/>
            <a:ext cx="123859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1330 UTC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20170918H1		AL12	 JOSE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7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20170918H1		AL12	 JOSE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Picture 6" descr="Macintosh HD:Users:zawislak:Desktop:HFP:2017:Jose:20170918H1:170918H1_1017_dbz_profil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55" y="773580"/>
            <a:ext cx="5932805" cy="2796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12778" y="1022689"/>
            <a:ext cx="19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SOUTH (USR)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5455" y="1022689"/>
            <a:ext cx="19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NORTH (DSL)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" name="Picture 9" descr="Macintosh HD:Users:zawislak:Desktop:HFP:2017:Jose:20170918H1:170918H1_1122_dbz_profi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55" y="3570120"/>
            <a:ext cx="5932805" cy="27965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812778" y="3809314"/>
            <a:ext cx="19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WEST (USL)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5455" y="3809314"/>
            <a:ext cx="19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EAST (DSR)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1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20170918H1		AL12	 JOSE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3" name="Picture 12" descr="Macintosh HD:Users:zawislak:Desktop:HFP:2017:Jose:20170918H1:170918H1_1220_dbz_profil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55" y="773580"/>
            <a:ext cx="5932805" cy="27965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304643" y="1022689"/>
            <a:ext cx="2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NE (DOWNSHEAR)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455" y="1022689"/>
            <a:ext cx="19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SW (UPSHEAR)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6" name="Picture 15" descr="Macintosh HD:Users:zawislak:Desktop:HFP:2017:Jose:20170918H1:170918H1_1330_dbz_profi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55" y="3570120"/>
            <a:ext cx="5932805" cy="27965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100810" y="3809314"/>
            <a:ext cx="242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SE (RIGHT, SHEAR)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5455" y="3809314"/>
            <a:ext cx="236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NW (LEFT, SHEAR)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Agenda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2788" y="1371600"/>
            <a:ext cx="876300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Missions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Overview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Reasor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Science Discussions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170917H1 TDR (J. Zhang)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170918H1 TDR (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Zawislak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7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20170918H1		AL12	 JOSE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 descr="170918H1_ws_dbz_planvi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220"/>
            <a:ext cx="9144000" cy="43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88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" y="540069"/>
            <a:ext cx="4578491" cy="6104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20170918H1		AL12	 JOSE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Picture 7" descr="IMG_088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34" y="1810143"/>
            <a:ext cx="4565466" cy="34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92024"/>
            <a:ext cx="914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u="sng" dirty="0" smtClean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endParaRPr lang="en-US" sz="2800" u="sng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242151"/>
            <a:ext cx="914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u="sng" dirty="0" smtClean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endParaRPr lang="en-US" sz="2800" u="sng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5581633"/>
            <a:ext cx="914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u="sng" dirty="0" smtClean="0">
                <a:solidFill>
                  <a:prstClr val="black"/>
                </a:solidFill>
                <a:latin typeface="Arial"/>
                <a:cs typeface="Arial"/>
              </a:rPr>
              <a:t>Expendables:</a:t>
            </a:r>
            <a:endParaRPr lang="en-US" sz="2800" u="sng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053204"/>
            <a:ext cx="9144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T/O: 972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80 kt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L/D: 977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65 kt</a:t>
            </a:r>
          </a:p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weakening (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eak SFMR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wind 58 kt, FL 70 kt)</a:t>
            </a:r>
          </a:p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Highest winds 80-100 nm from center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Passes: 1017 UTC, 1122 UTC, 1220, and 1330 UTC</a:t>
            </a:r>
          </a:p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TDR analyses (truncation, noise due to lack of precipitation)</a:t>
            </a:r>
          </a:p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Dropsonde on transit to IP at 21 kft, at turn points of 1</a:t>
            </a:r>
            <a:r>
              <a:rPr lang="en-US" sz="20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Fig. 4, last center (NHC)</a:t>
            </a:r>
          </a:p>
          <a:p>
            <a:pPr defTabSz="457200"/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" y="3765397"/>
            <a:ext cx="9144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noise introduced into analyses due to lack of radar returns in eastern, southern regions of the storm</a:t>
            </a:r>
          </a:p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DWL stuck in a fixed scan, but appeared to collect data throughout the mission</a:t>
            </a:r>
          </a:p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operating DWL from station 2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5627" y="6084124"/>
            <a:ext cx="433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Dropsondes (5 HFIP, 1 NHC)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20170918H1		AL12	 JOSE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	(TDR)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5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84702" y="1524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Missions Overview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1" y="990600"/>
            <a:ext cx="8763000" cy="57912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Purpose</a:t>
            </a:r>
            <a:r>
              <a:rPr lang="en-US" sz="28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EMC-tasked TDR data collection targeting 00 UTC and 12 UTC HWRF cycles</a:t>
            </a:r>
            <a:endParaRPr lang="en-US" sz="280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Target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: </a:t>
            </a: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H Jose on 17-18 Sep as it moved northward to the east of the Carolinas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Background</a:t>
            </a: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At one point Jose had been a MH, but then weakened to a TS as it executed a clockwise loop. Jose re-intensified to a H prior to the missions.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Mission highlights</a:t>
            </a: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Sampled hurricane w/ *potential* for NE U.S. impact; transmitted recon data for HWRF DA (00Z &amp; 12Z). Tested DWL for first time during 2017 season.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5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228600"/>
            <a:ext cx="67818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Missions Overview (local times)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1219200"/>
            <a:ext cx="8534400" cy="12192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17 Sep</a:t>
            </a:r>
            <a:r>
              <a:rPr lang="en-US" sz="28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4PM mission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18</a:t>
            </a:r>
            <a:r>
              <a:rPr lang="en-US" sz="2800" b="1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Sep</a:t>
            </a:r>
            <a:r>
              <a:rPr lang="en-US" sz="28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4AM</a:t>
            </a:r>
            <a:r>
              <a:rPr lang="en-US" sz="28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33543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3" y="1829168"/>
            <a:ext cx="4246881" cy="4246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05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20170917H1		 JOSE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	(TDR mission)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54" y="648985"/>
            <a:ext cx="812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LPS+DWL: Jun Zhang	                        Radar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Robert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Black</a:t>
            </a:r>
          </a:p>
          <a:p>
            <a:pPr defTabSz="457200"/>
            <a:r>
              <a:rPr lang="en-US" dirty="0" err="1" smtClean="0">
                <a:solidFill>
                  <a:prstClr val="black"/>
                </a:solidFill>
                <a:latin typeface="Arial"/>
                <a:cs typeface="Arial"/>
              </a:rPr>
              <a:t>Dropsonde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flight director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            Ground Radar: Paul </a:t>
            </a:r>
            <a:r>
              <a:rPr lang="en-US" dirty="0" err="1" smtClean="0">
                <a:solidFill>
                  <a:prstClr val="black"/>
                </a:solidFill>
                <a:latin typeface="Arial"/>
                <a:cs typeface="Arial"/>
              </a:rPr>
              <a:t>Reasor</a:t>
            </a:r>
            <a:endParaRPr lang="en-US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51" y="2098205"/>
            <a:ext cx="1846451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80 kt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66159" y="4564217"/>
            <a:ext cx="0" cy="33441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9401" y="4108244"/>
            <a:ext cx="1109898" cy="80030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1126" y="5218712"/>
            <a:ext cx="2616226" cy="80021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MOTION (8 kt)</a:t>
            </a:r>
          </a:p>
          <a:p>
            <a:pPr defTabSz="457200"/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SHIPS SHEAR (~40 kt)</a:t>
            </a:r>
          </a:p>
          <a:p>
            <a:pPr defTabSz="457200"/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3152"/>
            <a:ext cx="4551504" cy="34389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8080" y="6018879"/>
            <a:ext cx="315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Strong south-westerly shear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Flight track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8374" y="1858110"/>
            <a:ext cx="4973002" cy="37297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0" y="1089833"/>
            <a:ext cx="4968277" cy="3837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2" y="5076375"/>
            <a:ext cx="571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Takeoff: 1955 UTC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Rotated Fig. 4, 10 kft, 90 nm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Dropsondes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at the first pass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AXBT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631" y="6276652"/>
            <a:ext cx="433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Dropsondes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HFIP, 1 NHC)</a:t>
            </a:r>
          </a:p>
        </p:txBody>
      </p:sp>
    </p:spTree>
    <p:extLst>
      <p:ext uri="{BB962C8B-B14F-4D97-AF65-F5344CB8AC3E}">
        <p14:creationId xmlns:p14="http://schemas.microsoft.com/office/powerpoint/2010/main" val="1609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7" y="352752"/>
            <a:ext cx="7244010" cy="5953209"/>
          </a:xfrm>
        </p:spPr>
      </p:pic>
    </p:spTree>
    <p:extLst>
      <p:ext uri="{BB962C8B-B14F-4D97-AF65-F5344CB8AC3E}">
        <p14:creationId xmlns:p14="http://schemas.microsoft.com/office/powerpoint/2010/main" val="30736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284173"/>
            <a:ext cx="7769013" cy="64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189680" y="568961"/>
            <a:ext cx="6180887" cy="5810912"/>
            <a:chOff x="1518941" y="795271"/>
            <a:chExt cx="5962426" cy="55846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07" y="795271"/>
              <a:ext cx="5888360" cy="27748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941" y="3570120"/>
              <a:ext cx="5962426" cy="28097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12776" y="1022689"/>
              <a:ext cx="1912677" cy="35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SOUTH (USR)</a:t>
              </a: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5453" y="1022689"/>
              <a:ext cx="1912677" cy="35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NORTH (DSL)</a:t>
              </a: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2776" y="3809314"/>
              <a:ext cx="1912677" cy="35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WEST (USL)</a:t>
              </a: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5453" y="3809314"/>
              <a:ext cx="1912677" cy="35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Arial"/>
                  <a:cs typeface="Arial"/>
                </a:rPr>
                <a:t>EAST (DSR)</a:t>
              </a: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67" y="1449441"/>
            <a:ext cx="2442007" cy="2006869"/>
          </a:xfrm>
        </p:spPr>
      </p:pic>
      <p:cxnSp>
        <p:nvCxnSpPr>
          <p:cNvPr id="14" name="Straight Arrow Connector 13"/>
          <p:cNvCxnSpPr/>
          <p:nvPr/>
        </p:nvCxnSpPr>
        <p:spPr>
          <a:xfrm flipV="1">
            <a:off x="3513652" y="5722674"/>
            <a:ext cx="345440" cy="147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93267" y="4192566"/>
            <a:ext cx="2398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The downward vertical motion may be strongest on the downshear-right side where the rainfall is weakest.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686</Words>
  <Application>Microsoft Macintosh PowerPoint</Application>
  <PresentationFormat>On-screen Show (4:3)</PresentationFormat>
  <Paragraphs>112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Courier New</vt:lpstr>
      <vt:lpstr>ＭＳ Ｐゴシック</vt:lpstr>
      <vt:lpstr>Wingdings</vt:lpstr>
      <vt:lpstr>Arial</vt:lpstr>
      <vt:lpstr>1_Office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Flight track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Microsoft Office User</cp:lastModifiedBy>
  <cp:revision>440</cp:revision>
  <dcterms:created xsi:type="dcterms:W3CDTF">2006-08-16T00:00:00Z</dcterms:created>
  <dcterms:modified xsi:type="dcterms:W3CDTF">2017-10-05T21:55:38Z</dcterms:modified>
</cp:coreProperties>
</file>