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2" r:id="rId6"/>
    <p:sldMasterId id="2147483724" r:id="rId7"/>
    <p:sldMasterId id="2147483736" r:id="rId8"/>
  </p:sldMasterIdLst>
  <p:notesMasterIdLst>
    <p:notesMasterId r:id="rId42"/>
  </p:notesMasterIdLst>
  <p:sldIdLst>
    <p:sldId id="257" r:id="rId9"/>
    <p:sldId id="256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55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AF3F9-C168-4375-98D7-2A9F3D06EE63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F3A51-BAC8-4D66-BA30-D301EFE2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8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A085E0-6103-4D07-9458-B535E1BA101B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Minimet: approx. $5k each ?  </a:t>
            </a:r>
          </a:p>
          <a:p>
            <a:pPr eaLnBrk="1" hangingPunct="1"/>
            <a:r>
              <a:rPr lang="en-US" altLang="en-US" smtClean="0"/>
              <a:t>Thermistor chain: $14.9k each.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1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7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3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7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20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93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3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46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31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5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0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10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75" y="1151942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75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670777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38535" y="464356"/>
            <a:ext cx="6861105" cy="415230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75" y="4723817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75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34615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5" y="2268144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05537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6" y="449252"/>
            <a:ext cx="3744682" cy="5777509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32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32" y="3348645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72317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08390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4505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11" y="1821659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32" y="1821659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866149" indent="-241093">
              <a:spcBef>
                <a:spcPts val="2250"/>
              </a:spcBef>
              <a:defRPr sz="2000"/>
            </a:lvl3pPr>
            <a:lvl4pPr marL="1178677" indent="-241093">
              <a:spcBef>
                <a:spcPts val="2250"/>
              </a:spcBef>
              <a:defRPr sz="2000"/>
            </a:lvl4pPr>
            <a:lvl5pPr marL="1491205" indent="-241093">
              <a:spcBef>
                <a:spcPts val="225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9549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7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33" y="892972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63673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32740" y="3491508"/>
            <a:ext cx="3750469" cy="274141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32740" y="446484"/>
            <a:ext cx="3750469" cy="274141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32" y="446484"/>
            <a:ext cx="3750469" cy="578643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6095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75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75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3992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2232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6486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42411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63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9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5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0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51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24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2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03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86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48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49E91-6C07-4D38-95CA-15C209E92D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8889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44F24-0C99-456D-BCB2-A3ACD994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407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54533-D851-4A7F-9470-F1D876E0C1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2720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DC760-8E81-4538-ADC2-0446BD34C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587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96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96A78-A398-47D8-95B5-54A15CC18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3742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7FAE6-1A03-4542-896E-06499C2C74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7017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663EC-C617-4860-BAE1-C7BC1B2D6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4463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A2EFD-FD51-4CCA-AD84-5F26059E6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3354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ED59B-52C9-423D-A916-4A38BB633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270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9CE12-866E-49C1-AC8F-B25F999C4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9153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48A9-5932-4E97-A303-17CC488162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611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822C-AEA4-49A3-A70E-9A83DD83A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9355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51617-38EE-4796-9730-84AB6D71DA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9711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B5173-4DD1-48AE-86EA-A0D273AF0E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092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296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65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03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44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57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57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4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81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2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579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25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50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21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82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90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982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844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57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13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778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2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61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98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447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51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198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44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945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581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97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818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2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879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981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700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21EA-0720-408E-9618-5AD2D60F7A60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06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53"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33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53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3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33" y="178598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33" y="1821659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8878" y="6509742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300"/>
            </a:lvl1pPr>
          </a:lstStyle>
          <a:p>
            <a:pPr algn="ctr" defTabSz="410751" hangingPunct="0"/>
            <a:fld id="{86CB4B4D-7CA3-9044-876B-883B54F8677D}" type="slidenum">
              <a:rPr kern="0">
                <a:solidFill>
                  <a:srgbClr val="FFFFFF"/>
                </a:solidFill>
                <a:sym typeface="Helvetica Light"/>
              </a:rPr>
              <a:pPr algn="ctr" defTabSz="410751" hangingPunct="0"/>
              <a:t>‹#›</a:t>
            </a:fld>
            <a:endParaRPr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5397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7691C-60A4-48BF-8108-1A5DABB297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8F453-9628-4B0D-B45A-105B2A082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8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46C367-47A5-4B60-B18E-CAEC6C77A2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3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78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BB891-59A3-44E5-B09C-743B2B935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099C-FC34-4C54-9FC3-0DD0244148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7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EF7E9D6-FA2D-4542-B7CD-7BB50DCA1B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2935828-FDC1-2C4A-958B-1019140983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47" y="1859344"/>
            <a:ext cx="8604333" cy="156965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 defTabSz="914353"/>
            <a:r>
              <a:rPr lang="en-US" sz="4800" b="1" dirty="0">
                <a:solidFill>
                  <a:srgbClr val="FFFF00"/>
                </a:solidFill>
              </a:rPr>
              <a:t>HRD Observations Team Meeting</a:t>
            </a:r>
          </a:p>
          <a:p>
            <a:pPr algn="ctr" defTabSz="914353"/>
            <a:r>
              <a:rPr lang="en-US" sz="4800" b="1" dirty="0" smtClean="0">
                <a:solidFill>
                  <a:srgbClr val="FFFF00"/>
                </a:solidFill>
              </a:rPr>
              <a:t>March 2016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s://encrypted-tbn2.gstatic.com/images?q=tbn:ANd9GcQiTWHDvBvH1q-NtUEd2i2RtYaEJGbov5b5JB8y2sHRndyglk-k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29">
            <a:off x="2694298" y="3723567"/>
            <a:ext cx="2178427" cy="1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2.gstatic.com/images?q=tbn:ANd9GcQiTWHDvBvH1q-NtUEd2i2RtYaEJGbov5b5JB8y2sHRndyglk-k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709">
            <a:off x="5375421" y="3648276"/>
            <a:ext cx="2178427" cy="1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06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Documents and Settings\rick.lumpkin\My Documents\proposals\NOPP 2009\hurricane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6"/>
          <a:stretch>
            <a:fillRect/>
          </a:stretch>
        </p:blipFill>
        <p:spPr bwMode="auto">
          <a:xfrm>
            <a:off x="76200" y="3429000"/>
            <a:ext cx="8382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Documents and Settings\rick.lumpkin\My Documents\proposals\NOPP 2009\hurricane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7060"/>
          <a:stretch>
            <a:fillRect/>
          </a:stretch>
        </p:blipFill>
        <p:spPr bwMode="auto">
          <a:xfrm>
            <a:off x="-3175" y="9525"/>
            <a:ext cx="40211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3886200" y="533401"/>
            <a:ext cx="5029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Left</a:t>
            </a:r>
            <a:r>
              <a:rPr lang="en-US" altLang="en-US" sz="2400">
                <a:solidFill>
                  <a:srgbClr val="000000"/>
                </a:solidFill>
              </a:rPr>
              <a:t>: deployments in the path of Hurricane Dean (2007).  </a:t>
            </a:r>
            <a:r>
              <a:rPr lang="en-US" altLang="en-US" sz="2400" b="1">
                <a:solidFill>
                  <a:srgbClr val="000000"/>
                </a:solidFill>
              </a:rPr>
              <a:t>Below</a:t>
            </a:r>
            <a:r>
              <a:rPr lang="en-US" altLang="en-US" sz="2400">
                <a:solidFill>
                  <a:srgbClr val="000000"/>
                </a:solidFill>
              </a:rPr>
              <a:t>: surface winds and SST (top layer) and temperatures at 100m depth (bottom layer) in a frame of reference moving with the storm.</a:t>
            </a:r>
          </a:p>
        </p:txBody>
      </p:sp>
    </p:spTree>
    <p:extLst>
      <p:ext uri="{BB962C8B-B14F-4D97-AF65-F5344CB8AC3E}">
        <p14:creationId xmlns:p14="http://schemas.microsoft.com/office/powerpoint/2010/main" val="385676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762000" y="1905008"/>
            <a:ext cx="7543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Plans for 2016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To be staged at Keesler for deployment: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10 Thermistor Chain drifters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10 Minimet drogued drifters</a:t>
            </a:r>
          </a:p>
        </p:txBody>
      </p:sp>
    </p:spTree>
    <p:extLst>
      <p:ext uri="{BB962C8B-B14F-4D97-AF65-F5344CB8AC3E}">
        <p14:creationId xmlns:p14="http://schemas.microsoft.com/office/powerpoint/2010/main" val="1983998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304808"/>
            <a:ext cx="364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HFP 2016 Logistics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1"/>
            <a:ext cx="838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43, 49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42 is expected to return ~mid-June, take ~2 months to get ready for hurricane missions, be ready to fly ~mid-August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Still deciding which instruments to put where, but IWRAP/W-band radar will be together, and get the priority this year (since no IWRAP missions last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DWL, WSRA will be on same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Coyote can operate from either, but need antennae on each P-3 – AOC currently has one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Still working on Mexican clearance (big thanks to Sonia for doing translations, and Justin </a:t>
            </a:r>
            <a:r>
              <a:rPr lang="en-US" sz="2400" dirty="0" err="1" smtClean="0"/>
              <a:t>Kibbey</a:t>
            </a:r>
            <a:r>
              <a:rPr lang="en-US" sz="2400" dirty="0" smtClean="0"/>
              <a:t> for taking lead in obtaining clearance)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Proposed experiments and modules for this year due April 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7189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4" y="295490"/>
            <a:ext cx="656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HFP 2016 Experiments &amp; Modules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95404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Want research targeting more aspects of TC structure, lifecycle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Mature hurricane sampling (e.g., SEF/ERC research)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AEW sampling and modeling (e.g., in framework of genesis experiment)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Missions to conduct from Mexico (e.g., sampling of tropical convection just west of Panama – frequent spurious genesis in GFS)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351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4400" r="37938" b="16150"/>
          <a:stretch/>
        </p:blipFill>
        <p:spPr bwMode="auto">
          <a:xfrm>
            <a:off x="533401" y="1363417"/>
            <a:ext cx="4054070" cy="419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16400" r="39125" b="9800"/>
          <a:stretch/>
        </p:blipFill>
        <p:spPr bwMode="auto">
          <a:xfrm>
            <a:off x="4876800" y="1360850"/>
            <a:ext cx="3733800" cy="419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874" y="295490"/>
            <a:ext cx="784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Aircraft ranges (assuming ~2h on station)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838200"/>
            <a:ext cx="3124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Experiments/modules </a:t>
            </a:r>
          </a:p>
          <a:p>
            <a:pPr algn="ctr"/>
            <a:r>
              <a:rPr lang="en-US" sz="2000" u="sng" dirty="0" smtClean="0"/>
              <a:t>in last year’s HFP</a:t>
            </a:r>
          </a:p>
          <a:p>
            <a:endParaRPr lang="en-US" sz="1400" dirty="0" smtClean="0"/>
          </a:p>
          <a:p>
            <a:r>
              <a:rPr lang="en-US" sz="1600" dirty="0" smtClean="0">
                <a:solidFill>
                  <a:schemeClr val="accent2"/>
                </a:solidFill>
              </a:rPr>
              <a:t>1. P-3 TDR  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2. G-IV TDR  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3</a:t>
            </a:r>
            <a:r>
              <a:rPr lang="en-US" sz="1600" dirty="0">
                <a:solidFill>
                  <a:schemeClr val="accent2"/>
                </a:solidFill>
              </a:rPr>
              <a:t>. </a:t>
            </a:r>
            <a:r>
              <a:rPr lang="en-US" sz="1600" dirty="0" smtClean="0">
                <a:solidFill>
                  <a:schemeClr val="accent2"/>
                </a:solidFill>
              </a:rPr>
              <a:t>MEVAL</a:t>
            </a:r>
            <a:r>
              <a:rPr lang="en-US" sz="1600" dirty="0"/>
              <a:t>	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FFFF00"/>
                </a:solidFill>
              </a:rPr>
              <a:t>4</a:t>
            </a:r>
            <a:r>
              <a:rPr lang="en-US" sz="1600" dirty="0">
                <a:solidFill>
                  <a:srgbClr val="FFFF00"/>
                </a:solidFill>
              </a:rPr>
              <a:t>. </a:t>
            </a:r>
            <a:r>
              <a:rPr lang="en-US" sz="1600" dirty="0" smtClean="0">
                <a:solidFill>
                  <a:srgbClr val="FFFF00"/>
                </a:solidFill>
              </a:rPr>
              <a:t>DWL SAL 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5</a:t>
            </a:r>
            <a:r>
              <a:rPr lang="en-US" sz="1600" dirty="0">
                <a:solidFill>
                  <a:srgbClr val="FFFF00"/>
                </a:solidFill>
              </a:rPr>
              <a:t>. DWL </a:t>
            </a:r>
            <a:r>
              <a:rPr lang="en-US" sz="1600" dirty="0" smtClean="0">
                <a:solidFill>
                  <a:srgbClr val="FFFF00"/>
                </a:solidFill>
              </a:rPr>
              <a:t>PBL</a:t>
            </a:r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6</a:t>
            </a:r>
            <a:r>
              <a:rPr lang="en-US" sz="1600" dirty="0">
                <a:solidFill>
                  <a:srgbClr val="FFFF00"/>
                </a:solidFill>
              </a:rPr>
              <a:t>. </a:t>
            </a:r>
            <a:r>
              <a:rPr lang="en-US" sz="1600" dirty="0" smtClean="0">
                <a:solidFill>
                  <a:srgbClr val="FFFF00"/>
                </a:solidFill>
              </a:rPr>
              <a:t>Coyote</a:t>
            </a:r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7</a:t>
            </a:r>
            <a:r>
              <a:rPr lang="en-US" sz="1600" dirty="0">
                <a:solidFill>
                  <a:srgbClr val="FFFF00"/>
                </a:solidFill>
              </a:rPr>
              <a:t>. </a:t>
            </a:r>
            <a:r>
              <a:rPr lang="en-US" sz="1600" dirty="0" smtClean="0">
                <a:solidFill>
                  <a:srgbClr val="FFFF00"/>
                </a:solidFill>
              </a:rPr>
              <a:t>Ocean </a:t>
            </a:r>
            <a:r>
              <a:rPr lang="en-US" sz="1600" dirty="0">
                <a:solidFill>
                  <a:srgbClr val="FFFF00"/>
                </a:solidFill>
              </a:rPr>
              <a:t>Winds </a:t>
            </a:r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8</a:t>
            </a:r>
            <a:r>
              <a:rPr lang="en-US" sz="1600" dirty="0">
                <a:solidFill>
                  <a:srgbClr val="FFFF00"/>
                </a:solidFill>
              </a:rPr>
              <a:t>. SFMR High-Incidence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B050"/>
                </a:solidFill>
              </a:rPr>
              <a:t>9</a:t>
            </a:r>
            <a:r>
              <a:rPr lang="en-US" sz="1600" dirty="0">
                <a:solidFill>
                  <a:srgbClr val="00B050"/>
                </a:solidFill>
              </a:rPr>
              <a:t>. </a:t>
            </a:r>
            <a:r>
              <a:rPr lang="en-US" sz="1600" dirty="0" smtClean="0">
                <a:solidFill>
                  <a:srgbClr val="00B050"/>
                </a:solidFill>
              </a:rPr>
              <a:t>RI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10</a:t>
            </a:r>
            <a:r>
              <a:rPr lang="en-US" sz="1600" dirty="0">
                <a:solidFill>
                  <a:srgbClr val="00B050"/>
                </a:solidFill>
              </a:rPr>
              <a:t>. TC in </a:t>
            </a:r>
            <a:r>
              <a:rPr lang="en-US" sz="1600" dirty="0" smtClean="0">
                <a:solidFill>
                  <a:srgbClr val="00B050"/>
                </a:solidFill>
              </a:rPr>
              <a:t>Shear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11</a:t>
            </a:r>
            <a:r>
              <a:rPr lang="en-US" sz="1600" dirty="0">
                <a:solidFill>
                  <a:srgbClr val="00B050"/>
                </a:solidFill>
              </a:rPr>
              <a:t>. TC Diurnal Cycle </a:t>
            </a:r>
            <a:r>
              <a:rPr lang="en-US" sz="1600" dirty="0" smtClean="0">
                <a:solidFill>
                  <a:srgbClr val="00B050"/>
                </a:solidFill>
              </a:rPr>
              <a:t>Experiment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12</a:t>
            </a:r>
            <a:r>
              <a:rPr lang="en-US" sz="1600" dirty="0">
                <a:solidFill>
                  <a:srgbClr val="00B050"/>
                </a:solidFill>
              </a:rPr>
              <a:t>. </a:t>
            </a:r>
            <a:r>
              <a:rPr lang="en-US" sz="1600" dirty="0" smtClean="0">
                <a:solidFill>
                  <a:srgbClr val="00B050"/>
                </a:solidFill>
              </a:rPr>
              <a:t>AIRSE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13</a:t>
            </a:r>
            <a:r>
              <a:rPr lang="en-US" sz="1600" dirty="0">
                <a:solidFill>
                  <a:srgbClr val="00B050"/>
                </a:solidFill>
              </a:rPr>
              <a:t>. </a:t>
            </a:r>
            <a:r>
              <a:rPr lang="en-US" sz="1600" dirty="0" smtClean="0">
                <a:solidFill>
                  <a:srgbClr val="00B050"/>
                </a:solidFill>
              </a:rPr>
              <a:t>LANDF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14</a:t>
            </a:r>
            <a:r>
              <a:rPr lang="en-US" sz="1600" dirty="0">
                <a:solidFill>
                  <a:srgbClr val="00B050"/>
                </a:solidFill>
              </a:rPr>
              <a:t>. Convective Burst </a:t>
            </a:r>
            <a:endParaRPr lang="en-US" sz="1600" dirty="0" smtClean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15</a:t>
            </a:r>
            <a:r>
              <a:rPr lang="en-US" sz="1600" dirty="0">
                <a:solidFill>
                  <a:srgbClr val="00B050"/>
                </a:solidFill>
              </a:rPr>
              <a:t>. </a:t>
            </a:r>
            <a:r>
              <a:rPr lang="en-US" sz="1600" dirty="0" smtClean="0">
                <a:solidFill>
                  <a:srgbClr val="00B050"/>
                </a:solidFill>
              </a:rPr>
              <a:t>Warm </a:t>
            </a:r>
            <a:r>
              <a:rPr lang="en-US" sz="1600" dirty="0">
                <a:solidFill>
                  <a:srgbClr val="00B050"/>
                </a:solidFill>
              </a:rPr>
              <a:t>Core </a:t>
            </a:r>
            <a:endParaRPr lang="en-US" sz="1600" dirty="0" smtClean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16</a:t>
            </a:r>
            <a:r>
              <a:rPr lang="en-US" sz="1600" dirty="0">
                <a:solidFill>
                  <a:srgbClr val="00B050"/>
                </a:solidFill>
              </a:rPr>
              <a:t>. </a:t>
            </a:r>
            <a:r>
              <a:rPr lang="en-US" sz="1600" dirty="0" smtClean="0">
                <a:solidFill>
                  <a:srgbClr val="00B050"/>
                </a:solidFill>
              </a:rPr>
              <a:t>SALEX </a:t>
            </a:r>
            <a:r>
              <a:rPr lang="en-US" sz="1600" dirty="0">
                <a:solidFill>
                  <a:srgbClr val="00B050"/>
                </a:solidFill>
              </a:rPr>
              <a:t>Arc Cloud </a:t>
            </a:r>
            <a:endParaRPr lang="en-US" sz="1600" dirty="0" smtClean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17</a:t>
            </a:r>
            <a:r>
              <a:rPr lang="en-US" sz="1600" dirty="0">
                <a:solidFill>
                  <a:srgbClr val="00B050"/>
                </a:solidFill>
              </a:rPr>
              <a:t>. Eye-eyewall mixing </a:t>
            </a:r>
            <a:endParaRPr lang="en-US" sz="1600" dirty="0" smtClean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18</a:t>
            </a:r>
            <a:r>
              <a:rPr lang="en-US" sz="1600" dirty="0">
                <a:solidFill>
                  <a:srgbClr val="00B050"/>
                </a:solidFill>
              </a:rPr>
              <a:t>. Offshore </a:t>
            </a:r>
            <a:r>
              <a:rPr lang="en-US" sz="1600" dirty="0" smtClean="0">
                <a:solidFill>
                  <a:srgbClr val="00B050"/>
                </a:solidFill>
              </a:rPr>
              <a:t>Wind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4" y="1295400"/>
            <a:ext cx="556371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1056" y="6251265"/>
            <a:ext cx="6883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C000"/>
                </a:solidFill>
              </a:rPr>
              <a:t>How many experiments/modules do we need?</a:t>
            </a:r>
            <a:endParaRPr lang="en-US" sz="28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8600"/>
            <a:ext cx="7427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Some summary statistics on HRD aircraft missions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5257804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Majority are operationally-tasked (SYNOP, TDR, SFMR)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 research missions, air-sea and genesis (surprisingly) most frequent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1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130" y="0"/>
            <a:ext cx="9143999" cy="228182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Bringing TC Observations Together into a Unified Framework Using HEDAS Observation Processing Capability</a:t>
            </a:r>
            <a:r>
              <a:rPr lang="en-US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16239"/>
            <a:ext cx="937378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Standalone package to process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Data Assimilation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Composite analysis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Model evaluation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Compare observations across platforms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Evaluate new observation types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92D050"/>
                </a:solidFill>
              </a:rPr>
              <a:t>Provide input to visualization software </a:t>
            </a:r>
          </a:p>
          <a:p>
            <a:endParaRPr lang="en-US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259" y="76200"/>
            <a:ext cx="880266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Functions: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Collect observations across multiple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Read from the native data format for each observation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Decode and convert observed quantities to standard variables (U V T 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Remove flagged data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Calculate standard latitude/longitude and height/pressure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Keep track of original data locations, </a:t>
            </a:r>
            <a:r>
              <a:rPr lang="en-US" sz="2400" dirty="0" err="1">
                <a:solidFill>
                  <a:prstClr val="white"/>
                </a:solidFill>
              </a:rPr>
              <a:t>ob</a:t>
            </a:r>
            <a:r>
              <a:rPr lang="en-US" sz="2400" dirty="0">
                <a:solidFill>
                  <a:prstClr val="white"/>
                </a:solidFill>
              </a:rPr>
              <a:t> numbers and platform</a:t>
            </a:r>
          </a:p>
          <a:p>
            <a:r>
              <a:rPr lang="en-US" sz="3200" dirty="0">
                <a:solidFill>
                  <a:srgbClr val="92D050"/>
                </a:solidFill>
              </a:rPr>
              <a:t>Additional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Filter observations by time and distance from storm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Choose from any or all of the available data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Option to randomize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Option to place observations into a storm-relative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Standalone Fortran software to read and decode most observation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6444" y="394693"/>
            <a:ext cx="7209794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Current Observation Types</a:t>
            </a:r>
            <a:r>
              <a:rPr lang="en-US" sz="3200" dirty="0">
                <a:solidFill>
                  <a:srgbClr val="92D050"/>
                </a:solidFill>
              </a:rPr>
              <a:t>:</a:t>
            </a:r>
          </a:p>
          <a:p>
            <a:endParaRPr lang="en-US" sz="1600" dirty="0">
              <a:solidFill>
                <a:srgbClr val="92D050"/>
              </a:solidFill>
            </a:endParaRPr>
          </a:p>
          <a:p>
            <a:pPr>
              <a:tabLst>
                <a:tab pos="10318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Aircraft:	</a:t>
            </a:r>
            <a:r>
              <a:rPr lang="en-US" sz="2400" dirty="0">
                <a:solidFill>
                  <a:prstClr val="white"/>
                </a:solidFill>
              </a:rPr>
              <a:t>HDOBS (U, V, T, Q, P, Surface Wind Speed)  </a:t>
            </a:r>
          </a:p>
          <a:p>
            <a:pPr>
              <a:tabLst>
                <a:tab pos="10318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	TEMPDROP (U, V, T, Q, P)</a:t>
            </a:r>
          </a:p>
          <a:p>
            <a:pPr>
              <a:tabLst>
                <a:tab pos="10318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	TDR Superobs (Radial wind, Azimuth, Elevation)</a:t>
            </a:r>
          </a:p>
          <a:p>
            <a:pPr>
              <a:tabLst>
                <a:tab pos="10318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	ACARS ( U, V, T, Q, P)</a:t>
            </a:r>
            <a:endParaRPr lang="en-US" sz="2400" dirty="0">
              <a:solidFill>
                <a:prstClr val="white"/>
              </a:solidFill>
            </a:endParaRPr>
          </a:p>
          <a:p>
            <a:pPr>
              <a:tabLst>
                <a:tab pos="18827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Ground </a:t>
            </a:r>
            <a:r>
              <a:rPr lang="en-US" sz="2400" dirty="0">
                <a:solidFill>
                  <a:srgbClr val="FFFF00"/>
                </a:solidFill>
              </a:rPr>
              <a:t>based:	</a:t>
            </a:r>
            <a:r>
              <a:rPr lang="en-US" sz="2400" dirty="0">
                <a:solidFill>
                  <a:prstClr val="white"/>
                </a:solidFill>
              </a:rPr>
              <a:t>RAOBS ( U, V, T, Q, P)</a:t>
            </a:r>
          </a:p>
          <a:p>
            <a:pPr>
              <a:tabLst>
                <a:tab pos="1882775" algn="l"/>
              </a:tabLst>
            </a:pPr>
            <a:r>
              <a:rPr lang="en-US" sz="2400" dirty="0">
                <a:solidFill>
                  <a:srgbClr val="ED7D31"/>
                </a:solidFill>
              </a:rPr>
              <a:t>	BOUY/SHIPS ( U, V, T, Q, P)</a:t>
            </a:r>
          </a:p>
          <a:p>
            <a:pPr>
              <a:tabLst>
                <a:tab pos="1882775" algn="l"/>
              </a:tabLst>
            </a:pPr>
            <a:r>
              <a:rPr lang="en-US" sz="2400" dirty="0">
                <a:solidFill>
                  <a:srgbClr val="ED7D31"/>
                </a:solidFill>
              </a:rPr>
              <a:t>	</a:t>
            </a:r>
            <a:r>
              <a:rPr lang="en-US" sz="2400" dirty="0">
                <a:solidFill>
                  <a:srgbClr val="ED7D31"/>
                </a:solidFill>
              </a:rPr>
              <a:t>WSR 88D (</a:t>
            </a:r>
            <a:r>
              <a:rPr lang="en-US" sz="2400" dirty="0" err="1">
                <a:solidFill>
                  <a:srgbClr val="ED7D31"/>
                </a:solidFill>
              </a:rPr>
              <a:t>Superobbed</a:t>
            </a:r>
            <a:r>
              <a:rPr lang="en-US" sz="2400" dirty="0">
                <a:solidFill>
                  <a:srgbClr val="ED7D31"/>
                </a:solidFill>
              </a:rPr>
              <a:t> Radial Wind, Ref)</a:t>
            </a:r>
            <a:endParaRPr lang="en-US" sz="2400" dirty="0">
              <a:solidFill>
                <a:srgbClr val="ED7D31"/>
              </a:solidFill>
            </a:endParaRPr>
          </a:p>
          <a:p>
            <a:pPr>
              <a:tabLst>
                <a:tab pos="685800" algn="l"/>
              </a:tabLst>
            </a:pPr>
            <a:r>
              <a:rPr lang="en-US" sz="2400" dirty="0" err="1">
                <a:solidFill>
                  <a:srgbClr val="FFFF00"/>
                </a:solidFill>
              </a:rPr>
              <a:t>UAS:</a:t>
            </a:r>
            <a:r>
              <a:rPr lang="en-US" sz="2400" dirty="0" err="1">
                <a:solidFill>
                  <a:prstClr val="white"/>
                </a:solidFill>
              </a:rPr>
              <a:t>Coyote</a:t>
            </a:r>
            <a:r>
              <a:rPr lang="en-US" sz="2400" dirty="0">
                <a:solidFill>
                  <a:prstClr val="white"/>
                </a:solidFill>
              </a:rPr>
              <a:t> (U, V, T, Q, P) </a:t>
            </a:r>
          </a:p>
          <a:p>
            <a:pPr>
              <a:tabLst>
                <a:tab pos="685800" algn="l"/>
              </a:tabLst>
            </a:pPr>
            <a:r>
              <a:rPr lang="en-US" sz="2400" dirty="0">
                <a:solidFill>
                  <a:prstClr val="white"/>
                </a:solidFill>
              </a:rPr>
              <a:t>	Scanning-HIS</a:t>
            </a:r>
            <a:r>
              <a:rPr lang="en-US" sz="2400" dirty="0">
                <a:solidFill>
                  <a:prstClr val="white"/>
                </a:solidFill>
              </a:rPr>
              <a:t>, </a:t>
            </a:r>
            <a:r>
              <a:rPr lang="en-US" sz="2400" dirty="0">
                <a:solidFill>
                  <a:prstClr val="white"/>
                </a:solidFill>
              </a:rPr>
              <a:t>HAMSR ( T, Q)</a:t>
            </a:r>
            <a:endParaRPr lang="en-US" sz="2400" dirty="0">
              <a:solidFill>
                <a:srgbClr val="ED7D31"/>
              </a:solidFill>
            </a:endParaRPr>
          </a:p>
          <a:p>
            <a:pPr>
              <a:tabLst>
                <a:tab pos="685800" algn="l"/>
              </a:tabLst>
            </a:pPr>
            <a:r>
              <a:rPr lang="en-US" sz="2400" dirty="0">
                <a:solidFill>
                  <a:srgbClr val="ED7D31"/>
                </a:solidFill>
              </a:rPr>
              <a:t>	HIRAD (Surface Wind Speed)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</a:p>
          <a:p>
            <a:pPr>
              <a:tabLst>
                <a:tab pos="685800" algn="l"/>
              </a:tabLst>
            </a:pPr>
            <a:r>
              <a:rPr lang="en-US" sz="2400" dirty="0">
                <a:solidFill>
                  <a:srgbClr val="ED7D31"/>
                </a:solidFill>
              </a:rPr>
              <a:t>	HIWRAP(Radial </a:t>
            </a:r>
            <a:r>
              <a:rPr lang="en-US" sz="2400" dirty="0">
                <a:solidFill>
                  <a:srgbClr val="ED7D31"/>
                </a:solidFill>
              </a:rPr>
              <a:t>wind, Azimuth, Elevation</a:t>
            </a:r>
            <a:r>
              <a:rPr lang="en-US" sz="2400" dirty="0">
                <a:solidFill>
                  <a:srgbClr val="ED7D31"/>
                </a:solidFill>
              </a:rPr>
              <a:t>)</a:t>
            </a:r>
            <a:endParaRPr lang="en-US" sz="2400" dirty="0">
              <a:solidFill>
                <a:srgbClr val="ED7D31"/>
              </a:solidFill>
            </a:endParaRPr>
          </a:p>
          <a:p>
            <a:pPr>
              <a:tabLst>
                <a:tab pos="113982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Satellite:	</a:t>
            </a:r>
            <a:r>
              <a:rPr lang="en-US" sz="2400" dirty="0">
                <a:solidFill>
                  <a:prstClr val="white"/>
                </a:solidFill>
              </a:rPr>
              <a:t>AIRS, </a:t>
            </a:r>
            <a:r>
              <a:rPr lang="en-US" sz="2400" dirty="0">
                <a:solidFill>
                  <a:srgbClr val="ED7D31"/>
                </a:solidFill>
              </a:rPr>
              <a:t>AMSU</a:t>
            </a:r>
            <a:r>
              <a:rPr lang="en-US" sz="2400" dirty="0">
                <a:solidFill>
                  <a:prstClr val="white"/>
                </a:solidFill>
              </a:rPr>
              <a:t> (T, Q retrievals</a:t>
            </a:r>
            <a:r>
              <a:rPr lang="en-US" sz="2400" dirty="0">
                <a:solidFill>
                  <a:prstClr val="white"/>
                </a:solidFill>
              </a:rPr>
              <a:t>)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</a:p>
          <a:p>
            <a:pPr>
              <a:tabLst>
                <a:tab pos="11398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	COSMIC </a:t>
            </a:r>
            <a:r>
              <a:rPr lang="en-US" sz="2400" dirty="0">
                <a:solidFill>
                  <a:prstClr val="white"/>
                </a:solidFill>
              </a:rPr>
              <a:t>GPS </a:t>
            </a:r>
            <a:r>
              <a:rPr lang="en-US" sz="2400" dirty="0">
                <a:solidFill>
                  <a:prstClr val="white"/>
                </a:solidFill>
              </a:rPr>
              <a:t>RO (T, Q retrievals, </a:t>
            </a:r>
            <a:r>
              <a:rPr lang="en-US" sz="2400" dirty="0">
                <a:solidFill>
                  <a:srgbClr val="ED7D31"/>
                </a:solidFill>
              </a:rPr>
              <a:t>bending angle</a:t>
            </a:r>
            <a:r>
              <a:rPr lang="en-US" sz="2400" dirty="0">
                <a:solidFill>
                  <a:prstClr val="white"/>
                </a:solidFill>
              </a:rPr>
              <a:t>)</a:t>
            </a:r>
          </a:p>
          <a:p>
            <a:pPr>
              <a:tabLst>
                <a:tab pos="11398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	GOES AMVs ( U, V)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1468" y="370588"/>
            <a:ext cx="2508337" cy="901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MAIN SCRIPT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44377" y="381381"/>
            <a:ext cx="939452" cy="864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SET PATHS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0450" y="258354"/>
            <a:ext cx="1296444" cy="9018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SET OPTIONS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8108" y="3066789"/>
            <a:ext cx="1136737" cy="964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Read Obs.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Type 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59909" y="3066789"/>
            <a:ext cx="1136737" cy="964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Read Obs.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Type 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88767" y="3064701"/>
            <a:ext cx="1136737" cy="964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Read </a:t>
            </a:r>
            <a:r>
              <a:rPr lang="en-US" dirty="0" err="1">
                <a:solidFill>
                  <a:prstClr val="white"/>
                </a:solidFill>
              </a:rPr>
              <a:t>Obs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Type 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84763" y="3066789"/>
            <a:ext cx="1136737" cy="964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Read </a:t>
            </a:r>
            <a:r>
              <a:rPr lang="en-US" dirty="0" err="1">
                <a:solidFill>
                  <a:prstClr val="white"/>
                </a:solidFill>
              </a:rPr>
              <a:t>Obs</a:t>
            </a:r>
            <a:r>
              <a:rPr lang="en-US" dirty="0">
                <a:solidFill>
                  <a:prstClr val="white"/>
                </a:solidFill>
              </a:rPr>
              <a:t> Type 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6564" y="3066789"/>
            <a:ext cx="1136737" cy="964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Read </a:t>
            </a:r>
            <a:r>
              <a:rPr lang="en-US" dirty="0" err="1">
                <a:solidFill>
                  <a:prstClr val="white"/>
                </a:solidFill>
              </a:rPr>
              <a:t>Obs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Type 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10188" y="3066789"/>
            <a:ext cx="1136737" cy="964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Read Obs.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Type 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8050" y="5240424"/>
            <a:ext cx="2329841" cy="117744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Filter for time and location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Convert variables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Write out to file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8112828">
            <a:off x="6228558" y="4481497"/>
            <a:ext cx="733806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4782189" y="4414573"/>
            <a:ext cx="978408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3733262" y="4453076"/>
            <a:ext cx="978408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041202">
            <a:off x="2442772" y="4339333"/>
            <a:ext cx="733806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2497180">
            <a:off x="851769" y="4481497"/>
            <a:ext cx="733806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2776755">
            <a:off x="5855528" y="1887454"/>
            <a:ext cx="978408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2316535">
            <a:off x="6888351" y="1736959"/>
            <a:ext cx="733806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8696184">
            <a:off x="1723565" y="1628950"/>
            <a:ext cx="733806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5400000">
            <a:off x="3519101" y="2068772"/>
            <a:ext cx="978408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4845792" y="2032204"/>
            <a:ext cx="978408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7699344">
            <a:off x="2555444" y="1963822"/>
            <a:ext cx="978408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2303345" y="540852"/>
            <a:ext cx="912114" cy="484632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Left-Right Arrow 24"/>
          <p:cNvSpPr/>
          <p:nvPr/>
        </p:nvSpPr>
        <p:spPr>
          <a:xfrm>
            <a:off x="6250481" y="522063"/>
            <a:ext cx="912114" cy="484632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7785053">
            <a:off x="7420982" y="4480151"/>
            <a:ext cx="978408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219201"/>
            <a:ext cx="739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1) Instrument/platform updates                                                      11-11:30AM</a:t>
            </a:r>
          </a:p>
          <a:p>
            <a:r>
              <a:rPr lang="en-US" dirty="0" smtClean="0"/>
              <a:t>    - </a:t>
            </a:r>
            <a:r>
              <a:rPr lang="en-US" dirty="0" err="1" smtClean="0"/>
              <a:t>Dropsondes</a:t>
            </a:r>
            <a:r>
              <a:rPr lang="en-US" dirty="0" smtClean="0"/>
              <a:t> (</a:t>
            </a:r>
            <a:r>
              <a:rPr lang="en-US" dirty="0" err="1" smtClean="0"/>
              <a:t>Aberson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- DWL (J. Zhang)</a:t>
            </a:r>
          </a:p>
          <a:p>
            <a:r>
              <a:rPr lang="en-US" dirty="0" smtClean="0"/>
              <a:t>    - Drifters (Lumpkin)</a:t>
            </a:r>
          </a:p>
          <a:p>
            <a:endParaRPr lang="en-US" dirty="0" smtClean="0"/>
          </a:p>
          <a:p>
            <a:r>
              <a:rPr lang="en-US" dirty="0" smtClean="0"/>
              <a:t>2) Field program planning updates                                                 11:30-11:40AM</a:t>
            </a:r>
          </a:p>
          <a:p>
            <a:r>
              <a:rPr lang="en-US" dirty="0" smtClean="0"/>
              <a:t>   - Logistics updates</a:t>
            </a:r>
          </a:p>
          <a:p>
            <a:r>
              <a:rPr lang="en-US" dirty="0" smtClean="0"/>
              <a:t>   - Planned experiment and module submissions?</a:t>
            </a:r>
          </a:p>
          <a:p>
            <a:endParaRPr lang="en-US" dirty="0" smtClean="0"/>
          </a:p>
          <a:p>
            <a:r>
              <a:rPr lang="en-US" dirty="0" smtClean="0"/>
              <a:t>3) Spotlight talk:</a:t>
            </a:r>
          </a:p>
          <a:p>
            <a:r>
              <a:rPr lang="en-US" dirty="0" smtClean="0"/>
              <a:t>Kathryn </a:t>
            </a:r>
            <a:r>
              <a:rPr lang="en-US" dirty="0" err="1" smtClean="0"/>
              <a:t>Sellwood</a:t>
            </a:r>
            <a:r>
              <a:rPr lang="en-US" dirty="0" smtClean="0"/>
              <a:t>: "Bringing TC Observations into a Unified Framework using HEDAS Observation Processing Capability"                                   11:40-11:50AM</a:t>
            </a:r>
          </a:p>
          <a:p>
            <a:endParaRPr lang="en-US" dirty="0" smtClean="0"/>
          </a:p>
          <a:p>
            <a:r>
              <a:rPr lang="en-US" dirty="0" smtClean="0"/>
              <a:t>4) Spotlight talk:</a:t>
            </a:r>
          </a:p>
          <a:p>
            <a:r>
              <a:rPr lang="en-US" dirty="0" smtClean="0"/>
              <a:t>Jason </a:t>
            </a:r>
            <a:r>
              <a:rPr lang="en-US" dirty="0" err="1" smtClean="0"/>
              <a:t>Sippel</a:t>
            </a:r>
            <a:r>
              <a:rPr lang="en-US" dirty="0" smtClean="0"/>
              <a:t> and Sergio </a:t>
            </a:r>
            <a:r>
              <a:rPr lang="en-US" dirty="0" err="1" smtClean="0"/>
              <a:t>Abarca</a:t>
            </a:r>
            <a:r>
              <a:rPr lang="en-US" dirty="0" smtClean="0"/>
              <a:t> (NOAA/EMC): "A possible remedy for biased low-level wind profiles in HWRF"                                                   11:50-noon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9453" y="381000"/>
            <a:ext cx="3057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Agenda for 3/17/16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0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2222"/>
            <a:ext cx="9011653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Final Product is an Easy to Read (and plot) ASCII File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r="40634" b="52052"/>
          <a:stretch/>
        </p:blipFill>
        <p:spPr>
          <a:xfrm>
            <a:off x="252650" y="1584661"/>
            <a:ext cx="8037108" cy="42065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8650" y="1751723"/>
            <a:ext cx="406066" cy="4039478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4265" y="1751723"/>
            <a:ext cx="312821" cy="4039478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4623" y="1809989"/>
            <a:ext cx="794084" cy="3981212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6852" y="1751723"/>
            <a:ext cx="2141621" cy="4039478"/>
          </a:xfrm>
          <a:prstGeom prst="rect">
            <a:avLst/>
          </a:prstGeom>
          <a:solidFill>
            <a:srgbClr val="00B0F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50506" y="1751723"/>
            <a:ext cx="1143000" cy="4039478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949" y="5910502"/>
            <a:ext cx="177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Original location </a:t>
            </a:r>
            <a:endParaRPr lang="en-US" dirty="0">
              <a:solidFill>
                <a:srgbClr val="ED7D3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6689" y="6399135"/>
            <a:ext cx="18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Observation Type</a:t>
            </a:r>
            <a:endParaRPr lang="en-US" dirty="0">
              <a:solidFill>
                <a:srgbClr val="ED7D3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9112" y="5910502"/>
            <a:ext cx="190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Observation Value</a:t>
            </a:r>
            <a:endParaRPr lang="en-US" dirty="0">
              <a:solidFill>
                <a:srgbClr val="ED7D3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1904" y="5910502"/>
            <a:ext cx="35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Location  (Lat. Lon. Height/Pressure)</a:t>
            </a:r>
            <a:endParaRPr lang="en-US" dirty="0">
              <a:solidFill>
                <a:srgbClr val="ED7D3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6399135"/>
            <a:ext cx="299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Date and Time of Observation</a:t>
            </a:r>
            <a:endParaRPr lang="en-US" dirty="0">
              <a:solidFill>
                <a:srgbClr val="ED7D3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6543" y="6373589"/>
            <a:ext cx="164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Estimated Error</a:t>
            </a:r>
            <a:endParaRPr lang="en-US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00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89" t="15458" r="28691" b="6459"/>
          <a:stretch/>
        </p:blipFill>
        <p:spPr>
          <a:xfrm>
            <a:off x="4090738" y="1050758"/>
            <a:ext cx="5053263" cy="5807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32" y="-14630"/>
            <a:ext cx="7636258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Data Locations Plotted from Observation File</a:t>
            </a:r>
          </a:p>
          <a:p>
            <a:r>
              <a:rPr lang="en-US" sz="3200" dirty="0">
                <a:solidFill>
                  <a:srgbClr val="FFFF00"/>
                </a:solidFill>
              </a:rPr>
              <a:t>(Courtesy of Hui </a:t>
            </a:r>
            <a:r>
              <a:rPr lang="en-US" sz="3200" dirty="0" err="1">
                <a:solidFill>
                  <a:srgbClr val="FFFF00"/>
                </a:solidFill>
              </a:rPr>
              <a:t>Christopherson</a:t>
            </a:r>
            <a:r>
              <a:rPr lang="en-US" sz="3200" dirty="0">
                <a:solidFill>
                  <a:srgbClr val="FFFF00"/>
                </a:solidFill>
              </a:rPr>
              <a:t>)</a:t>
            </a:r>
          </a:p>
          <a:p>
            <a:endParaRPr lang="en-US" sz="3200" dirty="0">
              <a:solidFill>
                <a:srgbClr val="ED7D31"/>
              </a:solidFill>
            </a:endParaRPr>
          </a:p>
          <a:p>
            <a:r>
              <a:rPr lang="en-US" sz="3200" dirty="0">
                <a:solidFill>
                  <a:prstClr val="white"/>
                </a:solidFill>
              </a:rPr>
              <a:t>Observations filtered </a:t>
            </a:r>
            <a:endParaRPr lang="en-US" sz="3200" dirty="0" smtClean="0">
              <a:solidFill>
                <a:prstClr val="white"/>
              </a:solidFill>
            </a:endParaRPr>
          </a:p>
          <a:p>
            <a:r>
              <a:rPr lang="en-US" sz="3200" dirty="0" smtClean="0">
                <a:solidFill>
                  <a:prstClr val="white"/>
                </a:solidFill>
              </a:rPr>
              <a:t>Within 5 </a:t>
            </a:r>
            <a:r>
              <a:rPr lang="en-US" sz="3200" dirty="0">
                <a:solidFill>
                  <a:prstClr val="white"/>
                </a:solidFill>
              </a:rPr>
              <a:t>degrees of the </a:t>
            </a:r>
            <a:endParaRPr lang="en-US" sz="3200" dirty="0" smtClean="0">
              <a:solidFill>
                <a:prstClr val="white"/>
              </a:solidFill>
            </a:endParaRPr>
          </a:p>
          <a:p>
            <a:r>
              <a:rPr lang="en-US" sz="3200" dirty="0" smtClean="0">
                <a:solidFill>
                  <a:prstClr val="white"/>
                </a:solidFill>
              </a:rPr>
              <a:t>storm center and </a:t>
            </a:r>
            <a:r>
              <a:rPr lang="en-US" sz="3200" dirty="0">
                <a:solidFill>
                  <a:prstClr val="white"/>
                </a:solidFill>
              </a:rPr>
              <a:t>+- 3 </a:t>
            </a:r>
            <a:endParaRPr lang="en-US" sz="3200" dirty="0" smtClean="0">
              <a:solidFill>
                <a:prstClr val="white"/>
              </a:solidFill>
            </a:endParaRPr>
          </a:p>
          <a:p>
            <a:r>
              <a:rPr lang="en-US" sz="3200" dirty="0" smtClean="0">
                <a:solidFill>
                  <a:prstClr val="white"/>
                </a:solidFill>
              </a:rPr>
              <a:t>hours </a:t>
            </a:r>
            <a:r>
              <a:rPr lang="en-US" sz="3200" dirty="0">
                <a:solidFill>
                  <a:prstClr val="white"/>
                </a:solidFill>
              </a:rPr>
              <a:t>from synoptic </a:t>
            </a:r>
          </a:p>
          <a:p>
            <a:r>
              <a:rPr lang="en-US" sz="3200" dirty="0">
                <a:solidFill>
                  <a:prstClr val="white"/>
                </a:solidFill>
              </a:rPr>
              <a:t>time, then plotted </a:t>
            </a:r>
            <a:endParaRPr lang="en-US" sz="3200" dirty="0" smtClean="0">
              <a:solidFill>
                <a:prstClr val="white"/>
              </a:solidFill>
            </a:endParaRPr>
          </a:p>
          <a:p>
            <a:r>
              <a:rPr lang="en-US" sz="3200" dirty="0" smtClean="0">
                <a:solidFill>
                  <a:prstClr val="white"/>
                </a:solidFill>
              </a:rPr>
              <a:t>relative </a:t>
            </a:r>
            <a:r>
              <a:rPr lang="en-US" sz="3200" dirty="0">
                <a:solidFill>
                  <a:prstClr val="white"/>
                </a:solidFill>
              </a:rPr>
              <a:t>to </a:t>
            </a:r>
            <a:r>
              <a:rPr lang="en-US" sz="3200" dirty="0" smtClean="0">
                <a:solidFill>
                  <a:prstClr val="white"/>
                </a:solidFill>
              </a:rPr>
              <a:t>the </a:t>
            </a:r>
            <a:r>
              <a:rPr lang="en-US" sz="3200" dirty="0">
                <a:solidFill>
                  <a:prstClr val="white"/>
                </a:solidFill>
              </a:rPr>
              <a:t>storm </a:t>
            </a:r>
            <a:endParaRPr lang="en-US" sz="3200" dirty="0" smtClean="0">
              <a:solidFill>
                <a:prstClr val="white"/>
              </a:solidFill>
            </a:endParaRPr>
          </a:p>
          <a:p>
            <a:r>
              <a:rPr lang="en-US" sz="3200" dirty="0" smtClean="0">
                <a:solidFill>
                  <a:prstClr val="white"/>
                </a:solidFill>
              </a:rPr>
              <a:t>center</a:t>
            </a:r>
            <a:r>
              <a:rPr lang="en-US" sz="3200" dirty="0">
                <a:solidFill>
                  <a:prstClr val="white"/>
                </a:solidFill>
              </a:rPr>
              <a:t>.</a:t>
            </a:r>
          </a:p>
          <a:p>
            <a:endParaRPr lang="en-US" sz="3200" dirty="0">
              <a:solidFill>
                <a:prstClr val="white"/>
              </a:solidFill>
            </a:endParaRPr>
          </a:p>
          <a:p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86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Jason Sippel, Sergio </a:t>
            </a:r>
            <a:r>
              <a:rPr lang="en-US" dirty="0" err="1" smtClean="0"/>
              <a:t>Abarca</a:t>
            </a:r>
            <a:r>
              <a:rPr lang="en-US" dirty="0" smtClean="0"/>
              <a:t>, and most of HWRF team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3441" y="993688"/>
            <a:ext cx="76456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400" dirty="0">
                <a:solidFill>
                  <a:prstClr val="black"/>
                </a:solidFill>
              </a:rPr>
              <a:t>A possible remedy for biased low-level wind profiles in HWRF</a:t>
            </a:r>
          </a:p>
        </p:txBody>
      </p:sp>
    </p:spTree>
    <p:extLst>
      <p:ext uri="{BB962C8B-B14F-4D97-AF65-F5344CB8AC3E}">
        <p14:creationId xmlns:p14="http://schemas.microsoft.com/office/powerpoint/2010/main" val="4556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rofi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91311"/>
            <a:ext cx="6502400" cy="48681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5664200"/>
            <a:ext cx="737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Problem: Near-surface wind speeds are too weak compared to the winds in the PBL (example from H215)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Changing vertical diffusion profile gives modest improvements in wind profiles</a:t>
            </a:r>
            <a:endParaRPr lang="en-US" sz="3600" dirty="0"/>
          </a:p>
        </p:txBody>
      </p:sp>
      <p:pic>
        <p:nvPicPr>
          <p:cNvPr id="6" name="Picture 5" descr="pane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80" y="1544638"/>
            <a:ext cx="5469866" cy="42211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4500" y="5532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So let’s look at Cd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7019" y="4153117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Outer vortex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8109" y="3874809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</a:rPr>
              <a:t>Eyewall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wrf_cd_compa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1997" r="10324" b="21336"/>
          <a:stretch/>
        </p:blipFill>
        <p:spPr>
          <a:xfrm>
            <a:off x="64795" y="246200"/>
            <a:ext cx="9004809" cy="5847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Appropriate Cd values?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1700" y="1417638"/>
            <a:ext cx="4359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Cd varies strongly with wind speed and has large uncertainty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8076" y="4726401"/>
            <a:ext cx="4820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Black line – what we thought was H215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3b4ea138-cb04-4316-bf0b-4bc635ba47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1062898"/>
            <a:ext cx="7366000" cy="350322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Ck</a:t>
            </a:r>
            <a:r>
              <a:rPr lang="en-US" dirty="0" smtClean="0"/>
              <a:t> &amp; Cd bug in HWRF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55700" y="4629627"/>
            <a:ext cx="7048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W</a:t>
            </a:r>
            <a:r>
              <a:rPr lang="en-US" sz="2400" dirty="0">
                <a:solidFill>
                  <a:prstClr val="black"/>
                </a:solidFill>
              </a:rPr>
              <a:t>e discovered that HWRF </a:t>
            </a:r>
            <a:r>
              <a:rPr lang="en-US" sz="2400" dirty="0" err="1">
                <a:solidFill>
                  <a:prstClr val="black"/>
                </a:solidFill>
              </a:rPr>
              <a:t>Ck</a:t>
            </a:r>
            <a:r>
              <a:rPr lang="en-US" sz="2400" dirty="0">
                <a:solidFill>
                  <a:prstClr val="black"/>
                </a:solidFill>
              </a:rPr>
              <a:t> &amp; Cd have been computed on the lowest model level (~20m in Atlantic) but tuned to 10-m obs.  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Effectively, Cd in the model has been much higher than previously thought (</a:t>
            </a:r>
            <a:r>
              <a:rPr lang="en-US" sz="2400" dirty="0" err="1">
                <a:solidFill>
                  <a:prstClr val="black"/>
                </a:solidFill>
              </a:rPr>
              <a:t>Ck</a:t>
            </a:r>
            <a:r>
              <a:rPr lang="en-US" sz="2400" dirty="0">
                <a:solidFill>
                  <a:prstClr val="black"/>
                </a:solidFill>
              </a:rPr>
              <a:t> was a little higher too)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1400" y="5451655"/>
            <a:ext cx="767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Fixing the Cd computation takes us in the right direction, but the surface winds are still too weak</a:t>
            </a:r>
            <a:r>
              <a:rPr lang="is-IS" sz="2400" dirty="0">
                <a:solidFill>
                  <a:prstClr val="black"/>
                </a:solidFill>
              </a:rPr>
              <a:t>… so let’s try lowering Cd some more.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1599679"/>
            <a:ext cx="6749288" cy="3878100"/>
            <a:chOff x="188632" y="1328739"/>
            <a:chExt cx="7017856" cy="4032418"/>
          </a:xfrm>
        </p:grpSpPr>
        <p:pic>
          <p:nvPicPr>
            <p:cNvPr id="3" name="Picture 2" descr="panel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1328739"/>
              <a:ext cx="5225288" cy="403241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5222366" y="2151021"/>
              <a:ext cx="1645758" cy="505361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529129" y="2798919"/>
              <a:ext cx="2423282" cy="22287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88632" y="1882099"/>
              <a:ext cx="1858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10-m wind ratio in inner core closer to 0.9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Effect of computing Cd correctly – test with Gonzalo (2014) single cycle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4773" y="4153117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Outer vortex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5863" y="3874809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</a:rPr>
              <a:t>Eyewall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9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wrf_cd_compa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1997" r="10324" b="21336"/>
          <a:stretch/>
        </p:blipFill>
        <p:spPr>
          <a:xfrm>
            <a:off x="64795" y="246200"/>
            <a:ext cx="9004809" cy="5847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Cd in HWRF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9568" y="1275099"/>
            <a:ext cx="43595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Red line – “High-Cd” experiment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</a:rPr>
              <a:t>Green </a:t>
            </a:r>
            <a:r>
              <a:rPr lang="en-US" sz="2800" dirty="0">
                <a:solidFill>
                  <a:prstClr val="black"/>
                </a:solidFill>
              </a:rPr>
              <a:t>line – “Low-Cd” experiment</a:t>
            </a:r>
          </a:p>
          <a:p>
            <a:pPr defTabSz="457200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1273" y="4625953"/>
            <a:ext cx="6108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Cd is changed </a:t>
            </a:r>
            <a:r>
              <a:rPr lang="en-US" sz="2800" dirty="0">
                <a:solidFill>
                  <a:prstClr val="black"/>
                </a:solidFill>
              </a:rPr>
              <a:t>through changing </a:t>
            </a:r>
            <a:r>
              <a:rPr lang="en-US" sz="2800" dirty="0" err="1">
                <a:solidFill>
                  <a:prstClr val="black"/>
                </a:solidFill>
              </a:rPr>
              <a:t>Zo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and </a:t>
            </a:r>
            <a:r>
              <a:rPr lang="en-US" sz="2800" dirty="0" err="1">
                <a:solidFill>
                  <a:prstClr val="black"/>
                </a:solidFill>
              </a:rPr>
              <a:t>Zot</a:t>
            </a:r>
            <a:r>
              <a:rPr lang="en-US" sz="2800" dirty="0">
                <a:solidFill>
                  <a:prstClr val="black"/>
                </a:solidFill>
              </a:rPr>
              <a:t> - the effect on </a:t>
            </a:r>
            <a:r>
              <a:rPr lang="en-US" sz="2800" dirty="0" err="1">
                <a:solidFill>
                  <a:prstClr val="black"/>
                </a:solidFill>
              </a:rPr>
              <a:t>Ck</a:t>
            </a:r>
            <a:r>
              <a:rPr lang="en-US" sz="2800" dirty="0">
                <a:solidFill>
                  <a:prstClr val="black"/>
                </a:solidFill>
              </a:rPr>
              <a:t> was minimal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1400" y="5438697"/>
            <a:ext cx="767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10-m winds are now in excellent agreement with observed wind profiles of hurricanes.  This is the first time I’ve seen this with HWRF.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12268" y="1529893"/>
            <a:ext cx="4964629" cy="3831264"/>
            <a:chOff x="1981200" y="1328739"/>
            <a:chExt cx="5225288" cy="4032418"/>
          </a:xfrm>
        </p:grpSpPr>
        <p:pic>
          <p:nvPicPr>
            <p:cNvPr id="3" name="Picture 2" descr="panel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1328739"/>
              <a:ext cx="5225288" cy="4032418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222365" y="1775240"/>
              <a:ext cx="1879015" cy="505361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Effect of lowering Cd – test with Gonzalo (2014) single cycle “Low Cd”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90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954309" y="146623"/>
            <a:ext cx="5235401" cy="45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30" hangingPunct="0"/>
            <a:r>
              <a:rPr sz="2500" kern="0" dirty="0" err="1">
                <a:solidFill>
                  <a:srgbClr val="FFFFFF"/>
                </a:solidFill>
              </a:rPr>
              <a:t>Dropwindsonde</a:t>
            </a:r>
            <a:r>
              <a:rPr sz="2500" kern="0" dirty="0">
                <a:solidFill>
                  <a:srgbClr val="FFFFFF"/>
                </a:solidFill>
              </a:rPr>
              <a:t> </a:t>
            </a:r>
            <a:r>
              <a:rPr sz="2500" kern="0" dirty="0" smtClean="0">
                <a:solidFill>
                  <a:srgbClr val="FFFFFF"/>
                </a:solidFill>
              </a:rPr>
              <a:t>issues</a:t>
            </a:r>
            <a:r>
              <a:rPr lang="en-US" sz="2500" kern="0" dirty="0" smtClean="0">
                <a:solidFill>
                  <a:srgbClr val="FFFFFF"/>
                </a:solidFill>
              </a:rPr>
              <a:t> – </a:t>
            </a:r>
            <a:r>
              <a:rPr lang="en-US" sz="2500" kern="0" dirty="0" err="1" smtClean="0">
                <a:solidFill>
                  <a:srgbClr val="FFFFFF"/>
                </a:solidFill>
              </a:rPr>
              <a:t>Aberson</a:t>
            </a:r>
            <a:endParaRPr sz="2500" kern="0" dirty="0">
              <a:solidFill>
                <a:srgbClr val="FFFFFF"/>
              </a:solidFill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67090" y="607670"/>
            <a:ext cx="8809835" cy="6089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defTabSz="410730" hangingPunct="0">
              <a:defRPr sz="3300"/>
            </a:pPr>
            <a:r>
              <a:rPr sz="2300" kern="0">
                <a:solidFill>
                  <a:srgbClr val="FFFFFF"/>
                </a:solidFill>
                <a:sym typeface="Helvetica Light"/>
              </a:rPr>
              <a:t>During 2014, a number of sondes were released with IR sensors and large parachutes that slow descent.</a:t>
            </a:r>
          </a:p>
          <a:p>
            <a:pPr defTabSz="410730" hangingPunct="0">
              <a:defRPr sz="3300"/>
            </a:pPr>
            <a:endParaRPr sz="2300" kern="0">
              <a:solidFill>
                <a:srgbClr val="FFFFFF"/>
              </a:solidFill>
              <a:sym typeface="Helvetica Light"/>
            </a:endParaRPr>
          </a:p>
          <a:p>
            <a:pPr defTabSz="410730" hangingPunct="0">
              <a:defRPr sz="3300"/>
            </a:pPr>
            <a:r>
              <a:rPr sz="2300" kern="0">
                <a:solidFill>
                  <a:srgbClr val="FFFFFF"/>
                </a:solidFill>
                <a:sym typeface="Helvetica Light"/>
              </a:rPr>
              <a:t>ASPEN does not automatically treat the slow descent different from regular standard sondes</a:t>
            </a:r>
          </a:p>
          <a:p>
            <a:pPr defTabSz="410730" hangingPunct="0">
              <a:defRPr sz="3300"/>
            </a:pPr>
            <a:endParaRPr sz="2300" kern="0">
              <a:solidFill>
                <a:srgbClr val="FFFFFF"/>
              </a:solidFill>
              <a:sym typeface="Helvetica Light"/>
            </a:endParaRPr>
          </a:p>
          <a:p>
            <a:pPr defTabSz="410730" hangingPunct="0">
              <a:defRPr sz="3300"/>
            </a:pPr>
            <a:r>
              <a:rPr sz="2300" kern="0">
                <a:solidFill>
                  <a:srgbClr val="FFFFFF"/>
                </a:solidFill>
                <a:sym typeface="Helvetica Light"/>
              </a:rPr>
              <a:t>AVAPS does not automatically create metadata to distinguish these different sondes.</a:t>
            </a:r>
          </a:p>
          <a:p>
            <a:pPr defTabSz="410730" hangingPunct="0">
              <a:defRPr sz="3300"/>
            </a:pPr>
            <a:endParaRPr sz="2300" kern="0">
              <a:solidFill>
                <a:srgbClr val="FFFFFF"/>
              </a:solidFill>
              <a:sym typeface="Helvetica Light"/>
            </a:endParaRPr>
          </a:p>
          <a:p>
            <a:pPr defTabSz="410730" hangingPunct="0">
              <a:defRPr sz="3300"/>
            </a:pPr>
            <a:r>
              <a:rPr sz="2300" kern="0">
                <a:solidFill>
                  <a:srgbClr val="FFFFFF"/>
                </a:solidFill>
                <a:sym typeface="Helvetica Light"/>
              </a:rPr>
              <a:t>We are working internally (Jun and Kathryn) to identify and mark the data.</a:t>
            </a:r>
          </a:p>
          <a:p>
            <a:pPr defTabSz="410730" hangingPunct="0">
              <a:defRPr sz="3300"/>
            </a:pPr>
            <a:endParaRPr sz="2300" kern="0">
              <a:solidFill>
                <a:srgbClr val="FFFFFF"/>
              </a:solidFill>
              <a:sym typeface="Helvetica Light"/>
            </a:endParaRPr>
          </a:p>
          <a:p>
            <a:pPr defTabSz="410730" hangingPunct="0">
              <a:defRPr sz="3300"/>
            </a:pPr>
            <a:r>
              <a:rPr sz="2300" kern="0">
                <a:solidFill>
                  <a:srgbClr val="FFFFFF"/>
                </a:solidFill>
                <a:sym typeface="Helvetica Light"/>
              </a:rPr>
              <a:t>We (Joe C.) will bring up the issue of automatic metadata at the AVAPS meeting next month.</a:t>
            </a:r>
          </a:p>
          <a:p>
            <a:pPr defTabSz="410730" hangingPunct="0">
              <a:defRPr sz="3300"/>
            </a:pPr>
            <a:endParaRPr sz="2300" kern="0">
              <a:solidFill>
                <a:srgbClr val="FFFFFF"/>
              </a:solidFill>
              <a:sym typeface="Helvetica Light"/>
            </a:endParaRPr>
          </a:p>
          <a:p>
            <a:pPr defTabSz="410730" hangingPunct="0">
              <a:defRPr sz="3300"/>
            </a:pPr>
            <a:r>
              <a:rPr sz="2300" kern="0">
                <a:solidFill>
                  <a:srgbClr val="FFFFFF"/>
                </a:solidFill>
                <a:sym typeface="Helvetica Light"/>
              </a:rPr>
              <a:t>Let me and Joe know of any other issues that should be brought up at the meeting by the end of the San Juan conference.</a:t>
            </a:r>
          </a:p>
        </p:txBody>
      </p:sp>
    </p:spTree>
    <p:extLst>
      <p:ext uri="{BB962C8B-B14F-4D97-AF65-F5344CB8AC3E}">
        <p14:creationId xmlns:p14="http://schemas.microsoft.com/office/powerpoint/2010/main" val="232239843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2909" y="5006993"/>
            <a:ext cx="767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Both experiments have better profiles than H215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10-m winds in low-Cd </a:t>
            </a:r>
            <a:r>
              <a:rPr lang="en-US" sz="2400" dirty="0" err="1">
                <a:solidFill>
                  <a:prstClr val="black"/>
                </a:solidFill>
              </a:rPr>
              <a:t>expt</a:t>
            </a:r>
            <a:r>
              <a:rPr lang="en-US" sz="2400" dirty="0">
                <a:solidFill>
                  <a:prstClr val="black"/>
                </a:solidFill>
              </a:rPr>
              <a:t> are in excellent agreement with observed wind profiles of hurricanes, both in the </a:t>
            </a:r>
            <a:r>
              <a:rPr lang="en-US" sz="2400" dirty="0" err="1">
                <a:solidFill>
                  <a:prstClr val="black"/>
                </a:solidFill>
              </a:rPr>
              <a:t>eyewall</a:t>
            </a:r>
            <a:r>
              <a:rPr lang="en-US" sz="2400" dirty="0">
                <a:solidFill>
                  <a:prstClr val="black"/>
                </a:solidFill>
              </a:rPr>
              <a:t> and outer vortex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Cycled tests of Gonzalo and </a:t>
            </a:r>
            <a:r>
              <a:rPr lang="en-US" sz="3600" dirty="0" err="1" smtClean="0"/>
              <a:t>Edouard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(Cd, PBL, and convection changes)</a:t>
            </a:r>
            <a:endParaRPr lang="en-US" sz="3600" dirty="0"/>
          </a:p>
        </p:txBody>
      </p:sp>
      <p:pic>
        <p:nvPicPr>
          <p:cNvPr id="19" name="Picture 18" descr="cdlow_eduard_gonza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5" y="1599050"/>
            <a:ext cx="4543924" cy="34079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2382" y="1715240"/>
            <a:ext cx="112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Low Cd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66499" y="3583346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Outer vortex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47589" y="3305038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</a:rPr>
              <a:t>Eyewall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0515" y="1599050"/>
            <a:ext cx="4873702" cy="3407943"/>
            <a:chOff x="4230515" y="1599050"/>
            <a:chExt cx="4873702" cy="3407943"/>
          </a:xfrm>
        </p:grpSpPr>
        <p:pic>
          <p:nvPicPr>
            <p:cNvPr id="18" name="Picture 17" descr="cdhigh_gonzalo_edouar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515" y="1599050"/>
              <a:ext cx="4543925" cy="340794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869380" y="1688527"/>
              <a:ext cx="135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</a:rPr>
                <a:t>High Cd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03286" y="3447258"/>
              <a:ext cx="1619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Outer vortex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84376" y="3168950"/>
              <a:ext cx="1619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err="1">
                  <a:solidFill>
                    <a:prstClr val="black"/>
                  </a:solidFill>
                </a:rPr>
                <a:t>Eyewall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5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270"/>
            <a:ext cx="8229600" cy="1143000"/>
          </a:xfrm>
        </p:spPr>
        <p:txBody>
          <a:bodyPr/>
          <a:lstStyle/>
          <a:p>
            <a:r>
              <a:rPr lang="en-US" dirty="0" smtClean="0"/>
              <a:t>Results from large-scale test</a:t>
            </a:r>
            <a:endParaRPr lang="en-US" dirty="0"/>
          </a:p>
        </p:txBody>
      </p:sp>
      <p:pic>
        <p:nvPicPr>
          <p:cNvPr id="4" name="Picture 3" descr="fig_ALAL1115_tk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6281"/>
          <a:stretch/>
        </p:blipFill>
        <p:spPr>
          <a:xfrm>
            <a:off x="4528208" y="1456146"/>
            <a:ext cx="3672930" cy="2487168"/>
          </a:xfrm>
          <a:prstGeom prst="rect">
            <a:avLst/>
          </a:prstGeom>
        </p:spPr>
      </p:pic>
      <p:pic>
        <p:nvPicPr>
          <p:cNvPr id="5" name="Picture 4" descr="fig_EPAL1115_tk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0"/>
          <a:stretch/>
        </p:blipFill>
        <p:spPr>
          <a:xfrm>
            <a:off x="803442" y="1452671"/>
            <a:ext cx="3672930" cy="2468880"/>
          </a:xfrm>
          <a:prstGeom prst="rect">
            <a:avLst/>
          </a:prstGeom>
        </p:spPr>
      </p:pic>
      <p:pic>
        <p:nvPicPr>
          <p:cNvPr id="6" name="Picture 5" descr="fig_ALAL1115_win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-49"/>
          <a:stretch/>
        </p:blipFill>
        <p:spPr>
          <a:xfrm>
            <a:off x="4528208" y="4066048"/>
            <a:ext cx="3673524" cy="2651760"/>
          </a:xfrm>
          <a:prstGeom prst="rect">
            <a:avLst/>
          </a:prstGeom>
        </p:spPr>
      </p:pic>
      <p:pic>
        <p:nvPicPr>
          <p:cNvPr id="7" name="Picture 6" descr="fig_EPAL1115_wi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9" y="4034022"/>
            <a:ext cx="3669172" cy="2652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0646" y="1112730"/>
            <a:ext cx="114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Atlantic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9509" y="1088573"/>
            <a:ext cx="172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East Pacific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60343" y="5400478"/>
            <a:ext cx="172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</a:rPr>
              <a:t>Inensity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31485" y="2873577"/>
            <a:ext cx="172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Track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7752" y="3592229"/>
            <a:ext cx="298050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Ignore red and green lines (other physics changes)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Low-Cd slightly better track and intensity in Atlantic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270"/>
            <a:ext cx="8229600" cy="1143000"/>
          </a:xfrm>
        </p:spPr>
        <p:txBody>
          <a:bodyPr/>
          <a:lstStyle/>
          <a:p>
            <a:r>
              <a:rPr lang="en-US" dirty="0" smtClean="0"/>
              <a:t>Results from large-scale test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0646" y="1112730"/>
            <a:ext cx="114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Atlantic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9509" y="1088573"/>
            <a:ext cx="172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East Pacific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60343" y="5400478"/>
            <a:ext cx="172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R34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31485" y="2873577"/>
            <a:ext cx="172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</a:rPr>
              <a:t>Vmax</a:t>
            </a:r>
            <a:r>
              <a:rPr lang="en-US" dirty="0">
                <a:solidFill>
                  <a:prstClr val="black"/>
                </a:solidFill>
              </a:rPr>
              <a:t> bias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 descr="fig_EPAL1115_bia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14"/>
          <a:stretch/>
        </p:blipFill>
        <p:spPr>
          <a:xfrm>
            <a:off x="807133" y="1443527"/>
            <a:ext cx="3674837" cy="2478024"/>
          </a:xfrm>
          <a:prstGeom prst="rect">
            <a:avLst/>
          </a:prstGeom>
        </p:spPr>
      </p:pic>
      <p:pic>
        <p:nvPicPr>
          <p:cNvPr id="12" name="Picture 11" descr="fig_ALAL1115_bia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6971"/>
          <a:stretch/>
        </p:blipFill>
        <p:spPr>
          <a:xfrm>
            <a:off x="4515248" y="1456145"/>
            <a:ext cx="3669238" cy="2465405"/>
          </a:xfrm>
          <a:prstGeom prst="rect">
            <a:avLst/>
          </a:prstGeom>
        </p:spPr>
      </p:pic>
      <p:pic>
        <p:nvPicPr>
          <p:cNvPr id="13" name="Picture 12" descr="fig_ALAL1115_m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70" y="4047741"/>
            <a:ext cx="3650192" cy="2638568"/>
          </a:xfrm>
          <a:prstGeom prst="rect">
            <a:avLst/>
          </a:prstGeom>
        </p:spPr>
      </p:pic>
      <p:pic>
        <p:nvPicPr>
          <p:cNvPr id="14" name="Picture 13" descr="fig_EPAL1115_m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3" y="4029927"/>
            <a:ext cx="3674837" cy="26563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27752" y="3307153"/>
            <a:ext cx="298050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Ignore red and green lines (other physics changes)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Low-Cd has stronger negative bias but much better size forecast (smaller)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17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HWRF is known to have biased wind profiles that cause problems with DA</a:t>
            </a:r>
          </a:p>
          <a:p>
            <a:r>
              <a:rPr lang="en-US" dirty="0" smtClean="0"/>
              <a:t>A bug in HWRF Cd/</a:t>
            </a:r>
            <a:r>
              <a:rPr lang="en-US" dirty="0" err="1" smtClean="0"/>
              <a:t>Ck</a:t>
            </a:r>
            <a:r>
              <a:rPr lang="en-US" dirty="0" smtClean="0"/>
              <a:t> computations was found and corrected</a:t>
            </a:r>
          </a:p>
          <a:p>
            <a:r>
              <a:rPr lang="en-US" dirty="0" smtClean="0"/>
              <a:t>Lowering Cd to the low end of values supported by observations/literature improves the wind profiles dramatically</a:t>
            </a:r>
          </a:p>
          <a:p>
            <a:r>
              <a:rPr lang="en-US" dirty="0" smtClean="0"/>
              <a:t>With current proposed physics package, low-Cd </a:t>
            </a:r>
            <a:r>
              <a:rPr lang="en-US" dirty="0" err="1" smtClean="0"/>
              <a:t>expt</a:t>
            </a:r>
            <a:r>
              <a:rPr lang="en-US" dirty="0" smtClean="0"/>
              <a:t> performs slightly better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9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95408"/>
            <a:ext cx="8298852" cy="6303767"/>
          </a:xfrm>
        </p:spPr>
        <p:txBody>
          <a:bodyPr>
            <a:noAutofit/>
          </a:bodyPr>
          <a:lstStyle/>
          <a:p>
            <a:r>
              <a:rPr lang="en-US" sz="2400" dirty="0" smtClean="0"/>
              <a:t>Funding transfer to Simpson Weather Associate was complete.</a:t>
            </a:r>
          </a:p>
          <a:p>
            <a:r>
              <a:rPr lang="en-US" sz="2400" dirty="0" smtClean="0"/>
              <a:t>The DWL scanner was sent to Beyond Photonics for repair in Boulder.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1) </a:t>
            </a:r>
            <a:r>
              <a:rPr lang="en-US" sz="2400" dirty="0" smtClean="0"/>
              <a:t>The binding/jamming issue was revisited and problem was found to be related to the tolerance setting. 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2) Adjustment was made and the mechanical scanning was tested with good results.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3) Both the chiller and the computer were repaired. </a:t>
            </a:r>
          </a:p>
          <a:p>
            <a:r>
              <a:rPr lang="en-US" sz="2400" dirty="0" smtClean="0"/>
              <a:t>A UPS for the DWL will be required by AOC to eliminate the extensive ramp time problem due to engine start and stop.</a:t>
            </a:r>
          </a:p>
          <a:p>
            <a:r>
              <a:rPr lang="en-US" sz="2400" dirty="0" smtClean="0"/>
              <a:t>The DWL will be shipped to AOC in a few weeks for installation on one of the P3 aircraft. </a:t>
            </a:r>
          </a:p>
          <a:p>
            <a:r>
              <a:rPr lang="en-US" sz="2400" dirty="0" smtClean="0"/>
              <a:t>Data analysis of the DWL wind data is ongoing. 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09800" y="76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dirty="0">
                <a:solidFill>
                  <a:srgbClr val="0000FF"/>
                </a:solidFill>
              </a:rPr>
              <a:t>DWL Status update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697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Jun Zhang &amp; the DWL team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4800600" cy="10668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Drifter Observations of</a:t>
            </a:r>
            <a:br>
              <a:rPr lang="en-US" altLang="en-US" sz="3200" smtClean="0"/>
            </a:br>
            <a:r>
              <a:rPr lang="en-US" altLang="en-US" sz="3200" smtClean="0"/>
              <a:t>Hurricanes</a:t>
            </a:r>
          </a:p>
        </p:txBody>
      </p:sp>
      <p:pic>
        <p:nvPicPr>
          <p:cNvPr id="16387" name="Picture 4" descr="C:\Documents and Settings\lumpkin.AOML\My Documents\My Pictures\logos\aoml past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909638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C:\Documents and Settings\lumpkin.AOML\My Documents\My Pictures\logos\noaa logo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788"/>
            <a:ext cx="914400" cy="892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C:\Documents and Settings\lumpkin.AOML\My Documents\posters\EGU Apr 06\airdeplo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"/>
            <a:ext cx="31623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19" descr="Parchment"/>
          <p:cNvSpPr>
            <a:spLocks noChangeArrowheads="1"/>
          </p:cNvSpPr>
          <p:nvPr/>
        </p:nvSpPr>
        <p:spPr bwMode="auto">
          <a:xfrm>
            <a:off x="609600" y="3733804"/>
            <a:ext cx="8077200" cy="301621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000">
                <a:solidFill>
                  <a:srgbClr val="000000"/>
                </a:solidFill>
              </a:rPr>
              <a:t>Provide real time data on the Global Telecommunication System (GTS) for improved weather forecasting by operational centers such as NOAA’s Environmental Modeling Center (EMC).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000">
                <a:solidFill>
                  <a:srgbClr val="000000"/>
                </a:solidFill>
              </a:rPr>
              <a:t>Observe wind-driven mixing and its impacts on upper ocean heat content.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000">
                <a:solidFill>
                  <a:srgbClr val="000000"/>
                </a:solidFill>
              </a:rPr>
              <a:t>Validate and calibrate satellite-based products (SST, wind, upper ocean heat content).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000">
                <a:solidFill>
                  <a:srgbClr val="000000"/>
                </a:solidFill>
              </a:rPr>
              <a:t>Provide data to evaluate coupled ocean-atmosphere models (e.g., HWRF) for improved hurricane intensity forecasting.</a:t>
            </a:r>
          </a:p>
        </p:txBody>
      </p:sp>
      <p:sp>
        <p:nvSpPr>
          <p:cNvPr id="16391" name="Rectangle 20"/>
          <p:cNvSpPr>
            <a:spLocks noChangeArrowheads="1"/>
          </p:cNvSpPr>
          <p:nvPr/>
        </p:nvSpPr>
        <p:spPr bwMode="auto">
          <a:xfrm>
            <a:off x="609600" y="3200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Goals:</a:t>
            </a:r>
          </a:p>
        </p:txBody>
      </p:sp>
      <p:pic>
        <p:nvPicPr>
          <p:cNvPr id="16392" name="Picture 10" descr="logo_sm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81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1900239" y="1847850"/>
            <a:ext cx="57197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kern="0" dirty="0" smtClean="0">
                <a:solidFill>
                  <a:srgbClr val="000000"/>
                </a:solidFill>
              </a:rPr>
              <a:t>Rick Lumpkin and Luca Centurioni, NOAA’s Global Drifter Program</a:t>
            </a:r>
          </a:p>
        </p:txBody>
      </p:sp>
    </p:spTree>
    <p:extLst>
      <p:ext uri="{BB962C8B-B14F-4D97-AF65-F5344CB8AC3E}">
        <p14:creationId xmlns:p14="http://schemas.microsoft.com/office/powerpoint/2010/main" val="654252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Drifter Schematics</a:t>
            </a: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762002" y="5581657"/>
            <a:ext cx="74088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Drifters measure surface and subsurface temperature, wind speed and direction, air pressure, and ocean currents.</a:t>
            </a:r>
          </a:p>
        </p:txBody>
      </p:sp>
      <p:pic>
        <p:nvPicPr>
          <p:cNvPr id="17412" name="Picture 2" descr="Complete Sonic Minimet Drif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5" y="838200"/>
            <a:ext cx="35448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T-Chain without large surface flo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7" y="609600"/>
            <a:ext cx="28463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838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Air-Deployment Packaging</a:t>
            </a:r>
          </a:p>
        </p:txBody>
      </p:sp>
      <p:pic>
        <p:nvPicPr>
          <p:cNvPr id="18435" name="Picture 3" descr="HurricaneSchematic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4" y="2465388"/>
            <a:ext cx="3814763" cy="325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 descr="Air Deployment Box Schematic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9" y="2297114"/>
            <a:ext cx="3814762" cy="348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557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ir deploy box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IMG_0215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5240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Plane&amp;chute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408371"/>
            <a:ext cx="4191000" cy="3144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 descr="boxes in plane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4" y="4106871"/>
            <a:ext cx="2943225" cy="198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93715" y="193683"/>
            <a:ext cx="8421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Deployments coordinated via CARCAH, conducted by 53</a:t>
            </a:r>
            <a:r>
              <a:rPr lang="en-US" altLang="en-US" sz="2400" baseline="30000">
                <a:solidFill>
                  <a:srgbClr val="000000"/>
                </a:solidFill>
              </a:rPr>
              <a:t>rd</a:t>
            </a:r>
            <a:r>
              <a:rPr lang="en-US" altLang="en-US" sz="2400">
                <a:solidFill>
                  <a:srgbClr val="000000"/>
                </a:solidFill>
              </a:rPr>
              <a:t> Reconnaissance Squadron “Hurricane Hunters”</a:t>
            </a:r>
          </a:p>
        </p:txBody>
      </p:sp>
    </p:spTree>
    <p:extLst>
      <p:ext uri="{BB962C8B-B14F-4D97-AF65-F5344CB8AC3E}">
        <p14:creationId xmlns:p14="http://schemas.microsoft.com/office/powerpoint/2010/main" val="25011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sz="quarter"/>
          </p:nvPr>
        </p:nvSpPr>
        <p:spPr>
          <a:xfrm>
            <a:off x="6524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Deployment strategy</a:t>
            </a:r>
          </a:p>
        </p:txBody>
      </p:sp>
      <p:pic>
        <p:nvPicPr>
          <p:cNvPr id="2048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1265238"/>
            <a:ext cx="4519613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284421"/>
            <a:ext cx="4173537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304800" y="5353057"/>
            <a:ext cx="845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Deployed most recently in the Atlantic in the paths of hurricanes Rita (2005), Dean (2007), Gustav and Ike (2008),  Isaac (2012),  TS Ana (2015).  </a:t>
            </a:r>
          </a:p>
        </p:txBody>
      </p:sp>
    </p:spTree>
    <p:extLst>
      <p:ext uri="{BB962C8B-B14F-4D97-AF65-F5344CB8AC3E}">
        <p14:creationId xmlns:p14="http://schemas.microsoft.com/office/powerpoint/2010/main" val="1558135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1500</Words>
  <Application>Microsoft Office PowerPoint</Application>
  <PresentationFormat>On-screen Show (4:3)</PresentationFormat>
  <Paragraphs>223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Office Theme</vt:lpstr>
      <vt:lpstr>1_Office Theme</vt:lpstr>
      <vt:lpstr>Black</vt:lpstr>
      <vt:lpstr>2_Office Theme</vt:lpstr>
      <vt:lpstr>Default Design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Drifter Observations of Hurricanes</vt:lpstr>
      <vt:lpstr>Drifter Schematics</vt:lpstr>
      <vt:lpstr>Air-Deployment Packaging</vt:lpstr>
      <vt:lpstr>PowerPoint Presentation</vt:lpstr>
      <vt:lpstr>Deployment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Bringing TC Observations Together into a Unified Framework Using HEDAS Observation Processing Capability:</vt:lpstr>
      <vt:lpstr>PowerPoint Presentation</vt:lpstr>
      <vt:lpstr>PowerPoint Presentation</vt:lpstr>
      <vt:lpstr>PowerPoint Presentation</vt:lpstr>
      <vt:lpstr>Final Product is an Easy to Read (and plot) ASCII File</vt:lpstr>
      <vt:lpstr>PowerPoint Presentation</vt:lpstr>
      <vt:lpstr>PowerPoint Presentation</vt:lpstr>
      <vt:lpstr>PowerPoint Presentation</vt:lpstr>
      <vt:lpstr>Changing vertical diffusion profile gives modest improvements in wind profiles</vt:lpstr>
      <vt:lpstr>Appropriate Cd values?</vt:lpstr>
      <vt:lpstr>Ck &amp; Cd bug in HWRF</vt:lpstr>
      <vt:lpstr>Effect of computing Cd correctly – test with Gonzalo (2014) single cycle</vt:lpstr>
      <vt:lpstr>Changing Cd in HWRF</vt:lpstr>
      <vt:lpstr>Effect of lowering Cd – test with Gonzalo (2014) single cycle “Low Cd”</vt:lpstr>
      <vt:lpstr>Cycled tests of Gonzalo and Edouard  (Cd, PBL, and convection changes)</vt:lpstr>
      <vt:lpstr>Results from large-scale test</vt:lpstr>
      <vt:lpstr>Results from large-scale test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Robert Rogers</cp:lastModifiedBy>
  <cp:revision>9</cp:revision>
  <dcterms:created xsi:type="dcterms:W3CDTF">2016-03-16T20:37:37Z</dcterms:created>
  <dcterms:modified xsi:type="dcterms:W3CDTF">2016-03-17T14:18:07Z</dcterms:modified>
</cp:coreProperties>
</file>