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4" r:id="rId18"/>
  </p:sldMasterIdLst>
  <p:notesMasterIdLst>
    <p:notesMasterId r:id="rId44"/>
  </p:notesMasterIdLst>
  <p:sldIdLst>
    <p:sldId id="256" r:id="rId19"/>
    <p:sldId id="272" r:id="rId20"/>
    <p:sldId id="257" r:id="rId21"/>
    <p:sldId id="273" r:id="rId22"/>
    <p:sldId id="277" r:id="rId23"/>
    <p:sldId id="276" r:id="rId24"/>
    <p:sldId id="260" r:id="rId25"/>
    <p:sldId id="259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74" r:id="rId35"/>
    <p:sldId id="275" r:id="rId36"/>
    <p:sldId id="269" r:id="rId37"/>
    <p:sldId id="270" r:id="rId38"/>
    <p:sldId id="271" r:id="rId39"/>
    <p:sldId id="281" r:id="rId40"/>
    <p:sldId id="258" r:id="rId41"/>
    <p:sldId id="279" r:id="rId42"/>
    <p:sldId id="280" r:id="rId43"/>
  </p:sldIdLst>
  <p:sldSz cx="9144000" cy="6858000" type="screen4x3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7" d="100"/>
          <a:sy n="177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D198-8493-4874-BABA-835229FD5260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5AA00-1E4C-40F7-BF9C-CEC9B017B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0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C0C0B-17B9-48A2-9643-122221C86388}" type="slidenum">
              <a:rPr lang="en-US" altLang="zh-CN">
                <a:solidFill>
                  <a:prstClr val="black"/>
                </a:solidFill>
              </a:rPr>
              <a:pPr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8300"/>
          </a:xfrm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3320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72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58129-1896-4DE4-A46E-3BFEA9E3656B}" type="slidenum">
              <a:rPr lang="en-US" smtClean="0">
                <a:solidFill>
                  <a:prstClr val="black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21</a:t>
            </a:fld>
            <a:endParaRPr lang="en-US" dirty="0" smtClean="0">
              <a:solidFill>
                <a:prstClr val="black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2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3006" y="115200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3006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12" algn="ctr">
              <a:spcBef>
                <a:spcPts val="0"/>
              </a:spcBef>
              <a:buSzTx/>
              <a:buNone/>
              <a:defRPr sz="2200"/>
            </a:lvl2pPr>
            <a:lvl3pPr marL="0" indent="321424" algn="ctr">
              <a:spcBef>
                <a:spcPts val="0"/>
              </a:spcBef>
              <a:buSzTx/>
              <a:buNone/>
              <a:defRPr sz="2200"/>
            </a:lvl3pPr>
            <a:lvl4pPr marL="0" indent="482136" algn="ctr">
              <a:spcBef>
                <a:spcPts val="0"/>
              </a:spcBef>
              <a:buSzTx/>
              <a:buNone/>
              <a:defRPr sz="2200"/>
            </a:lvl4pPr>
            <a:lvl5pPr marL="0" indent="642849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3006" y="115200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3006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12" algn="ctr">
              <a:spcBef>
                <a:spcPts val="0"/>
              </a:spcBef>
              <a:buSzTx/>
              <a:buNone/>
              <a:defRPr sz="2200"/>
            </a:lvl2pPr>
            <a:lvl3pPr marL="0" indent="321424" algn="ctr">
              <a:spcBef>
                <a:spcPts val="0"/>
              </a:spcBef>
              <a:buSzTx/>
              <a:buNone/>
              <a:defRPr sz="2200"/>
            </a:lvl3pPr>
            <a:lvl4pPr marL="0" indent="482136" algn="ctr">
              <a:spcBef>
                <a:spcPts val="0"/>
              </a:spcBef>
              <a:buSzTx/>
              <a:buNone/>
              <a:defRPr sz="2200"/>
            </a:lvl4pPr>
            <a:lvl5pPr marL="0" indent="642849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501-D879-4F67-95C2-097472166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4752-28CC-4AB3-A51F-3467E1779F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53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4501-D879-4F67-95C2-097472166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4752-28CC-4AB3-A51F-3467E1779F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8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A69-8785-DC49-89B7-C801CB817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9E6-8B7C-1F4D-A47C-F3222473A9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0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A69-8785-DC49-89B7-C801CB817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9E6-8B7C-1F4D-A47C-F3222473A9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02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A69-8785-DC49-89B7-C801CB817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F9E6-8B7C-1F4D-A47C-F3222473A9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0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/>
              <a:t>3/1/16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55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691C-60A4-48BF-8108-1A5DABB297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F453-9628-4B0D-B45A-105B2A082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2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691C-60A4-48BF-8108-1A5DABB297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F453-9628-4B0D-B45A-105B2A082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13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691C-60A4-48BF-8108-1A5DABB297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F453-9628-4B0D-B45A-105B2A082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13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278C-3C8B-3147-9CB3-256322291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FB75-1515-7945-AEE7-B74587B2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4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1AEE-28B8-5843-A2F6-A86DE2E232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BC9-AE58-6242-B2DC-4F6A5CCBC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2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691C-60A4-48BF-8108-1A5DABB297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F453-9628-4B0D-B45A-105B2A082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55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494C-8AA3-417F-95E3-E99C4787C131}" type="datetime1">
              <a:rPr lang="en-US" altLang="en-US"/>
              <a:pPr>
                <a:defRPr/>
              </a:pPr>
              <a:t>3/1/16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1A0D-C390-4CE9-AD2A-4717D29D6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58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8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9764-83ED-4C2E-9AEA-847E1779223E}" type="datetimeFigureOut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42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539C-FB85-423B-A74A-C34DB1A3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94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7D7691C-60A4-48BF-8108-1A5DABB297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48F453-9628-4B0D-B45A-105B2A082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7D7691C-60A4-48BF-8108-1A5DABB297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48F453-9628-4B0D-B45A-105B2A082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7D7691C-60A4-48BF-8108-1A5DABB297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48F453-9628-4B0D-B45A-105B2A082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05278C-3C8B-3147-9CB3-256322291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E52FB75-1515-7945-AEE7-B74587B2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3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4971AEE-28B8-5843-A2F6-A86DE2E232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191DBC9-AE58-6242-B2DC-4F6A5CCBC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7D7691C-60A4-48BF-8108-1A5DABB297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48F453-9628-4B0D-B45A-105B2A0828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4FE9D33-B814-4239-B366-55420B8A78D6}" type="datetime1">
              <a:rPr lang="en-US" altLang="en-US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3/1/16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2E6DF40-D5C1-4C59-9A0D-FF6D28F21E63}" type="slidenum">
              <a:rPr lang="en-US" altLang="en-US"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62" y="178598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62" y="1821659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28914" y="6509743"/>
            <a:ext cx="277313" cy="272182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300"/>
            </a:lvl1pPr>
          </a:lstStyle>
          <a:p>
            <a:pPr algn="ctr" defTabSz="410730" hangingPunct="0"/>
            <a:fld id="{86CB4B4D-7CA3-9044-876B-883B54F8677D}" type="slidenum">
              <a:rPr lang="en-US" kern="0" smtClean="0">
                <a:solidFill>
                  <a:srgbClr val="FFFFFF"/>
                </a:solidFill>
                <a:sym typeface="Helvetica Light"/>
              </a:rPr>
              <a:pPr algn="ctr" defTabSz="410730" hangingPunct="0"/>
              <a:t>‹#›</a:t>
            </a:fld>
            <a:endParaRPr lang="en-US" kern="0">
              <a:solidFill>
                <a:srgbClr val="FFFFFF"/>
              </a:solidFill>
              <a:sym typeface="Helvetica Ligh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ransition xmlns:p14="http://schemas.microsoft.com/office/powerpoint/2010/main"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1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62502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93753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25004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562560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87507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218758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250009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281260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62" y="178598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62" y="1821659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28914" y="6509743"/>
            <a:ext cx="277313" cy="272182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300"/>
            </a:lvl1pPr>
          </a:lstStyle>
          <a:p>
            <a:pPr algn="ctr" defTabSz="410730" hangingPunct="0"/>
            <a:fld id="{86CB4B4D-7CA3-9044-876B-883B54F8677D}" type="slidenum">
              <a:rPr kern="0">
                <a:solidFill>
                  <a:srgbClr val="FFFFFF"/>
                </a:solidFill>
                <a:sym typeface="Helvetica Light"/>
              </a:rPr>
              <a:pPr algn="ctr" defTabSz="410730" hangingPunct="0"/>
              <a:t>‹#›</a:t>
            </a:fld>
            <a:endParaRPr kern="0">
              <a:solidFill>
                <a:srgbClr val="FFFFFF"/>
              </a:solidFill>
              <a:sym typeface="Helvetica Ligh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ransition xmlns:p14="http://schemas.microsoft.com/office/powerpoint/2010/main"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1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62502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93753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25004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562560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87507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218758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250009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281260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254501-D879-4F67-95C2-097472166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67B4752-28CC-4AB3-A51F-3467E1779F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9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254501-D879-4F67-95C2-097472166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1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67B4752-28CC-4AB3-A51F-3467E1779F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9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D01A69-8785-DC49-89B7-C801CB817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8BF9E6-8B7C-1F4D-A47C-F3222473A9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0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D01A69-8785-DC49-89B7-C801CB817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8BF9E6-8B7C-1F4D-A47C-F3222473A9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0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D01A69-8785-DC49-89B7-C801CB817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8BF9E6-8B7C-1F4D-A47C-F3222473A9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0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7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B01F9CA3-105E-4857-9057-6DB6197DA786}" type="datetimeFigureOut">
              <a:rPr lang="en-US" smtClean="0">
                <a:solidFill>
                  <a:prstClr val="white"/>
                </a:solidFill>
              </a:rPr>
              <a:pPr defTabSz="914400"/>
              <a:t>3/1/16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732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73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914400"/>
            <a:fld id="{7F5CE407-6216-4202-80E4-A30DC2F709B2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image" Target="../media/image18.png"/><Relationship Id="rId5" Type="http://schemas.openxmlformats.org/officeDocument/2006/relationships/image" Target="../media/image19.tiff"/><Relationship Id="rId6" Type="http://schemas.openxmlformats.org/officeDocument/2006/relationships/image" Target="../media/image20.tiff"/><Relationship Id="rId7" Type="http://schemas.openxmlformats.org/officeDocument/2006/relationships/image" Target="../media/image21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www.aoml.noaa.gov/hrd/data_sub/product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seb.noaa.gov/pub/flight/aamps_ingest/iwg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" y="0"/>
            <a:ext cx="913765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41" y="1859344"/>
            <a:ext cx="8604333" cy="156965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HRD Observations Team Meeting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February 2016</a:t>
            </a:r>
          </a:p>
        </p:txBody>
      </p:sp>
    </p:spTree>
    <p:extLst>
      <p:ext uri="{BB962C8B-B14F-4D97-AF65-F5344CB8AC3E}">
        <p14:creationId xmlns:p14="http://schemas.microsoft.com/office/powerpoint/2010/main" val="181161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5" y="792242"/>
            <a:ext cx="6924236" cy="566666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3125" y="213522"/>
            <a:ext cx="8615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00" dirty="0" smtClean="0">
                <a:solidFill>
                  <a:prstClr val="black"/>
                </a:solidFill>
              </a:rPr>
              <a:t>Post-flight FL data available at http://seb.noaa.gov/pub/acdata/YYYY/MET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284" y="5992837"/>
            <a:ext cx="1615440" cy="2586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238618" y="5066910"/>
            <a:ext cx="290145" cy="1942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3147" y="2811917"/>
            <a:ext cx="44644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The data system restarted in middle of this mission;</a:t>
            </a:r>
          </a:p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hence, 2 sets of raw files: *_A*, *_B*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Right Bracket 15"/>
          <p:cNvSpPr/>
          <p:nvPr/>
        </p:nvSpPr>
        <p:spPr>
          <a:xfrm>
            <a:off x="4211791" y="1533769"/>
            <a:ext cx="153296" cy="1606714"/>
          </a:xfrm>
          <a:prstGeom prst="rightBracke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ight Bracket 16"/>
          <p:cNvSpPr/>
          <p:nvPr/>
        </p:nvSpPr>
        <p:spPr>
          <a:xfrm>
            <a:off x="4211791" y="3210169"/>
            <a:ext cx="153296" cy="1319628"/>
          </a:xfrm>
          <a:prstGeom prst="rightBracke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7481" y="4775221"/>
            <a:ext cx="3700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High-resolution </a:t>
            </a:r>
            <a:r>
              <a:rPr lang="en-US" dirty="0" err="1" smtClean="0">
                <a:solidFill>
                  <a:prstClr val="black"/>
                </a:solidFill>
              </a:rPr>
              <a:t>Netcdf</a:t>
            </a:r>
            <a:r>
              <a:rPr lang="en-US" dirty="0" smtClean="0">
                <a:solidFill>
                  <a:prstClr val="black"/>
                </a:solidFill>
              </a:rPr>
              <a:t> of sensor data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t original recording rate (BIG!)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7494" y="5866307"/>
            <a:ext cx="46097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1-second average </a:t>
            </a:r>
            <a:r>
              <a:rPr lang="en-US" sz="1400" dirty="0" err="1" smtClean="0">
                <a:solidFill>
                  <a:prstClr val="black"/>
                </a:solidFill>
              </a:rPr>
              <a:t>Netcdf</a:t>
            </a:r>
            <a:r>
              <a:rPr lang="en-US" sz="1400" dirty="0" smtClean="0">
                <a:solidFill>
                  <a:prstClr val="black"/>
                </a:solidFill>
              </a:rPr>
              <a:t> of sensor data + derived quantities;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f</a:t>
            </a:r>
            <a:r>
              <a:rPr lang="en-US" sz="1400" dirty="0" smtClean="0">
                <a:solidFill>
                  <a:prstClr val="black"/>
                </a:solidFill>
              </a:rPr>
              <a:t>oundation for a Flight Director QC product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4236857" y="6041422"/>
            <a:ext cx="290145" cy="1942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217819" y="1716165"/>
            <a:ext cx="290145" cy="1942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835" y="1711943"/>
            <a:ext cx="1330570" cy="2588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7446" y="1518220"/>
            <a:ext cx="35154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1-second average </a:t>
            </a:r>
            <a:r>
              <a:rPr lang="en-US" dirty="0" err="1" smtClean="0">
                <a:solidFill>
                  <a:prstClr val="black"/>
                </a:solidFill>
              </a:rPr>
              <a:t>Netcdf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quality-controlled by Flight Director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2835" y="5034642"/>
            <a:ext cx="1330570" cy="2588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9600" y="6400800"/>
            <a:ext cx="72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9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235" y="328706"/>
            <a:ext cx="8262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General SFMR QC and archiving procedure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824" y="958310"/>
            <a:ext cx="81578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SFMR data are collected during all NOAA and Air Force Reserve TC missions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 NOAA flights (and if HRD personnel onboard), the files should be transferred to USB drive – these are then processed upon return to Miami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Raw data are also accessible through AOC’s site (</a:t>
            </a:r>
            <a:r>
              <a:rPr lang="en-US" dirty="0" err="1" smtClean="0">
                <a:solidFill>
                  <a:prstClr val="black"/>
                </a:solidFill>
              </a:rPr>
              <a:t>seb.noaa.gov</a:t>
            </a:r>
            <a:r>
              <a:rPr lang="en-US" dirty="0" smtClean="0">
                <a:solidFill>
                  <a:prstClr val="black"/>
                </a:solidFill>
              </a:rPr>
              <a:t>/pub/</a:t>
            </a:r>
            <a:r>
              <a:rPr lang="en-US" dirty="0" err="1" smtClean="0">
                <a:solidFill>
                  <a:prstClr val="black"/>
                </a:solidFill>
              </a:rPr>
              <a:t>acdata</a:t>
            </a:r>
            <a:r>
              <a:rPr lang="en-US" dirty="0" smtClean="0">
                <a:solidFill>
                  <a:prstClr val="black"/>
                </a:solidFill>
              </a:rPr>
              <a:t>/YYYY/SFMR/) – dependent on how quickly they load the data (variable)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 Air Force Reserve, raw data are obtained after the season or on a case by case basis (ex. Patricia from last season)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 QC, I convert each case into a standard ASCII file, run through my SFMR code, and produce the files available on the HRD website 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This QC file contains 1 Hz data that are smoothed with a 10-sec running mean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Also, a “goodness-of-fit” value is provided to describe the condition of the brightness temperatures used to resolve wind speed and rain rate – i.e. poor fit or not enough channels (min. 3) = poor wind/rain data.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Note: AFRC SST values can be problematic, so if you want to process those data from the raw file, come talk to me after the meeting.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Klotz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7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23" y="304864"/>
            <a:ext cx="869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Available SFMR data: Past and present (and future)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824" y="958360"/>
            <a:ext cx="81578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Data up through 2015 are available on the HRD site (AFRC not available yet for 2015) – variable formats, however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u="sng" dirty="0" smtClean="0">
                <a:solidFill>
                  <a:prstClr val="black"/>
                </a:solidFill>
              </a:rPr>
              <a:t>2015 data: </a:t>
            </a:r>
            <a:r>
              <a:rPr lang="en-US" dirty="0" smtClean="0">
                <a:solidFill>
                  <a:prstClr val="black"/>
                </a:solidFill>
              </a:rPr>
              <a:t>obtained using updated algorithm configuration (Klotz and </a:t>
            </a:r>
            <a:r>
              <a:rPr lang="en-US" dirty="0" err="1" smtClean="0">
                <a:solidFill>
                  <a:prstClr val="black"/>
                </a:solidFill>
              </a:rPr>
              <a:t>Uhlhorn</a:t>
            </a:r>
            <a:r>
              <a:rPr lang="en-US" dirty="0" smtClean="0">
                <a:solidFill>
                  <a:prstClr val="black"/>
                </a:solidFill>
              </a:rPr>
              <a:t> 2014) – file contains 21 variables – we added all 6 TBs, air temperature, SST</a:t>
            </a:r>
            <a:r>
              <a:rPr lang="is-IS" dirty="0" smtClean="0">
                <a:solidFill>
                  <a:prstClr val="black"/>
                </a:solidFill>
              </a:rPr>
              <a:t>…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u="sng" dirty="0" smtClean="0">
                <a:solidFill>
                  <a:prstClr val="black"/>
                </a:solidFill>
              </a:rPr>
              <a:t>2010-2014:</a:t>
            </a:r>
            <a:r>
              <a:rPr lang="en-US" dirty="0" smtClean="0">
                <a:solidFill>
                  <a:prstClr val="black"/>
                </a:solidFill>
              </a:rPr>
              <a:t> obtained using previous algorithm (</a:t>
            </a:r>
            <a:r>
              <a:rPr lang="en-US" dirty="0" err="1" smtClean="0">
                <a:solidFill>
                  <a:prstClr val="black"/>
                </a:solidFill>
              </a:rPr>
              <a:t>Uhlhorn</a:t>
            </a:r>
            <a:r>
              <a:rPr lang="en-US" dirty="0" smtClean="0">
                <a:solidFill>
                  <a:prstClr val="black"/>
                </a:solidFill>
              </a:rPr>
              <a:t> et al. 2007), files contain 21 variables as with 2015</a:t>
            </a:r>
          </a:p>
          <a:p>
            <a:pPr marL="285750" indent="-285750" defTabSz="457200">
              <a:buFont typeface="Arial"/>
              <a:buChar char="•"/>
            </a:pPr>
            <a:endParaRPr lang="en-US" u="sng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u="sng" dirty="0" smtClean="0">
                <a:solidFill>
                  <a:prstClr val="black"/>
                </a:solidFill>
              </a:rPr>
              <a:t>2008-2009:</a:t>
            </a:r>
            <a:r>
              <a:rPr lang="en-US" dirty="0" smtClean="0">
                <a:solidFill>
                  <a:prstClr val="black"/>
                </a:solidFill>
              </a:rPr>
              <a:t> also obtained using U07 algorithm, but files only contain basics: </a:t>
            </a:r>
            <a:r>
              <a:rPr lang="en-US" dirty="0" err="1" smtClean="0">
                <a:solidFill>
                  <a:prstClr val="black"/>
                </a:solidFill>
              </a:rPr>
              <a:t>lat</a:t>
            </a:r>
            <a:r>
              <a:rPr lang="en-US" dirty="0" smtClean="0">
                <a:solidFill>
                  <a:prstClr val="black"/>
                </a:solidFill>
              </a:rPr>
              <a:t>/</a:t>
            </a:r>
            <a:r>
              <a:rPr lang="en-US" dirty="0" err="1" smtClean="0">
                <a:solidFill>
                  <a:prstClr val="black"/>
                </a:solidFill>
              </a:rPr>
              <a:t>lon</a:t>
            </a:r>
            <a:r>
              <a:rPr lang="en-US" dirty="0" smtClean="0">
                <a:solidFill>
                  <a:prstClr val="black"/>
                </a:solidFill>
              </a:rPr>
              <a:t>, wind speed, rain rate, </a:t>
            </a:r>
            <a:r>
              <a:rPr lang="en-US" dirty="0" err="1" smtClean="0">
                <a:solidFill>
                  <a:prstClr val="black"/>
                </a:solidFill>
              </a:rPr>
              <a:t>altitutde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  <a:r>
              <a:rPr lang="is-IS" dirty="0" smtClean="0">
                <a:solidFill>
                  <a:prstClr val="black"/>
                </a:solidFill>
              </a:rPr>
              <a:t>…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n-US" u="sng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u="sng" dirty="0" smtClean="0">
                <a:solidFill>
                  <a:prstClr val="black"/>
                </a:solidFill>
              </a:rPr>
              <a:t>Pre-2008:</a:t>
            </a:r>
            <a:r>
              <a:rPr lang="en-US" dirty="0" smtClean="0">
                <a:solidFill>
                  <a:prstClr val="black"/>
                </a:solidFill>
              </a:rPr>
              <a:t> These data were processed prior to my arrival at HRD but contain 12 basic variables</a:t>
            </a:r>
          </a:p>
          <a:p>
            <a:pPr marL="285750" indent="-285750" defTabSz="457200">
              <a:buFont typeface="Arial"/>
              <a:buChar char="•"/>
            </a:pPr>
            <a:endParaRPr lang="en-US" u="sng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Note: No AFRC data before 2008, and I generally only use data from 2010 - present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Klotz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235" y="328706"/>
            <a:ext cx="8262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Application of SFMR data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824" y="1478522"/>
            <a:ext cx="8157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Forecasting: 	Operational centers use SFMR data for making their forecasts and 				updating the best track for a particular storm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Research: 		Algorithm updates</a:t>
            </a:r>
          </a:p>
          <a:p>
            <a:pPr marL="1371600" lvl="3" defTabSz="45720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Validation of other data sources (scatterometer, WSRA, HIRAD, 	IWRAP, etc.)</a:t>
            </a:r>
          </a:p>
          <a:p>
            <a:pPr marL="1371600" lvl="3" defTabSz="45720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Two-dimensional analysis – evaluation of TC structure			</a:t>
            </a:r>
          </a:p>
          <a:p>
            <a:pPr marL="285750" indent="-285750" defTabSz="45720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DA/modeling: 	HEDAS</a:t>
            </a:r>
          </a:p>
          <a:p>
            <a:pPr marL="1828800" lvl="4" defTabSz="457200"/>
            <a:r>
              <a:rPr lang="en-US" dirty="0" smtClean="0">
                <a:solidFill>
                  <a:prstClr val="black"/>
                </a:solidFill>
              </a:rPr>
              <a:t>Comparison of surface wind analyses between model &amp; obs.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Klotz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1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2904" y="867600"/>
            <a:ext cx="819259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        </a:t>
            </a:r>
            <a:r>
              <a:rPr lang="en-US" sz="2800" dirty="0" smtClean="0">
                <a:solidFill>
                  <a:prstClr val="black"/>
                </a:solidFill>
              </a:rPr>
              <a:t>Cloud Microphysics Measurements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(Droplet </a:t>
            </a:r>
            <a:r>
              <a:rPr lang="en-US" dirty="0" err="1">
                <a:solidFill>
                  <a:prstClr val="black"/>
                </a:solidFill>
              </a:rPr>
              <a:t>M</a:t>
            </a:r>
            <a:r>
              <a:rPr lang="en-US" dirty="0" err="1" smtClean="0">
                <a:solidFill>
                  <a:prstClr val="black"/>
                </a:solidFill>
              </a:rPr>
              <a:t>easurment</a:t>
            </a:r>
            <a:r>
              <a:rPr lang="en-US" dirty="0" smtClean="0">
                <a:solidFill>
                  <a:prstClr val="black"/>
                </a:solidFill>
              </a:rPr>
              <a:t> Technologies - DMT)</a:t>
            </a:r>
            <a:endParaRPr lang="en-US" dirty="0">
              <a:solidFill>
                <a:prstClr val="black"/>
              </a:solidFill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CAS – Cloud </a:t>
            </a:r>
            <a:r>
              <a:rPr lang="en-US" dirty="0" err="1" smtClean="0">
                <a:solidFill>
                  <a:prstClr val="black"/>
                </a:solidFill>
              </a:rPr>
              <a:t>Aeosol</a:t>
            </a:r>
            <a:r>
              <a:rPr lang="en-US" dirty="0" smtClean="0">
                <a:solidFill>
                  <a:prstClr val="black"/>
                </a:solidFill>
              </a:rPr>
              <a:t> Spectrometer – 0.65</a:t>
            </a:r>
            <a:r>
              <a:rPr lang="el-GR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μ</a:t>
            </a:r>
            <a:r>
              <a:rPr lang="en-US" dirty="0" smtClean="0">
                <a:solidFill>
                  <a:prstClr val="black"/>
                </a:solidFill>
              </a:rPr>
              <a:t>m – 50 </a:t>
            </a:r>
            <a:r>
              <a:rPr lang="el-GR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μ</a:t>
            </a:r>
            <a:r>
              <a:rPr lang="en-US" dirty="0" smtClean="0">
                <a:solidFill>
                  <a:prstClr val="black"/>
                </a:solidFill>
              </a:rPr>
              <a:t>m 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CDP – Cloud Droplet Probe – 3 </a:t>
            </a:r>
            <a:r>
              <a:rPr lang="el-GR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μ</a:t>
            </a:r>
            <a:r>
              <a:rPr lang="en-US" dirty="0" smtClean="0">
                <a:solidFill>
                  <a:prstClr val="black"/>
                </a:solidFill>
              </a:rPr>
              <a:t>m – 50 </a:t>
            </a:r>
            <a:r>
              <a:rPr lang="el-GR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μ</a:t>
            </a:r>
            <a:r>
              <a:rPr lang="en-US" dirty="0" smtClean="0">
                <a:solidFill>
                  <a:prstClr val="black"/>
                </a:solidFill>
              </a:rPr>
              <a:t>m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CIP – Cloud Imaging Probe – 0.025 mm – 1.6 mm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PIP </a:t>
            </a:r>
            <a:r>
              <a:rPr lang="en-US" dirty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 Precipitation Imaging Probe – 0.1 mm – 6.4 mm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Cloud Liquid Water: Science Engineering Associates (SEA) Hotwire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Uses Platinum Resistance technique to measure LWC 0 – 10 g m</a:t>
            </a:r>
            <a:r>
              <a:rPr lang="en-US" baseline="30000" dirty="0" smtClean="0">
                <a:solidFill>
                  <a:prstClr val="black"/>
                </a:solidFill>
              </a:rPr>
              <a:t>-3</a:t>
            </a:r>
          </a:p>
          <a:p>
            <a:pPr defTabSz="914400"/>
            <a:endParaRPr lang="en-US" baseline="30000" dirty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Contact me if you want any of these. I also have the very </a:t>
            </a:r>
            <a:r>
              <a:rPr lang="en-US" smtClean="0">
                <a:solidFill>
                  <a:prstClr val="black"/>
                </a:solidFill>
              </a:rPr>
              <a:t>old (1978 – 1992) ice </a:t>
            </a:r>
            <a:r>
              <a:rPr lang="en-US" dirty="0" smtClean="0">
                <a:solidFill>
                  <a:prstClr val="black"/>
                </a:solidFill>
              </a:rPr>
              <a:t>particle info. Not all is intact.</a:t>
            </a:r>
            <a:endParaRPr lang="en-US" dirty="0">
              <a:solidFill>
                <a:prstClr val="black"/>
              </a:solidFill>
            </a:endParaRPr>
          </a:p>
          <a:p>
            <a:pPr defTabSz="914400"/>
            <a:endParaRPr lang="en-US" dirty="0" smtClean="0">
              <a:solidFill>
                <a:prstClr val="black"/>
              </a:solidFill>
            </a:endParaRPr>
          </a:p>
          <a:p>
            <a:pPr defTabSz="914400"/>
            <a:endParaRPr lang="en-US" dirty="0" smtClean="0">
              <a:solidFill>
                <a:prstClr val="black"/>
              </a:solidFill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9367" y="6171535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R. A. Black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5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batprobe-p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27429" r="20572" b="5507"/>
          <a:stretch>
            <a:fillRect/>
          </a:stretch>
        </p:blipFill>
        <p:spPr bwMode="auto">
          <a:xfrm>
            <a:off x="1371600" y="3190931"/>
            <a:ext cx="32575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27" y="533400"/>
            <a:ext cx="6672263" cy="14033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 fontScale="90000"/>
          </a:bodyPr>
          <a:lstStyle/>
          <a:p>
            <a:pPr algn="l"/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fr-FR" altLang="en-US" sz="2400" dirty="0"/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1413300" y="477838"/>
            <a:ext cx="627340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defTabSz="914400" eaLnBrk="0" hangingPunct="0"/>
            <a:r>
              <a:rPr lang="fr-FR" altLang="en-US" sz="200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</a:p>
          <a:p>
            <a:pPr defTabSz="914400" eaLnBrk="0" hangingPunct="0"/>
            <a:endParaRPr lang="fr-FR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400" eaLnBrk="0" hangingPunct="0"/>
            <a:endParaRPr lang="fr-FR" altLang="en-US" sz="2000">
              <a:solidFill>
                <a:prstClr val="black"/>
              </a:solidFill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466401" y="69395"/>
            <a:ext cx="7011151" cy="322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>
              <a:spcBef>
                <a:spcPct val="20000"/>
              </a:spcBef>
              <a:buClr>
                <a:srgbClr val="44546A"/>
              </a:buClr>
              <a:buFontTx/>
              <a:buChar char=" "/>
            </a:pPr>
            <a:r>
              <a:rPr lang="en-US" altLang="en-US" sz="3600" b="1" dirty="0" smtClean="0">
                <a:solidFill>
                  <a:srgbClr val="0000FF"/>
                </a:solidFill>
              </a:rPr>
              <a:t>P3 turbulent flux </a:t>
            </a:r>
            <a:r>
              <a:rPr lang="en-US" altLang="en-US" sz="3600" b="1" dirty="0">
                <a:solidFill>
                  <a:srgbClr val="0000FF"/>
                </a:solidFill>
              </a:rPr>
              <a:t>instrumentation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</a:p>
          <a:p>
            <a:pPr defTabSz="914400" eaLnBrk="0" hangingPunct="0">
              <a:spcBef>
                <a:spcPct val="20000"/>
              </a:spcBef>
              <a:buClr>
                <a:srgbClr val="44546A"/>
              </a:buClr>
              <a:buFontTx/>
              <a:buChar char=" "/>
            </a:pPr>
            <a:r>
              <a:rPr lang="en-US" altLang="en-US" sz="2400" b="1" dirty="0">
                <a:solidFill>
                  <a:prstClr val="black"/>
                </a:solidFill>
              </a:rPr>
              <a:t>- </a:t>
            </a:r>
            <a:r>
              <a:rPr lang="en-US" altLang="zh-CN" sz="2400" b="1" dirty="0">
                <a:solidFill>
                  <a:prstClr val="black"/>
                </a:solidFill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</a:rPr>
              <a:t>BAT (“Best Aircraft Turbulence”) probe on boom </a:t>
            </a:r>
          </a:p>
          <a:p>
            <a:pPr defTabSz="914400" eaLnBrk="0" hangingPunct="0">
              <a:spcBef>
                <a:spcPct val="20000"/>
              </a:spcBef>
              <a:buClr>
                <a:srgbClr val="44546A"/>
              </a:buClr>
              <a:buFontTx/>
              <a:buChar char=" "/>
            </a:pPr>
            <a:r>
              <a:rPr lang="en-US" altLang="en-US" sz="2400" b="1" dirty="0">
                <a:solidFill>
                  <a:prstClr val="black"/>
                </a:solidFill>
              </a:rPr>
              <a:t>- </a:t>
            </a:r>
            <a:r>
              <a:rPr lang="en-US" altLang="zh-CN" sz="2400" b="1" dirty="0">
                <a:solidFill>
                  <a:prstClr val="black"/>
                </a:solidFill>
              </a:rPr>
              <a:t> Rosemount </a:t>
            </a:r>
            <a:r>
              <a:rPr lang="en-US" altLang="en-US" sz="2400" b="1" dirty="0">
                <a:solidFill>
                  <a:prstClr val="black"/>
                </a:solidFill>
              </a:rPr>
              <a:t>Gust probes in </a:t>
            </a:r>
            <a:r>
              <a:rPr lang="en-US" altLang="en-US" sz="2400" b="1" dirty="0" err="1">
                <a:solidFill>
                  <a:prstClr val="black"/>
                </a:solidFill>
              </a:rPr>
              <a:t>radome</a:t>
            </a:r>
            <a:r>
              <a:rPr lang="en-US" altLang="en-US" sz="2400" b="1" dirty="0">
                <a:solidFill>
                  <a:prstClr val="black"/>
                </a:solidFill>
              </a:rPr>
              <a:t> and fuselage</a:t>
            </a:r>
          </a:p>
          <a:p>
            <a:pPr defTabSz="914400" eaLnBrk="0" hangingPunct="0">
              <a:spcBef>
                <a:spcPct val="20000"/>
              </a:spcBef>
              <a:buClr>
                <a:srgbClr val="44546A"/>
              </a:buClr>
              <a:buFontTx/>
              <a:buChar char=" "/>
            </a:pPr>
            <a:r>
              <a:rPr lang="en-US" altLang="en-US" sz="2400" b="1" dirty="0">
                <a:solidFill>
                  <a:prstClr val="black"/>
                </a:solidFill>
              </a:rPr>
              <a:t>- </a:t>
            </a:r>
            <a:r>
              <a:rPr lang="en-US" altLang="zh-CN" sz="2400" b="1" dirty="0">
                <a:solidFill>
                  <a:prstClr val="black"/>
                </a:solidFill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</a:rPr>
              <a:t>Inertial navigation, GPS systems in fuselage</a:t>
            </a:r>
            <a:endParaRPr lang="en-US" altLang="zh-CN" sz="2400" b="1" dirty="0">
              <a:solidFill>
                <a:prstClr val="black"/>
              </a:solidFill>
            </a:endParaRPr>
          </a:p>
          <a:p>
            <a:pPr defTabSz="914400" eaLnBrk="0" hangingPunct="0">
              <a:spcBef>
                <a:spcPct val="20000"/>
              </a:spcBef>
              <a:buClr>
                <a:srgbClr val="44546A"/>
              </a:buClr>
              <a:buFontTx/>
              <a:buChar char=" "/>
            </a:pPr>
            <a:r>
              <a:rPr lang="en-US" altLang="en-US" sz="2000" b="1" dirty="0">
                <a:solidFill>
                  <a:prstClr val="black"/>
                </a:solidFill>
              </a:rPr>
              <a:t>-</a:t>
            </a:r>
            <a:r>
              <a:rPr lang="en-US" altLang="zh-CN" sz="2000" b="1" dirty="0">
                <a:solidFill>
                  <a:prstClr val="black"/>
                </a:solidFill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</a:rPr>
              <a:t>LICOR LI-7500 hygrometer (modified)</a:t>
            </a:r>
          </a:p>
          <a:p>
            <a:pPr defTabSz="914400" eaLnBrk="0" hangingPunct="0">
              <a:spcBef>
                <a:spcPct val="20000"/>
              </a:spcBef>
              <a:buClr>
                <a:srgbClr val="44546A"/>
              </a:buClr>
              <a:buFontTx/>
              <a:buChar char=" "/>
            </a:pPr>
            <a:r>
              <a:rPr lang="en-US" altLang="en-US" sz="2400" b="1" dirty="0">
                <a:solidFill>
                  <a:prstClr val="black"/>
                </a:solidFill>
              </a:rPr>
              <a:t>- Rosemount temperature sensors</a:t>
            </a:r>
          </a:p>
          <a:p>
            <a:pPr defTabSz="914400" eaLnBrk="0" hangingPunct="0">
              <a:spcBef>
                <a:spcPct val="20000"/>
              </a:spcBef>
              <a:buClr>
                <a:srgbClr val="44546A"/>
              </a:buClr>
              <a:buFontTx/>
              <a:buChar char=" "/>
            </a:pPr>
            <a:endParaRPr lang="en-US" altLang="en-US" sz="2000" dirty="0">
              <a:solidFill>
                <a:prstClr val="black"/>
              </a:solidFill>
            </a:endParaRPr>
          </a:p>
        </p:txBody>
      </p:sp>
      <p:grpSp>
        <p:nvGrpSpPr>
          <p:cNvPr id="307207" name="Group 7"/>
          <p:cNvGrpSpPr>
            <a:grpSpLocks/>
          </p:cNvGrpSpPr>
          <p:nvPr/>
        </p:nvGrpSpPr>
        <p:grpSpPr bwMode="auto">
          <a:xfrm>
            <a:off x="4800600" y="3200456"/>
            <a:ext cx="2800350" cy="3656013"/>
            <a:chOff x="7737" y="16129"/>
            <a:chExt cx="2453" cy="3085"/>
          </a:xfrm>
        </p:grpSpPr>
        <p:pic>
          <p:nvPicPr>
            <p:cNvPr id="307208" name="Picture 8" descr="Licorinsidevi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" y="16129"/>
              <a:ext cx="2453" cy="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209" name="Text Box 9"/>
            <p:cNvSpPr txBox="1">
              <a:spLocks noChangeArrowheads="1"/>
            </p:cNvSpPr>
            <p:nvPr/>
          </p:nvSpPr>
          <p:spPr bwMode="auto">
            <a:xfrm>
              <a:off x="9597" y="18759"/>
              <a:ext cx="499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50000"/>
                </a:spcBef>
              </a:pPr>
              <a:r>
                <a:rPr lang="en-US" altLang="zh-CN" sz="280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6911578" y="4343427"/>
            <a:ext cx="185142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000" b="1" dirty="0">
                <a:solidFill>
                  <a:srgbClr val="FF0000"/>
                </a:solidFill>
              </a:rPr>
              <a:t>LICOR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head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3771900" y="3429004"/>
            <a:ext cx="11518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3200">
                <a:solidFill>
                  <a:srgbClr val="FF0000"/>
                </a:solidFill>
                <a:cs typeface="Arial" panose="020B0604020202020204" pitchFamily="34" charset="0"/>
              </a:rPr>
              <a:t>↓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BAT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endParaRPr lang="en-US" altLang="en-US" sz="2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462" y="639633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</a:rPr>
              <a:t>J. Zhang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97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Past and ongoing Research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6693"/>
            <a:ext cx="7886700" cy="5489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Observations:</a:t>
            </a:r>
          </a:p>
          <a:p>
            <a:r>
              <a:rPr lang="en-US" sz="2000" b="1" dirty="0" smtClean="0"/>
              <a:t>Surface exchange coefficients </a:t>
            </a:r>
            <a:r>
              <a:rPr lang="en-US" sz="2000" dirty="0" smtClean="0"/>
              <a:t>(e.g., </a:t>
            </a:r>
            <a:r>
              <a:rPr lang="en-US" sz="2000" dirty="0" err="1" smtClean="0"/>
              <a:t>Drennan</a:t>
            </a:r>
            <a:r>
              <a:rPr lang="en-US" sz="2000" dirty="0" smtClean="0"/>
              <a:t> et al. 2007JAS; French et al. 2007JAS; J. Zhang et al. 2008GRL)</a:t>
            </a:r>
          </a:p>
          <a:p>
            <a:r>
              <a:rPr lang="en-US" sz="2000" b="1" dirty="0" smtClean="0"/>
              <a:t>Hurricane boundary layer rolls </a:t>
            </a:r>
            <a:r>
              <a:rPr lang="en-US" sz="2000" dirty="0"/>
              <a:t>(e.g., J</a:t>
            </a:r>
            <a:r>
              <a:rPr lang="en-US" sz="2000" dirty="0" smtClean="0"/>
              <a:t>. Zhang et al. 2008BLM)</a:t>
            </a:r>
          </a:p>
          <a:p>
            <a:r>
              <a:rPr lang="en-US" sz="2000" b="1" dirty="0" smtClean="0"/>
              <a:t>Turbulence spectra </a:t>
            </a:r>
            <a:r>
              <a:rPr lang="en-US" sz="2000" dirty="0"/>
              <a:t>(e.g., J</a:t>
            </a:r>
            <a:r>
              <a:rPr lang="en-US" sz="2000" dirty="0" smtClean="0"/>
              <a:t>. Zhang 2010QJ) </a:t>
            </a:r>
          </a:p>
          <a:p>
            <a:r>
              <a:rPr lang="en-US" sz="2000" b="1" dirty="0" smtClean="0"/>
              <a:t>Dissipative heating </a:t>
            </a:r>
            <a:r>
              <a:rPr lang="en-US" sz="2000" dirty="0"/>
              <a:t>(e.g., J</a:t>
            </a:r>
            <a:r>
              <a:rPr lang="en-US" sz="2000" dirty="0" smtClean="0"/>
              <a:t>. Zhang 2010JAS)</a:t>
            </a:r>
          </a:p>
          <a:p>
            <a:r>
              <a:rPr lang="en-US" sz="2000" b="1" dirty="0"/>
              <a:t>Turbulence </a:t>
            </a:r>
            <a:r>
              <a:rPr lang="en-US" sz="2000" b="1" dirty="0" smtClean="0"/>
              <a:t>kinetic energy budget </a:t>
            </a:r>
            <a:r>
              <a:rPr lang="en-US" sz="2000" dirty="0"/>
              <a:t>(e.g., J. Zhang et al. 2009JAS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/>
              <a:t>Vertical turbulent mixing </a:t>
            </a:r>
            <a:r>
              <a:rPr lang="en-US" sz="2000" dirty="0"/>
              <a:t>(e.g., J</a:t>
            </a:r>
            <a:r>
              <a:rPr lang="en-US" sz="2000" dirty="0" smtClean="0"/>
              <a:t>. Zhang et al. 2011MWR; J. Zhang and </a:t>
            </a:r>
            <a:r>
              <a:rPr lang="en-US" sz="2000" dirty="0" err="1" smtClean="0"/>
              <a:t>Drennan</a:t>
            </a:r>
            <a:r>
              <a:rPr lang="en-US" sz="2000" dirty="0" smtClean="0"/>
              <a:t> 2012JAS)</a:t>
            </a:r>
          </a:p>
          <a:p>
            <a:r>
              <a:rPr lang="en-US" sz="2000" b="1" dirty="0" smtClean="0"/>
              <a:t>Horizontal diffusion </a:t>
            </a:r>
            <a:r>
              <a:rPr lang="en-US" sz="2000" dirty="0"/>
              <a:t>(e.g., J</a:t>
            </a:r>
            <a:r>
              <a:rPr lang="en-US" sz="2000" dirty="0" smtClean="0"/>
              <a:t>. Zhang and Montgomery 2012JAS)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Modeling:</a:t>
            </a:r>
          </a:p>
          <a:p>
            <a:r>
              <a:rPr lang="en-US" sz="2000" b="1" dirty="0" smtClean="0"/>
              <a:t>Hurricane model physics evaluation and improvement </a:t>
            </a:r>
            <a:r>
              <a:rPr lang="en-US" sz="2000" dirty="0"/>
              <a:t>(e.g., J</a:t>
            </a:r>
            <a:r>
              <a:rPr lang="en-US" sz="2000" dirty="0" smtClean="0"/>
              <a:t>. Zhang et al. 2012TCRR; Gopal et al. 2013JAS; J. Zhang et al. 2015; 2016MWR)</a:t>
            </a:r>
          </a:p>
          <a:p>
            <a:r>
              <a:rPr lang="en-US" sz="2000" b="1" dirty="0" smtClean="0"/>
              <a:t>A simple model for simulating TC boundary layer </a:t>
            </a:r>
            <a:r>
              <a:rPr lang="en-US" sz="2000" dirty="0"/>
              <a:t>(e.g., Bryan </a:t>
            </a:r>
            <a:r>
              <a:rPr lang="en-US" sz="2000" dirty="0" smtClean="0"/>
              <a:t>et al. 2016BLM)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891462" y="639633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</a:rPr>
              <a:t>J. Zhang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9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829" y="2706469"/>
            <a:ext cx="611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New instruments and platforms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IMG_7591 edited_sm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21345" r="19474" b="27246"/>
          <a:stretch/>
        </p:blipFill>
        <p:spPr bwMode="auto">
          <a:xfrm>
            <a:off x="381000" y="457200"/>
            <a:ext cx="3657600" cy="21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screen-shot-2014-09-19-at-4-31-18-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6322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gde\My Documents\Lidar Related\P3DWL\Pictures\DSCN2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 r="17957" b="10649"/>
          <a:stretch>
            <a:fillRect/>
          </a:stretch>
        </p:blipFill>
        <p:spPr bwMode="auto">
          <a:xfrm>
            <a:off x="1981200" y="3862552"/>
            <a:ext cx="2457179" cy="190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2667000" cy="175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6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14237" y="1905000"/>
            <a:ext cx="5477363" cy="3886200"/>
            <a:chOff x="1460715" y="1571832"/>
            <a:chExt cx="7357682" cy="491035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715" y="1571832"/>
              <a:ext cx="7174650" cy="441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4372337" y="3978868"/>
              <a:ext cx="773289" cy="366889"/>
            </a:xfrm>
            <a:prstGeom prst="straightConnector1">
              <a:avLst/>
            </a:prstGeom>
            <a:ln>
              <a:solidFill>
                <a:srgbClr val="ED7D3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311" y="4205253"/>
              <a:ext cx="2240846" cy="22181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78311" y="3810000"/>
              <a:ext cx="3135238" cy="261337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glow" dir="tl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65856" y="2149521"/>
              <a:ext cx="2427054" cy="388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prstClr val="black"/>
                  </a:solidFill>
                </a:rPr>
                <a:t>P3 Orion Side View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4220" y="3832720"/>
              <a:ext cx="2306427" cy="388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prstClr val="black"/>
                  </a:solidFill>
                </a:rPr>
                <a:t>P3 Orion Top View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660444" y="5429956"/>
              <a:ext cx="1702507" cy="1693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60444" y="5446889"/>
              <a:ext cx="1614312" cy="64911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60444" y="5429956"/>
              <a:ext cx="1702507" cy="341488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60444" y="5429956"/>
              <a:ext cx="1702507" cy="12982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60444" y="5429956"/>
              <a:ext cx="1702507" cy="23142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60444" y="5429956"/>
              <a:ext cx="1702507" cy="46284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60444" y="5429956"/>
              <a:ext cx="1653823" cy="5700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660444" y="5314315"/>
              <a:ext cx="1653823" cy="11564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660444" y="5192889"/>
              <a:ext cx="1614312" cy="24553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8314267" y="5063067"/>
              <a:ext cx="265289" cy="1134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glow" dir="tl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9946532">
              <a:off x="4469814" y="3996509"/>
              <a:ext cx="1370716" cy="48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400" dirty="0" smtClean="0">
                  <a:solidFill>
                    <a:prstClr val="black"/>
                  </a:solidFill>
                </a:rPr>
                <a:t>30° off nadir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68467" y="6057171"/>
              <a:ext cx="630537" cy="42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 smtClean="0">
                  <a:solidFill>
                    <a:prstClr val="black"/>
                  </a:solidFill>
                </a:rPr>
                <a:t>+30° 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1378" y="5037316"/>
              <a:ext cx="617019" cy="59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200" dirty="0" smtClean="0">
                  <a:solidFill>
                    <a:srgbClr val="103154"/>
                  </a:solidFill>
                </a:rPr>
                <a:t>-10</a:t>
              </a:r>
              <a:r>
                <a:rPr lang="en-US" sz="1200" dirty="0">
                  <a:solidFill>
                    <a:srgbClr val="103154"/>
                  </a:solidFill>
                </a:rPr>
                <a:t>° 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8537418" y="5771445"/>
              <a:ext cx="155026" cy="324555"/>
            </a:xfrm>
            <a:prstGeom prst="straightConnector1">
              <a:avLst/>
            </a:prstGeom>
            <a:ln w="12700">
              <a:solidFill>
                <a:srgbClr val="ED7D3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8537418" y="5212516"/>
              <a:ext cx="163129" cy="324556"/>
            </a:xfrm>
            <a:prstGeom prst="straightConnector1">
              <a:avLst/>
            </a:prstGeom>
            <a:ln w="12700">
              <a:solidFill>
                <a:srgbClr val="ED7D3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Doppler Wind </a:t>
            </a:r>
            <a:r>
              <a:rPr lang="en-US" dirty="0" err="1" smtClean="0"/>
              <a:t>Lidar</a:t>
            </a:r>
            <a:r>
              <a:rPr lang="en-US" dirty="0" smtClean="0"/>
              <a:t> (DWL)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0716" y="1839582"/>
            <a:ext cx="3886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DWL flown into Danny and Erika (2015)</a:t>
            </a:r>
          </a:p>
          <a:p>
            <a:r>
              <a:rPr lang="en-US" dirty="0" smtClean="0"/>
              <a:t>2 datasets from the afternoon mission on August 26, 2015 </a:t>
            </a:r>
          </a:p>
          <a:p>
            <a:pPr lvl="1"/>
            <a:r>
              <a:rPr lang="en-US" dirty="0" smtClean="0"/>
              <a:t>Line of Sight (LOS) winds</a:t>
            </a:r>
          </a:p>
          <a:p>
            <a:pPr lvl="1"/>
            <a:r>
              <a:rPr lang="en-US" dirty="0" smtClean="0"/>
              <a:t>Wind profiles</a:t>
            </a:r>
          </a:p>
          <a:p>
            <a:r>
              <a:rPr lang="en-US" dirty="0" smtClean="0"/>
              <a:t>Comparison to </a:t>
            </a:r>
            <a:r>
              <a:rPr lang="en-US" dirty="0" err="1" smtClean="0"/>
              <a:t>dropsondes</a:t>
            </a:r>
            <a:endParaRPr lang="en-US" dirty="0" smtClean="0"/>
          </a:p>
          <a:p>
            <a:r>
              <a:rPr lang="en-US" dirty="0" smtClean="0"/>
              <a:t>Experiments on model impact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891462" y="643049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err="1" smtClean="0">
                <a:solidFill>
                  <a:prstClr val="black"/>
                </a:solidFill>
              </a:rPr>
              <a:t>Bucci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9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11432"/>
          </a:xfrm>
        </p:spPr>
        <p:txBody>
          <a:bodyPr/>
          <a:lstStyle/>
          <a:p>
            <a:pPr algn="ctr"/>
            <a:r>
              <a:rPr lang="en-US" dirty="0" smtClean="0"/>
              <a:t>DWL Status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9463" y="1011439"/>
            <a:ext cx="7001267" cy="5696255"/>
          </a:xfrm>
        </p:spPr>
        <p:txBody>
          <a:bodyPr>
            <a:noAutofit/>
          </a:bodyPr>
          <a:lstStyle/>
          <a:p>
            <a:r>
              <a:rPr lang="en-US" sz="2400" dirty="0" smtClean="0"/>
              <a:t>Funding transfer to Simpson Weather Associate is ongoing (Jun Zhang has been working with UM business office on this).</a:t>
            </a:r>
          </a:p>
          <a:p>
            <a:endParaRPr lang="en-US" sz="2400" dirty="0" smtClean="0"/>
          </a:p>
          <a:p>
            <a:r>
              <a:rPr lang="en-US" sz="2400" dirty="0" smtClean="0"/>
              <a:t>The DWL scanner was sent to Beyond </a:t>
            </a:r>
            <a:r>
              <a:rPr lang="en-US" sz="2400" dirty="0" err="1" smtClean="0"/>
              <a:t>Photonoics</a:t>
            </a:r>
            <a:r>
              <a:rPr lang="en-US" sz="2400" dirty="0" smtClean="0"/>
              <a:t> to figure out the problem (Dave Emmitt traveled to Boulder and worked with the group). </a:t>
            </a:r>
          </a:p>
          <a:p>
            <a:endParaRPr lang="en-US" sz="2400" dirty="0" smtClean="0"/>
          </a:p>
          <a:p>
            <a:r>
              <a:rPr lang="en-US" sz="2400" dirty="0" smtClean="0"/>
              <a:t>Next step is to fix the rotation stage of the scanner.</a:t>
            </a:r>
          </a:p>
          <a:p>
            <a:endParaRPr lang="en-US" sz="2400" dirty="0" smtClean="0"/>
          </a:p>
          <a:p>
            <a:r>
              <a:rPr lang="en-US" sz="2400" dirty="0" smtClean="0"/>
              <a:t>Repairs of data system, nitrogen purge system will be next once the funding transfer is completed.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91462" y="641998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err="1" smtClean="0">
                <a:solidFill>
                  <a:prstClr val="black"/>
                </a:solidFill>
              </a:rPr>
              <a:t>Bucci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5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38200"/>
            <a:ext cx="8991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7250">
              <a:tabLst>
                <a:tab pos="457200" algn="l"/>
                <a:tab pos="6400800" algn="l"/>
              </a:tabLst>
            </a:pPr>
            <a:r>
              <a:rPr lang="en-US" dirty="0"/>
              <a:t>1.	Purpose and scope of team 	</a:t>
            </a:r>
            <a:r>
              <a:rPr lang="en-US" dirty="0" smtClean="0"/>
              <a:t>11-11:05AM</a:t>
            </a:r>
            <a:endParaRPr lang="en-US" dirty="0"/>
          </a:p>
          <a:p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2.	Status updates 								</a:t>
            </a:r>
            <a:r>
              <a:rPr lang="en-US" dirty="0" smtClean="0"/>
              <a:t>		- </a:t>
            </a:r>
            <a:r>
              <a:rPr lang="en-US" dirty="0"/>
              <a:t>Global Hawk: Jason (moved earlier)</a:t>
            </a:r>
          </a:p>
          <a:p>
            <a:pPr>
              <a:tabLst>
                <a:tab pos="457200" algn="l"/>
              </a:tabLst>
            </a:pPr>
            <a:r>
              <a:rPr lang="en-US" dirty="0" smtClean="0"/>
              <a:t>		Traditional instruments				11:05-11:25AM</a:t>
            </a:r>
          </a:p>
          <a:p>
            <a:r>
              <a:rPr lang="en-US" dirty="0" smtClean="0"/>
              <a:t>		- radar </a:t>
            </a:r>
            <a:r>
              <a:rPr lang="en-US" dirty="0"/>
              <a:t>(TDR (P3 and G-IV) and LF): Paul 			</a:t>
            </a:r>
          </a:p>
          <a:p>
            <a:r>
              <a:rPr lang="en-US" dirty="0" smtClean="0"/>
              <a:t>		- </a:t>
            </a:r>
            <a:r>
              <a:rPr lang="en-US" dirty="0" err="1"/>
              <a:t>dropsondes</a:t>
            </a:r>
            <a:r>
              <a:rPr lang="en-US" dirty="0"/>
              <a:t> (including IR </a:t>
            </a:r>
            <a:r>
              <a:rPr lang="en-US" dirty="0" err="1"/>
              <a:t>sondes</a:t>
            </a:r>
            <a:r>
              <a:rPr lang="en-US" dirty="0"/>
              <a:t>): Sim</a:t>
            </a:r>
          </a:p>
          <a:p>
            <a:r>
              <a:rPr lang="en-US" dirty="0" smtClean="0"/>
              <a:t>		- </a:t>
            </a:r>
            <a:r>
              <a:rPr lang="en-US" dirty="0"/>
              <a:t>flight-level: Sonia</a:t>
            </a:r>
          </a:p>
          <a:p>
            <a:r>
              <a:rPr lang="en-US" dirty="0" smtClean="0"/>
              <a:t>		- </a:t>
            </a:r>
            <a:r>
              <a:rPr lang="en-US" dirty="0"/>
              <a:t>SFMR: Brad</a:t>
            </a:r>
          </a:p>
          <a:p>
            <a:r>
              <a:rPr lang="en-US" dirty="0" smtClean="0"/>
              <a:t>		- </a:t>
            </a:r>
            <a:r>
              <a:rPr lang="en-US" dirty="0"/>
              <a:t>cloud physics: Bob</a:t>
            </a:r>
          </a:p>
          <a:p>
            <a:r>
              <a:rPr lang="en-US" dirty="0" smtClean="0"/>
              <a:t>		- </a:t>
            </a:r>
            <a:r>
              <a:rPr lang="en-US" dirty="0"/>
              <a:t>turbulence probes: Jun</a:t>
            </a:r>
          </a:p>
          <a:p>
            <a:r>
              <a:rPr lang="en-US" dirty="0" smtClean="0"/>
              <a:t>		- </a:t>
            </a:r>
            <a:r>
              <a:rPr lang="en-US" dirty="0"/>
              <a:t>AXBT/CP/CTD: ?? </a:t>
            </a:r>
          </a:p>
          <a:p>
            <a:pPr>
              <a:tabLst>
                <a:tab pos="457200" algn="l"/>
              </a:tabLst>
            </a:pPr>
            <a:r>
              <a:rPr lang="en-US" dirty="0" smtClean="0"/>
              <a:t>		New </a:t>
            </a:r>
            <a:r>
              <a:rPr lang="en-US" dirty="0"/>
              <a:t>instruments and platforms			</a:t>
            </a:r>
            <a:r>
              <a:rPr lang="en-US" dirty="0" smtClean="0"/>
              <a:t>11:25-11:50AM</a:t>
            </a:r>
            <a:endParaRPr lang="en-US" dirty="0"/>
          </a:p>
          <a:p>
            <a:r>
              <a:rPr lang="en-US" dirty="0" smtClean="0"/>
              <a:t>		- </a:t>
            </a:r>
            <a:r>
              <a:rPr lang="en-US" dirty="0"/>
              <a:t>DWL: </a:t>
            </a:r>
            <a:r>
              <a:rPr lang="en-US" dirty="0" smtClean="0"/>
              <a:t>Lisa</a:t>
            </a:r>
            <a:endParaRPr lang="en-US" dirty="0"/>
          </a:p>
          <a:p>
            <a:r>
              <a:rPr lang="en-US" dirty="0" smtClean="0"/>
              <a:t>		- </a:t>
            </a:r>
            <a:r>
              <a:rPr lang="en-US" dirty="0"/>
              <a:t>Dual-Pol: Evan</a:t>
            </a:r>
          </a:p>
          <a:p>
            <a:r>
              <a:rPr lang="en-US" dirty="0" smtClean="0"/>
              <a:t>		- </a:t>
            </a:r>
            <a:r>
              <a:rPr lang="en-US" dirty="0"/>
              <a:t>Coyote: </a:t>
            </a:r>
            <a:r>
              <a:rPr lang="en-US" dirty="0" smtClean="0"/>
              <a:t>Joe</a:t>
            </a: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 smtClean="0"/>
              <a:t>	Archiving</a:t>
            </a:r>
            <a:r>
              <a:rPr lang="en-US" dirty="0"/>
              <a:t>: Neal					</a:t>
            </a:r>
            <a:r>
              <a:rPr lang="en-US" dirty="0" smtClean="0"/>
              <a:t>11:50-11:55AM</a:t>
            </a:r>
            <a:endParaRPr lang="en-US" dirty="0"/>
          </a:p>
          <a:p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3.	Field program planning updates 				</a:t>
            </a:r>
            <a:r>
              <a:rPr lang="en-US" dirty="0" smtClean="0"/>
              <a:t>11:55-noon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14" y="217714"/>
            <a:ext cx="1757779" cy="70788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Agenda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7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ualpol5_both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554" y="1217560"/>
            <a:ext cx="3855223" cy="220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497" y="4000621"/>
            <a:ext cx="3117494" cy="2829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83" b="-271"/>
          <a:stretch/>
        </p:blipFill>
        <p:spPr>
          <a:xfrm>
            <a:off x="5888989" y="4000621"/>
            <a:ext cx="3097278" cy="2829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" y="-30663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dirty="0" smtClean="0">
                <a:solidFill>
                  <a:srgbClr val="0000FF"/>
                </a:solidFill>
              </a:rPr>
              <a:t>Dual-polarization radar – Evan Kalina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" y="33955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</a:rPr>
              <a:t>From 2011-2013, every WSR-88D was upgraded to dual-polarization.</a:t>
            </a:r>
          </a:p>
          <a:p>
            <a:pPr algn="ctr" defTabSz="457200"/>
            <a:r>
              <a:rPr lang="en-US" sz="1600" dirty="0" smtClean="0">
                <a:solidFill>
                  <a:prstClr val="black"/>
                </a:solidFill>
              </a:rPr>
              <a:t>Includes 30 coastal radars in hurricane-prone areas, so more data are collected every year</a:t>
            </a:r>
          </a:p>
          <a:p>
            <a:pPr algn="ctr" defTabSz="457200"/>
            <a:r>
              <a:rPr lang="en-US" sz="1600" dirty="0" smtClean="0">
                <a:solidFill>
                  <a:prstClr val="black"/>
                </a:solidFill>
              </a:rPr>
              <a:t>Data archive: http://www.ncdc.noaa.gov/nexradinv/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-1225" t="23993" r="-1" b="-220"/>
          <a:stretch/>
        </p:blipFill>
        <p:spPr>
          <a:xfrm>
            <a:off x="4659930" y="1218031"/>
            <a:ext cx="3308171" cy="22078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" y="3432038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D</a:t>
            </a:r>
            <a:r>
              <a:rPr lang="en-US" sz="1600" dirty="0" smtClean="0">
                <a:solidFill>
                  <a:prstClr val="black"/>
                </a:solidFill>
              </a:rPr>
              <a:t>ual-polarization radar: sensitive to precipitation characteristics in both the vertical and horizontal planes</a:t>
            </a:r>
          </a:p>
          <a:p>
            <a:pPr algn="ctr" defTabSz="457200"/>
            <a:r>
              <a:rPr lang="en-US" sz="1600" dirty="0" smtClean="0">
                <a:solidFill>
                  <a:prstClr val="black"/>
                </a:solidFill>
              </a:rPr>
              <a:t>Detection of particle shape &amp; type, liquid &amp; ice water paths, melting layer hgt, improved rain rate estimates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60077" y="2361280"/>
            <a:ext cx="150518" cy="150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483" y="4600233"/>
            <a:ext cx="2715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An example from Hurricane Arthur (2014) in</a:t>
            </a: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Morehead City, NC (</a:t>
            </a:r>
            <a:r>
              <a:rPr lang="en-US" sz="1600" dirty="0" smtClean="0">
                <a:solidFill>
                  <a:srgbClr val="FF0000"/>
                </a:solidFill>
              </a:rPr>
              <a:t>KMHX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pPr defTabSz="457200"/>
            <a:endParaRPr lang="en-US" sz="1600" dirty="0">
              <a:solidFill>
                <a:prstClr val="black"/>
              </a:solidFill>
            </a:endParaRP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0.5-degree tilt reflectivity (left)</a:t>
            </a:r>
          </a:p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Ice water path estimate (right)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4165" y="2261258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F0000"/>
                </a:solidFill>
              </a:rPr>
              <a:t>KMHX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6262" y="645151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err="1" smtClean="0">
                <a:solidFill>
                  <a:prstClr val="black"/>
                </a:solidFill>
              </a:rPr>
              <a:t>Kalina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3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11"/>
          <p:cNvSpPr>
            <a:spLocks noGrp="1"/>
          </p:cNvSpPr>
          <p:nvPr>
            <p:ph idx="1"/>
          </p:nvPr>
        </p:nvSpPr>
        <p:spPr>
          <a:xfrm>
            <a:off x="-457201" y="-1096850"/>
            <a:ext cx="9601201" cy="5410200"/>
          </a:xfrm>
        </p:spPr>
        <p:txBody>
          <a:bodyPr>
            <a:noAutofit/>
          </a:bodyPr>
          <a:lstStyle/>
          <a:p>
            <a:pPr marL="0" indent="0">
              <a:lnSpc>
                <a:spcPts val="2620"/>
              </a:lnSpc>
              <a:buNone/>
            </a:pPr>
            <a:endParaRPr lang="en-US" sz="3000" b="1" dirty="0">
              <a:solidFill>
                <a:srgbClr val="008000"/>
              </a:solidFill>
              <a:latin typeface="Calibri"/>
              <a:ea typeface="ＭＳ Ｐゴシック" pitchFamily="-72" charset="-128"/>
              <a:cs typeface="Calibri"/>
            </a:endParaRPr>
          </a:p>
          <a:p>
            <a:pPr marL="0" indent="0">
              <a:lnSpc>
                <a:spcPts val="2620"/>
              </a:lnSpc>
              <a:buNone/>
            </a:pPr>
            <a:endParaRPr lang="en-US" sz="3000" b="1" dirty="0" smtClean="0">
              <a:solidFill>
                <a:srgbClr val="008000"/>
              </a:solidFill>
              <a:latin typeface="Calibri"/>
              <a:ea typeface="ＭＳ Ｐゴシック" pitchFamily="-72" charset="-128"/>
              <a:cs typeface="Calibri"/>
            </a:endParaRPr>
          </a:p>
          <a:p>
            <a:pPr marL="0" indent="0">
              <a:lnSpc>
                <a:spcPts val="2620"/>
              </a:lnSpc>
              <a:buNone/>
            </a:pPr>
            <a:endParaRPr lang="en-US" sz="2500" b="1" dirty="0" smtClean="0">
              <a:solidFill>
                <a:srgbClr val="FF0000"/>
              </a:solidFill>
              <a:latin typeface="Calibri"/>
              <a:ea typeface="ＭＳ Ｐゴシック" pitchFamily="-72" charset="-128"/>
              <a:cs typeface="Calibri"/>
            </a:endParaRPr>
          </a:p>
          <a:p>
            <a:pPr lvl="1">
              <a:lnSpc>
                <a:spcPts val="2620"/>
              </a:lnSpc>
              <a:buFontTx/>
              <a:buChar char="-"/>
            </a:pPr>
            <a:endParaRPr lang="en-US" sz="2200" b="1" dirty="0" smtClean="0">
              <a:solidFill>
                <a:srgbClr val="FF0000"/>
              </a:solidFill>
              <a:latin typeface="Calibri"/>
              <a:ea typeface="ＭＳ Ｐゴシック" pitchFamily="-72" charset="-128"/>
              <a:cs typeface="Calibri"/>
            </a:endParaRPr>
          </a:p>
          <a:p>
            <a:pPr marL="457200" lvl="1" indent="0">
              <a:lnSpc>
                <a:spcPts val="2340"/>
              </a:lnSpc>
              <a:buNone/>
            </a:pPr>
            <a:r>
              <a:rPr lang="en-US" sz="2100" b="1" i="1" dirty="0" smtClean="0">
                <a:latin typeface="Calibri"/>
                <a:ea typeface="ＭＳ Ｐゴシック" pitchFamily="-72" charset="-128"/>
                <a:cs typeface="Calibri"/>
              </a:rPr>
              <a:t>- </a:t>
            </a:r>
            <a:r>
              <a:rPr lang="en-US" sz="2100" b="1" i="1" dirty="0" smtClean="0">
                <a:solidFill>
                  <a:srgbClr val="FF6600"/>
                </a:solidFill>
                <a:latin typeface="Calibri"/>
                <a:ea typeface="ＭＳ Ｐゴシック" pitchFamily="-72" charset="-128"/>
                <a:cs typeface="Calibri"/>
              </a:rPr>
              <a:t>  </a:t>
            </a:r>
            <a:r>
              <a:rPr lang="en-US" sz="2100" b="1" u="sng" dirty="0" smtClean="0">
                <a:latin typeface="Calibri"/>
                <a:ea typeface="ＭＳ Ｐゴシック" pitchFamily="-72" charset="-128"/>
                <a:cs typeface="Calibri"/>
              </a:rPr>
              <a:t>Acquire resources for additional Coyote UAS and operational support for 2016</a:t>
            </a:r>
          </a:p>
          <a:p>
            <a:pPr lvl="2">
              <a:lnSpc>
                <a:spcPts val="2340"/>
              </a:lnSpc>
              <a:buFontTx/>
              <a:buChar char="-"/>
            </a:pPr>
            <a:r>
              <a:rPr lang="en-US" sz="2100" b="1" dirty="0" smtClean="0">
                <a:solidFill>
                  <a:srgbClr val="FF0000"/>
                </a:solidFill>
                <a:latin typeface="Calibri"/>
                <a:ea typeface="ＭＳ Ｐゴシック" pitchFamily="-72" charset="-128"/>
                <a:cs typeface="Calibri"/>
              </a:rPr>
              <a:t>8 Coyote UAS purchased.  5-6 of these units will be available for use during the 2016.  We currently have 2 weeks of in field support with Raytheon</a:t>
            </a:r>
            <a:endParaRPr lang="en-US" sz="2100" b="1" dirty="0">
              <a:solidFill>
                <a:srgbClr val="FF0000"/>
              </a:solidFill>
              <a:latin typeface="Calibri"/>
              <a:ea typeface="ＭＳ Ｐゴシック" pitchFamily="-72" charset="-128"/>
              <a:cs typeface="Calibri"/>
            </a:endParaRPr>
          </a:p>
          <a:p>
            <a:pPr lvl="1">
              <a:lnSpc>
                <a:spcPts val="2340"/>
              </a:lnSpc>
              <a:buFontTx/>
              <a:buChar char="-"/>
            </a:pPr>
            <a:r>
              <a:rPr lang="en-US" sz="2100" b="1" u="sng" dirty="0" smtClean="0">
                <a:ea typeface="ＭＳ Ｐゴシック" pitchFamily="-72" charset="-128"/>
                <a:cs typeface="Calibri"/>
              </a:rPr>
              <a:t>Resolve</a:t>
            </a:r>
            <a:r>
              <a:rPr lang="en-US" sz="2100" b="1" u="sng" dirty="0">
                <a:ea typeface="ＭＳ Ｐゴシック" pitchFamily="-72" charset="-128"/>
                <a:cs typeface="Calibri"/>
              </a:rPr>
              <a:t>/Incorporate critical ‘lessons learned’ issues from </a:t>
            </a:r>
            <a:r>
              <a:rPr lang="en-US" sz="2100" b="1" u="sng" dirty="0" err="1">
                <a:ea typeface="ＭＳ Ｐゴシック" pitchFamily="-72" charset="-128"/>
                <a:cs typeface="Calibri"/>
              </a:rPr>
              <a:t>Edouard</a:t>
            </a:r>
            <a:r>
              <a:rPr lang="en-US" sz="2100" b="1" u="sng" dirty="0">
                <a:ea typeface="ＭＳ Ｐゴシック" pitchFamily="-72" charset="-128"/>
                <a:cs typeface="Calibri"/>
              </a:rPr>
              <a:t> </a:t>
            </a:r>
            <a:r>
              <a:rPr lang="en-US" sz="2100" b="1" u="sng" dirty="0" smtClean="0">
                <a:ea typeface="ＭＳ Ｐゴシック" pitchFamily="-72" charset="-128"/>
                <a:cs typeface="Calibri"/>
              </a:rPr>
              <a:t>Missions</a:t>
            </a:r>
            <a:endParaRPr lang="en-US" sz="2100" b="1" u="sng" dirty="0" smtClean="0">
              <a:latin typeface="Calibri"/>
              <a:ea typeface="ＭＳ Ｐゴシック" pitchFamily="-72" charset="-128"/>
              <a:cs typeface="Calibri"/>
            </a:endParaRPr>
          </a:p>
          <a:p>
            <a:pPr lvl="2">
              <a:lnSpc>
                <a:spcPts val="2340"/>
              </a:lnSpc>
              <a:buFontTx/>
              <a:buChar char="-"/>
            </a:pP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Testing in 2015 and 2016 have significant improved communications 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between UAS and P-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3. We now have 50nmi </a:t>
            </a:r>
            <a:r>
              <a:rPr lang="en-US" sz="1600" b="1" dirty="0" err="1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vs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 3-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5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nmi we experienced in </a:t>
            </a:r>
            <a:r>
              <a:rPr lang="en-US" sz="1600" b="1" dirty="0" err="1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Edouard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.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  Increase 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range 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attained by P3/UAS antenna optimization, UAS signal amplification and use of 350mHz signal frequency (vs. 900Mhz). </a:t>
            </a:r>
          </a:p>
          <a:p>
            <a:pPr lvl="2">
              <a:lnSpc>
                <a:spcPts val="2340"/>
              </a:lnSpc>
              <a:buFontTx/>
              <a:buChar char="-"/>
            </a:pP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Improve “systems awareness” by enhancing 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UAS/P3 real-time data 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visualization (Feb ‘15). </a:t>
            </a:r>
          </a:p>
          <a:p>
            <a:pPr lvl="2">
              <a:lnSpc>
                <a:spcPts val="2340"/>
              </a:lnSpc>
              <a:buFontTx/>
              <a:buChar char="-"/>
            </a:pP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Upgrade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/improve existing 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UAS payload package.  Optimized existing payload 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physical 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configuration, and add a new 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IR 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sensor 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for SST 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mapping in 2015.</a:t>
            </a:r>
          </a:p>
          <a:p>
            <a:pPr lvl="2">
              <a:lnSpc>
                <a:spcPts val="2340"/>
              </a:lnSpc>
              <a:buFontTx/>
              <a:buChar char="-"/>
            </a:pP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Coyote </a:t>
            </a:r>
            <a:r>
              <a:rPr lang="en-US" sz="1600" b="1" dirty="0" err="1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Imet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 Sensors were chamber tested in September of 2015 at NCAR. Little T, Td bias found.</a:t>
            </a:r>
          </a:p>
          <a:p>
            <a:pPr lvl="2">
              <a:lnSpc>
                <a:spcPts val="2340"/>
              </a:lnSpc>
              <a:buFontTx/>
              <a:buChar char="-"/>
            </a:pP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Standardized a UAS 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“operational launch sequence” 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for the P3 in 2016.  </a:t>
            </a:r>
            <a:r>
              <a:rPr lang="en-US" sz="1600" b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R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esults from the recent Clear Air Test conducted at Avon Park on 1/7/16 strongly suggest that future P3 launches should not experience previous complications (2 losses in </a:t>
            </a:r>
            <a:r>
              <a:rPr lang="en-US" sz="1600" b="1" dirty="0" err="1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Edoaurd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, Aug. 15 CAT ,</a:t>
            </a:r>
            <a:r>
              <a:rPr lang="en-US" sz="1600" b="1" dirty="0" err="1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etc</a:t>
            </a:r>
            <a:r>
              <a:rPr lang="en-US" sz="1600" b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)  </a:t>
            </a:r>
            <a:endParaRPr lang="en-US" sz="2200" b="1" dirty="0" smtClean="0">
              <a:solidFill>
                <a:srgbClr val="0000FF"/>
              </a:solidFill>
              <a:latin typeface="Calibri"/>
              <a:ea typeface="ＭＳ Ｐゴシック" pitchFamily="-72" charset="-128"/>
              <a:cs typeface="Calibri"/>
            </a:endParaRPr>
          </a:p>
          <a:p>
            <a:pPr lvl="1">
              <a:lnSpc>
                <a:spcPts val="2340"/>
              </a:lnSpc>
              <a:buFontTx/>
              <a:buChar char="-"/>
            </a:pPr>
            <a:r>
              <a:rPr lang="en-US" sz="2100" b="1" u="sng" dirty="0" smtClean="0">
                <a:latin typeface="Calibri"/>
                <a:ea typeface="ＭＳ Ｐゴシック" pitchFamily="-72" charset="-128"/>
                <a:cs typeface="Calibri"/>
              </a:rPr>
              <a:t>Make Coyote UAS data available in near-real time to operational centers</a:t>
            </a:r>
            <a:endParaRPr lang="en-US" sz="2100" b="1" i="1" u="sng" dirty="0">
              <a:solidFill>
                <a:srgbClr val="008000"/>
              </a:solidFill>
              <a:ea typeface="ＭＳ Ｐゴシック" pitchFamily="-72" charset="-128"/>
              <a:cs typeface="Calibri"/>
            </a:endParaRPr>
          </a:p>
          <a:p>
            <a:pPr lvl="2">
              <a:lnSpc>
                <a:spcPts val="2340"/>
              </a:lnSpc>
              <a:buFontTx/>
              <a:buChar char="-"/>
            </a:pPr>
            <a:r>
              <a:rPr lang="en-US" sz="1600" b="1" i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Worked </a:t>
            </a:r>
            <a:r>
              <a:rPr lang="en-US" sz="1600" b="1" i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directly with </a:t>
            </a:r>
            <a:r>
              <a:rPr lang="en-US" sz="1600" b="1" i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NHC (</a:t>
            </a:r>
            <a:r>
              <a:rPr lang="en-US" sz="1600" b="1" i="1" dirty="0" err="1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Landsea</a:t>
            </a:r>
            <a:r>
              <a:rPr lang="en-US" sz="1600" b="1" i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) and designed an </a:t>
            </a:r>
            <a:r>
              <a:rPr lang="en-US" sz="1600" b="1" i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experimental </a:t>
            </a:r>
            <a:r>
              <a:rPr lang="en-US" sz="1600" b="1" i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module </a:t>
            </a:r>
            <a:r>
              <a:rPr lang="en-US" sz="1600" b="1" i="1" dirty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for Coyote operations in </a:t>
            </a:r>
            <a:r>
              <a:rPr lang="en-US" sz="1600" b="1" i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2016 (RMW module).</a:t>
            </a:r>
          </a:p>
          <a:p>
            <a:pPr lvl="2">
              <a:lnSpc>
                <a:spcPts val="2340"/>
              </a:lnSpc>
              <a:buFontTx/>
              <a:buChar char="-"/>
            </a:pPr>
            <a:r>
              <a:rPr lang="en-US" sz="1600" b="1" i="1" dirty="0" smtClean="0">
                <a:solidFill>
                  <a:srgbClr val="0000FF"/>
                </a:solidFill>
                <a:ea typeface="ＭＳ Ｐゴシック" pitchFamily="-72" charset="-128"/>
                <a:cs typeface="Calibri"/>
              </a:rPr>
              <a:t>On 1/17/16 successfully sent low level Coyote UAS wind speed and direction data to the NHC in near-real time.  EMC also had direct access to this test data as well.</a:t>
            </a:r>
          </a:p>
        </p:txBody>
      </p:sp>
      <p:sp>
        <p:nvSpPr>
          <p:cNvPr id="51204" name="TextBox 12"/>
          <p:cNvSpPr txBox="1">
            <a:spLocks noChangeArrowheads="1"/>
          </p:cNvSpPr>
          <p:nvPr/>
        </p:nvSpPr>
        <p:spPr bwMode="auto">
          <a:xfrm>
            <a:off x="-1116" y="-117475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3000" b="1" dirty="0" smtClean="0">
                <a:solidFill>
                  <a:prstClr val="black"/>
                </a:solidFill>
                <a:cs typeface="Calibri"/>
              </a:rPr>
              <a:t>Coyote Update and Operational Readiness for 2016</a:t>
            </a:r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0" y="6475435"/>
            <a:ext cx="533400" cy="287337"/>
          </a:xfrm>
          <a:custGeom>
            <a:avLst/>
            <a:gdLst>
              <a:gd name="T0" fmla="*/ 162637809 w 21600"/>
              <a:gd name="T1" fmla="*/ 25423697 h 21600"/>
              <a:gd name="T2" fmla="*/ 162637809 w 21600"/>
              <a:gd name="T3" fmla="*/ 25423697 h 21600"/>
              <a:gd name="T4" fmla="*/ 162637809 w 21600"/>
              <a:gd name="T5" fmla="*/ 25423697 h 21600"/>
              <a:gd name="T6" fmla="*/ 162637809 w 21600"/>
              <a:gd name="T7" fmla="*/ 2542369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45719" tIns="45719" rIns="45719" bIns="45719" anchor="ctr">
            <a:prstTxWarp prst="textNoShape">
              <a:avLst/>
            </a:prstTxWarp>
          </a:bodyPr>
          <a:lstStyle/>
          <a:p>
            <a:pPr algn="ctr" defTabSz="457200"/>
            <a:fld id="{26A77A1A-2214-493A-BE34-90D58F46A5D3}" type="slidenum">
              <a:rPr lang="en-US" sz="1400">
                <a:solidFill>
                  <a:srgbClr val="FFFFFF"/>
                </a:solidFill>
              </a:rPr>
              <a:pPr algn="ctr" defTabSz="457200"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0062" y="641998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err="1" smtClean="0">
                <a:solidFill>
                  <a:prstClr val="black"/>
                </a:solidFill>
              </a:rPr>
              <a:t>Cione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9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HRD data products list:</a:t>
            </a:r>
          </a:p>
          <a:p>
            <a:pPr marL="40005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www.aoml.noaa.gov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hrd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data_sub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products.html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6172200"/>
            <a:ext cx="86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Dorst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33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4086814" cy="70788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HFP plans for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43583"/>
            <a:ext cx="8915400" cy="378564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sz="2000" dirty="0"/>
              <a:t>Two P-3’s, G-IV should be available throughout the season</a:t>
            </a:r>
          </a:p>
          <a:p>
            <a:endParaRPr lang="en-US" sz="2000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sz="2000" dirty="0"/>
              <a:t>Adequate flight hours for research and operational missions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sz="2000" dirty="0"/>
              <a:t>Working to get clearance to conduct research missions from Mexico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Likely means will have to deploy to Mexico for some period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sz="2000" dirty="0"/>
              <a:t>Rethink experiments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Deadline of April 15 for submissions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We have OSSE capability to simulate flight patterns, test impact on Nature run (Kelly has examples of this)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056180" y="639896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/>
              <a:t>Rogers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861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24EA7D-6A99-4F47-B270-1B5506A41BF0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734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b="12361"/>
          <a:stretch>
            <a:fillRect/>
          </a:stretch>
        </p:blipFill>
        <p:spPr bwMode="auto">
          <a:xfrm>
            <a:off x="1541463" y="962025"/>
            <a:ext cx="5581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6" b="16667"/>
          <a:stretch>
            <a:fillRect/>
          </a:stretch>
        </p:blipFill>
        <p:spPr bwMode="auto">
          <a:xfrm>
            <a:off x="1541463" y="4162425"/>
            <a:ext cx="562133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9" name="Group 11"/>
          <p:cNvGrpSpPr>
            <a:grpSpLocks/>
          </p:cNvGrpSpPr>
          <p:nvPr/>
        </p:nvGrpSpPr>
        <p:grpSpPr bwMode="auto">
          <a:xfrm>
            <a:off x="4256088" y="4278313"/>
            <a:ext cx="1439862" cy="1452562"/>
            <a:chOff x="4187392" y="4181178"/>
            <a:chExt cx="1255298" cy="1255299"/>
          </a:xfrm>
        </p:grpSpPr>
        <p:sp>
          <p:nvSpPr>
            <p:cNvPr id="9" name="Oval 8"/>
            <p:cNvSpPr/>
            <p:nvPr/>
          </p:nvSpPr>
          <p:spPr>
            <a:xfrm>
              <a:off x="4187392" y="4181178"/>
              <a:ext cx="1255298" cy="12552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789437" y="4766984"/>
              <a:ext cx="45673" cy="4527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7350" name="Group 12"/>
          <p:cNvGrpSpPr>
            <a:grpSpLocks/>
          </p:cNvGrpSpPr>
          <p:nvPr/>
        </p:nvGrpSpPr>
        <p:grpSpPr bwMode="auto">
          <a:xfrm>
            <a:off x="3635375" y="2589213"/>
            <a:ext cx="1255713" cy="1255712"/>
            <a:chOff x="4187392" y="4181178"/>
            <a:chExt cx="1255298" cy="1255299"/>
          </a:xfrm>
        </p:grpSpPr>
        <p:sp>
          <p:nvSpPr>
            <p:cNvPr id="14" name="Oval 13"/>
            <p:cNvSpPr/>
            <p:nvPr/>
          </p:nvSpPr>
          <p:spPr>
            <a:xfrm>
              <a:off x="4187392" y="4181178"/>
              <a:ext cx="1255298" cy="12552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788856" y="4766772"/>
              <a:ext cx="46022" cy="4602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7351" name="Group 15"/>
          <p:cNvGrpSpPr>
            <a:grpSpLocks/>
          </p:cNvGrpSpPr>
          <p:nvPr/>
        </p:nvGrpSpPr>
        <p:grpSpPr bwMode="auto">
          <a:xfrm>
            <a:off x="3354388" y="2347913"/>
            <a:ext cx="1255712" cy="1255712"/>
            <a:chOff x="4187392" y="4181178"/>
            <a:chExt cx="1255298" cy="1255299"/>
          </a:xfrm>
        </p:grpSpPr>
        <p:sp>
          <p:nvSpPr>
            <p:cNvPr id="17" name="Oval 16"/>
            <p:cNvSpPr/>
            <p:nvPr/>
          </p:nvSpPr>
          <p:spPr>
            <a:xfrm>
              <a:off x="4187392" y="4181178"/>
              <a:ext cx="1255298" cy="12552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4788856" y="4766772"/>
              <a:ext cx="46023" cy="4602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7352" name="Group 18"/>
          <p:cNvGrpSpPr>
            <a:grpSpLocks/>
          </p:cNvGrpSpPr>
          <p:nvPr/>
        </p:nvGrpSpPr>
        <p:grpSpPr bwMode="auto">
          <a:xfrm>
            <a:off x="2397125" y="1792288"/>
            <a:ext cx="1254125" cy="1255712"/>
            <a:chOff x="4187392" y="4181178"/>
            <a:chExt cx="1255298" cy="1255299"/>
          </a:xfrm>
        </p:grpSpPr>
        <p:sp>
          <p:nvSpPr>
            <p:cNvPr id="20" name="Oval 19"/>
            <p:cNvSpPr/>
            <p:nvPr/>
          </p:nvSpPr>
          <p:spPr>
            <a:xfrm>
              <a:off x="4187392" y="4181178"/>
              <a:ext cx="1255298" cy="12552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4789618" y="4766772"/>
              <a:ext cx="44492" cy="4602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7353" name="Group 24"/>
          <p:cNvGrpSpPr>
            <a:grpSpLocks/>
          </p:cNvGrpSpPr>
          <p:nvPr/>
        </p:nvGrpSpPr>
        <p:grpSpPr bwMode="auto">
          <a:xfrm>
            <a:off x="3352800" y="1576388"/>
            <a:ext cx="1254125" cy="1254125"/>
            <a:chOff x="4187392" y="4181178"/>
            <a:chExt cx="1255298" cy="1255299"/>
          </a:xfrm>
        </p:grpSpPr>
        <p:sp>
          <p:nvSpPr>
            <p:cNvPr id="26" name="Oval 25"/>
            <p:cNvSpPr/>
            <p:nvPr/>
          </p:nvSpPr>
          <p:spPr>
            <a:xfrm>
              <a:off x="4187392" y="4181178"/>
              <a:ext cx="1255298" cy="12552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4789618" y="4765925"/>
              <a:ext cx="44492" cy="4608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7354" name="Group 27"/>
          <p:cNvGrpSpPr>
            <a:grpSpLocks/>
          </p:cNvGrpSpPr>
          <p:nvPr/>
        </p:nvGrpSpPr>
        <p:grpSpPr bwMode="auto">
          <a:xfrm>
            <a:off x="5383213" y="4876800"/>
            <a:ext cx="1487487" cy="1471613"/>
            <a:chOff x="4187392" y="4181178"/>
            <a:chExt cx="1255298" cy="1255299"/>
          </a:xfrm>
        </p:grpSpPr>
        <p:sp>
          <p:nvSpPr>
            <p:cNvPr id="29" name="Oval 28"/>
            <p:cNvSpPr/>
            <p:nvPr/>
          </p:nvSpPr>
          <p:spPr>
            <a:xfrm>
              <a:off x="4187392" y="4181178"/>
              <a:ext cx="1255298" cy="12552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4790257" y="4766172"/>
              <a:ext cx="44210" cy="46041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38438" y="2390775"/>
            <a:ext cx="574675" cy="261938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0000"/>
                </a:solidFill>
                <a:ea typeface="ＭＳ Ｐゴシック" pitchFamily="34" charset="-128"/>
              </a:rPr>
              <a:t>Tampa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81413" y="2943225"/>
            <a:ext cx="655637" cy="261938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0000"/>
                </a:solidFill>
                <a:ea typeface="ＭＳ Ｐゴシック" pitchFamily="34" charset="-128"/>
              </a:rPr>
              <a:t>St. Croix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37000" y="3178175"/>
            <a:ext cx="722313" cy="261938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0000"/>
                </a:solidFill>
                <a:ea typeface="ＭＳ Ｐゴシック" pitchFamily="34" charset="-128"/>
              </a:rPr>
              <a:t>Barbados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8050" y="4994275"/>
            <a:ext cx="539750" cy="261938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0000"/>
                </a:solidFill>
                <a:ea typeface="ＭＳ Ｐゴシック" pitchFamily="34" charset="-128"/>
              </a:rPr>
              <a:t>La Paz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83263" y="5591175"/>
            <a:ext cx="768350" cy="261938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srgbClr val="FF0000"/>
                </a:solidFill>
                <a:ea typeface="ＭＳ Ｐゴシック" pitchFamily="34" charset="-128"/>
              </a:rPr>
              <a:t>Tapachula</a:t>
            </a:r>
            <a:endParaRPr lang="en-US" sz="11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98875" y="2154238"/>
            <a:ext cx="708025" cy="261937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0000"/>
                </a:solidFill>
                <a:ea typeface="ＭＳ Ｐゴシック" pitchFamily="34" charset="-128"/>
              </a:rPr>
              <a:t>Bermuda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00250" y="-76200"/>
            <a:ext cx="4883150" cy="646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66"/>
                </a:solidFill>
                <a:ea typeface="ＭＳ Ｐゴシック" pitchFamily="34" charset="-128"/>
              </a:rPr>
              <a:t>P-3 Geographic Coverage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78063" y="452438"/>
            <a:ext cx="40100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F8F8F8"/>
                </a:solidFill>
                <a:ea typeface="ＭＳ Ｐゴシック" pitchFamily="34" charset="-128"/>
              </a:rPr>
              <a:t>Range for ~2-h on-station time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2178" y="5457073"/>
            <a:ext cx="6848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50" dirty="0" smtClean="0">
                <a:solidFill>
                  <a:srgbClr val="FF0000"/>
                </a:solidFill>
              </a:rPr>
              <a:t>Acapulco</a:t>
            </a:r>
            <a:endParaRPr lang="en-US" sz="1050" dirty="0">
              <a:solidFill>
                <a:srgbClr val="FF0000"/>
              </a:solidFill>
            </a:endParaRPr>
          </a:p>
        </p:txBody>
      </p:sp>
      <p:grpSp>
        <p:nvGrpSpPr>
          <p:cNvPr id="43" name="Group 27"/>
          <p:cNvGrpSpPr>
            <a:grpSpLocks/>
          </p:cNvGrpSpPr>
          <p:nvPr/>
        </p:nvGrpSpPr>
        <p:grpSpPr bwMode="auto">
          <a:xfrm>
            <a:off x="4913994" y="4728734"/>
            <a:ext cx="1487487" cy="1471613"/>
            <a:chOff x="4187392" y="4181178"/>
            <a:chExt cx="1255298" cy="1255299"/>
          </a:xfrm>
        </p:grpSpPr>
        <p:sp>
          <p:nvSpPr>
            <p:cNvPr id="44" name="Oval 43"/>
            <p:cNvSpPr/>
            <p:nvPr/>
          </p:nvSpPr>
          <p:spPr>
            <a:xfrm>
              <a:off x="4187392" y="4181178"/>
              <a:ext cx="1255298" cy="12552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4790257" y="4766172"/>
              <a:ext cx="44210" cy="46041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056180" y="639896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chemeClr val="bg1"/>
                </a:solidFill>
              </a:rPr>
              <a:t>Rogers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6" b="16667"/>
          <a:stretch>
            <a:fillRect/>
          </a:stretch>
        </p:blipFill>
        <p:spPr bwMode="auto">
          <a:xfrm>
            <a:off x="1541463" y="4162425"/>
            <a:ext cx="562133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3D3312-A661-4E0B-AF58-0850C56FCCB1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837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b="12361"/>
          <a:stretch>
            <a:fillRect/>
          </a:stretch>
        </p:blipFill>
        <p:spPr bwMode="auto">
          <a:xfrm>
            <a:off x="1539875" y="962025"/>
            <a:ext cx="5580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114675" y="2032000"/>
            <a:ext cx="2335213" cy="233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47975" y="1697038"/>
            <a:ext cx="2335213" cy="233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95475" y="1185863"/>
            <a:ext cx="2335213" cy="233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01938" y="989013"/>
            <a:ext cx="2335212" cy="233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6850" y="2390775"/>
            <a:ext cx="574675" cy="26035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B050"/>
                </a:solidFill>
                <a:ea typeface="ＭＳ Ｐゴシック" pitchFamily="34" charset="-128"/>
              </a:rPr>
              <a:t>Tampa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5700" y="2154238"/>
            <a:ext cx="709613" cy="261937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B050"/>
                </a:solidFill>
                <a:ea typeface="ＭＳ Ｐゴシック" pitchFamily="34" charset="-128"/>
              </a:rPr>
              <a:t>Bermuda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9825" y="2943225"/>
            <a:ext cx="654050" cy="26035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B050"/>
                </a:solidFill>
                <a:ea typeface="ＭＳ Ｐゴシック" pitchFamily="34" charset="-128"/>
              </a:rPr>
              <a:t>St. Croix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5413" y="3178175"/>
            <a:ext cx="722312" cy="26035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B050"/>
                </a:solidFill>
                <a:ea typeface="ＭＳ Ｐゴシック" pitchFamily="34" charset="-128"/>
              </a:rPr>
              <a:t>Barbados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3951288" y="2160588"/>
            <a:ext cx="46037" cy="46037"/>
          </a:xfrm>
          <a:prstGeom prst="star5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2998788" y="2390775"/>
            <a:ext cx="46037" cy="44450"/>
          </a:xfrm>
          <a:prstGeom prst="star5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948113" y="2927350"/>
            <a:ext cx="46037" cy="46038"/>
          </a:xfrm>
          <a:prstGeom prst="star5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4237038" y="3178175"/>
            <a:ext cx="46037" cy="46038"/>
          </a:xfrm>
          <a:prstGeom prst="star5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01825" y="-76200"/>
            <a:ext cx="5080000" cy="646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66"/>
                </a:solidFill>
                <a:ea typeface="ＭＳ Ｐゴシック" pitchFamily="34" charset="-128"/>
              </a:rPr>
              <a:t>G-IV Geographic Coverage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78063" y="452438"/>
            <a:ext cx="401002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F8F8F8"/>
                </a:solidFill>
                <a:ea typeface="ＭＳ Ｐゴシック" pitchFamily="34" charset="-128"/>
              </a:rPr>
              <a:t>Range for ~2-h on-station time</a:t>
            </a:r>
          </a:p>
        </p:txBody>
      </p:sp>
      <p:sp>
        <p:nvSpPr>
          <p:cNvPr id="24" name="Oval 23"/>
          <p:cNvSpPr/>
          <p:nvPr/>
        </p:nvSpPr>
        <p:spPr>
          <a:xfrm>
            <a:off x="3757613" y="3797300"/>
            <a:ext cx="2443162" cy="24399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4959350" y="4967288"/>
            <a:ext cx="46038" cy="46037"/>
          </a:xfrm>
          <a:prstGeom prst="star5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6115050" y="5562600"/>
            <a:ext cx="44450" cy="46038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41888" y="4386263"/>
            <a:ext cx="2386012" cy="23606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8050" y="4994275"/>
            <a:ext cx="539750" cy="261938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B050"/>
                </a:solidFill>
                <a:ea typeface="ＭＳ Ｐゴシック" pitchFamily="34" charset="-128"/>
              </a:rPr>
              <a:t>La Paz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83263" y="5591175"/>
            <a:ext cx="768350" cy="261938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srgbClr val="00B050"/>
                </a:solidFill>
                <a:ea typeface="ＭＳ Ｐゴシック" pitchFamily="34" charset="-128"/>
              </a:rPr>
              <a:t>Tapachula</a:t>
            </a:r>
            <a:endParaRPr lang="en-US" sz="110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56180" y="639896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chemeClr val="bg1"/>
                </a:solidFill>
              </a:rPr>
              <a:t>Rogers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523442" cy="70788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Purpose of Observations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50" y="1143070"/>
            <a:ext cx="8432491" cy="440120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sz="2000" dirty="0"/>
              <a:t>Hurricane Field Program is a unifying element in our activities at HRD</a:t>
            </a:r>
          </a:p>
          <a:p>
            <a:endParaRPr lang="en-US" sz="2000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sz="2000" dirty="0"/>
              <a:t>Observations collected during HFP are used in research to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Evaluate and improve models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Initialize models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Improve understanding</a:t>
            </a:r>
          </a:p>
          <a:p>
            <a:pPr lvl="1"/>
            <a:endParaRPr lang="en-US" sz="2000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sz="2000" dirty="0"/>
              <a:t>These activities can improve the prediction of hurricanes, the key job of HRD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US" sz="2000" dirty="0"/>
              <a:t>Hold regular </a:t>
            </a:r>
            <a:r>
              <a:rPr lang="en-US" sz="2000" dirty="0" smtClean="0"/>
              <a:t>(3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Thursday of every month) meetings </a:t>
            </a:r>
            <a:r>
              <a:rPr lang="en-US" sz="2000" dirty="0"/>
              <a:t>to 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Provide status updates on instruments/platforms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Inform staff of observational capabilities and plans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Share ideas for research and development activities</a:t>
            </a:r>
          </a:p>
          <a:p>
            <a:pPr marL="742912" lvl="1" indent="-285736">
              <a:buFont typeface="Arial" panose="020B0604020202020204" pitchFamily="34" charset="0"/>
              <a:buChar char="•"/>
            </a:pPr>
            <a:r>
              <a:rPr lang="en-US" sz="2000" dirty="0"/>
              <a:t>Promote collaboration across teams (i.e., modeling, DA, OSSE groups)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6180" y="6398965"/>
            <a:ext cx="132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/>
              <a:t>Rogers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04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752600"/>
            <a:ext cx="5012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Traditional instruments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8" descr="noaap3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153" y="383628"/>
            <a:ext cx="31099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gonzoi"/>
          <p:cNvPicPr>
            <a:picLocks noChangeAspect="1" noChangeArrowheads="1"/>
          </p:cNvPicPr>
          <p:nvPr/>
        </p:nvPicPr>
        <p:blipFill>
          <a:blip r:embed="rId3" cstate="print"/>
          <a:srcRect l="1254" t="21040" b="27527"/>
          <a:stretch>
            <a:fillRect/>
          </a:stretch>
        </p:blipFill>
        <p:spPr bwMode="auto">
          <a:xfrm>
            <a:off x="698938" y="412531"/>
            <a:ext cx="30099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atd.ucar.edu/sssf/images/img_drop/dropsonde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13348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3_r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9912"/>
            <a:ext cx="2921442" cy="272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aoml.noaa.gov/hrd/SFMR-sensor_h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2997"/>
            <a:ext cx="3048000" cy="29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9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Radar Status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87135"/>
            <a:ext cx="8534400" cy="55553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spcBef>
                <a:spcPts val="12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Past data archives: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Raw TA RVP5 or </a:t>
            </a:r>
            <a:r>
              <a:rPr lang="en-US" dirty="0">
                <a:solidFill>
                  <a:prstClr val="black"/>
                </a:solidFill>
              </a:rPr>
              <a:t>RVP8 </a:t>
            </a:r>
            <a:r>
              <a:rPr lang="en-US" dirty="0" smtClean="0">
                <a:solidFill>
                  <a:prstClr val="black"/>
                </a:solidFill>
              </a:rPr>
              <a:t>files</a:t>
            </a:r>
          </a:p>
          <a:p>
            <a:pPr marL="687388" lvl="1" indent="-225425" defTabSz="914400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ftp</a:t>
            </a:r>
            <a:r>
              <a:rPr lang="en-US" sz="1400" dirty="0">
                <a:solidFill>
                  <a:prstClr val="black"/>
                </a:solidFill>
              </a:rPr>
              <a:t>://seb.noaa.gov/pub/acdata</a:t>
            </a:r>
            <a:r>
              <a:rPr lang="en-US" sz="1400" dirty="0" smtClean="0">
                <a:solidFill>
                  <a:prstClr val="black"/>
                </a:solidFill>
              </a:rPr>
              <a:t>/ (2010+)</a:t>
            </a:r>
          </a:p>
          <a:p>
            <a:pPr marL="687388" lvl="1" indent="-225425" defTabSz="914400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/home/</a:t>
            </a:r>
            <a:r>
              <a:rPr lang="en-US" sz="1400" dirty="0" err="1" smtClean="0">
                <a:solidFill>
                  <a:prstClr val="black"/>
                </a:solidFill>
              </a:rPr>
              <a:t>hrd</a:t>
            </a:r>
            <a:r>
              <a:rPr lang="en-US" sz="1400" dirty="0" smtClean="0">
                <a:solidFill>
                  <a:prstClr val="black"/>
                </a:solidFill>
              </a:rPr>
              <a:t>/rvp5_tape on </a:t>
            </a:r>
            <a:r>
              <a:rPr lang="en-US" sz="1400" dirty="0" err="1" smtClean="0">
                <a:solidFill>
                  <a:prstClr val="black"/>
                </a:solidFill>
              </a:rPr>
              <a:t>helios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smtClean="0">
                <a:solidFill>
                  <a:prstClr val="black"/>
                </a:solidFill>
              </a:rPr>
              <a:t>little-endian </a:t>
            </a:r>
            <a:r>
              <a:rPr lang="en-US" sz="1400" dirty="0">
                <a:solidFill>
                  <a:prstClr val="black"/>
                </a:solidFill>
              </a:rPr>
              <a:t>disk copies of </a:t>
            </a:r>
            <a:r>
              <a:rPr lang="en-US" sz="1400" dirty="0" smtClean="0">
                <a:solidFill>
                  <a:prstClr val="black"/>
                </a:solidFill>
              </a:rPr>
              <a:t>select 1991-2011 RVP5 </a:t>
            </a:r>
            <a:r>
              <a:rPr lang="en-US" sz="1400" dirty="0">
                <a:solidFill>
                  <a:prstClr val="black"/>
                </a:solidFill>
              </a:rPr>
              <a:t>data </a:t>
            </a:r>
            <a:r>
              <a:rPr lang="en-US" sz="1400" dirty="0" smtClean="0">
                <a:solidFill>
                  <a:prstClr val="black"/>
                </a:solidFill>
              </a:rPr>
              <a:t>tapes)</a:t>
            </a:r>
          </a:p>
          <a:p>
            <a:pPr marL="227013" indent="-2222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Raw LF RVP5 or RVP8 files</a:t>
            </a:r>
          </a:p>
          <a:p>
            <a:pPr marL="747713" lvl="1" indent="-285750" defTabSz="914400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RVP5 data stored at HRD on </a:t>
            </a:r>
            <a:r>
              <a:rPr lang="en-US" sz="1400" dirty="0" err="1" smtClean="0">
                <a:solidFill>
                  <a:prstClr val="black"/>
                </a:solidFill>
              </a:rPr>
              <a:t>dat</a:t>
            </a:r>
            <a:r>
              <a:rPr lang="en-US" sz="1400" dirty="0" smtClean="0">
                <a:solidFill>
                  <a:prstClr val="black"/>
                </a:solidFill>
              </a:rPr>
              <a:t> tapes and some disc files</a:t>
            </a:r>
          </a:p>
          <a:p>
            <a:pPr marL="747713" lvl="1" indent="-285750" defTabSz="914400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RVP8 data at </a:t>
            </a:r>
            <a:r>
              <a:rPr lang="en-US" sz="1400" dirty="0">
                <a:solidFill>
                  <a:prstClr val="black"/>
                </a:solidFill>
              </a:rPr>
              <a:t>ftp://seb.noaa.gov/pub/acdata/ (</a:t>
            </a:r>
            <a:r>
              <a:rPr lang="en-US" sz="1400" dirty="0" smtClean="0">
                <a:solidFill>
                  <a:prstClr val="black"/>
                </a:solidFill>
              </a:rPr>
              <a:t>2014+)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EMC-radials: Exact format used by EMC not archived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</a:rPr>
              <a:t>SuperObs</a:t>
            </a:r>
            <a:endParaRPr lang="en-US" dirty="0" smtClean="0">
              <a:solidFill>
                <a:prstClr val="black"/>
              </a:solidFill>
            </a:endParaRPr>
          </a:p>
          <a:p>
            <a:pPr marL="687388" lvl="1" indent="-230188" defTabSz="914400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ftp</a:t>
            </a:r>
            <a:r>
              <a:rPr lang="en-US" sz="1400" dirty="0">
                <a:solidFill>
                  <a:prstClr val="black"/>
                </a:solidFill>
              </a:rPr>
              <a:t>://ftp.aoml.noaa.gov/pub/hrd/gamache/FuqingSO</a:t>
            </a:r>
            <a:r>
              <a:rPr lang="en-US" sz="1400" dirty="0" smtClean="0">
                <a:solidFill>
                  <a:prstClr val="black"/>
                </a:solidFill>
              </a:rPr>
              <a:t>/ (2008+)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Real-time TA analysis data</a:t>
            </a:r>
          </a:p>
          <a:p>
            <a:pPr marL="687388" lvl="1" indent="-230188" defTabSz="914400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ftp</a:t>
            </a:r>
            <a:r>
              <a:rPr lang="en-US" sz="1400" dirty="0">
                <a:solidFill>
                  <a:prstClr val="black"/>
                </a:solidFill>
              </a:rPr>
              <a:t>://seb.noaa.gov/pub/flight/hrd/radar</a:t>
            </a:r>
            <a:r>
              <a:rPr lang="en-US" sz="1400" dirty="0" smtClean="0">
                <a:solidFill>
                  <a:prstClr val="black"/>
                </a:solidFill>
              </a:rPr>
              <a:t>/ (2012+)</a:t>
            </a:r>
          </a:p>
          <a:p>
            <a:pPr marL="687388" lvl="1" indent="-230188" defTabSz="914400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prstClr val="black"/>
                </a:solidFill>
              </a:rPr>
              <a:t>ftp://ftp.aoml.noaa.gov/pub/hrd/gamache/realtime_w</a:t>
            </a:r>
            <a:r>
              <a:rPr lang="en-US" sz="1400" dirty="0" smtClean="0">
                <a:solidFill>
                  <a:prstClr val="black"/>
                </a:solidFill>
              </a:rPr>
              <a:t>/ (2010+ but </a:t>
            </a:r>
            <a:r>
              <a:rPr lang="en-US" sz="1400" dirty="0" err="1" smtClean="0">
                <a:solidFill>
                  <a:prstClr val="black"/>
                </a:solidFill>
              </a:rPr>
              <a:t>misc</a:t>
            </a:r>
            <a:r>
              <a:rPr lang="en-US" sz="1400" dirty="0" smtClean="0">
                <a:solidFill>
                  <a:prstClr val="black"/>
                </a:solidFill>
              </a:rPr>
              <a:t> cases &lt;2010 if you hunt around /</a:t>
            </a:r>
            <a:r>
              <a:rPr lang="en-US" sz="1400" dirty="0" err="1" smtClean="0">
                <a:solidFill>
                  <a:prstClr val="black"/>
                </a:solidFill>
              </a:rPr>
              <a:t>gamache</a:t>
            </a:r>
            <a:r>
              <a:rPr lang="en-US" sz="1400" dirty="0" smtClean="0">
                <a:solidFill>
                  <a:prstClr val="black"/>
                </a:solidFill>
              </a:rPr>
              <a:t> long enough)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Real-time composite analysis data: HRD website (2008+)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Pre real-time-era single-pass analysis data: Right now, via HRD </a:t>
            </a:r>
            <a:r>
              <a:rPr lang="en-US" dirty="0" err="1" smtClean="0">
                <a:solidFill>
                  <a:prstClr val="black"/>
                </a:solidFill>
              </a:rPr>
              <a:t>p.o.c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Internal HRD-format LF sweep files: HRD website (1999+ but </a:t>
            </a:r>
            <a:r>
              <a:rPr lang="en-US" dirty="0" err="1" smtClean="0">
                <a:solidFill>
                  <a:prstClr val="black"/>
                </a:solidFill>
              </a:rPr>
              <a:t>misc</a:t>
            </a:r>
            <a:r>
              <a:rPr lang="en-US" dirty="0" smtClean="0">
                <a:solidFill>
                  <a:prstClr val="black"/>
                </a:solidFill>
              </a:rPr>
              <a:t> cases &lt;1999)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6488668"/>
            <a:ext cx="82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Reasor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Radar Status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38199"/>
            <a:ext cx="8534400" cy="5447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spcBef>
                <a:spcPts val="6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Present/future Data: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2016 season (overall, revamped SQI-based QC)</a:t>
            </a:r>
          </a:p>
          <a:p>
            <a:pPr marL="684213" lvl="1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N43 (1 Jun) – TA RVP8 as in 2015; LF RVP8 as in 2015</a:t>
            </a:r>
          </a:p>
          <a:p>
            <a:pPr marL="684213" lvl="1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N42 (~15 Aug) – TA RVP900 (better sensitivity); LF RVP8 (new)</a:t>
            </a:r>
          </a:p>
          <a:p>
            <a:pPr marL="684213" lvl="1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N49 (1 Jun) – Can correct INE post-process, but not real time (new unit didn’t pan out, Charles looking for alternative)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Post 2016 season</a:t>
            </a:r>
          </a:p>
          <a:p>
            <a:pPr marL="684213" lvl="1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N43 – target induction for re-winging Feb 2017</a:t>
            </a:r>
          </a:p>
          <a:p>
            <a:pPr marL="684213" lvl="1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N42 – second transmitter/receiver added, motor replacement</a:t>
            </a:r>
          </a:p>
          <a:p>
            <a:pPr marL="227013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2017 season</a:t>
            </a:r>
          </a:p>
          <a:p>
            <a:pPr marL="684213" lvl="1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N42 – multimode LF radar (SAR, ISAR, Air-to-Air, Moving Track in addition to Weather)</a:t>
            </a:r>
          </a:p>
          <a:p>
            <a:pPr marL="684213" lvl="1" indent="-227013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defTabSz="914400">
              <a:spcBef>
                <a:spcPts val="600"/>
              </a:spcBef>
            </a:pPr>
            <a:r>
              <a:rPr lang="en-US" sz="2400" b="1" smtClean="0">
                <a:solidFill>
                  <a:prstClr val="black"/>
                </a:solidFill>
              </a:rPr>
              <a:t>Outstanding </a:t>
            </a:r>
            <a:r>
              <a:rPr lang="en-US" sz="2400" b="1" dirty="0" smtClean="0">
                <a:solidFill>
                  <a:prstClr val="black"/>
                </a:solidFill>
              </a:rPr>
              <a:t>issues:</a:t>
            </a:r>
          </a:p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EMC trigger file requirements?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6400800"/>
            <a:ext cx="82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318191" y="75188"/>
            <a:ext cx="4507632" cy="45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 hangingPunct="0"/>
            <a:r>
              <a:rPr sz="2500" kern="0" dirty="0" err="1">
                <a:solidFill>
                  <a:srgbClr val="FFFFFF"/>
                </a:solidFill>
              </a:rPr>
              <a:t>Vaisala</a:t>
            </a:r>
            <a:r>
              <a:rPr sz="2500" kern="0" dirty="0">
                <a:solidFill>
                  <a:srgbClr val="FFFFFF"/>
                </a:solidFill>
              </a:rPr>
              <a:t> GPS </a:t>
            </a:r>
            <a:r>
              <a:rPr sz="2500" kern="0" dirty="0" err="1" smtClean="0">
                <a:solidFill>
                  <a:srgbClr val="FFFFFF"/>
                </a:solidFill>
              </a:rPr>
              <a:t>dropwindsonde</a:t>
            </a:r>
            <a:r>
              <a:rPr lang="en-US" sz="2500" kern="0" dirty="0" smtClean="0">
                <a:solidFill>
                  <a:srgbClr val="FFFFFF"/>
                </a:solidFill>
              </a:rPr>
              <a:t> </a:t>
            </a:r>
            <a:endParaRPr sz="2500" kern="0" dirty="0">
              <a:solidFill>
                <a:srgbClr val="FFFFFF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04069" y="502695"/>
            <a:ext cx="9039933" cy="622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3" tIns="35713" rIns="35713" bIns="35713" anchor="ctr">
            <a:spAutoFit/>
          </a:bodyPr>
          <a:lstStyle/>
          <a:p>
            <a:pPr defTabSz="410709" hangingPunct="0">
              <a:defRPr sz="3500"/>
            </a:pPr>
            <a:r>
              <a:rPr sz="2500" kern="0" dirty="0">
                <a:solidFill>
                  <a:srgbClr val="FFFFFF"/>
                </a:solidFill>
                <a:sym typeface="Helvetica Light"/>
              </a:rPr>
              <a:t>Used since 1996 with various upgrades.</a:t>
            </a:r>
          </a:p>
          <a:p>
            <a:pPr defTabSz="410709" hangingPunct="0">
              <a:defRPr sz="3500"/>
            </a:pPr>
            <a:endParaRPr sz="2500" kern="0" dirty="0">
              <a:solidFill>
                <a:srgbClr val="FFFFFF"/>
              </a:solidFill>
              <a:sym typeface="Helvetica Light"/>
            </a:endParaRPr>
          </a:p>
          <a:p>
            <a:pPr defTabSz="410709" hangingPunct="0">
              <a:defRPr sz="3500"/>
            </a:pPr>
            <a:r>
              <a:rPr sz="2500" kern="0" dirty="0">
                <a:solidFill>
                  <a:srgbClr val="FFFFFF"/>
                </a:solidFill>
                <a:sym typeface="Helvetica Light"/>
              </a:rPr>
              <a:t>Current (RS92) radiosonde production will end next year with transition to RS41.  This uses a single RH sensor instead of two; the sensor is heated to avoid icing, and </a:t>
            </a:r>
            <a:r>
              <a:rPr sz="2500" kern="0" dirty="0" err="1">
                <a:solidFill>
                  <a:srgbClr val="FFFFFF"/>
                </a:solidFill>
                <a:sym typeface="Helvetica Light"/>
              </a:rPr>
              <a:t>Vaisala</a:t>
            </a:r>
            <a:r>
              <a:rPr sz="2500" kern="0" dirty="0">
                <a:solidFill>
                  <a:srgbClr val="FFFFFF"/>
                </a:solidFill>
                <a:sym typeface="Helvetica Light"/>
              </a:rPr>
              <a:t> expects RH measurements to be as good as the current system.</a:t>
            </a:r>
          </a:p>
          <a:p>
            <a:pPr defTabSz="410709" hangingPunct="0">
              <a:defRPr sz="3500"/>
            </a:pPr>
            <a:endParaRPr sz="2500" kern="0" dirty="0">
              <a:solidFill>
                <a:srgbClr val="FFFFFF"/>
              </a:solidFill>
              <a:sym typeface="Helvetica Light"/>
            </a:endParaRPr>
          </a:p>
          <a:p>
            <a:pPr defTabSz="410709" hangingPunct="0">
              <a:defRPr sz="3500"/>
            </a:pPr>
            <a:r>
              <a:rPr sz="2500" kern="0" dirty="0">
                <a:solidFill>
                  <a:srgbClr val="FFFFFF"/>
                </a:solidFill>
                <a:sym typeface="Helvetica Light"/>
              </a:rPr>
              <a:t>HRD has 112 </a:t>
            </a:r>
            <a:r>
              <a:rPr sz="2500" kern="0" dirty="0" err="1">
                <a:solidFill>
                  <a:srgbClr val="FFFFFF"/>
                </a:solidFill>
                <a:sym typeface="Helvetica Light"/>
              </a:rPr>
              <a:t>sondes</a:t>
            </a:r>
            <a:r>
              <a:rPr sz="2500" kern="0" dirty="0">
                <a:solidFill>
                  <a:srgbClr val="FFFFFF"/>
                </a:solidFill>
                <a:sym typeface="Helvetica Light"/>
              </a:rPr>
              <a:t>.  HFIP has 322 </a:t>
            </a:r>
            <a:r>
              <a:rPr sz="2500" kern="0" dirty="0" err="1">
                <a:solidFill>
                  <a:srgbClr val="FFFFFF"/>
                </a:solidFill>
                <a:sym typeface="Helvetica Light"/>
              </a:rPr>
              <a:t>sondes</a:t>
            </a:r>
            <a:r>
              <a:rPr sz="2500" kern="0" dirty="0">
                <a:solidFill>
                  <a:srgbClr val="FFFFFF"/>
                </a:solidFill>
                <a:sym typeface="Helvetica Light"/>
              </a:rPr>
              <a:t>.  (434 total)</a:t>
            </a:r>
          </a:p>
          <a:p>
            <a:pPr defTabSz="410709" hangingPunct="0">
              <a:defRPr sz="3500"/>
            </a:pPr>
            <a:endParaRPr sz="2500" kern="0" dirty="0">
              <a:solidFill>
                <a:srgbClr val="FFFFFF"/>
              </a:solidFill>
              <a:sym typeface="Helvetica Light"/>
            </a:endParaRPr>
          </a:p>
          <a:p>
            <a:pPr defTabSz="410709" hangingPunct="0">
              <a:defRPr sz="3500"/>
            </a:pPr>
            <a:r>
              <a:rPr sz="2500" kern="0" dirty="0">
                <a:solidFill>
                  <a:srgbClr val="FFFFFF"/>
                </a:solidFill>
                <a:sym typeface="Helvetica Light"/>
              </a:rPr>
              <a:t>Archive through 2015 (NOAA) and 2014 (AF/DOTSTAR) available on HRD website.  Remaining data should arrive soon.</a:t>
            </a:r>
          </a:p>
          <a:p>
            <a:pPr defTabSz="410709" hangingPunct="0">
              <a:defRPr sz="3500"/>
            </a:pPr>
            <a:endParaRPr sz="2500" kern="0" dirty="0">
              <a:solidFill>
                <a:srgbClr val="FFFFFF"/>
              </a:solidFill>
              <a:sym typeface="Helvetica Light"/>
            </a:endParaRPr>
          </a:p>
          <a:p>
            <a:pPr defTabSz="410709" hangingPunct="0">
              <a:defRPr sz="3500"/>
            </a:pPr>
            <a:r>
              <a:rPr sz="2500" kern="0" dirty="0">
                <a:solidFill>
                  <a:srgbClr val="FFFFFF"/>
                </a:solidFill>
                <a:sym typeface="Helvetica Light"/>
              </a:rPr>
              <a:t>New instrument:  IR </a:t>
            </a:r>
            <a:r>
              <a:rPr sz="2500" kern="0" dirty="0" err="1">
                <a:solidFill>
                  <a:srgbClr val="FFFFFF"/>
                </a:solidFill>
                <a:sym typeface="Helvetica Light"/>
              </a:rPr>
              <a:t>sonde</a:t>
            </a:r>
            <a:r>
              <a:rPr sz="2500" kern="0" dirty="0">
                <a:solidFill>
                  <a:srgbClr val="FFFFFF"/>
                </a:solidFill>
                <a:sym typeface="Helvetica Light"/>
              </a:rPr>
              <a:t> (lead:  Joe </a:t>
            </a:r>
            <a:r>
              <a:rPr sz="2500" kern="0" dirty="0" err="1">
                <a:solidFill>
                  <a:srgbClr val="FFFFFF"/>
                </a:solidFill>
                <a:sym typeface="Helvetica Light"/>
              </a:rPr>
              <a:t>Cione</a:t>
            </a:r>
            <a:r>
              <a:rPr sz="2500" kern="0" dirty="0">
                <a:solidFill>
                  <a:srgbClr val="FFFFFF"/>
                </a:solidFill>
                <a:sym typeface="Helvetica Light"/>
              </a:rPr>
              <a:t>).  Measures SST in addition to regular </a:t>
            </a:r>
            <a:r>
              <a:rPr sz="2500" kern="0" dirty="0" err="1">
                <a:solidFill>
                  <a:srgbClr val="FFFFFF"/>
                </a:solidFill>
                <a:sym typeface="Helvetica Light"/>
              </a:rPr>
              <a:t>sonde</a:t>
            </a:r>
            <a:r>
              <a:rPr sz="2500" kern="0" dirty="0">
                <a:solidFill>
                  <a:srgbClr val="FFFFFF"/>
                </a:solidFill>
                <a:sym typeface="Helvetica Light"/>
              </a:rPr>
              <a:t> measurements.  Larger chute than regular </a:t>
            </a:r>
            <a:r>
              <a:rPr sz="2500" kern="0" dirty="0" err="1">
                <a:solidFill>
                  <a:srgbClr val="FFFFFF"/>
                </a:solidFill>
                <a:sym typeface="Helvetica Light"/>
              </a:rPr>
              <a:t>sondes</a:t>
            </a:r>
            <a:r>
              <a:rPr sz="2500" kern="0" dirty="0">
                <a:solidFill>
                  <a:srgbClr val="FFFFFF"/>
                </a:solidFill>
                <a:sym typeface="Helvetica Light"/>
              </a:rPr>
              <a:t> for high-resolution sampling in vertical.</a:t>
            </a:r>
            <a:br>
              <a:rPr sz="2500" kern="0" dirty="0">
                <a:solidFill>
                  <a:srgbClr val="FFFFFF"/>
                </a:solidFill>
                <a:sym typeface="Helvetica Light"/>
              </a:rPr>
            </a:br>
            <a:r>
              <a:rPr sz="2500" kern="0" dirty="0">
                <a:solidFill>
                  <a:srgbClr val="FFFFFF"/>
                </a:solidFill>
                <a:sym typeface="Helvetica Light"/>
              </a:rPr>
              <a:t>Tested in Edouard.  ~180 available for 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0" y="6412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Aberson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1382034" y="75191"/>
            <a:ext cx="6379941" cy="45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 hangingPunct="0"/>
            <a:r>
              <a:rPr sz="2500" kern="0" dirty="0">
                <a:solidFill>
                  <a:srgbClr val="FFFFFF"/>
                </a:solidFill>
              </a:rPr>
              <a:t>Aspen quality-control </a:t>
            </a:r>
            <a:r>
              <a:rPr sz="2500" kern="0" dirty="0" smtClean="0">
                <a:solidFill>
                  <a:srgbClr val="FFFFFF"/>
                </a:solidFill>
              </a:rPr>
              <a:t>software</a:t>
            </a:r>
            <a:r>
              <a:rPr lang="en-US" sz="2500" kern="0" dirty="0" smtClean="0">
                <a:solidFill>
                  <a:srgbClr val="FFFFFF"/>
                </a:solidFill>
              </a:rPr>
              <a:t> (</a:t>
            </a:r>
            <a:r>
              <a:rPr lang="en-US" sz="2500" kern="0" dirty="0" err="1" smtClean="0">
                <a:solidFill>
                  <a:srgbClr val="FFFFFF"/>
                </a:solidFill>
              </a:rPr>
              <a:t>Aberson</a:t>
            </a:r>
            <a:r>
              <a:rPr lang="en-US" sz="2500" kern="0" dirty="0" smtClean="0">
                <a:solidFill>
                  <a:srgbClr val="FFFFFF"/>
                </a:solidFill>
              </a:rPr>
              <a:t>)</a:t>
            </a:r>
            <a:endParaRPr sz="2500" kern="0" dirty="0">
              <a:solidFill>
                <a:srgbClr val="FFFFFF"/>
              </a:solidFill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-3956" y="590088"/>
            <a:ext cx="9147956" cy="598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3" tIns="35713" rIns="35713" bIns="35713" anchor="ctr">
            <a:spAutoFit/>
          </a:bodyPr>
          <a:lstStyle/>
          <a:p>
            <a:pPr defTabSz="410709" hangingPunct="0">
              <a:defRPr sz="3400"/>
            </a:pPr>
            <a:r>
              <a:rPr sz="2400" kern="0" dirty="0">
                <a:solidFill>
                  <a:srgbClr val="FFFFFF"/>
                </a:solidFill>
                <a:sym typeface="Helvetica Light"/>
              </a:rPr>
              <a:t>Still a work in progress.  I have been working with NCAR on</a:t>
            </a:r>
          </a:p>
          <a:p>
            <a:pPr defTabSz="410709" hangingPunct="0">
              <a:defRPr sz="3400"/>
            </a:pPr>
            <a:r>
              <a:rPr sz="2400" kern="0" dirty="0">
                <a:solidFill>
                  <a:srgbClr val="FFFFFF"/>
                </a:solidFill>
                <a:sym typeface="Helvetica Light"/>
              </a:rPr>
              <a:t>improvements and bug fixes.  Main current issue is a memory leak in Mac version.  Many processing issues remain.</a:t>
            </a:r>
          </a:p>
          <a:p>
            <a:pPr defTabSz="410709" hangingPunct="0">
              <a:defRPr sz="3400"/>
            </a:pPr>
            <a:endParaRPr sz="2400" kern="0" dirty="0">
              <a:solidFill>
                <a:srgbClr val="FFFFFF"/>
              </a:solidFill>
              <a:sym typeface="Helvetica Light"/>
            </a:endParaRPr>
          </a:p>
          <a:p>
            <a:pPr defTabSz="410709" hangingPunct="0">
              <a:defRPr sz="3400"/>
            </a:pPr>
            <a:r>
              <a:rPr sz="2400" b="1" kern="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Make sure you have current version.</a:t>
            </a:r>
            <a:r>
              <a:rPr sz="2400" kern="0" dirty="0">
                <a:solidFill>
                  <a:srgbClr val="FFFFFF"/>
                </a:solidFill>
                <a:sym typeface="Helvetica Light"/>
              </a:rPr>
              <a:t>  Aspen website is poorly designed so that the versions are not in chronological order, so user needs to manually find correct version.</a:t>
            </a:r>
          </a:p>
          <a:p>
            <a:pPr defTabSz="410709" hangingPunct="0">
              <a:defRPr sz="3400"/>
            </a:pPr>
            <a:endParaRPr sz="2400" kern="0" dirty="0">
              <a:solidFill>
                <a:srgbClr val="FFFFFF"/>
              </a:solidFill>
              <a:sym typeface="Helvetica Light"/>
            </a:endParaRPr>
          </a:p>
          <a:p>
            <a:pPr defTabSz="410709" hangingPunct="0">
              <a:defRPr sz="3400"/>
            </a:pPr>
            <a:r>
              <a:rPr sz="2400" kern="0" dirty="0">
                <a:solidFill>
                  <a:srgbClr val="FFFFFF"/>
                </a:solidFill>
                <a:sym typeface="Helvetica Light"/>
              </a:rPr>
              <a:t>New version this year will hopefully allow NOAA to transmit data in BUFR format.  Other agencies will not be able to use this ability.</a:t>
            </a:r>
          </a:p>
          <a:p>
            <a:pPr defTabSz="410709" hangingPunct="0">
              <a:defRPr sz="3400"/>
            </a:pPr>
            <a:endParaRPr sz="2400" kern="0" dirty="0">
              <a:solidFill>
                <a:srgbClr val="FFFFFF"/>
              </a:solidFill>
              <a:sym typeface="Helvetica Light"/>
            </a:endParaRPr>
          </a:p>
          <a:p>
            <a:pPr defTabSz="410709" hangingPunct="0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b="1" kern="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Do not use in batch mode.  </a:t>
            </a:r>
            <a:r>
              <a:rPr sz="2400" kern="0" dirty="0">
                <a:solidFill>
                  <a:srgbClr val="FFFFFF"/>
                </a:solidFill>
                <a:sym typeface="Helvetica Light"/>
              </a:rPr>
              <a:t>Large errors (about 10% of </a:t>
            </a:r>
            <a:r>
              <a:rPr sz="2400" kern="0" dirty="0" err="1">
                <a:solidFill>
                  <a:srgbClr val="FFFFFF"/>
                </a:solidFill>
                <a:sym typeface="Helvetica Light"/>
              </a:rPr>
              <a:t>sondes</a:t>
            </a:r>
            <a:r>
              <a:rPr sz="2400" kern="0" dirty="0">
                <a:solidFill>
                  <a:srgbClr val="FFFFFF"/>
                </a:solidFill>
                <a:sym typeface="Helvetica Light"/>
              </a:rPr>
              <a:t>) are not found this way, and erroneous data are kept.</a:t>
            </a:r>
          </a:p>
          <a:p>
            <a:pPr defTabSz="410709" hangingPunct="0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endParaRPr sz="2400" kern="0" dirty="0">
              <a:solidFill>
                <a:srgbClr val="FFFFFF"/>
              </a:solidFill>
              <a:sym typeface="Helvetica Light"/>
            </a:endParaRPr>
          </a:p>
          <a:p>
            <a:pPr defTabSz="410709" hangingPunct="0">
              <a:defRPr sz="3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kern="0" dirty="0">
                <a:solidFill>
                  <a:srgbClr val="FFFFFF"/>
                </a:solidFill>
                <a:sym typeface="Helvetica Light"/>
              </a:rPr>
              <a:t>Charlie Martin, chief software developer, has officially retired.  A replacement has not been hired.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0" y="6400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Aberson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867" y="697215"/>
            <a:ext cx="531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u="sng" dirty="0" smtClean="0">
                <a:solidFill>
                  <a:prstClr val="black"/>
                </a:solidFill>
              </a:rPr>
              <a:t>Crude classification of flight-level sensors</a:t>
            </a:r>
            <a:endParaRPr lang="en-US" sz="2400" u="sng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47875"/>
              </p:ext>
            </p:extLst>
          </p:nvPr>
        </p:nvGraphicFramePr>
        <p:xfrm>
          <a:off x="464511" y="1317989"/>
          <a:ext cx="3047999" cy="23473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7295"/>
                <a:gridCol w="590843"/>
                <a:gridCol w="769861"/>
              </a:tblGrid>
              <a:tr h="609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</a:rPr>
                        <a:t>P-3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</a:rPr>
                        <a:t>G-IV</a:t>
                      </a:r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342">
                <a:tc>
                  <a:txBody>
                    <a:bodyPr/>
                    <a:lstStyle/>
                    <a:p>
                      <a:r>
                        <a:rPr lang="en-US" dirty="0" smtClean="0"/>
                        <a:t>Inertial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342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342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</a:rPr>
                        <a:t>Blended</a:t>
                      </a:r>
                      <a:r>
                        <a:rPr lang="en-US" baseline="0" dirty="0" smtClean="0"/>
                        <a:t> Inertial-GPS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342">
                <a:tc>
                  <a:txBody>
                    <a:bodyPr/>
                    <a:lstStyle/>
                    <a:p>
                      <a:r>
                        <a:rPr lang="en-US" dirty="0" smtClean="0"/>
                        <a:t>Analog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5200" y="1317950"/>
            <a:ext cx="5562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u="sng" dirty="0" smtClean="0">
                <a:solidFill>
                  <a:prstClr val="black"/>
                </a:solidFill>
              </a:rPr>
              <a:t>2016 UPDATE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AOC detected voltage drifting over time on the analog boards.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 2 years, AOC built and tested their own in-house analog solution.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Success!  Currently, old analog boards are being replaced.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Increase of analog resolution from 25Hz to 100Hz.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822" y="4371384"/>
            <a:ext cx="7907186" cy="1323439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</a:rPr>
              <a:t>Real-time partial FL data available at </a:t>
            </a:r>
            <a:r>
              <a:rPr lang="en-US" sz="2000" dirty="0" smtClean="0">
                <a:solidFill>
                  <a:prstClr val="black"/>
                </a:solidFill>
                <a:hlinkClick r:id="rId2"/>
              </a:rPr>
              <a:t>http://seb.noaa.gov/pub/flight/aamps_ingest/iwg1/</a:t>
            </a:r>
            <a:endParaRPr lang="en-US" sz="2000" dirty="0" smtClean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(1Hz, source for the NASA MTS information)</a:t>
            </a:r>
            <a:endParaRPr lang="en-US" dirty="0">
              <a:solidFill>
                <a:prstClr val="black"/>
              </a:solidFill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9600" y="6400800"/>
            <a:ext cx="72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2419</Words>
  <Application>Microsoft Macintosh PowerPoint</Application>
  <PresentationFormat>On-screen Show (4:3)</PresentationFormat>
  <Paragraphs>301</Paragraphs>
  <Slides>25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Office Theme</vt:lpstr>
      <vt:lpstr>Black</vt:lpstr>
      <vt:lpstr>1_Black</vt:lpstr>
      <vt:lpstr>1_Office Theme</vt:lpstr>
      <vt:lpstr>2_Office Theme</vt:lpstr>
      <vt:lpstr>3_Office Theme</vt:lpstr>
      <vt:lpstr>4_Office Theme</vt:lpstr>
      <vt:lpstr>5_Office Theme</vt:lpstr>
      <vt:lpstr>Breeze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Radar Status </vt:lpstr>
      <vt:lpstr>Radar Status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Past and ongoing Research Area</vt:lpstr>
      <vt:lpstr>PowerPoint Presentation</vt:lpstr>
      <vt:lpstr>Doppler Wind Lidar (DWL)</vt:lpstr>
      <vt:lpstr>DWL Status</vt:lpstr>
      <vt:lpstr>PowerPoint Presentation</vt:lpstr>
      <vt:lpstr>PowerPoint Presentation</vt:lpstr>
      <vt:lpstr>Archiving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Rogers</dc:creator>
  <cp:lastModifiedBy>Frank Marks</cp:lastModifiedBy>
  <cp:revision>15</cp:revision>
  <dcterms:created xsi:type="dcterms:W3CDTF">2016-02-17T21:33:31Z</dcterms:created>
  <dcterms:modified xsi:type="dcterms:W3CDTF">2016-03-01T16:52:21Z</dcterms:modified>
</cp:coreProperties>
</file>