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2" r:id="rId3"/>
    <p:sldMasterId id="2147483748" r:id="rId4"/>
    <p:sldMasterId id="2147483773" r:id="rId5"/>
    <p:sldMasterId id="2147483797" r:id="rId6"/>
  </p:sldMasterIdLst>
  <p:notesMasterIdLst>
    <p:notesMasterId r:id="rId53"/>
  </p:notesMasterIdLst>
  <p:sldIdLst>
    <p:sldId id="257" r:id="rId7"/>
    <p:sldId id="256" r:id="rId8"/>
    <p:sldId id="291" r:id="rId9"/>
    <p:sldId id="293" r:id="rId10"/>
    <p:sldId id="292" r:id="rId11"/>
    <p:sldId id="269" r:id="rId12"/>
    <p:sldId id="270" r:id="rId13"/>
    <p:sldId id="27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324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AF3F9-C168-4375-98D7-2A9F3D06EE63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F3A51-BAC8-4D66-BA30-D301EFE2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8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D64C1-40FF-4C4F-8167-194BA9E1841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6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48F8F-AACC-294E-AAA5-553346CBDF2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42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48F8F-AACC-294E-AAA5-553346CBDF2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42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“beginning</a:t>
            </a:r>
            <a:r>
              <a:rPr lang="en-US" baseline="0" dirty="0"/>
              <a:t> of project” presentation.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9F374-4C42-43AA-AE96-003E85AF3C3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16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Relationship between </a:t>
            </a:r>
            <a:r>
              <a:rPr lang="en-US" baseline="0" dirty="0"/>
              <a:t>flight level winds to surface wind speeds is uncertain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9F374-4C42-43AA-AE96-003E85AF3C3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74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pardon the English</a:t>
            </a:r>
            <a:r>
              <a:rPr lang="en-US" baseline="0" dirty="0"/>
              <a:t> units – some of these plots were made for presentation to industry.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9F374-4C42-43AA-AE96-003E85AF3C37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3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1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7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8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93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75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20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93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93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46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31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0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5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09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10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65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03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44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57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57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43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8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7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2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57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9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50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17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9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0046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95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26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7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516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214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98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03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6242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50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33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11 October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RPI2.0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372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1143000"/>
          </a:xfrm>
        </p:spPr>
        <p:txBody>
          <a:bodyPr/>
          <a:lstStyle>
            <a:lvl1pPr>
              <a:defRPr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sz="2400" baseline="0">
                <a:latin typeface="Arial" panose="020B0604020202020204" pitchFamily="34" charset="0"/>
              </a:defRPr>
            </a:lvl2pPr>
            <a:lvl3pPr>
              <a:defRPr sz="2200" baseline="0">
                <a:latin typeface="Arial" panose="020B0604020202020204" pitchFamily="34" charset="0"/>
              </a:defRPr>
            </a:lvl3pPr>
            <a:lvl4pPr>
              <a:defRPr sz="1800" baseline="0">
                <a:latin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221F-3B81-450E-8145-9E140C4F73D4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28/04/2016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75"/>
          <a:stretch/>
        </p:blipFill>
        <p:spPr>
          <a:xfrm>
            <a:off x="0" y="457200"/>
            <a:ext cx="609600" cy="488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4" t="31219"/>
          <a:stretch/>
        </p:blipFill>
        <p:spPr>
          <a:xfrm>
            <a:off x="304800" y="926414"/>
            <a:ext cx="685800" cy="2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216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221F-3B81-450E-8145-9E140C4F73D4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28/04/2016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91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 baseline="0"/>
            </a:lvl3pPr>
            <a:lvl4pPr>
              <a:defRPr sz="1800" baseline="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221F-3B81-450E-8145-9E140C4F73D4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28/04/2016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0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969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221F-3B81-450E-8145-9E140C4F73D4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28/04/2016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06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221F-3B81-450E-8145-9E140C4F73D4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28/04/2016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RPI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26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221F-3B81-450E-8145-9E140C4F73D4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28/04/2016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828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221F-3B81-450E-8145-9E140C4F73D4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28/04/2016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36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221F-3B81-450E-8145-9E140C4F73D4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28/04/2016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729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221F-3B81-450E-8145-9E140C4F73D4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28/04/2016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95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221F-3B81-450E-8145-9E140C4F73D4}" type="datetimeFigureOut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28/04/2016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61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821-7FEE-774F-952F-F9D509CDD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30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29C2-0D27-EE49-BC91-A382048939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015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4412-1686-FE4B-9ECF-59C8B6FA73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3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296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C75D-E433-B348-8D53-4A0D21BB9B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54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A8FF-E816-6643-ABAE-BA53D1737C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23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17AAF-1F1B-3E46-A7F4-6BA5578D8F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445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0F1D-0E6A-584F-A054-E497CCBF9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634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8A6-96E3-194F-A7E1-52F4DBC1F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150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33FB-9011-8D4C-B13A-9F539C2630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58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0E0F9-804D-224D-8C2E-30B956CDB0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20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75D4-B96A-744A-8EB5-393AAFE53E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91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0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61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87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21EA-0720-408E-9618-5AD2D60F7A60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2F45E-9BC7-42A1-A2C5-FD800DA7F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06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3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465C9764-83ED-4C2E-9AEA-847E1779223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53"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433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3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FB82539C-FB85-423B-A74A-C34DB1A3B95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53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3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21EA-0720-408E-9618-5AD2D60F7A6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2F45E-9BC7-42A1-A2C5-FD800DA7F272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78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4/28/2016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11 October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RPI2.0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910F4-4BA2-45F3-A750-BD08841090BC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75"/>
          <a:stretch/>
        </p:blipFill>
        <p:spPr>
          <a:xfrm>
            <a:off x="0" y="457200"/>
            <a:ext cx="609600" cy="488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4" t="31219"/>
          <a:stretch/>
        </p:blipFill>
        <p:spPr>
          <a:xfrm>
            <a:off x="304800" y="926414"/>
            <a:ext cx="685800" cy="2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5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155436C-3275-F74D-978E-573C50CEAF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4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package" Target="../embeddings/Microsoft_Word_Document1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n2t.net/ark:/85065/d7wd3xhc" TargetMode="External"/><Relationship Id="rId2" Type="http://schemas.openxmlformats.org/officeDocument/2006/relationships/hyperlink" Target="http://dx.doi.org/10.5065/D6WD3XH5" TargetMode="External"/><Relationship Id="rId1" Type="http://schemas.openxmlformats.org/officeDocument/2006/relationships/slideLayout" Target="../slideLayouts/slideLayout47.xml"/><Relationship Id="rId5" Type="http://schemas.openxmlformats.org/officeDocument/2006/relationships/hyperlink" Target="http://dx.doi.org/10.7289/V5C8276M" TargetMode="External"/><Relationship Id="rId4" Type="http://schemas.openxmlformats.org/officeDocument/2006/relationships/hyperlink" Target="http://www.aoml.noaa.gov/hrd/data_sub/hurr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verif.rap.ucar.edu/tcdata/flight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ucar.edu/display/flight/Summary+of+Flight+Level+Data+Processing+by+Storm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jvigh@ucar.edu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7.xml"/><Relationship Id="rId4" Type="http://schemas.openxmlformats.org/officeDocument/2006/relationships/hyperlink" Target="http://verif.rap.ucar.edu/tcdata/flight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" y="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47" y="1859344"/>
            <a:ext cx="8604333" cy="156965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 defTabSz="914353"/>
            <a:r>
              <a:rPr lang="en-US" sz="4800" b="1" dirty="0">
                <a:solidFill>
                  <a:srgbClr val="FFFF00"/>
                </a:solidFill>
              </a:rPr>
              <a:t>HRD Observations Team Meeting</a:t>
            </a:r>
          </a:p>
          <a:p>
            <a:pPr algn="ctr" defTabSz="914353"/>
            <a:r>
              <a:rPr lang="en-US" sz="4800" b="1" dirty="0" smtClean="0">
                <a:solidFill>
                  <a:srgbClr val="FFFF00"/>
                </a:solidFill>
              </a:rPr>
              <a:t>April 2016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62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88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Background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72" y="1409968"/>
            <a:ext cx="87443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As described in Klotz and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Uhlhorn</a:t>
            </a:r>
            <a:r>
              <a:rPr lang="en-US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(2014), we developed an update to the SFMR algorithm designed to reduce or eliminate the high wind speed bias in rainy conditions</a:t>
            </a:r>
          </a:p>
          <a:p>
            <a:pPr marL="285750" indent="-285750" defTabSz="457200">
              <a:buFont typeface="Wingdings" charset="2"/>
              <a:buChar char="§"/>
            </a:pPr>
            <a:endParaRPr lang="en-US" sz="2000" b="1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defTabSz="457200">
              <a:buFont typeface="Wingdings" charset="2"/>
              <a:buChar char="§"/>
            </a:pPr>
            <a:endParaRPr lang="en-US" sz="20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defTabSz="457200">
              <a:buFont typeface="Wingdings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Additionally, adjustments were made to the rain portion of the algorithm to account for signal absorption problems – the root cause of the high wind bias.</a:t>
            </a:r>
          </a:p>
          <a:p>
            <a:pPr defTabSz="457200"/>
            <a:endParaRPr lang="en-US" sz="2000" b="1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defTabSz="457200">
              <a:buFont typeface="Wingdings" charset="2"/>
              <a:buChar char="§"/>
            </a:pPr>
            <a:endParaRPr lang="en-US" sz="20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defTabSz="457200">
              <a:buFont typeface="Wingdings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The Joint Hurricane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Testbed</a:t>
            </a:r>
            <a:r>
              <a:rPr lang="en-US" sz="20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approved the transition to all SFMR (NOAA and AFRC), and the new algorithm (now current) was operational for the 2015 hurricane season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88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Available cases for 2015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72" y="558321"/>
            <a:ext cx="8744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A total of 85 missions were conducted during the season, with a majority being flown by the AFRC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373945"/>
              </p:ext>
            </p:extLst>
          </p:nvPr>
        </p:nvGraphicFramePr>
        <p:xfrm>
          <a:off x="783914" y="1736398"/>
          <a:ext cx="4729380" cy="4947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4" imgW="3302000" imgH="3454400" progId="Word.Document.12">
                  <p:embed/>
                </p:oleObj>
              </mc:Choice>
              <mc:Fallback>
                <p:oleObj name="Document" r:id="rId4" imgW="3302000" imgH="345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3914" y="1736398"/>
                        <a:ext cx="4729380" cy="4947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5513294" y="3108452"/>
            <a:ext cx="406400" cy="355600"/>
          </a:xfrm>
          <a:prstGeom prst="rect">
            <a:avLst/>
          </a:prstGeom>
          <a:solidFill>
            <a:srgbClr val="9AE5E9"/>
          </a:solidFill>
          <a:ln w="9525" cap="flat" cmpd="sng" algn="ctr">
            <a:solidFill>
              <a:srgbClr val="9AE5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389438" fontAlgn="base">
              <a:spcBef>
                <a:spcPct val="0"/>
              </a:spcBef>
              <a:spcAft>
                <a:spcPct val="0"/>
              </a:spcAft>
            </a:pPr>
            <a:endParaRPr lang="en-US" sz="8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513294" y="3601258"/>
            <a:ext cx="406400" cy="355600"/>
          </a:xfrm>
          <a:prstGeom prst="rect">
            <a:avLst/>
          </a:prstGeom>
          <a:solidFill>
            <a:srgbClr val="9CED9C"/>
          </a:solidFill>
          <a:ln w="9525" cap="flat" cmpd="sng" algn="ctr">
            <a:solidFill>
              <a:srgbClr val="9CED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389438" fontAlgn="base">
              <a:spcBef>
                <a:spcPct val="0"/>
              </a:spcBef>
              <a:spcAft>
                <a:spcPct val="0"/>
              </a:spcAft>
            </a:pPr>
            <a:endParaRPr lang="en-US" sz="8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7485" y="3108452"/>
            <a:ext cx="265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North Atlantic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7485" y="3601258"/>
            <a:ext cx="265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Northeast/Central Pacific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3688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Current vs. Previous Algorithm Results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72" y="558321"/>
            <a:ext cx="8744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SFMR wind speeds evaluated against the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dropsonde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surface adjusted wind speed (U</a:t>
            </a:r>
            <a:r>
              <a:rPr lang="en-US" sz="2000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SFC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9" name="Picture 8" descr="sfmr_v_gps_winds_2015_vercu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868"/>
            <a:ext cx="4555309" cy="4466297"/>
          </a:xfrm>
          <a:prstGeom prst="rect">
            <a:avLst/>
          </a:prstGeom>
        </p:spPr>
      </p:pic>
      <p:pic>
        <p:nvPicPr>
          <p:cNvPr id="10" name="Picture 9" descr="sfmr_v_gps_winds_2015_ver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08" y="1574868"/>
            <a:ext cx="4565781" cy="4466297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88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Current vs. Previous Algorithm Results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72" y="558321"/>
            <a:ext cx="8744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An average bias reduction of ~ 3 m s</a:t>
            </a:r>
            <a:r>
              <a:rPr lang="en-US" sz="2000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-1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is produced from the current algorithm at low wind speeds while only a slight change occurs at the high wind speeds</a:t>
            </a:r>
          </a:p>
        </p:txBody>
      </p:sp>
      <p:pic>
        <p:nvPicPr>
          <p:cNvPr id="8" name="Picture 7" descr="sfmr_v_gps_windspdf_2015_wsgt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45" y="1678122"/>
            <a:ext cx="4466599" cy="4664654"/>
          </a:xfrm>
          <a:prstGeom prst="rect">
            <a:avLst/>
          </a:prstGeom>
        </p:spPr>
      </p:pic>
      <p:pic>
        <p:nvPicPr>
          <p:cNvPr id="9" name="Picture 8" descr="sfmr_v_gps_windspdf_2015_wslt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122"/>
            <a:ext cx="4513339" cy="466465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88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Current vs. Previous Algorithm Results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72" y="558321"/>
            <a:ext cx="8744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revious algorithm rain rates were scaled to the current version using a 3</a:t>
            </a:r>
            <a:r>
              <a:rPr lang="en-US" sz="2000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rd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order least squares fit</a:t>
            </a:r>
          </a:p>
        </p:txBody>
      </p:sp>
      <p:pic>
        <p:nvPicPr>
          <p:cNvPr id="6" name="Picture 5" descr="current_v_old_rainrate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32" y="1390875"/>
            <a:ext cx="5261863" cy="532733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88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Times New Roman"/>
                <a:cs typeface="Times New Roman"/>
              </a:rPr>
              <a:t>Current vs. Previous Algorithm Results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72" y="558321"/>
            <a:ext cx="8744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The wind speed bias is significantly reduced in rainy conditions compared to the obvious overestimation of the winds with the previous algorithm</a:t>
            </a:r>
          </a:p>
        </p:txBody>
      </p:sp>
      <p:pic>
        <p:nvPicPr>
          <p:cNvPr id="8" name="Picture 7" descr="bar2d_wspdif_previous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67" y="1611181"/>
            <a:ext cx="4240849" cy="4244266"/>
          </a:xfrm>
          <a:prstGeom prst="rect">
            <a:avLst/>
          </a:prstGeom>
        </p:spPr>
      </p:pic>
      <p:pic>
        <p:nvPicPr>
          <p:cNvPr id="6" name="Picture 5" descr="bar2d_wspdif_current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077"/>
            <a:ext cx="4145093" cy="42263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bar2d_wspdif_previous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02" y="1859854"/>
            <a:ext cx="1040542" cy="32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7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88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An Interesting Case: Joaquin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172" y="476158"/>
            <a:ext cx="8744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Morning AFRC flight from 3 October</a:t>
            </a:r>
          </a:p>
          <a:p>
            <a:pPr marL="285750" indent="-285750" defTabSz="457200">
              <a:buFont typeface="Wingdings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r>
              <a:rPr lang="en-US" sz="2000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rd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pass had a wind spike that caused forecasters to question its validity</a:t>
            </a:r>
          </a:p>
        </p:txBody>
      </p:sp>
      <p:pic>
        <p:nvPicPr>
          <p:cNvPr id="9" name="Picture 8" descr="joaquin_ssmis_1221Z_tr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09" y="2150180"/>
            <a:ext cx="3701788" cy="3154545"/>
          </a:xfrm>
          <a:prstGeom prst="rect">
            <a:avLst/>
          </a:prstGeom>
        </p:spPr>
      </p:pic>
      <p:pic>
        <p:nvPicPr>
          <p:cNvPr id="10" name="Picture 9" descr="151003A_winds_rain_sondes_full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293"/>
            <a:ext cx="5261863" cy="27115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8568" y="1520194"/>
            <a:ext cx="604812" cy="22072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151003A_winds_rain_sondes_3rdpass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16" y="3977889"/>
            <a:ext cx="5382825" cy="28801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7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88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An Interesting Case: Joaquin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2903" y="1281741"/>
            <a:ext cx="34801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Font typeface="Wingdings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lang="en-US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nd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 pass from 02 September Hurricane Earl mission (similar strength, location, SST, etc.) used to compare to Joaquin</a:t>
            </a:r>
          </a:p>
          <a:p>
            <a:pPr algn="just" defTabSz="457200"/>
            <a:endParaRPr lang="en-US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algn="just" defTabSz="457200">
              <a:buFont typeface="Wingdings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A 3.5 K difference between Joaquin’s and Earl’s respective T</a:t>
            </a:r>
            <a:r>
              <a:rPr lang="en-US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 differences at the maximum wind is consistent with previous results indicating a 1 K (m s</a:t>
            </a:r>
            <a:r>
              <a:rPr lang="en-US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r>
              <a:rPr lang="en-US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-1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 change at high wind speeds. In addition, a noise estimate of ~0.8 K makes Joaquin’s maximum wind speed  reasonable</a:t>
            </a:r>
          </a:p>
        </p:txBody>
      </p:sp>
      <p:pic>
        <p:nvPicPr>
          <p:cNvPr id="8" name="Picture 7" descr="earlvjoaquin_wind_rain_profs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379"/>
            <a:ext cx="5663865" cy="2690021"/>
          </a:xfrm>
          <a:prstGeom prst="rect">
            <a:avLst/>
          </a:prstGeom>
        </p:spPr>
      </p:pic>
      <p:pic>
        <p:nvPicPr>
          <p:cNvPr id="12" name="Picture 11" descr="earlvjoaquin_tbdiff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" y="3613254"/>
            <a:ext cx="5592628" cy="28667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88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Summary &amp; Conclusions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295" y="750439"/>
            <a:ext cx="884374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Font typeface="Wingdings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JHT approved the transition of an algorithm update for SFMRs that became operational in 2015</a:t>
            </a:r>
          </a:p>
          <a:p>
            <a:pPr marL="285750" indent="-285750" algn="just" defTabSz="457200">
              <a:buFont typeface="Wingdings" charset="2"/>
              <a:buChar char="§"/>
            </a:pPr>
            <a:endParaRPr lang="en-US" sz="2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algn="just" defTabSz="457200">
              <a:buFont typeface="Wingdings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Statistical comparisons reveal that the updated algorithm produces improved results compared to the previous version</a:t>
            </a:r>
            <a:endParaRPr lang="en-US"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just" defTabSz="457200"/>
            <a:endParaRPr lang="en-US" sz="24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algn="just" defTabSz="457200">
              <a:buFont typeface="Wingdings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The impacts from rain on the wind speed have been significantly reduced or eliminated in the current version</a:t>
            </a:r>
          </a:p>
          <a:p>
            <a:pPr algn="just" defTabSz="457200"/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</a:p>
          <a:p>
            <a:pPr marL="285750" indent="-285750" algn="just" defTabSz="457200">
              <a:buFont typeface="Wingdings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eprocessing past data with the current algorithm will be an important task to provide data consistency on our website</a:t>
            </a:r>
          </a:p>
          <a:p>
            <a:pPr marL="742950" lvl="1" indent="-285750" algn="just" defTabSz="457200">
              <a:buFont typeface="Wingdings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In the process of hiring an undergraduate summer intern to help with this task</a:t>
            </a:r>
            <a:endParaRPr lang="en-US" sz="24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algn="just" defTabSz="457200">
              <a:buFont typeface="Wingdings" charset="2"/>
              <a:buChar char="§"/>
            </a:pPr>
            <a:endParaRPr lang="en-US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algn="just" defTabSz="457200">
              <a:buFont typeface="Wingdings" charset="2"/>
              <a:buChar char="§"/>
            </a:pP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 algn="just" defTabSz="457200">
              <a:buFont typeface="Wingdings" charset="2"/>
              <a:buChar char="§"/>
            </a:pPr>
            <a:endParaRPr lang="en-US" dirty="0" smtClean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F499D-98A6-D74D-B46A-3FD51DA81C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car_PPtempl8.jpg                                              000137B2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894012"/>
            <a:ext cx="7772400" cy="106680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The Extended Flight Level Dataset for Tropical Cyclones (FLIGHT+)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38600"/>
            <a:ext cx="9296400" cy="1828800"/>
          </a:xfrm>
        </p:spPr>
        <p:txBody>
          <a:bodyPr/>
          <a:lstStyle/>
          <a:p>
            <a:r>
              <a:rPr lang="en-US" altLang="en-US" sz="2400" b="1" dirty="0">
                <a:solidFill>
                  <a:schemeClr val="bg1"/>
                </a:solidFill>
              </a:rPr>
              <a:t>Jonathan L. Vigh  </a:t>
            </a:r>
          </a:p>
          <a:p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Joint Numerical Testbed Program, RAL/NCAR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4953000"/>
            <a:ext cx="45309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10:30 AM  Thursday, 28 April 2016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HRD Monthly Research Updates Meeting</a:t>
            </a:r>
          </a:p>
        </p:txBody>
      </p:sp>
    </p:spTree>
    <p:extLst>
      <p:ext uri="{BB962C8B-B14F-4D97-AF65-F5344CB8AC3E}">
        <p14:creationId xmlns:p14="http://schemas.microsoft.com/office/powerpoint/2010/main" val="49811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219201"/>
            <a:ext cx="739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1) Instrument/platform updates                                                 10:30-10:50AM</a:t>
            </a:r>
          </a:p>
          <a:p>
            <a:pPr>
              <a:tabLst>
                <a:tab pos="168275" algn="l"/>
              </a:tabLst>
            </a:pPr>
            <a:r>
              <a:rPr lang="en-US" dirty="0" smtClean="0"/>
              <a:t>	- AVAPS users meeting update (</a:t>
            </a:r>
            <a:r>
              <a:rPr lang="en-US" dirty="0" err="1" smtClean="0"/>
              <a:t>Aberson</a:t>
            </a:r>
            <a:r>
              <a:rPr lang="en-US" dirty="0" smtClean="0"/>
              <a:t>)</a:t>
            </a:r>
          </a:p>
          <a:p>
            <a:pPr>
              <a:tabLst>
                <a:tab pos="168275" algn="l"/>
              </a:tabLst>
            </a:pPr>
            <a:r>
              <a:rPr lang="en-US" dirty="0" smtClean="0"/>
              <a:t>	- Cloud physics (R. Black)</a:t>
            </a:r>
          </a:p>
          <a:p>
            <a:endParaRPr lang="en-US" dirty="0" smtClean="0"/>
          </a:p>
          <a:p>
            <a:pPr>
              <a:tabLst>
                <a:tab pos="5603875" algn="l"/>
              </a:tabLst>
            </a:pPr>
            <a:r>
              <a:rPr lang="en-US" dirty="0" smtClean="0"/>
              <a:t>2) Field program planning updates                                             10:50-11:10AM</a:t>
            </a:r>
          </a:p>
          <a:p>
            <a:r>
              <a:rPr lang="en-US" dirty="0" smtClean="0"/>
              <a:t>   - Logistics updates – aircraft availability, instrumentation plans</a:t>
            </a:r>
          </a:p>
          <a:p>
            <a:pPr>
              <a:tabLst>
                <a:tab pos="168275" algn="l"/>
              </a:tabLst>
            </a:pPr>
            <a:r>
              <a:rPr lang="en-US" dirty="0"/>
              <a:t>	</a:t>
            </a:r>
            <a:r>
              <a:rPr lang="en-US" dirty="0" smtClean="0"/>
              <a:t>- Mexican clearance</a:t>
            </a:r>
          </a:p>
          <a:p>
            <a:r>
              <a:rPr lang="en-US" dirty="0" smtClean="0"/>
              <a:t>   - Planned experiment and module submissions due Friday</a:t>
            </a:r>
          </a:p>
          <a:p>
            <a:endParaRPr lang="en-US" dirty="0" smtClean="0"/>
          </a:p>
          <a:p>
            <a:r>
              <a:rPr lang="en-US" dirty="0" smtClean="0"/>
              <a:t>3) Talk:</a:t>
            </a:r>
          </a:p>
          <a:p>
            <a:pPr>
              <a:tabLst>
                <a:tab pos="5486400" algn="l"/>
              </a:tabLst>
            </a:pPr>
            <a:r>
              <a:rPr lang="en-US" dirty="0"/>
              <a:t>Brad Klotz: "Performance of the revised SFMR algorithm: 2015 Season in Review"  </a:t>
            </a:r>
            <a:r>
              <a:rPr lang="en-US" dirty="0" smtClean="0"/>
              <a:t>	11:10-11:20AM</a:t>
            </a:r>
          </a:p>
          <a:p>
            <a:endParaRPr lang="en-US" dirty="0" smtClean="0"/>
          </a:p>
          <a:p>
            <a:r>
              <a:rPr lang="en-US" dirty="0" smtClean="0"/>
              <a:t>4) Talk:</a:t>
            </a:r>
          </a:p>
          <a:p>
            <a:r>
              <a:rPr lang="en-US" dirty="0"/>
              <a:t>Jonathan </a:t>
            </a:r>
            <a:r>
              <a:rPr lang="en-US" dirty="0" err="1"/>
              <a:t>Vigh</a:t>
            </a:r>
            <a:r>
              <a:rPr lang="en-US" dirty="0"/>
              <a:t> (NCAR/RAL): "The Extended Flight Level Dataset for Tropical Cyclones (FLIGHT</a:t>
            </a:r>
            <a:r>
              <a:rPr lang="en-US" dirty="0" smtClean="0"/>
              <a:t>+)“ (presented by Rob)                                  11:20-11:30AM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09453" y="381000"/>
            <a:ext cx="3057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Agenda for 4/28/16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70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2D050"/>
                </a:solidFill>
              </a:rPr>
              <a:t>FLIGHT+ Contributors and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64162"/>
          </a:xfrm>
        </p:spPr>
        <p:txBody>
          <a:bodyPr>
            <a:normAutofit fontScale="77500" lnSpcReduction="20000"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Contributors</a:t>
            </a:r>
          </a:p>
          <a:p>
            <a:pPr lvl="1"/>
            <a:r>
              <a:rPr lang="en-US" sz="2300" dirty="0"/>
              <a:t>Jonathan Vigh (NCAR/RAL/JNTP)</a:t>
            </a:r>
          </a:p>
          <a:p>
            <a:pPr lvl="1"/>
            <a:r>
              <a:rPr lang="en-US" sz="2300" dirty="0"/>
              <a:t>Neal M. Dorst (NOAA/AOML/HRD)</a:t>
            </a:r>
          </a:p>
          <a:p>
            <a:pPr lvl="1"/>
            <a:r>
              <a:rPr lang="en-US" sz="2300" dirty="0"/>
              <a:t>Christopher L. Williams (NCAR/RAL/JNTP)</a:t>
            </a:r>
          </a:p>
          <a:p>
            <a:pPr lvl="1"/>
            <a:r>
              <a:rPr lang="en-US" sz="2300" dirty="0"/>
              <a:t>Eric W. </a:t>
            </a:r>
            <a:r>
              <a:rPr lang="en-US" sz="2300" dirty="0" err="1"/>
              <a:t>Uhlhorn</a:t>
            </a:r>
            <a:r>
              <a:rPr lang="en-US" sz="2300" dirty="0"/>
              <a:t> (AIR Worldwide)</a:t>
            </a:r>
          </a:p>
          <a:p>
            <a:pPr lvl="1"/>
            <a:r>
              <a:rPr lang="en-US" sz="2300" dirty="0"/>
              <a:t>Bradley W. Klotz (NOAA/AOML/HRD)</a:t>
            </a:r>
          </a:p>
          <a:p>
            <a:pPr lvl="1"/>
            <a:r>
              <a:rPr lang="en-US" sz="2300" dirty="0"/>
              <a:t>Jonathan Martinez (University of Hawaii-</a:t>
            </a:r>
            <a:r>
              <a:rPr lang="en-US" sz="2300" dirty="0" err="1"/>
              <a:t>Manoa</a:t>
            </a:r>
            <a:r>
              <a:rPr lang="en-US" sz="2300" dirty="0"/>
              <a:t>)</a:t>
            </a:r>
          </a:p>
          <a:p>
            <a:pPr lvl="1"/>
            <a:r>
              <a:rPr lang="en-US" sz="2300" dirty="0"/>
              <a:t>Hugh E. Willoughby (Florida International University)</a:t>
            </a:r>
          </a:p>
          <a:p>
            <a:pPr lvl="1"/>
            <a:r>
              <a:rPr lang="en-US" sz="2300" dirty="0"/>
              <a:t>Frank D. Marks, Jr. (NOAA/AOML/HRD)</a:t>
            </a:r>
          </a:p>
          <a:p>
            <a:pPr lvl="1"/>
            <a:r>
              <a:rPr lang="en-US" sz="2300" dirty="0"/>
              <a:t>Daniel R. </a:t>
            </a:r>
            <a:r>
              <a:rPr lang="en-US" sz="2300" dirty="0" err="1"/>
              <a:t>Chavas</a:t>
            </a:r>
            <a:r>
              <a:rPr lang="en-US" sz="2300" dirty="0"/>
              <a:t> (University of Purdue)</a:t>
            </a:r>
          </a:p>
          <a:p>
            <a:endParaRPr lang="en-US" sz="2200" dirty="0"/>
          </a:p>
          <a:p>
            <a:r>
              <a:rPr lang="en-US" sz="2200" b="1" dirty="0">
                <a:solidFill>
                  <a:srgbClr val="0070C0"/>
                </a:solidFill>
              </a:rPr>
              <a:t>Funding</a:t>
            </a:r>
          </a:p>
          <a:p>
            <a:pPr lvl="1"/>
            <a:r>
              <a:rPr lang="en-US" sz="2300" dirty="0"/>
              <a:t>NASA/TCSP Grant NNG06GA54G (2008-2010)</a:t>
            </a:r>
          </a:p>
          <a:p>
            <a:pPr lvl="1"/>
            <a:r>
              <a:rPr lang="en-US" sz="2300" dirty="0"/>
              <a:t>NSF Grants ATM-0332197 and ATM-0837932 (2008-2010)</a:t>
            </a:r>
          </a:p>
          <a:p>
            <a:pPr lvl="1"/>
            <a:r>
              <a:rPr lang="en-US" sz="2300" dirty="0"/>
              <a:t>NCAR Advanced Study Program, Department of Energy, and National Science Foundation (2010-2012)</a:t>
            </a:r>
          </a:p>
          <a:p>
            <a:pPr lvl="1"/>
            <a:r>
              <a:rPr lang="en-US" sz="2300" dirty="0"/>
              <a:t>Development Testbed Center Visitor Program (2012-2015)</a:t>
            </a:r>
          </a:p>
          <a:p>
            <a:pPr lvl="1"/>
            <a:r>
              <a:rPr lang="en-US" sz="2300" dirty="0"/>
              <a:t>The Bermuda Institute of Ocean Sciences (BIOS) </a:t>
            </a:r>
            <a:r>
              <a:rPr lang="en-US" sz="2300" dirty="0">
                <a:solidFill>
                  <a:srgbClr val="FF0000"/>
                </a:solidFill>
              </a:rPr>
              <a:t>Risk Prediction Initiative</a:t>
            </a:r>
            <a:r>
              <a:rPr lang="en-US" sz="2300" dirty="0"/>
              <a:t> (RPI2.0), through support from the RPI member companies (2013-2016) </a:t>
            </a:r>
          </a:p>
          <a:p>
            <a:pPr lvl="1"/>
            <a:endParaRPr lang="en-US" dirty="0"/>
          </a:p>
          <a:p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40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Citations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1" y="1185527"/>
            <a:ext cx="83058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Software: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The NCAR Command Language (Version 6.4.0) [Software]. (2016). Boulder, Colorado: UCAR/NCAR/CISL/VETS.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2"/>
              </a:rPr>
              <a:t>http://dx.doi.org/10.5065/D6WD3XH5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Computing support: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Computational and Information Systems Laboratory. 2016. Yellowstone: IBM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iDataPlex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System (Climate Simulation Laboratory). Boulder, CO.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National Center for Atmospheric Research.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3"/>
              </a:rPr>
              <a:t>http://n2t.net/ark:/85065/d7wd3xhc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Data: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/>
              <a:t>Flight Level Data. NOAA/AOML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Hurricane Research </a:t>
            </a:r>
            <a:r>
              <a:rPr lang="en-US" altLang="en-US" sz="1800" dirty="0"/>
              <a:t>Division. </a:t>
            </a:r>
            <a:r>
              <a:rPr lang="en-US" altLang="en-US" sz="1800" dirty="0">
                <a:hlinkClick r:id="rId4"/>
              </a:rPr>
              <a:t>http://www.aoml.noaa.gov/hrd/data_sub/hurr.html</a:t>
            </a:r>
            <a:endParaRPr lang="en-US" altLang="en-US" sz="1800" dirty="0"/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Amante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C. and B.W. Eakins, 2009. ETOPO1 1 Arc-Minute Global Relief Model: Procedures, Data Sources and Analysis. NOAA Technical Memorandum NESDIS NGDC-24. National Geophysical Data Center, NOAA.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5"/>
              </a:rPr>
              <a:t>http://dx.doi.org/10.7289/V5C8276M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[accessed 03 June 2014] </a:t>
            </a:r>
          </a:p>
        </p:txBody>
      </p:sp>
    </p:spTree>
    <p:extLst>
      <p:ext uri="{BB962C8B-B14F-4D97-AF65-F5344CB8AC3E}">
        <p14:creationId xmlns:p14="http://schemas.microsoft.com/office/powerpoint/2010/main" val="648308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94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14" y="5867400"/>
            <a:ext cx="8787172" cy="990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hlinkClick r:id="rId3"/>
              </a:rPr>
              <a:t>http://verif.rap.ucar.edu/tcdata/flight/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5562600"/>
            <a:ext cx="510954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FLIGHT+ Dataset released 20 April 2016</a:t>
            </a:r>
          </a:p>
        </p:txBody>
      </p:sp>
    </p:spTree>
    <p:extLst>
      <p:ext uri="{BB962C8B-B14F-4D97-AF65-F5344CB8AC3E}">
        <p14:creationId xmlns:p14="http://schemas.microsoft.com/office/powerpoint/2010/main" val="1364165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aircraft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/>
              <a:t>Many</a:t>
            </a:r>
            <a:r>
              <a:rPr lang="en-US" dirty="0"/>
              <a:t> formats</a:t>
            </a:r>
          </a:p>
          <a:p>
            <a:pPr lvl="1"/>
            <a:r>
              <a:rPr lang="en-US" dirty="0"/>
              <a:t>At least 6 distinct Air Force formats since 1997</a:t>
            </a:r>
          </a:p>
          <a:p>
            <a:pPr lvl="1"/>
            <a:r>
              <a:rPr lang="en-US" dirty="0"/>
              <a:t>8 NOAA formats since 1997</a:t>
            </a:r>
          </a:p>
          <a:p>
            <a:pPr lvl="1"/>
            <a:r>
              <a:rPr lang="en-US" dirty="0"/>
              <a:t>Different variable names used in the different formats</a:t>
            </a:r>
          </a:p>
          <a:p>
            <a:pPr lvl="1"/>
            <a:r>
              <a:rPr lang="en-US" dirty="0"/>
              <a:t>Many, many variables in the NetCDF files – which ones to use?</a:t>
            </a:r>
          </a:p>
          <a:p>
            <a:r>
              <a:rPr lang="en-US" dirty="0"/>
              <a:t>Varying sampling rates (1-sec to 1-min)</a:t>
            </a:r>
          </a:p>
          <a:p>
            <a:r>
              <a:rPr lang="en-US" dirty="0"/>
              <a:t>Varying degrees of quality control and/or formatting issues</a:t>
            </a:r>
          </a:p>
          <a:p>
            <a:r>
              <a:rPr lang="en-US" dirty="0"/>
              <a:t>Data not in storm-relative coordinates </a:t>
            </a:r>
          </a:p>
          <a:p>
            <a:pPr lvl="1"/>
            <a:r>
              <a:rPr lang="en-US" dirty="0"/>
              <a:t>no radius information for parametric wind models</a:t>
            </a:r>
          </a:p>
          <a:p>
            <a:r>
              <a:rPr lang="en-US" dirty="0">
                <a:solidFill>
                  <a:srgbClr val="FF0000"/>
                </a:solidFill>
              </a:rPr>
              <a:t>Summary: Aircraft data are </a:t>
            </a:r>
            <a:r>
              <a:rPr lang="en-US" b="1" dirty="0">
                <a:solidFill>
                  <a:srgbClr val="FF0000"/>
                </a:solidFill>
              </a:rPr>
              <a:t>messy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  <a:p>
            <a:endParaRPr lang="en-US" dirty="0"/>
          </a:p>
          <a:p>
            <a:r>
              <a:rPr lang="en-US" dirty="0"/>
              <a:t>The Willoughby-</a:t>
            </a:r>
            <a:r>
              <a:rPr lang="en-US" dirty="0" err="1"/>
              <a:t>Rahn</a:t>
            </a:r>
            <a:r>
              <a:rPr lang="en-US" dirty="0"/>
              <a:t> Flight Level Dataset ameliorates many of these issues, but that dataset ends in 2002.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82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SOLUTION: Extended Flight Level Dataset for Tropical Cyclones (FLIGHT+)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Goal: </a:t>
            </a:r>
            <a:r>
              <a:rPr lang="en-US" dirty="0">
                <a:solidFill>
                  <a:srgbClr val="FF0000"/>
                </a:solidFill>
              </a:rPr>
              <a:t>Create a high quality, modern, standardized dataset of all available U.S. Air Force Reserve and NOAA Hurricane Hunter flight level data</a:t>
            </a:r>
          </a:p>
          <a:p>
            <a:pPr lvl="1"/>
            <a:r>
              <a:rPr lang="en-US" dirty="0"/>
              <a:t>Include processing to make the dataset more accessible for fundamental research and wind risk applications</a:t>
            </a:r>
          </a:p>
        </p:txBody>
      </p:sp>
    </p:spTree>
    <p:extLst>
      <p:ext uri="{BB962C8B-B14F-4D97-AF65-F5344CB8AC3E}">
        <p14:creationId xmlns:p14="http://schemas.microsoft.com/office/powerpoint/2010/main" val="535842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FLIGHT+ Dataset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83133" cy="5562600"/>
          </a:xfrm>
        </p:spPr>
        <p:txBody>
          <a:bodyPr>
            <a:normAutofit fontScale="92500"/>
          </a:bodyPr>
          <a:lstStyle/>
          <a:p>
            <a:r>
              <a:rPr lang="en-US" sz="2400" b="0" dirty="0"/>
              <a:t>Readers coded up for ~20 distinct data formats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Standardized</a:t>
            </a:r>
            <a:r>
              <a:rPr lang="en-US" sz="2400" dirty="0"/>
              <a:t> </a:t>
            </a:r>
            <a:r>
              <a:rPr lang="en-US" sz="2400" b="0" dirty="0"/>
              <a:t>variable names</a:t>
            </a:r>
          </a:p>
          <a:p>
            <a:r>
              <a:rPr lang="en-US" sz="2400" b="0" dirty="0"/>
              <a:t>Primary navigational and meteorological parameters included </a:t>
            </a:r>
          </a:p>
          <a:p>
            <a:r>
              <a:rPr lang="en-US" sz="2400" b="0" dirty="0"/>
              <a:t>Provides full high resolution data </a:t>
            </a:r>
            <a:r>
              <a:rPr lang="en-US" sz="2400" dirty="0">
                <a:solidFill>
                  <a:srgbClr val="FF0000"/>
                </a:solidFill>
              </a:rPr>
              <a:t>at the native sampling rate</a:t>
            </a:r>
            <a:r>
              <a:rPr lang="en-US" sz="2400" dirty="0"/>
              <a:t> (e.g. </a:t>
            </a:r>
            <a:r>
              <a:rPr lang="en-US" sz="2400" b="0" dirty="0"/>
              <a:t>1-sec, 10-sec, 30-sec)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Automatic parsing </a:t>
            </a:r>
            <a:r>
              <a:rPr lang="en-US" sz="2400" b="0" dirty="0"/>
              <a:t>of radial legs</a:t>
            </a:r>
          </a:p>
          <a:p>
            <a:r>
              <a:rPr lang="en-US" sz="2400" b="0" dirty="0"/>
              <a:t>Radial legs provided on a </a:t>
            </a:r>
            <a:r>
              <a:rPr lang="en-US" sz="2400" dirty="0">
                <a:solidFill>
                  <a:srgbClr val="FF0000"/>
                </a:solidFill>
              </a:rPr>
              <a:t>100-m radial grid</a:t>
            </a:r>
          </a:p>
          <a:p>
            <a:r>
              <a:rPr lang="en-US" sz="2400" b="0" dirty="0"/>
              <a:t>User-friendly </a:t>
            </a:r>
            <a:r>
              <a:rPr lang="en-US" sz="2400" dirty="0">
                <a:solidFill>
                  <a:srgbClr val="FF0000"/>
                </a:solidFill>
              </a:rPr>
              <a:t>NetCDF output</a:t>
            </a:r>
          </a:p>
          <a:p>
            <a:pPr lvl="1"/>
            <a:r>
              <a:rPr lang="en-US" dirty="0"/>
              <a:t>Readable by </a:t>
            </a:r>
            <a:r>
              <a:rPr lang="en-US" dirty="0" err="1"/>
              <a:t>Matlab</a:t>
            </a:r>
            <a:r>
              <a:rPr lang="en-US" dirty="0"/>
              <a:t>, IDL, NCL, etc.</a:t>
            </a:r>
          </a:p>
          <a:p>
            <a:pPr lvl="1"/>
            <a:r>
              <a:rPr lang="en-US" dirty="0"/>
              <a:t>All data and metadata included in same file (one per storm)</a:t>
            </a:r>
          </a:p>
          <a:p>
            <a:pPr lvl="1"/>
            <a:r>
              <a:rPr lang="en-US" dirty="0"/>
              <a:t>Flexible but defined data structure – no rigid file formats</a:t>
            </a:r>
          </a:p>
          <a:p>
            <a:r>
              <a:rPr lang="en-US" sz="2400" dirty="0"/>
              <a:t>Full quick-look visualizations provided for visual QC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Detailed metadata </a:t>
            </a:r>
            <a:r>
              <a:rPr lang="en-US" sz="2400" dirty="0"/>
              <a:t>provided for the location of each radial leg wind maximum (time/</a:t>
            </a:r>
            <a:r>
              <a:rPr lang="en-US" sz="2400" dirty="0" err="1"/>
              <a:t>lat</a:t>
            </a:r>
            <a:r>
              <a:rPr lang="en-US" sz="2400" dirty="0"/>
              <a:t>/</a:t>
            </a:r>
            <a:r>
              <a:rPr lang="en-US" sz="2400" dirty="0" err="1"/>
              <a:t>lon</a:t>
            </a:r>
            <a:r>
              <a:rPr lang="en-US" sz="2400" dirty="0"/>
              <a:t>/radius/azimuth/flight level pressure)</a:t>
            </a:r>
          </a:p>
        </p:txBody>
      </p:sp>
    </p:spTree>
    <p:extLst>
      <p:ext uri="{BB962C8B-B14F-4D97-AF65-F5344CB8AC3E}">
        <p14:creationId xmlns:p14="http://schemas.microsoft.com/office/powerpoint/2010/main" val="514024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Quality Control Measures Related to Formatting Issues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200542"/>
              </p:ext>
            </p:extLst>
          </p:nvPr>
        </p:nvGraphicFramePr>
        <p:xfrm>
          <a:off x="0" y="1979594"/>
          <a:ext cx="9144000" cy="4881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79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Issue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Action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675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Unrealistically high flight level wind speed values (e.g., &gt; 80 m/s in a tropical storm or weak hurricane)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Inspect data file.  If unreasonable, change wind speed value to missing value (-99); if many values are bad, then remove block of data with high wind speeds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Odd flight duration…date/time stamp non-sequential or include a “jump”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Change date/time stamp of affected lines or delete block of data if duplicate time information is present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Unrealistic latitude/longitude values or location jumps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Change </a:t>
                      </a:r>
                      <a:r>
                        <a:rPr lang="en-US" sz="1600" dirty="0" err="1">
                          <a:effectLst/>
                        </a:rPr>
                        <a:t>lat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lon</a:t>
                      </a:r>
                      <a:r>
                        <a:rPr lang="en-US" sz="1600" dirty="0">
                          <a:effectLst/>
                        </a:rPr>
                        <a:t> to correct values (if apparent) or delete block of data with bad </a:t>
                      </a:r>
                      <a:r>
                        <a:rPr lang="en-US" sz="1600" dirty="0" err="1">
                          <a:effectLst/>
                        </a:rPr>
                        <a:t>lat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lon</a:t>
                      </a:r>
                      <a:r>
                        <a:rPr lang="en-US" sz="1600" dirty="0">
                          <a:effectLst/>
                        </a:rPr>
                        <a:t> values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Data file missing a column in certain lines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Delete block of data with missing column data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Data file has extra 1's in a column right after the date, causing mistranslation of subsequent columns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Clean using </a:t>
                      </a:r>
                      <a:r>
                        <a:rPr lang="en-US" sz="1600" i="1" dirty="0" err="1">
                          <a:effectLst/>
                        </a:rPr>
                        <a:t>clean_bad_column.ncl</a:t>
                      </a:r>
                      <a:r>
                        <a:rPr lang="en-US" sz="1600" i="1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to remove superfluous 1’s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3000" y="3505200"/>
            <a:ext cx="5410200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Jonathan Vigh and Christopher Williams spent several hundred hours doing QC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Updated/cleaned files provided back to HRD for inclusion in the storm catalog</a:t>
            </a:r>
          </a:p>
        </p:txBody>
      </p:sp>
    </p:spTree>
    <p:extLst>
      <p:ext uri="{BB962C8B-B14F-4D97-AF65-F5344CB8AC3E}">
        <p14:creationId xmlns:p14="http://schemas.microsoft.com/office/powerpoint/2010/main" val="10106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verif.rap.ucar.edu/jntweb/tcdata/flight/applications/plots/1998/bonnie/earth_relative/plot_flight_track_with_flight_level_wind_speed_bonnie_1998_single_flight_27_19980827U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6089650" cy="68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600201"/>
            <a:ext cx="2743200" cy="2362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/>
              <a:t>Example showing bad </a:t>
            </a:r>
            <a:r>
              <a:rPr lang="en-US" sz="2400" dirty="0" err="1"/>
              <a:t>lat</a:t>
            </a:r>
            <a:r>
              <a:rPr lang="en-US" sz="2400" dirty="0"/>
              <a:t>/</a:t>
            </a:r>
            <a:r>
              <a:rPr lang="en-US" sz="2400" dirty="0" err="1"/>
              <a:t>lon</a:t>
            </a:r>
            <a:r>
              <a:rPr lang="en-US" sz="2400" dirty="0"/>
              <a:t> data due to data or formatting issues </a:t>
            </a:r>
          </a:p>
        </p:txBody>
      </p:sp>
    </p:spTree>
    <p:extLst>
      <p:ext uri="{BB962C8B-B14F-4D97-AF65-F5344CB8AC3E}">
        <p14:creationId xmlns:p14="http://schemas.microsoft.com/office/powerpoint/2010/main" val="1564615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400800" cy="990600"/>
          </a:xfrm>
        </p:spPr>
        <p:txBody>
          <a:bodyPr>
            <a:normAutofit/>
          </a:bodyPr>
          <a:lstStyle/>
          <a:p>
            <a:r>
              <a:rPr lang="en-US" dirty="0"/>
              <a:t>Data Provenance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6" y="2466975"/>
            <a:ext cx="917386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26390" y="1371600"/>
            <a:ext cx="1149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# of good </a:t>
            </a:r>
          </a:p>
          <a:p>
            <a:r>
              <a:rPr lang="en-US" b="1" dirty="0">
                <a:solidFill>
                  <a:srgbClr val="000000"/>
                </a:solidFill>
              </a:rPr>
              <a:t>radial legs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839200" y="2017931"/>
            <a:ext cx="0" cy="449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72936" y="1572012"/>
            <a:ext cx="119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# of flights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2000" y="1981200"/>
            <a:ext cx="0" cy="449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3549" y="978158"/>
            <a:ext cx="865653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3"/>
              </a:rPr>
              <a:t>https://wiki.ucar.edu/display/flight/Summary+of+Flight+Level+Data+Processing+by+Storm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83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Stepped Frequency Microwave Radiometer (SFMR) </a:t>
            </a:r>
            <a:r>
              <a:rPr lang="en-US" dirty="0">
                <a:solidFill>
                  <a:srgbClr val="FF0000"/>
                </a:solidFill>
              </a:rPr>
              <a:t>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534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solidFill>
                  <a:schemeClr val="tx2"/>
                </a:solidFill>
              </a:rPr>
              <a:t>FLIGHT+ includes SFMR wind parameters from flight level files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600" dirty="0">
                <a:solidFill>
                  <a:schemeClr val="tx2"/>
                </a:solidFill>
              </a:rPr>
              <a:t>SFMR retrievals </a:t>
            </a:r>
            <a:r>
              <a:rPr lang="en-US" sz="2600" b="1" dirty="0">
                <a:solidFill>
                  <a:srgbClr val="FF0000"/>
                </a:solidFill>
              </a:rPr>
              <a:t>fail</a:t>
            </a:r>
            <a:r>
              <a:rPr lang="en-US" sz="2600" dirty="0">
                <a:solidFill>
                  <a:schemeClr val="tx2"/>
                </a:solidFill>
              </a:rPr>
              <a:t> when:</a:t>
            </a:r>
          </a:p>
          <a:p>
            <a:pPr lvl="1"/>
            <a:r>
              <a:rPr lang="en-US" sz="2100" dirty="0"/>
              <a:t>Over shallow water</a:t>
            </a:r>
          </a:p>
          <a:p>
            <a:pPr lvl="1"/>
            <a:r>
              <a:rPr lang="en-US" sz="2100" dirty="0"/>
              <a:t>Over land</a:t>
            </a:r>
          </a:p>
          <a:p>
            <a:pPr lvl="1"/>
            <a:r>
              <a:rPr lang="en-US" sz="2100" dirty="0"/>
              <a:t>When the aircraft rapidly changes heading (e.g. turning at the outer termination points of radial legs)</a:t>
            </a:r>
          </a:p>
          <a:p>
            <a:pPr lvl="1"/>
            <a:r>
              <a:rPr lang="en-US" sz="2100" dirty="0"/>
              <a:t>When the aircraft rolls</a:t>
            </a:r>
          </a:p>
          <a:p>
            <a:pPr lvl="1"/>
            <a:endParaRPr lang="en-US" sz="2100" dirty="0"/>
          </a:p>
          <a:p>
            <a:r>
              <a:rPr lang="en-US" sz="2600" dirty="0">
                <a:solidFill>
                  <a:schemeClr val="tx2"/>
                </a:solidFill>
              </a:rPr>
              <a:t>Solution</a:t>
            </a:r>
            <a:r>
              <a:rPr lang="en-US" sz="2100" dirty="0">
                <a:solidFill>
                  <a:schemeClr val="tx2"/>
                </a:solidFill>
              </a:rPr>
              <a:t>: </a:t>
            </a:r>
          </a:p>
          <a:p>
            <a:pPr lvl="1"/>
            <a:r>
              <a:rPr lang="en-US" sz="2100" dirty="0"/>
              <a:t>Implement QC measures to screen out bad data</a:t>
            </a:r>
          </a:p>
          <a:p>
            <a:pPr lvl="2"/>
            <a:r>
              <a:rPr lang="en-US" sz="2100" dirty="0"/>
              <a:t>Mask SFMR values when the water depth below plane  &lt; 5 m</a:t>
            </a:r>
          </a:p>
          <a:p>
            <a:pPr lvl="3"/>
            <a:r>
              <a:rPr lang="en-US" sz="2100" dirty="0"/>
              <a:t>ETOPO1 dataset (~1 km grid spacing) is used to examine cell directly beneath plane as well as the 4 adjacent </a:t>
            </a:r>
            <a:r>
              <a:rPr lang="en-US" sz="2100" dirty="0" err="1"/>
              <a:t>cels</a:t>
            </a:r>
            <a:endParaRPr lang="en-US" sz="2100" dirty="0"/>
          </a:p>
          <a:p>
            <a:pPr lvl="2"/>
            <a:r>
              <a:rPr lang="en-US" sz="2100" dirty="0"/>
              <a:t>Screen out SFMR values when rate of change of true heading is &gt; 2 </a:t>
            </a:r>
            <a:r>
              <a:rPr lang="en-US" sz="2100" dirty="0" err="1"/>
              <a:t>deg</a:t>
            </a:r>
            <a:r>
              <a:rPr lang="en-US" sz="2100" dirty="0"/>
              <a:t>/sec</a:t>
            </a:r>
          </a:p>
          <a:p>
            <a:pPr lvl="2"/>
            <a:r>
              <a:rPr lang="en-US" sz="2100" dirty="0"/>
              <a:t>Screen out SFMR values when </a:t>
            </a:r>
          </a:p>
          <a:p>
            <a:pPr marL="914400" lvl="2" indent="0">
              <a:buNone/>
            </a:pPr>
            <a:endParaRPr lang="en-US" sz="2100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204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6865" y="966204"/>
            <a:ext cx="81925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Composites of hydrometeor </a:t>
            </a:r>
            <a:r>
              <a:rPr lang="en-US" sz="2400" b="1" dirty="0" err="1" smtClean="0">
                <a:solidFill>
                  <a:prstClr val="black"/>
                </a:solidFill>
              </a:rPr>
              <a:t>concentations</a:t>
            </a:r>
            <a:r>
              <a:rPr lang="en-US" sz="2400" b="1" dirty="0" smtClean="0">
                <a:solidFill>
                  <a:prstClr val="black"/>
                </a:solidFill>
              </a:rPr>
              <a:t> from microphysics probe data</a:t>
            </a:r>
            <a:endParaRPr lang="en-US" sz="3600" b="1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Progress with the R-Z means of the non-geo-referenced FL microphysics data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Got it all done. Collaborator J Wen </a:t>
            </a:r>
            <a:r>
              <a:rPr lang="en-US" dirty="0" err="1" smtClean="0">
                <a:solidFill>
                  <a:prstClr val="black"/>
                </a:solidFill>
              </a:rPr>
              <a:t>Bao</a:t>
            </a:r>
            <a:r>
              <a:rPr lang="en-US" dirty="0" smtClean="0">
                <a:solidFill>
                  <a:prstClr val="black"/>
                </a:solidFill>
              </a:rPr>
              <a:t> wanted individual storms – Got them last week, except for 840924H – need to re-do that one from the beginning.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Next up: PECAN analysis start up. Got a start at annotating images. Some difficulties need to be overcome.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9335" y="617153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R. A. Black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3702"/>
            <a:ext cx="6096001" cy="969005"/>
          </a:xfrm>
        </p:spPr>
        <p:txBody>
          <a:bodyPr/>
          <a:lstStyle/>
          <a:p>
            <a:r>
              <a:rPr lang="en-US" dirty="0"/>
              <a:t>Irene (2011)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922" t="12819" r="1"/>
          <a:stretch/>
        </p:blipFill>
        <p:spPr>
          <a:xfrm>
            <a:off x="1140257" y="1066800"/>
            <a:ext cx="6910643" cy="5766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104392"/>
            <a:ext cx="75397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Before QC, the maximum SFMR surface wind speed for this flight was 88.5 m/s</a:t>
            </a:r>
          </a:p>
        </p:txBody>
      </p:sp>
    </p:spTree>
    <p:extLst>
      <p:ext uri="{BB962C8B-B14F-4D97-AF65-F5344CB8AC3E}">
        <p14:creationId xmlns:p14="http://schemas.microsoft.com/office/powerpoint/2010/main" val="1358093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586" y="29936"/>
            <a:ext cx="7620000" cy="1143000"/>
          </a:xfrm>
        </p:spPr>
        <p:txBody>
          <a:bodyPr/>
          <a:lstStyle/>
          <a:p>
            <a:r>
              <a:rPr lang="en-US" dirty="0"/>
              <a:t>Irene (2011) with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361"/>
          <a:stretch/>
        </p:blipFill>
        <p:spPr>
          <a:xfrm>
            <a:off x="1219200" y="1084293"/>
            <a:ext cx="6819900" cy="5773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104392"/>
            <a:ext cx="739491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After QC, the maximum SFMR surface wind speed for this flight was 46.8 m/s</a:t>
            </a:r>
          </a:p>
        </p:txBody>
      </p:sp>
    </p:spTree>
    <p:extLst>
      <p:ext uri="{BB962C8B-B14F-4D97-AF65-F5344CB8AC3E}">
        <p14:creationId xmlns:p14="http://schemas.microsoft.com/office/powerpoint/2010/main" val="3745980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0"/>
            <a:ext cx="3962400" cy="68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90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620000" cy="1143000"/>
          </a:xfrm>
        </p:spPr>
        <p:txBody>
          <a:bodyPr/>
          <a:lstStyle/>
          <a:p>
            <a:r>
              <a:rPr lang="en-US" dirty="0"/>
              <a:t>Ike (2008)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186" t="13057" r="1"/>
          <a:stretch/>
        </p:blipFill>
        <p:spPr>
          <a:xfrm>
            <a:off x="914400" y="1069893"/>
            <a:ext cx="7024133" cy="5782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6104392"/>
            <a:ext cx="76567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Before QC, the maximum SFMR surface wind speed for this flight was 157.0 m/s</a:t>
            </a:r>
          </a:p>
        </p:txBody>
      </p:sp>
    </p:spTree>
    <p:extLst>
      <p:ext uri="{BB962C8B-B14F-4D97-AF65-F5344CB8AC3E}">
        <p14:creationId xmlns:p14="http://schemas.microsoft.com/office/powerpoint/2010/main" val="3605053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1143000"/>
          </a:xfrm>
        </p:spPr>
        <p:txBody>
          <a:bodyPr/>
          <a:lstStyle/>
          <a:p>
            <a:r>
              <a:rPr lang="en-US" dirty="0"/>
              <a:t>Ike (2008) with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00" t="13152"/>
          <a:stretch/>
        </p:blipFill>
        <p:spPr>
          <a:xfrm>
            <a:off x="1219200" y="1130214"/>
            <a:ext cx="6777487" cy="5727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104392"/>
            <a:ext cx="775738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After QC, the maximum SFMR surface wind speed for this flight was 119.0 m/s</a:t>
            </a:r>
          </a:p>
          <a:p>
            <a:r>
              <a:rPr lang="en-US" dirty="0">
                <a:solidFill>
                  <a:srgbClr val="FFFFFF"/>
                </a:solidFill>
              </a:rPr>
              <a:t>It appears there are substantial calibration issues in 2007-2008.</a:t>
            </a:r>
          </a:p>
        </p:txBody>
      </p:sp>
    </p:spTree>
    <p:extLst>
      <p:ext uri="{BB962C8B-B14F-4D97-AF65-F5344CB8AC3E}">
        <p14:creationId xmlns:p14="http://schemas.microsoft.com/office/powerpoint/2010/main" val="2109504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464" y="5029200"/>
            <a:ext cx="3760868" cy="13954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Unrealistic wind profiles even after QC measures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76200"/>
            <a:ext cx="3959532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11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 to make flight level data more usable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5852" y="1676400"/>
            <a:ext cx="4623542" cy="510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354" t="20081" r="47599" b="30120"/>
          <a:stretch/>
        </p:blipFill>
        <p:spPr>
          <a:xfrm>
            <a:off x="152400" y="1826426"/>
            <a:ext cx="3733800" cy="4925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41763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Earth-relative trajectory</a:t>
            </a:r>
          </a:p>
        </p:txBody>
      </p:sp>
    </p:spTree>
    <p:extLst>
      <p:ext uri="{BB962C8B-B14F-4D97-AF65-F5344CB8AC3E}">
        <p14:creationId xmlns:p14="http://schemas.microsoft.com/office/powerpoint/2010/main" val="338395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1" y="1702400"/>
            <a:ext cx="2807898" cy="1497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Transform to storm-</a:t>
            </a:r>
          </a:p>
          <a:p>
            <a:r>
              <a:rPr lang="en-US" dirty="0">
                <a:solidFill>
                  <a:srgbClr val="FFFFFF"/>
                </a:solidFill>
              </a:rPr>
              <a:t>relative coordinates by</a:t>
            </a:r>
          </a:p>
          <a:p>
            <a:r>
              <a:rPr lang="en-US" dirty="0">
                <a:solidFill>
                  <a:srgbClr val="FFFFFF"/>
                </a:solidFill>
              </a:rPr>
              <a:t>subtracting the moving</a:t>
            </a:r>
          </a:p>
          <a:p>
            <a:r>
              <a:rPr lang="en-US" dirty="0">
                <a:solidFill>
                  <a:srgbClr val="FFFFFF"/>
                </a:solidFill>
              </a:rPr>
              <a:t>storm center (at flight level)</a:t>
            </a:r>
          </a:p>
          <a:p>
            <a:r>
              <a:rPr lang="en-US" dirty="0">
                <a:solidFill>
                  <a:srgbClr val="FFFFFF"/>
                </a:solidFill>
              </a:rPr>
              <a:t>from each observation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8999" y="3733800"/>
            <a:ext cx="2815001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An algorithm has been </a:t>
            </a:r>
          </a:p>
          <a:p>
            <a:r>
              <a:rPr lang="en-US" dirty="0">
                <a:solidFill>
                  <a:srgbClr val="FFFFFF"/>
                </a:solidFill>
              </a:rPr>
              <a:t>devised to parse the “good”</a:t>
            </a:r>
          </a:p>
          <a:p>
            <a:r>
              <a:rPr lang="en-US" dirty="0">
                <a:solidFill>
                  <a:srgbClr val="FFFFFF"/>
                </a:solidFill>
              </a:rPr>
              <a:t>radial legs that pass in </a:t>
            </a:r>
          </a:p>
          <a:p>
            <a:r>
              <a:rPr lang="en-US" dirty="0">
                <a:solidFill>
                  <a:srgbClr val="FFFFFF"/>
                </a:solidFill>
              </a:rPr>
              <a:t>relatively straight lines near</a:t>
            </a:r>
          </a:p>
          <a:p>
            <a:r>
              <a:rPr lang="en-US" dirty="0">
                <a:solidFill>
                  <a:srgbClr val="FFFFFF"/>
                </a:solidFill>
              </a:rPr>
              <a:t>the storm center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5973"/>
            <a:ext cx="5791201" cy="639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604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170" y="2286000"/>
            <a:ext cx="2639120" cy="3139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105 good legs identified</a:t>
            </a:r>
          </a:p>
          <a:p>
            <a:r>
              <a:rPr lang="en-US" dirty="0">
                <a:solidFill>
                  <a:srgbClr val="FFFFFF"/>
                </a:solidFill>
              </a:rPr>
              <a:t>out of 234 candidate legs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Algorithm appears to </a:t>
            </a:r>
          </a:p>
          <a:p>
            <a:r>
              <a:rPr lang="en-US" dirty="0">
                <a:solidFill>
                  <a:srgbClr val="FFFFFF"/>
                </a:solidFill>
              </a:rPr>
              <a:t>be about 98-99% accurate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Allows for years worth</a:t>
            </a:r>
          </a:p>
          <a:p>
            <a:r>
              <a:rPr lang="en-US" dirty="0">
                <a:solidFill>
                  <a:srgbClr val="FFFFFF"/>
                </a:solidFill>
              </a:rPr>
              <a:t>of data to be processed</a:t>
            </a:r>
          </a:p>
          <a:p>
            <a:r>
              <a:rPr lang="en-US" dirty="0">
                <a:solidFill>
                  <a:srgbClr val="FFFFFF"/>
                </a:solidFill>
              </a:rPr>
              <a:t>without labor-intensive </a:t>
            </a:r>
          </a:p>
          <a:p>
            <a:r>
              <a:rPr lang="en-US" dirty="0">
                <a:solidFill>
                  <a:srgbClr val="FFFFFF"/>
                </a:solidFill>
              </a:rPr>
              <a:t>hassle of picking where </a:t>
            </a:r>
          </a:p>
          <a:p>
            <a:r>
              <a:rPr lang="en-US" dirty="0">
                <a:solidFill>
                  <a:srgbClr val="FFFFFF"/>
                </a:solidFill>
              </a:rPr>
              <a:t>radial legs begin and end</a:t>
            </a:r>
          </a:p>
        </p:txBody>
      </p:sp>
      <p:pic>
        <p:nvPicPr>
          <p:cNvPr id="2050" name="Picture 2" descr="http://verif.rap.ucar.edu/tcdata/flight/applications/plots/2005/katrina/storm_relative/plot_storm_relative_radial_profiles_katrina_2005_all_flig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6215743" cy="68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999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to Radial Legs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" r="-1064" b="49663"/>
          <a:stretch/>
        </p:blipFill>
        <p:spPr>
          <a:xfrm>
            <a:off x="16647" y="1676400"/>
            <a:ext cx="916185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8" y="609600"/>
            <a:ext cx="8500262" cy="5720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-13327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Sample image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6551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33528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67" y="-10302"/>
            <a:ext cx="4638033" cy="686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926068"/>
            <a:ext cx="282481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Earth-relative wind speed -&gt;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2373868"/>
            <a:ext cx="26706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Flight level temperature -&gt;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0" y="4038600"/>
            <a:ext cx="229229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Flight level pressure -&gt;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726668"/>
            <a:ext cx="34511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Extrapolated sea level pressure -&gt;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6566" y="6248791"/>
            <a:ext cx="38195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Can be used to compute gradient wind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2852" y="4572000"/>
            <a:ext cx="35291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Verifies that the leg was flown on a </a:t>
            </a:r>
          </a:p>
          <a:p>
            <a:r>
              <a:rPr lang="en-US" dirty="0">
                <a:solidFill>
                  <a:srgbClr val="FFFFFF"/>
                </a:solidFill>
              </a:rPr>
              <a:t>near-constant pressure surface</a:t>
            </a:r>
          </a:p>
        </p:txBody>
      </p:sp>
    </p:spTree>
    <p:extLst>
      <p:ext uri="{BB962C8B-B14F-4D97-AF65-F5344CB8AC3E}">
        <p14:creationId xmlns:p14="http://schemas.microsoft.com/office/powerpoint/2010/main" val="259538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886"/>
            <a:ext cx="7286625" cy="686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066800"/>
            <a:ext cx="145424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Earth-relative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4202668"/>
            <a:ext cx="152317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Storm-relative</a:t>
            </a:r>
          </a:p>
        </p:txBody>
      </p:sp>
    </p:spTree>
    <p:extLst>
      <p:ext uri="{BB962C8B-B14F-4D97-AF65-F5344CB8AC3E}">
        <p14:creationId xmlns:p14="http://schemas.microsoft.com/office/powerpoint/2010/main" val="19414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33348" y="1002268"/>
            <a:ext cx="282481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Earth-relative wind speed -&gt;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8802" y="3212068"/>
            <a:ext cx="25539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Azimuthal wind speed -&gt;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5345668"/>
            <a:ext cx="212910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Radial wind speed -&gt;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82" y="152400"/>
            <a:ext cx="4520629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06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http://verif.rap.ucar.edu/tcdata/flight/applications/plots/2005/wilma/radial_legs/panel_radial_legs_wilma_2005_FLVer_FLVsr_FLUer_FLUsr_color_english_single_flight_7_20051019U2WILM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30" y="0"/>
            <a:ext cx="4623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0" y="838200"/>
            <a:ext cx="380104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Earth-relative azimuthal wind speed -&gt;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2373868"/>
            <a:ext cx="38699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Storm-relative azimuthal wind speed -&gt;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4050268"/>
            <a:ext cx="345485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Earth-relative radial wind speed -&gt;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5638800"/>
            <a:ext cx="359271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Storm-relative radial wind speed -&gt;</a:t>
            </a:r>
          </a:p>
        </p:txBody>
      </p:sp>
    </p:spTree>
    <p:extLst>
      <p:ext uri="{BB962C8B-B14F-4D97-AF65-F5344CB8AC3E}">
        <p14:creationId xmlns:p14="http://schemas.microsoft.com/office/powerpoint/2010/main" val="3653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FLIGHT+ Dataset Coverage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Dataset coverage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237</a:t>
            </a:r>
            <a:r>
              <a:rPr lang="en-US" dirty="0"/>
              <a:t> storms from 1999 to 2015</a:t>
            </a:r>
          </a:p>
          <a:p>
            <a:pPr lvl="1"/>
            <a:r>
              <a:rPr lang="en-US" dirty="0"/>
              <a:t>Atlantic, Eastern Pacific, Central Pacific, Western Pacific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~7000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“good” radial legs</a:t>
            </a:r>
          </a:p>
          <a:p>
            <a:pPr lvl="2"/>
            <a:r>
              <a:rPr lang="en-US" dirty="0"/>
              <a:t>Because flight level pressures is missing in most AFRES flights prior to 2005, only ~4800 “good” radial legs have flight level pressure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47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(pending funding)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pPr marL="342900" lvl="2" indent="-342900"/>
            <a:r>
              <a:rPr lang="en-US" sz="2400" dirty="0"/>
              <a:t>Calculate a </a:t>
            </a:r>
            <a:r>
              <a:rPr lang="en-US" sz="2400" dirty="0">
                <a:solidFill>
                  <a:srgbClr val="FF0000"/>
                </a:solidFill>
              </a:rPr>
              <a:t>proxy flight level pressure </a:t>
            </a:r>
            <a:r>
              <a:rPr lang="en-US" sz="2400" dirty="0"/>
              <a:t>for the AFRES flights that are missing this parameter prior to 2005 </a:t>
            </a:r>
          </a:p>
          <a:p>
            <a:pPr marL="342900" lvl="2" indent="-342900"/>
            <a:endParaRPr lang="en-US" sz="2400" dirty="0"/>
          </a:p>
          <a:p>
            <a:pPr marL="342900" lvl="2" indent="-342900"/>
            <a:r>
              <a:rPr lang="en-US" sz="2400" dirty="0"/>
              <a:t>Incorporate </a:t>
            </a:r>
            <a:r>
              <a:rPr lang="en-US" sz="2400" dirty="0">
                <a:solidFill>
                  <a:srgbClr val="FF0000"/>
                </a:solidFill>
              </a:rPr>
              <a:t>post-processed SFMR wind data</a:t>
            </a:r>
            <a:r>
              <a:rPr lang="en-US" sz="2400" dirty="0"/>
              <a:t> into the dataset (in collaboration with Brad Klotz)</a:t>
            </a:r>
          </a:p>
          <a:p>
            <a:pPr marL="342900" lvl="2" indent="-342900"/>
            <a:endParaRPr lang="en-US" sz="2400" dirty="0"/>
          </a:p>
          <a:p>
            <a:pPr marL="342900" lvl="2" indent="-342900"/>
            <a:r>
              <a:rPr lang="en-US" sz="2400" dirty="0"/>
              <a:t>Implement </a:t>
            </a:r>
            <a:r>
              <a:rPr lang="en-US" sz="2400" dirty="0">
                <a:solidFill>
                  <a:srgbClr val="FF0000"/>
                </a:solidFill>
              </a:rPr>
              <a:t>real-time processing </a:t>
            </a:r>
            <a:r>
              <a:rPr lang="en-US" sz="2400" dirty="0"/>
              <a:t>of wind center tracks to provide research-grade views of data on P3s</a:t>
            </a:r>
          </a:p>
          <a:p>
            <a:pPr marL="342900" lvl="2" indent="-342900"/>
            <a:endParaRPr lang="en-US" sz="2400" dirty="0"/>
          </a:p>
          <a:p>
            <a:pPr marL="342900" lvl="2" indent="-342900"/>
            <a:r>
              <a:rPr lang="en-US" sz="2400" dirty="0"/>
              <a:t>Revisit issue of </a:t>
            </a:r>
            <a:r>
              <a:rPr lang="en-US" sz="2400" dirty="0">
                <a:solidFill>
                  <a:srgbClr val="FF0000"/>
                </a:solidFill>
              </a:rPr>
              <a:t>flight level -&gt; surface reduction factors</a:t>
            </a:r>
          </a:p>
          <a:p>
            <a:pPr marL="342900" lvl="2" indent="-342900"/>
            <a:endParaRPr lang="en-US" sz="2400" dirty="0"/>
          </a:p>
          <a:p>
            <a:pPr marL="342900" lvl="2" indent="-342900"/>
            <a:r>
              <a:rPr lang="en-US" sz="2400" dirty="0"/>
              <a:t>Undertake process studies on inertial stability and rapid intensification (the original goal that sparked this project)</a:t>
            </a:r>
          </a:p>
          <a:p>
            <a:pPr marL="342900" lvl="2" indent="-342900"/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and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:\Users\Jonathan Vigh\Documents\Personal\Academic Documents\Work\PhD Defense\Rita.20050921.1920.143.250m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657"/>
            <a:ext cx="9144000" cy="84283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3062" y="1524000"/>
            <a:ext cx="554600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Please send questions and feedback</a:t>
            </a:r>
          </a:p>
          <a:p>
            <a:r>
              <a:rPr lang="en-US" sz="2800" b="1" dirty="0">
                <a:solidFill>
                  <a:srgbClr val="FFFFFF"/>
                </a:solidFill>
              </a:rPr>
              <a:t>to Jonathan at </a:t>
            </a:r>
            <a:r>
              <a:rPr lang="en-US" sz="2800" b="1" dirty="0">
                <a:solidFill>
                  <a:srgbClr val="FFFFFF"/>
                </a:solidFill>
                <a:hlinkClick r:id="rId3"/>
              </a:rPr>
              <a:t>jvigh@ucar.edu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5095226"/>
            <a:ext cx="434106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Thanks to: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NOAA Aircraft Operations Center,</a:t>
            </a:r>
          </a:p>
          <a:p>
            <a:r>
              <a:rPr lang="en-US" sz="2400" dirty="0">
                <a:solidFill>
                  <a:srgbClr val="FFFFFF"/>
                </a:solidFill>
              </a:rPr>
              <a:t>Hurricane Research Division,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and the 53</a:t>
            </a:r>
            <a:r>
              <a:rPr lang="en-US" sz="2400" baseline="30000" dirty="0">
                <a:solidFill>
                  <a:srgbClr val="FFFFFF"/>
                </a:solidFill>
              </a:rPr>
              <a:t>rd</a:t>
            </a:r>
            <a:r>
              <a:rPr lang="en-US" sz="2400" dirty="0">
                <a:solidFill>
                  <a:srgbClr val="FFFFFF"/>
                </a:solidFill>
              </a:rPr>
              <a:t> Air Force Reserve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for bravely collecting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757" y="257725"/>
            <a:ext cx="712278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Collaboration with HRD scientists is welcomed for any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aspect of this project!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2743200"/>
            <a:ext cx="8787172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For more info and data, see the FLIGHT+ web page:</a:t>
            </a:r>
          </a:p>
          <a:p>
            <a:r>
              <a:rPr lang="en-US" b="1" dirty="0">
                <a:hlinkClick r:id="rId4"/>
              </a:rPr>
              <a:t>http://verif.rap.ucar.edu/tcdata/flight/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83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71"/>
            <a:ext cx="8880653" cy="6214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-5204"/>
            <a:ext cx="764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Composite of precipitating hydrometeor concentrations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614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304808"/>
            <a:ext cx="364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HFP 2016 Logistics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1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43, 49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42 is not expected to be available until October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Plan on one P-3 for this season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Discussions on which instruments will be on for first half of season, and which for second half (IWRAP/W-band together; DWL/WSRA together; Coyote can fly with either group)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Still working on Mexican clearance, need collaboration letter from CONAGUA (Mexican Weather Service); no luck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Proposed experiments and modules for this year due April 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HFP-specific meeting TBD…..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7189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4" y="295490"/>
            <a:ext cx="6561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HFP 2016 Experiments &amp; Modules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295404"/>
            <a:ext cx="868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Want research targeting more aspects of TC structure, lifecycle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Mature hurricane sampling (e.g., SEF/ERC research)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AEW sampling and modeling (e.g., in framework of genesis experiment)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Missions to conduct from Mexico (e.g., sampling of tropical convection just west of Panama – frequent spurious genesis in GFS)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3514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4400" r="37938" b="16150"/>
          <a:stretch/>
        </p:blipFill>
        <p:spPr bwMode="auto">
          <a:xfrm>
            <a:off x="533401" y="1363417"/>
            <a:ext cx="4054070" cy="419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2" t="16400" r="39125" b="9800"/>
          <a:stretch/>
        </p:blipFill>
        <p:spPr bwMode="auto">
          <a:xfrm>
            <a:off x="4876800" y="1360850"/>
            <a:ext cx="3733800" cy="419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874" y="295490"/>
            <a:ext cx="784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Aircraft ranges (assuming ~2h on station)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5425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Performance of the revised SFMR algorithm: 2015 season in review</a:t>
            </a:r>
          </a:p>
          <a:p>
            <a:pPr algn="ctr" defTabSz="457200"/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457200"/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457200"/>
            <a:r>
              <a:rPr lang="en-US" sz="2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Brad Klotz (University of Miami/CIMAS, NOAA/HRD)</a:t>
            </a:r>
          </a:p>
          <a:p>
            <a:pPr algn="ctr" defTabSz="457200"/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457200"/>
            <a:endParaRPr lang="en-US" sz="26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457200"/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457200"/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HRD Observations Team Meeting</a:t>
            </a:r>
            <a:endParaRPr lang="en-US"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457200"/>
            <a:r>
              <a:rPr lang="en-US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28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April, 2016</a:t>
            </a:r>
          </a:p>
          <a:p>
            <a:pPr algn="ctr" defTabSz="457200"/>
            <a:endParaRPr lang="en-US" sz="2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2091</Words>
  <Application>Microsoft Office PowerPoint</Application>
  <PresentationFormat>On-screen Show (4:3)</PresentationFormat>
  <Paragraphs>289</Paragraphs>
  <Slides>46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Office Theme</vt:lpstr>
      <vt:lpstr>1_Office Theme</vt:lpstr>
      <vt:lpstr>3_Office Theme</vt:lpstr>
      <vt:lpstr>Breeze</vt:lpstr>
      <vt:lpstr>4_Office Theme</vt:lpstr>
      <vt:lpstr>6_Office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Extended Flight Level Dataset for Tropical Cyclones (FLIGHT+)</vt:lpstr>
      <vt:lpstr>FLIGHT+ Contributors and Funding</vt:lpstr>
      <vt:lpstr>Citations</vt:lpstr>
      <vt:lpstr>http://verif.rap.ucar.edu/tcdata/flight/</vt:lpstr>
      <vt:lpstr>Problems with aircraft data</vt:lpstr>
      <vt:lpstr>SOLUTION: Extended Flight Level Dataset for Tropical Cyclones (FLIGHT+)</vt:lpstr>
      <vt:lpstr>FLIGHT+ Dataset Overview</vt:lpstr>
      <vt:lpstr>Summary of Quality Control Measures Related to Formatting Issues </vt:lpstr>
      <vt:lpstr>PowerPoint Presentation</vt:lpstr>
      <vt:lpstr>Data Provenance</vt:lpstr>
      <vt:lpstr> Stepped Frequency Microwave Radiometer (SFMR) Problems</vt:lpstr>
      <vt:lpstr>Irene (2011)</vt:lpstr>
      <vt:lpstr>Irene (2011) with masking</vt:lpstr>
      <vt:lpstr>PowerPoint Presentation</vt:lpstr>
      <vt:lpstr>Ike (2008)</vt:lpstr>
      <vt:lpstr>Ike (2008) with masking</vt:lpstr>
      <vt:lpstr>PowerPoint Presentation</vt:lpstr>
      <vt:lpstr>Processing to make flight level data more usable</vt:lpstr>
      <vt:lpstr>PowerPoint Presentation</vt:lpstr>
      <vt:lpstr>PowerPoint Presentation</vt:lpstr>
      <vt:lpstr>Processing to Radial Legs</vt:lpstr>
      <vt:lpstr>PowerPoint Presentation</vt:lpstr>
      <vt:lpstr>PowerPoint Presentation</vt:lpstr>
      <vt:lpstr>PowerPoint Presentation</vt:lpstr>
      <vt:lpstr>PowerPoint Presentation</vt:lpstr>
      <vt:lpstr>FLIGHT+ Dataset Coverage</vt:lpstr>
      <vt:lpstr>Next Steps (pending funding)</vt:lpstr>
      <vt:lpstr>Feedback and Discussion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Robert Rogers</cp:lastModifiedBy>
  <cp:revision>15</cp:revision>
  <dcterms:created xsi:type="dcterms:W3CDTF">2016-03-16T20:37:37Z</dcterms:created>
  <dcterms:modified xsi:type="dcterms:W3CDTF">2016-04-28T14:18:12Z</dcterms:modified>
</cp:coreProperties>
</file>