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74" r:id="rId3"/>
    <p:sldMasterId id="2147483786" r:id="rId4"/>
    <p:sldMasterId id="2147483799" r:id="rId5"/>
    <p:sldMasterId id="2147483811" r:id="rId6"/>
    <p:sldMasterId id="2147483823" r:id="rId7"/>
    <p:sldMasterId id="2147483835" r:id="rId8"/>
    <p:sldMasterId id="2147483847" r:id="rId9"/>
    <p:sldMasterId id="2147483859" r:id="rId10"/>
    <p:sldMasterId id="2147483871" r:id="rId11"/>
    <p:sldMasterId id="2147483883" r:id="rId12"/>
  </p:sldMasterIdLst>
  <p:notesMasterIdLst>
    <p:notesMasterId r:id="rId59"/>
  </p:notesMasterIdLst>
  <p:sldIdLst>
    <p:sldId id="484" r:id="rId13"/>
    <p:sldId id="256" r:id="rId14"/>
    <p:sldId id="257" r:id="rId15"/>
    <p:sldId id="441" r:id="rId16"/>
    <p:sldId id="442" r:id="rId17"/>
    <p:sldId id="443" r:id="rId18"/>
    <p:sldId id="444" r:id="rId19"/>
    <p:sldId id="481" r:id="rId20"/>
    <p:sldId id="445" r:id="rId21"/>
    <p:sldId id="483" r:id="rId22"/>
    <p:sldId id="446" r:id="rId23"/>
    <p:sldId id="447" r:id="rId24"/>
    <p:sldId id="440" r:id="rId25"/>
    <p:sldId id="453" r:id="rId26"/>
    <p:sldId id="454" r:id="rId27"/>
    <p:sldId id="469" r:id="rId28"/>
    <p:sldId id="470" r:id="rId29"/>
    <p:sldId id="471" r:id="rId30"/>
    <p:sldId id="457" r:id="rId31"/>
    <p:sldId id="458" r:id="rId32"/>
    <p:sldId id="459" r:id="rId33"/>
    <p:sldId id="460" r:id="rId34"/>
    <p:sldId id="448" r:id="rId35"/>
    <p:sldId id="449" r:id="rId36"/>
    <p:sldId id="455" r:id="rId37"/>
    <p:sldId id="456" r:id="rId38"/>
    <p:sldId id="472" r:id="rId39"/>
    <p:sldId id="473" r:id="rId40"/>
    <p:sldId id="474" r:id="rId41"/>
    <p:sldId id="461" r:id="rId42"/>
    <p:sldId id="462" r:id="rId43"/>
    <p:sldId id="463" r:id="rId44"/>
    <p:sldId id="464" r:id="rId45"/>
    <p:sldId id="450" r:id="rId46"/>
    <p:sldId id="451" r:id="rId47"/>
    <p:sldId id="475" r:id="rId48"/>
    <p:sldId id="476" r:id="rId49"/>
    <p:sldId id="477" r:id="rId50"/>
    <p:sldId id="465" r:id="rId51"/>
    <p:sldId id="466" r:id="rId52"/>
    <p:sldId id="467" r:id="rId53"/>
    <p:sldId id="468" r:id="rId54"/>
    <p:sldId id="478" r:id="rId55"/>
    <p:sldId id="479" r:id="rId56"/>
    <p:sldId id="480" r:id="rId57"/>
    <p:sldId id="452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63" Type="http://schemas.openxmlformats.org/officeDocument/2006/relationships/tableStyles" Target="tableStyles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AFA8F-D810-4F6C-9EA8-F12955B91647}" type="datetimeFigureOut">
              <a:rPr lang="en-US" smtClean="0"/>
              <a:t>10/1/16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D678E-41B7-4622-8540-35C8ABFB3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8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D678E-41B7-4622-8540-35C8ABFB3B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50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0B08C-D713-394B-A5D9-217DFBB90A5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80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FDD76-DA88-D74F-A15C-ECA9E6E52A5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80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0B08C-D713-394B-A5D9-217DFBB90A5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47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FDD76-DA88-D74F-A15C-ECA9E6E52A5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3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FDD76-DA88-D74F-A15C-ECA9E6E52A5A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28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FDD76-DA88-D74F-A15C-ECA9E6E52A5A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6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6E00-F808-41E9-B723-1183A0680EB8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A02-4EB5-4846-BA06-9B64D8B8C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7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6E00-F808-41E9-B723-1183A0680EB8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A02-4EB5-4846-BA06-9B64D8B8C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058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734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405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689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58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061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360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87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108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695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65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6E00-F808-41E9-B723-1183A0680EB8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A02-4EB5-4846-BA06-9B64D8B8C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535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439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038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267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785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670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163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1854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850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839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57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IFEX: Hermine Debrief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1D8F-F039-3C4D-B645-4E8E2135D7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69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956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094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284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097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996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504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980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908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357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12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IFEX: Hermine Debrief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1D8F-F039-3C4D-B645-4E8E2135D7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898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5669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974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52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8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IFEX: Hermine Debrief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1D8F-F039-3C4D-B645-4E8E2135D7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97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IFEX: Hermine Debrief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1D8F-F039-3C4D-B645-4E8E2135D7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48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IFEX: Hermine Debrief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1D8F-F039-3C4D-B645-4E8E2135D7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22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IFEX: Hermine Debrief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1D8F-F039-3C4D-B645-4E8E2135D7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5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IFEX: Hermine Debrief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1D8F-F039-3C4D-B645-4E8E2135D7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64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IFEX: Hermine Debrief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1D8F-F039-3C4D-B645-4E8E2135D7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45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6E00-F808-41E9-B723-1183A0680EB8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A02-4EB5-4846-BA06-9B64D8B8C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71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IFEX: Hermine Debrief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1D8F-F039-3C4D-B645-4E8E2135D7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59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IFEX: Hermine Debrief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1D8F-F039-3C4D-B645-4E8E2135D7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87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IFEX: Hermine Debrief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1D8F-F039-3C4D-B645-4E8E2135D7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60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DB0-4F7C-CB48-A814-B7C1F11F2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75-214A-874E-8F61-C730DC9E65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6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DB0-4F7C-CB48-A814-B7C1F11F2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75-214A-874E-8F61-C730DC9E65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29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DB0-4F7C-CB48-A814-B7C1F11F2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75-214A-874E-8F61-C730DC9E65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76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DB0-4F7C-CB48-A814-B7C1F11F2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75-214A-874E-8F61-C730DC9E65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25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DB0-4F7C-CB48-A814-B7C1F11F2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75-214A-874E-8F61-C730DC9E65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57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DB0-4F7C-CB48-A814-B7C1F11F2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75-214A-874E-8F61-C730DC9E65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99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DB0-4F7C-CB48-A814-B7C1F11F2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75-214A-874E-8F61-C730DC9E65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4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6E00-F808-41E9-B723-1183A0680EB8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A02-4EB5-4846-BA06-9B64D8B8C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3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DB0-4F7C-CB48-A814-B7C1F11F2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75-214A-874E-8F61-C730DC9E65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71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DB0-4F7C-CB48-A814-B7C1F11F2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75-214A-874E-8F61-C730DC9E65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250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DB0-4F7C-CB48-A814-B7C1F11F2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75-214A-874E-8F61-C730DC9E65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11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DB0-4F7C-CB48-A814-B7C1F11F2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75-214A-874E-8F61-C730DC9E65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48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49890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38535" y="464344"/>
            <a:ext cx="6861105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307877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17410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723804" y="449240"/>
            <a:ext cx="3744682" cy="577750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69701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1178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35915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6E00-F808-41E9-B723-1183A0680EB8}" type="datetimeFigureOut">
              <a:rPr lang="en-US" smtClean="0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A02-4EB5-4846-BA06-9B64D8B8C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264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2165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866149" indent="-241093">
              <a:spcBef>
                <a:spcPts val="2250"/>
              </a:spcBef>
              <a:defRPr sz="1969"/>
            </a:lvl3pPr>
            <a:lvl4pPr marL="1178677" indent="-241093">
              <a:spcBef>
                <a:spcPts val="2250"/>
              </a:spcBef>
              <a:defRPr sz="1969"/>
            </a:lvl4pPr>
            <a:lvl5pPr marL="149120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188981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12889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4732734" y="3491508"/>
            <a:ext cx="3750469" cy="27414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4732734" y="446484"/>
            <a:ext cx="3750469" cy="27414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669726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49822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47878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2232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45483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03007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168C-3A9D-DC4B-97E8-BD2CAD74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C393-1DA7-3246-83C8-9CCC72E1A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42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168C-3A9D-DC4B-97E8-BD2CAD74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C393-1DA7-3246-83C8-9CCC72E1A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11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168C-3A9D-DC4B-97E8-BD2CAD74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C393-1DA7-3246-83C8-9CCC72E1A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221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168C-3A9D-DC4B-97E8-BD2CAD74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C393-1DA7-3246-83C8-9CCC72E1A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6E00-F808-41E9-B723-1183A0680EB8}" type="datetimeFigureOut">
              <a:rPr lang="en-US" smtClean="0"/>
              <a:t>10/1/16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A02-4EB5-4846-BA06-9B64D8B8C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29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168C-3A9D-DC4B-97E8-BD2CAD74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C393-1DA7-3246-83C8-9CCC72E1A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198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168C-3A9D-DC4B-97E8-BD2CAD74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C393-1DA7-3246-83C8-9CCC72E1A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129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168C-3A9D-DC4B-97E8-BD2CAD74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C393-1DA7-3246-83C8-9CCC72E1A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660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168C-3A9D-DC4B-97E8-BD2CAD74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C393-1DA7-3246-83C8-9CCC72E1A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54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168C-3A9D-DC4B-97E8-BD2CAD74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C393-1DA7-3246-83C8-9CCC72E1A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86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168C-3A9D-DC4B-97E8-BD2CAD74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C393-1DA7-3246-83C8-9CCC72E1A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32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168C-3A9D-DC4B-97E8-BD2CAD74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C393-1DA7-3246-83C8-9CCC72E1A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965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67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88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1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6E00-F808-41E9-B723-1183A0680EB8}" type="datetimeFigureOut">
              <a:rPr lang="en-US" smtClean="0"/>
              <a:t>10/1/16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A02-4EB5-4846-BA06-9B64D8B8C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41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84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2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153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515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63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677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084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930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251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4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6E00-F808-41E9-B723-1183A0680EB8}" type="datetimeFigureOut">
              <a:rPr lang="en-US" smtClean="0"/>
              <a:t>10/1/16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A02-4EB5-4846-BA06-9B64D8B8C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761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795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600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41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606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532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907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218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033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526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4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6E00-F808-41E9-B723-1183A0680EB8}" type="datetimeFigureOut">
              <a:rPr lang="en-US" smtClean="0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A02-4EB5-4846-BA06-9B64D8B8C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988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321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426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906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762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245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291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470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365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316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34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6E00-F808-41E9-B723-1183A0680EB8}" type="datetimeFigureOut">
              <a:rPr lang="en-US" smtClean="0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4A02-4EB5-4846-BA06-9B64D8B8C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431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125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85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507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430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988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689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799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008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215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0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D6E00-F808-41E9-B723-1183A0680EB8}" type="datetimeFigureOut">
              <a:rPr lang="en-US" smtClean="0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34A02-4EB5-4846-BA06-9B64D8B8C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96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1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0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5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IFEX: Hermine Debrief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3771D8F-F039-3C4D-B645-4E8E2135D7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9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98DB0-4F7C-CB48-A814-B7C1F11F2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7F475-214A-874E-8F61-C730DC9E65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9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16853" y="6509742"/>
            <a:ext cx="30136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US" kern="0" smtClean="0">
                <a:solidFill>
                  <a:srgbClr val="FFFFFF"/>
                </a:solidFill>
                <a:sym typeface="Helvetica Light"/>
              </a:rPr>
              <a:pPr algn="ctr" defTabSz="410751" hangingPunct="0"/>
              <a:t>‹#›</a:t>
            </a:fld>
            <a:endParaRPr lang="en-US" kern="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67171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A41168C-3A9D-DC4B-97E8-BD2CAD7485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E01C393-1DA7-3246-83C8-9CCC72E1A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76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8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1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D6A5E-0823-426B-B696-FD9211042C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6C982-3F94-45EB-82C9-143AA56818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8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6DF74B2-235D-D349-839D-604C42C0DD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7ED7C98-FEFA-8842-8822-1E89D45712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2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23.png"/><Relationship Id="rId3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51.png"/><Relationship Id="rId3" Type="http://schemas.openxmlformats.org/officeDocument/2006/relationships/image" Target="../media/image52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72.png"/><Relationship Id="rId3" Type="http://schemas.openxmlformats.org/officeDocument/2006/relationships/image" Target="../media/image73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image" Target="../media/image87.png"/><Relationship Id="rId3" Type="http://schemas.openxmlformats.org/officeDocument/2006/relationships/image" Target="../media/image88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4" Type="http://schemas.openxmlformats.org/officeDocument/2006/relationships/image" Target="../media/image94.tiff"/><Relationship Id="rId5" Type="http://schemas.openxmlformats.org/officeDocument/2006/relationships/image" Target="../media/image95.tiff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9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E143F14-48CB-4995-AE5C-4076A3B7691D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612169" y="152400"/>
            <a:ext cx="7940304" cy="43396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5" tIns="45718" rIns="91435" bIns="45718">
            <a:spAutoFit/>
          </a:bodyPr>
          <a:lstStyle/>
          <a:p>
            <a:pPr algn="ctr" eaLnBrk="1" hangingPunct="1">
              <a:defRPr/>
            </a:pPr>
            <a:endParaRPr lang="en-US" sz="4400" dirty="0" smtClean="0">
              <a:solidFill>
                <a:srgbClr val="FFFF66"/>
              </a:solidFill>
              <a:latin typeface="+mj-lt"/>
            </a:endParaRPr>
          </a:p>
          <a:p>
            <a:pPr algn="ctr" eaLnBrk="1" hangingPunct="1">
              <a:defRPr/>
            </a:pPr>
            <a:endParaRPr lang="en-US" sz="4400" dirty="0">
              <a:solidFill>
                <a:srgbClr val="FFFF66"/>
              </a:solidFill>
              <a:latin typeface="+mj-lt"/>
            </a:endParaRPr>
          </a:p>
          <a:p>
            <a:pPr algn="ctr" eaLnBrk="1" hangingPunct="1">
              <a:defRPr/>
            </a:pPr>
            <a:r>
              <a:rPr lang="en-US" sz="4400" dirty="0" smtClean="0">
                <a:solidFill>
                  <a:srgbClr val="FFFF66"/>
                </a:solidFill>
                <a:latin typeface="+mj-lt"/>
              </a:rPr>
              <a:t>Tropical Storm Karl (2016) Debrief</a:t>
            </a:r>
            <a:endParaRPr lang="en-US" sz="4400" dirty="0">
              <a:solidFill>
                <a:srgbClr val="FFFF66"/>
              </a:solidFill>
              <a:latin typeface="+mj-lt"/>
            </a:endParaRPr>
          </a:p>
          <a:p>
            <a:pPr algn="ctr" eaLnBrk="1" hangingPunct="1">
              <a:defRPr/>
            </a:pPr>
            <a:endParaRPr lang="en-US" sz="3600" dirty="0">
              <a:solidFill>
                <a:srgbClr val="FFFF66"/>
              </a:solidFill>
              <a:latin typeface="+mj-lt"/>
            </a:endParaRPr>
          </a:p>
          <a:p>
            <a:pPr algn="ctr" eaLnBrk="1" hangingPunct="1">
              <a:defRPr/>
            </a:pPr>
            <a:endParaRPr lang="en-US" sz="3600" dirty="0">
              <a:solidFill>
                <a:srgbClr val="FFFF66"/>
              </a:solidFill>
              <a:latin typeface="+mj-lt"/>
            </a:endParaRPr>
          </a:p>
          <a:p>
            <a:pPr algn="ctr" eaLnBrk="1" hangingPunct="1">
              <a:defRPr/>
            </a:pPr>
            <a:endParaRPr lang="en-US" sz="3600" dirty="0">
              <a:solidFill>
                <a:srgbClr val="FFFF66"/>
              </a:solidFill>
              <a:latin typeface="+mj-lt"/>
            </a:endParaRP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FFF66"/>
                </a:solidFill>
                <a:latin typeface="+mj-lt"/>
              </a:rPr>
              <a:t>Rob Rogers – HFP Director</a:t>
            </a:r>
          </a:p>
        </p:txBody>
      </p:sp>
    </p:spTree>
    <p:extLst>
      <p:ext uri="{BB962C8B-B14F-4D97-AF65-F5344CB8AC3E}">
        <p14:creationId xmlns:p14="http://schemas.microsoft.com/office/powerpoint/2010/main" val="1783698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3" name="Group 4098"/>
          <p:cNvGrpSpPr>
            <a:grpSpLocks/>
          </p:cNvGrpSpPr>
          <p:nvPr/>
        </p:nvGrpSpPr>
        <p:grpSpPr bwMode="auto">
          <a:xfrm>
            <a:off x="1304925" y="1089025"/>
            <a:ext cx="2974975" cy="2519363"/>
            <a:chOff x="914398" y="582706"/>
            <a:chExt cx="3430824" cy="2850779"/>
          </a:xfrm>
        </p:grpSpPr>
        <p:sp>
          <p:nvSpPr>
            <p:cNvPr id="10" name="Rectangle 9"/>
            <p:cNvSpPr/>
            <p:nvPr/>
          </p:nvSpPr>
          <p:spPr>
            <a:xfrm>
              <a:off x="914398" y="582706"/>
              <a:ext cx="3430824" cy="28507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95290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9375" y="701073"/>
              <a:ext cx="2547163" cy="2366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916827" y="1146795"/>
              <a:ext cx="355079" cy="1639706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 from the center (km)</a:t>
              </a:r>
            </a:p>
          </p:txBody>
        </p:sp>
        <p:sp>
          <p:nvSpPr>
            <p:cNvPr id="95292" name="TextBox 15"/>
            <p:cNvSpPr txBox="1">
              <a:spLocks noChangeArrowheads="1"/>
            </p:cNvSpPr>
            <p:nvPr/>
          </p:nvSpPr>
          <p:spPr bwMode="auto">
            <a:xfrm>
              <a:off x="1599914" y="3158839"/>
              <a:ext cx="1777609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Distance from the center (km)</a:t>
              </a:r>
            </a:p>
          </p:txBody>
        </p:sp>
        <p:sp>
          <p:nvSpPr>
            <p:cNvPr id="95293" name="TextBox 11"/>
            <p:cNvSpPr txBox="1">
              <a:spLocks noChangeArrowheads="1"/>
            </p:cNvSpPr>
            <p:nvPr/>
          </p:nvSpPr>
          <p:spPr bwMode="auto">
            <a:xfrm>
              <a:off x="2759611" y="1772350"/>
              <a:ext cx="443167" cy="220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RMW</a:t>
              </a:r>
            </a:p>
          </p:txBody>
        </p:sp>
        <p:sp>
          <p:nvSpPr>
            <p:cNvPr id="95294" name="TextBox 19"/>
            <p:cNvSpPr txBox="1">
              <a:spLocks noChangeArrowheads="1"/>
            </p:cNvSpPr>
            <p:nvPr/>
          </p:nvSpPr>
          <p:spPr bwMode="auto">
            <a:xfrm>
              <a:off x="1239081" y="3017720"/>
              <a:ext cx="385039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-90</a:t>
              </a:r>
            </a:p>
          </p:txBody>
        </p:sp>
        <p:sp>
          <p:nvSpPr>
            <p:cNvPr id="95295" name="TextBox 20"/>
            <p:cNvSpPr txBox="1">
              <a:spLocks noChangeArrowheads="1"/>
            </p:cNvSpPr>
            <p:nvPr/>
          </p:nvSpPr>
          <p:spPr bwMode="auto">
            <a:xfrm>
              <a:off x="1616342" y="3017720"/>
              <a:ext cx="385039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-60</a:t>
              </a:r>
            </a:p>
          </p:txBody>
        </p:sp>
        <p:sp>
          <p:nvSpPr>
            <p:cNvPr id="95296" name="TextBox 21"/>
            <p:cNvSpPr txBox="1">
              <a:spLocks noChangeArrowheads="1"/>
            </p:cNvSpPr>
            <p:nvPr/>
          </p:nvSpPr>
          <p:spPr bwMode="auto">
            <a:xfrm>
              <a:off x="1984450" y="3017720"/>
              <a:ext cx="385039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-30</a:t>
              </a:r>
            </a:p>
          </p:txBody>
        </p:sp>
        <p:sp>
          <p:nvSpPr>
            <p:cNvPr id="95297" name="TextBox 22"/>
            <p:cNvSpPr txBox="1">
              <a:spLocks noChangeArrowheads="1"/>
            </p:cNvSpPr>
            <p:nvPr/>
          </p:nvSpPr>
          <p:spPr bwMode="auto">
            <a:xfrm>
              <a:off x="2439962" y="3017720"/>
              <a:ext cx="279624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95298" name="TextBox 23"/>
            <p:cNvSpPr txBox="1">
              <a:spLocks noChangeArrowheads="1"/>
            </p:cNvSpPr>
            <p:nvPr/>
          </p:nvSpPr>
          <p:spPr bwMode="auto">
            <a:xfrm>
              <a:off x="2784797" y="3017720"/>
              <a:ext cx="346201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30</a:t>
              </a:r>
            </a:p>
          </p:txBody>
        </p:sp>
        <p:sp>
          <p:nvSpPr>
            <p:cNvPr id="95299" name="TextBox 24"/>
            <p:cNvSpPr txBox="1">
              <a:spLocks noChangeArrowheads="1"/>
            </p:cNvSpPr>
            <p:nvPr/>
          </p:nvSpPr>
          <p:spPr bwMode="auto">
            <a:xfrm>
              <a:off x="3167645" y="3017720"/>
              <a:ext cx="346201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60</a:t>
              </a:r>
            </a:p>
          </p:txBody>
        </p:sp>
        <p:sp>
          <p:nvSpPr>
            <p:cNvPr id="95300" name="TextBox 25"/>
            <p:cNvSpPr txBox="1">
              <a:spLocks noChangeArrowheads="1"/>
            </p:cNvSpPr>
            <p:nvPr/>
          </p:nvSpPr>
          <p:spPr bwMode="auto">
            <a:xfrm>
              <a:off x="3547107" y="3017721"/>
              <a:ext cx="346201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90</a:t>
              </a:r>
            </a:p>
          </p:txBody>
        </p:sp>
        <p:sp>
          <p:nvSpPr>
            <p:cNvPr id="95301" name="TextBox 33"/>
            <p:cNvSpPr txBox="1">
              <a:spLocks noChangeArrowheads="1"/>
            </p:cNvSpPr>
            <p:nvPr/>
          </p:nvSpPr>
          <p:spPr bwMode="auto">
            <a:xfrm>
              <a:off x="1114262" y="2916574"/>
              <a:ext cx="385039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-90</a:t>
              </a:r>
            </a:p>
          </p:txBody>
        </p:sp>
        <p:sp>
          <p:nvSpPr>
            <p:cNvPr id="95302" name="TextBox 34"/>
            <p:cNvSpPr txBox="1">
              <a:spLocks noChangeArrowheads="1"/>
            </p:cNvSpPr>
            <p:nvPr/>
          </p:nvSpPr>
          <p:spPr bwMode="auto">
            <a:xfrm>
              <a:off x="1114262" y="2524549"/>
              <a:ext cx="385039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-60</a:t>
              </a:r>
            </a:p>
          </p:txBody>
        </p:sp>
        <p:sp>
          <p:nvSpPr>
            <p:cNvPr id="95303" name="TextBox 35"/>
            <p:cNvSpPr txBox="1">
              <a:spLocks noChangeArrowheads="1"/>
            </p:cNvSpPr>
            <p:nvPr/>
          </p:nvSpPr>
          <p:spPr bwMode="auto">
            <a:xfrm>
              <a:off x="1114263" y="2143961"/>
              <a:ext cx="385039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-30</a:t>
              </a:r>
            </a:p>
          </p:txBody>
        </p:sp>
        <p:sp>
          <p:nvSpPr>
            <p:cNvPr id="95304" name="TextBox 36"/>
            <p:cNvSpPr txBox="1">
              <a:spLocks noChangeArrowheads="1"/>
            </p:cNvSpPr>
            <p:nvPr/>
          </p:nvSpPr>
          <p:spPr bwMode="auto">
            <a:xfrm>
              <a:off x="1217700" y="1767581"/>
              <a:ext cx="279624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95305" name="TextBox 37"/>
            <p:cNvSpPr txBox="1">
              <a:spLocks noChangeArrowheads="1"/>
            </p:cNvSpPr>
            <p:nvPr/>
          </p:nvSpPr>
          <p:spPr bwMode="auto">
            <a:xfrm>
              <a:off x="1153053" y="1371734"/>
              <a:ext cx="346201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30</a:t>
              </a:r>
            </a:p>
          </p:txBody>
        </p:sp>
        <p:sp>
          <p:nvSpPr>
            <p:cNvPr id="95306" name="TextBox 38"/>
            <p:cNvSpPr txBox="1">
              <a:spLocks noChangeArrowheads="1"/>
            </p:cNvSpPr>
            <p:nvPr/>
          </p:nvSpPr>
          <p:spPr bwMode="auto">
            <a:xfrm>
              <a:off x="1153053" y="988866"/>
              <a:ext cx="346201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60</a:t>
              </a:r>
            </a:p>
          </p:txBody>
        </p:sp>
        <p:sp>
          <p:nvSpPr>
            <p:cNvPr id="95307" name="TextBox 39"/>
            <p:cNvSpPr txBox="1">
              <a:spLocks noChangeArrowheads="1"/>
            </p:cNvSpPr>
            <p:nvPr/>
          </p:nvSpPr>
          <p:spPr bwMode="auto">
            <a:xfrm>
              <a:off x="1153053" y="612486"/>
              <a:ext cx="346201" cy="24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  <a:latin typeface="Arial" charset="0"/>
                  <a:cs typeface="Arial" charset="0"/>
                </a:rPr>
                <a:t>90</a:t>
              </a:r>
            </a:p>
          </p:txBody>
        </p:sp>
        <p:sp>
          <p:nvSpPr>
            <p:cNvPr id="95308" name="TextBox 47"/>
            <p:cNvSpPr txBox="1">
              <a:spLocks noChangeArrowheads="1"/>
            </p:cNvSpPr>
            <p:nvPr/>
          </p:nvSpPr>
          <p:spPr bwMode="auto">
            <a:xfrm>
              <a:off x="1416424" y="1169427"/>
              <a:ext cx="498593" cy="234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shear</a:t>
              </a:r>
            </a:p>
          </p:txBody>
        </p:sp>
      </p:grpSp>
      <p:grpSp>
        <p:nvGrpSpPr>
          <p:cNvPr id="95234" name="Group 77"/>
          <p:cNvGrpSpPr>
            <a:grpSpLocks/>
          </p:cNvGrpSpPr>
          <p:nvPr/>
        </p:nvGrpSpPr>
        <p:grpSpPr bwMode="auto">
          <a:xfrm>
            <a:off x="4781550" y="1041400"/>
            <a:ext cx="2900363" cy="2566988"/>
            <a:chOff x="647701" y="1797049"/>
            <a:chExt cx="4083055" cy="3378197"/>
          </a:xfrm>
        </p:grpSpPr>
        <p:grpSp>
          <p:nvGrpSpPr>
            <p:cNvPr id="95279" name="Group 78"/>
            <p:cNvGrpSpPr>
              <a:grpSpLocks/>
            </p:cNvGrpSpPr>
            <p:nvPr/>
          </p:nvGrpSpPr>
          <p:grpSpPr bwMode="auto">
            <a:xfrm>
              <a:off x="647701" y="1797049"/>
              <a:ext cx="4083055" cy="3378197"/>
              <a:chOff x="647700" y="1797050"/>
              <a:chExt cx="4083050" cy="3378200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647700" y="1797050"/>
                <a:ext cx="4083050" cy="3378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95288" name="Picture 8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196" y="1975105"/>
                <a:ext cx="3937212" cy="31000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80" name="Straight Connector 79"/>
            <p:cNvCxnSpPr/>
            <p:nvPr/>
          </p:nvCxnSpPr>
          <p:spPr>
            <a:xfrm>
              <a:off x="1514819" y="2680771"/>
              <a:ext cx="2272834" cy="1320359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1899212" y="2290094"/>
              <a:ext cx="1320792" cy="21581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282" name="TextBox 81"/>
            <p:cNvSpPr txBox="1">
              <a:spLocks noChangeArrowheads="1"/>
            </p:cNvSpPr>
            <p:nvPr/>
          </p:nvSpPr>
          <p:spPr bwMode="auto">
            <a:xfrm>
              <a:off x="1241797" y="2405601"/>
              <a:ext cx="412078" cy="211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shear</a:t>
              </a:r>
            </a:p>
          </p:txBody>
        </p:sp>
        <p:sp>
          <p:nvSpPr>
            <p:cNvPr id="95283" name="TextBox 82"/>
            <p:cNvSpPr txBox="1">
              <a:spLocks noChangeArrowheads="1"/>
            </p:cNvSpPr>
            <p:nvPr/>
          </p:nvSpPr>
          <p:spPr bwMode="auto">
            <a:xfrm>
              <a:off x="2064717" y="2209800"/>
              <a:ext cx="383381" cy="226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DSR</a:t>
              </a:r>
            </a:p>
          </p:txBody>
        </p:sp>
        <p:sp>
          <p:nvSpPr>
            <p:cNvPr id="95284" name="TextBox 83"/>
            <p:cNvSpPr txBox="1">
              <a:spLocks noChangeArrowheads="1"/>
            </p:cNvSpPr>
            <p:nvPr/>
          </p:nvSpPr>
          <p:spPr bwMode="auto">
            <a:xfrm>
              <a:off x="1295402" y="3450943"/>
              <a:ext cx="371904" cy="226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DSL</a:t>
              </a:r>
            </a:p>
          </p:txBody>
        </p:sp>
        <p:sp>
          <p:nvSpPr>
            <p:cNvPr id="95285" name="TextBox 84"/>
            <p:cNvSpPr txBox="1">
              <a:spLocks noChangeArrowheads="1"/>
            </p:cNvSpPr>
            <p:nvPr/>
          </p:nvSpPr>
          <p:spPr bwMode="auto">
            <a:xfrm>
              <a:off x="2635822" y="4193052"/>
              <a:ext cx="371904" cy="226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USL</a:t>
              </a:r>
            </a:p>
          </p:txBody>
        </p:sp>
        <p:sp>
          <p:nvSpPr>
            <p:cNvPr id="95286" name="TextBox 85"/>
            <p:cNvSpPr txBox="1">
              <a:spLocks noChangeArrowheads="1"/>
            </p:cNvSpPr>
            <p:nvPr/>
          </p:nvSpPr>
          <p:spPr bwMode="auto">
            <a:xfrm>
              <a:off x="3372364" y="2880970"/>
              <a:ext cx="383381" cy="226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USR</a:t>
              </a:r>
            </a:p>
          </p:txBody>
        </p:sp>
      </p:grpSp>
      <p:sp>
        <p:nvSpPr>
          <p:cNvPr id="95235" name="TextBox 105"/>
          <p:cNvSpPr txBox="1">
            <a:spLocks noChangeArrowheads="1"/>
          </p:cNvSpPr>
          <p:nvPr/>
        </p:nvSpPr>
        <p:spPr bwMode="auto">
          <a:xfrm>
            <a:off x="1806575" y="769938"/>
            <a:ext cx="1966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u="sng"/>
              <a:t>Strong 8-16 km updrafts</a:t>
            </a:r>
          </a:p>
        </p:txBody>
      </p:sp>
      <p:sp>
        <p:nvSpPr>
          <p:cNvPr id="95236" name="TextBox 106"/>
          <p:cNvSpPr txBox="1">
            <a:spLocks noChangeArrowheads="1"/>
          </p:cNvSpPr>
          <p:nvPr/>
        </p:nvSpPr>
        <p:spPr bwMode="auto">
          <a:xfrm>
            <a:off x="4992688" y="766763"/>
            <a:ext cx="2474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u="sng"/>
              <a:t>Lightning flashes from WWLLN</a:t>
            </a:r>
          </a:p>
        </p:txBody>
      </p:sp>
      <p:sp>
        <p:nvSpPr>
          <p:cNvPr id="95237" name="TextBox 4104"/>
          <p:cNvSpPr txBox="1">
            <a:spLocks noChangeArrowheads="1"/>
          </p:cNvSpPr>
          <p:nvPr/>
        </p:nvSpPr>
        <p:spPr bwMode="auto">
          <a:xfrm>
            <a:off x="3148013" y="1169988"/>
            <a:ext cx="6238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>
                <a:solidFill>
                  <a:srgbClr val="33CC33"/>
                </a:solidFill>
              </a:rPr>
              <a:t>&gt; 3 m/s</a:t>
            </a:r>
          </a:p>
          <a:p>
            <a:r>
              <a:rPr lang="en-US" sz="1100" b="1">
                <a:solidFill>
                  <a:schemeClr val="bg1"/>
                </a:solidFill>
              </a:rPr>
              <a:t>&gt; 5 m/s</a:t>
            </a:r>
          </a:p>
        </p:txBody>
      </p:sp>
      <p:sp>
        <p:nvSpPr>
          <p:cNvPr id="95238" name="TextBox 109"/>
          <p:cNvSpPr txBox="1">
            <a:spLocks noChangeArrowheads="1"/>
          </p:cNvSpPr>
          <p:nvPr/>
        </p:nvSpPr>
        <p:spPr bwMode="auto">
          <a:xfrm>
            <a:off x="4763" y="2036763"/>
            <a:ext cx="12811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/>
              <a:t>14 September</a:t>
            </a:r>
          </a:p>
          <a:p>
            <a:pPr algn="ctr"/>
            <a:r>
              <a:rPr lang="en-US" sz="1400" b="1"/>
              <a:t>(RI)</a:t>
            </a:r>
          </a:p>
        </p:txBody>
      </p:sp>
      <p:sp>
        <p:nvSpPr>
          <p:cNvPr id="95239" name="TextBox 112"/>
          <p:cNvSpPr txBox="1">
            <a:spLocks noChangeArrowheads="1"/>
          </p:cNvSpPr>
          <p:nvPr/>
        </p:nvSpPr>
        <p:spPr bwMode="auto">
          <a:xfrm>
            <a:off x="855663" y="379413"/>
            <a:ext cx="71532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i="1"/>
              <a:t>Locations of strong updrafts and lightning for Edouard (2014)</a:t>
            </a:r>
          </a:p>
        </p:txBody>
      </p: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6350" y="3608388"/>
            <a:ext cx="9133090" cy="3168650"/>
            <a:chOff x="6974" y="3608696"/>
            <a:chExt cx="9132461" cy="3168090"/>
          </a:xfrm>
        </p:grpSpPr>
        <p:grpSp>
          <p:nvGrpSpPr>
            <p:cNvPr id="95243" name="Group 4105"/>
            <p:cNvGrpSpPr>
              <a:grpSpLocks/>
            </p:cNvGrpSpPr>
            <p:nvPr/>
          </p:nvGrpSpPr>
          <p:grpSpPr bwMode="auto">
            <a:xfrm>
              <a:off x="6974" y="3608696"/>
              <a:ext cx="8527426" cy="3168090"/>
              <a:chOff x="6974" y="3581400"/>
              <a:chExt cx="8527426" cy="3168090"/>
            </a:xfrm>
          </p:grpSpPr>
          <p:grpSp>
            <p:nvGrpSpPr>
              <p:cNvPr id="95245" name="Group 4102"/>
              <p:cNvGrpSpPr>
                <a:grpSpLocks/>
              </p:cNvGrpSpPr>
              <p:nvPr/>
            </p:nvGrpSpPr>
            <p:grpSpPr bwMode="auto">
              <a:xfrm>
                <a:off x="1299449" y="3581400"/>
                <a:ext cx="2979944" cy="2572548"/>
                <a:chOff x="4739713" y="533400"/>
                <a:chExt cx="3482571" cy="2891118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4739317" y="594048"/>
                  <a:ext cx="3482091" cy="283084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pic>
              <p:nvPicPr>
                <p:cNvPr id="95260" name="Picture 8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2743" y="533400"/>
                  <a:ext cx="2542056" cy="25200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4742410" y="1146367"/>
                  <a:ext cx="360836" cy="1627844"/>
                </a:xfrm>
                <a:prstGeom prst="rect">
                  <a:avLst/>
                </a:prstGeom>
                <a:noFill/>
              </p:spPr>
              <p:txBody>
                <a:bodyPr vert="vert270"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Distance from the center (km)</a:t>
                  </a:r>
                </a:p>
              </p:txBody>
            </p:sp>
            <p:sp>
              <p:nvSpPr>
                <p:cNvPr id="95262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5424728" y="3164661"/>
                  <a:ext cx="1806432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Distance from the center (km)</a:t>
                  </a:r>
                </a:p>
              </p:txBody>
            </p:sp>
            <p:sp>
              <p:nvSpPr>
                <p:cNvPr id="95263" name="TextBox 18"/>
                <p:cNvSpPr txBox="1">
                  <a:spLocks noChangeArrowheads="1"/>
                </p:cNvSpPr>
                <p:nvPr/>
              </p:nvSpPr>
              <p:spPr bwMode="auto">
                <a:xfrm>
                  <a:off x="6572333" y="1727296"/>
                  <a:ext cx="447202" cy="2185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RMW</a:t>
                  </a:r>
                </a:p>
              </p:txBody>
            </p:sp>
            <p:sp>
              <p:nvSpPr>
                <p:cNvPr id="95264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5039489" y="3008664"/>
                  <a:ext cx="391282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-90</a:t>
                  </a:r>
                </a:p>
              </p:txBody>
            </p:sp>
            <p:sp>
              <p:nvSpPr>
                <p:cNvPr id="95265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5420185" y="3008664"/>
                  <a:ext cx="391282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-60</a:t>
                  </a:r>
                </a:p>
              </p:txBody>
            </p:sp>
            <p:sp>
              <p:nvSpPr>
                <p:cNvPr id="95266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5791642" y="3008664"/>
                  <a:ext cx="391282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-30</a:t>
                  </a:r>
                </a:p>
              </p:txBody>
            </p:sp>
            <p:sp>
              <p:nvSpPr>
                <p:cNvPr id="95267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6251302" y="3008664"/>
                  <a:ext cx="284158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0</a:t>
                  </a:r>
                </a:p>
              </p:txBody>
            </p:sp>
            <p:sp>
              <p:nvSpPr>
                <p:cNvPr id="9526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6687190" y="3008664"/>
                  <a:ext cx="351814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30</a:t>
                  </a:r>
                </a:p>
              </p:txBody>
            </p:sp>
            <p:sp>
              <p:nvSpPr>
                <p:cNvPr id="95269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6985609" y="3008664"/>
                  <a:ext cx="351814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60</a:t>
                  </a:r>
                </a:p>
              </p:txBody>
            </p:sp>
            <p:sp>
              <p:nvSpPr>
                <p:cNvPr id="95270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7368525" y="3008664"/>
                  <a:ext cx="351814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90</a:t>
                  </a:r>
                </a:p>
              </p:txBody>
            </p:sp>
            <p:sp>
              <p:nvSpPr>
                <p:cNvPr id="95271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4921734" y="2893096"/>
                  <a:ext cx="391282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-90</a:t>
                  </a:r>
                </a:p>
              </p:txBody>
            </p:sp>
            <p:sp>
              <p:nvSpPr>
                <p:cNvPr id="95272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4921734" y="2503947"/>
                  <a:ext cx="391282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-60</a:t>
                  </a:r>
                </a:p>
              </p:txBody>
            </p:sp>
            <p:sp>
              <p:nvSpPr>
                <p:cNvPr id="95273" name="TextBox 42"/>
                <p:cNvSpPr txBox="1">
                  <a:spLocks noChangeArrowheads="1"/>
                </p:cNvSpPr>
                <p:nvPr/>
              </p:nvSpPr>
              <p:spPr bwMode="auto">
                <a:xfrm>
                  <a:off x="4921734" y="2126150"/>
                  <a:ext cx="391282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-30</a:t>
                  </a:r>
                </a:p>
              </p:txBody>
            </p:sp>
            <p:sp>
              <p:nvSpPr>
                <p:cNvPr id="95274" name="TextBox 43"/>
                <p:cNvSpPr txBox="1">
                  <a:spLocks noChangeArrowheads="1"/>
                </p:cNvSpPr>
                <p:nvPr/>
              </p:nvSpPr>
              <p:spPr bwMode="auto">
                <a:xfrm>
                  <a:off x="5026112" y="1752532"/>
                  <a:ext cx="284158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0</a:t>
                  </a:r>
                </a:p>
              </p:txBody>
            </p:sp>
            <p:sp>
              <p:nvSpPr>
                <p:cNvPr id="95275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4960876" y="1359588"/>
                  <a:ext cx="351814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30</a:t>
                  </a:r>
                </a:p>
              </p:txBody>
            </p:sp>
            <p:sp>
              <p:nvSpPr>
                <p:cNvPr id="95276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4960876" y="979527"/>
                  <a:ext cx="351814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60</a:t>
                  </a:r>
                </a:p>
              </p:txBody>
            </p:sp>
            <p:sp>
              <p:nvSpPr>
                <p:cNvPr id="95277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4960876" y="605908"/>
                  <a:ext cx="351814" cy="242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90</a:t>
                  </a:r>
                </a:p>
              </p:txBody>
            </p:sp>
            <p:sp>
              <p:nvSpPr>
                <p:cNvPr id="95278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5168032" y="1352783"/>
                  <a:ext cx="519435" cy="2316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shear</a:t>
                  </a:r>
                </a:p>
              </p:txBody>
            </p:sp>
          </p:grpSp>
          <p:grpSp>
            <p:nvGrpSpPr>
              <p:cNvPr id="95246" name="Group 4103"/>
              <p:cNvGrpSpPr>
                <a:grpSpLocks/>
              </p:cNvGrpSpPr>
              <p:nvPr/>
            </p:nvGrpSpPr>
            <p:grpSpPr bwMode="auto">
              <a:xfrm>
                <a:off x="4781862" y="3625015"/>
                <a:ext cx="2914338" cy="2543703"/>
                <a:chOff x="4736502" y="3547872"/>
                <a:chExt cx="3493098" cy="2999232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4736482" y="3546975"/>
                  <a:ext cx="3493231" cy="299995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pic>
              <p:nvPicPr>
                <p:cNvPr id="95251" name="Picture 98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600" y="3581359"/>
                  <a:ext cx="3317034" cy="28677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91" name="Straight Connector 90"/>
                <p:cNvCxnSpPr/>
                <p:nvPr/>
              </p:nvCxnSpPr>
              <p:spPr>
                <a:xfrm>
                  <a:off x="5438553" y="4594993"/>
                  <a:ext cx="1965418" cy="74671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>
                  <a:off x="6018855" y="3988639"/>
                  <a:ext cx="732514" cy="197064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254" name="TextBox 92"/>
                <p:cNvSpPr txBox="1">
                  <a:spLocks noChangeArrowheads="1"/>
                </p:cNvSpPr>
                <p:nvPr/>
              </p:nvSpPr>
              <p:spPr bwMode="auto">
                <a:xfrm>
                  <a:off x="5209049" y="4369785"/>
                  <a:ext cx="361519" cy="176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shear</a:t>
                  </a:r>
                </a:p>
              </p:txBody>
            </p:sp>
            <p:sp>
              <p:nvSpPr>
                <p:cNvPr id="95255" name="TextBox 93"/>
                <p:cNvSpPr txBox="1">
                  <a:spLocks noChangeArrowheads="1"/>
                </p:cNvSpPr>
                <p:nvPr/>
              </p:nvSpPr>
              <p:spPr bwMode="auto">
                <a:xfrm>
                  <a:off x="5901953" y="4029442"/>
                  <a:ext cx="336344" cy="1887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900" b="1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DSR</a:t>
                  </a:r>
                </a:p>
              </p:txBody>
            </p:sp>
            <p:sp>
              <p:nvSpPr>
                <p:cNvPr id="95256" name="TextBox 94"/>
                <p:cNvSpPr txBox="1">
                  <a:spLocks noChangeArrowheads="1"/>
                </p:cNvSpPr>
                <p:nvPr/>
              </p:nvSpPr>
              <p:spPr bwMode="auto">
                <a:xfrm>
                  <a:off x="5367317" y="5151976"/>
                  <a:ext cx="326274" cy="1887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900" b="1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DSL</a:t>
                  </a:r>
                </a:p>
              </p:txBody>
            </p:sp>
            <p:sp>
              <p:nvSpPr>
                <p:cNvPr id="95257" name="TextBox 95"/>
                <p:cNvSpPr txBox="1">
                  <a:spLocks noChangeArrowheads="1"/>
                </p:cNvSpPr>
                <p:nvPr/>
              </p:nvSpPr>
              <p:spPr bwMode="auto">
                <a:xfrm>
                  <a:off x="6608998" y="5643443"/>
                  <a:ext cx="326274" cy="1887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900" b="1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USL</a:t>
                  </a:r>
                </a:p>
              </p:txBody>
            </p:sp>
            <p:sp>
              <p:nvSpPr>
                <p:cNvPr id="95258" name="TextBox 96"/>
                <p:cNvSpPr txBox="1">
                  <a:spLocks noChangeArrowheads="1"/>
                </p:cNvSpPr>
                <p:nvPr/>
              </p:nvSpPr>
              <p:spPr bwMode="auto">
                <a:xfrm>
                  <a:off x="7002599" y="4460749"/>
                  <a:ext cx="336344" cy="1887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900" b="1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USR</a:t>
                  </a:r>
                </a:p>
              </p:txBody>
            </p:sp>
          </p:grpSp>
          <p:sp>
            <p:nvSpPr>
              <p:cNvPr id="95247" name="TextBox 108"/>
              <p:cNvSpPr txBox="1">
                <a:spLocks noChangeArrowheads="1"/>
              </p:cNvSpPr>
              <p:nvPr/>
            </p:nvSpPr>
            <p:spPr bwMode="auto">
              <a:xfrm>
                <a:off x="3118714" y="3685124"/>
                <a:ext cx="623889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100" b="1">
                    <a:solidFill>
                      <a:srgbClr val="33CC33"/>
                    </a:solidFill>
                  </a:rPr>
                  <a:t>&gt; 3 m/s</a:t>
                </a:r>
              </a:p>
              <a:p>
                <a:r>
                  <a:rPr lang="en-US" sz="1100" b="1">
                    <a:solidFill>
                      <a:schemeClr val="bg1"/>
                    </a:solidFill>
                  </a:rPr>
                  <a:t>&gt; 5 m/s</a:t>
                </a:r>
              </a:p>
            </p:txBody>
          </p:sp>
          <p:sp>
            <p:nvSpPr>
              <p:cNvPr id="95248" name="TextBox 110"/>
              <p:cNvSpPr txBox="1">
                <a:spLocks noChangeArrowheads="1"/>
              </p:cNvSpPr>
              <p:nvPr/>
            </p:nvSpPr>
            <p:spPr bwMode="auto">
              <a:xfrm>
                <a:off x="6974" y="4568518"/>
                <a:ext cx="128111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b="1"/>
                  <a:t>16 September</a:t>
                </a:r>
              </a:p>
              <a:p>
                <a:pPr algn="ctr"/>
                <a:r>
                  <a:rPr lang="en-US" sz="1400" b="1"/>
                  <a:t>(SS)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457793" y="6225708"/>
                <a:ext cx="8076644" cy="5237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>
                <a:spAutoFit/>
              </a:bodyPr>
              <a:lstStyle/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+mn-lt"/>
                  </a:rPr>
                  <a:t>14 Sept (RI): Strongest updrafts DSL, USL; Lightning flashes begin DSL, rotate toward USL and inside RMW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+mn-lt"/>
                  </a:rPr>
                  <a:t>16 Sept (SS): Limited strong updrafts and lightning mostly DSL</a:t>
                </a: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7654387" y="5920639"/>
              <a:ext cx="1485048" cy="3077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Rogers </a:t>
              </a:r>
              <a:r>
                <a:rPr lang="en-US" sz="1400" dirty="0"/>
                <a:t>et al. </a:t>
              </a:r>
              <a:r>
                <a:rPr lang="en-US" sz="1400" dirty="0" smtClean="0"/>
                <a:t>2016</a:t>
              </a:r>
              <a:endParaRPr lang="en-US" sz="1400" dirty="0"/>
            </a:p>
          </p:txBody>
        </p:sp>
      </p:grpSp>
      <p:sp>
        <p:nvSpPr>
          <p:cNvPr id="89" name="Slide Number Placeholder 8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C60742-C71E-472B-8449-4C770682684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573317" y="-76200"/>
            <a:ext cx="4539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Case of Edouard (2014)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5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260" y="807943"/>
            <a:ext cx="4762500" cy="47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73317" y="-76200"/>
            <a:ext cx="4539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Case of Edouard (2014)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3390" y="5642610"/>
            <a:ext cx="8614410" cy="1062990"/>
            <a:chOff x="377190" y="5566410"/>
            <a:chExt cx="8614410" cy="1062990"/>
          </a:xfrm>
        </p:grpSpPr>
        <p:sp>
          <p:nvSpPr>
            <p:cNvPr id="14" name="Rectangle 13"/>
            <p:cNvSpPr/>
            <p:nvPr/>
          </p:nvSpPr>
          <p:spPr>
            <a:xfrm>
              <a:off x="377190" y="5566410"/>
              <a:ext cx="8115300" cy="10629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1000" y="5629870"/>
              <a:ext cx="861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</a:rPr>
                <a:t>Focus on blue, green, black curves -- moist </a:t>
              </a:r>
              <a:r>
                <a:rPr lang="en-US" dirty="0" err="1" smtClean="0">
                  <a:solidFill>
                    <a:schemeClr val="bg1"/>
                  </a:solidFill>
                </a:rPr>
                <a:t>downshear</a:t>
              </a:r>
              <a:r>
                <a:rPr lang="en-US" dirty="0" smtClean="0">
                  <a:solidFill>
                    <a:schemeClr val="bg1"/>
                  </a:solidFill>
                </a:rPr>
                <a:t> during RI, 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</a:rPr>
                <a:t>Dry USL pre-RI, moistened by time of RI -- what caused that moistening?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</a:rPr>
                <a:t>Was that crucial to observed greater distribution of deep convection USL this day?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425766" y="381000"/>
            <a:ext cx="6009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/>
              <a:t>RH profiles stratified by day and shear-relative quadrant</a:t>
            </a:r>
            <a:endParaRPr lang="en-US" sz="20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094137" y="1992901"/>
            <a:ext cx="5325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0070C0"/>
                </a:solidFill>
              </a:rPr>
              <a:t>Pre-RI</a:t>
            </a:r>
            <a:endParaRPr lang="en-US" sz="105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5715" y="2123179"/>
            <a:ext cx="2952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009900"/>
                </a:solidFill>
              </a:rPr>
              <a:t>RI</a:t>
            </a:r>
            <a:endParaRPr lang="en-US" sz="1050" b="1" dirty="0">
              <a:solidFill>
                <a:srgbClr val="009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8175" y="2239763"/>
            <a:ext cx="3129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SS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5715" y="2362667"/>
            <a:ext cx="5036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CC3300"/>
                </a:solidFill>
              </a:rPr>
              <a:t>Weak</a:t>
            </a:r>
            <a:endParaRPr lang="en-US" sz="1050" b="1" dirty="0">
              <a:solidFill>
                <a:srgbClr val="CC33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43000" y="3124200"/>
            <a:ext cx="67818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79861" y="4151742"/>
            <a:ext cx="94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upshear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19904" y="1758541"/>
            <a:ext cx="12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downshear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46570" y="5258336"/>
            <a:ext cx="1809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Zawislak et al. 2016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11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8593" y="115669"/>
            <a:ext cx="2224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Karl (2016)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8382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Provides opportunity to examine potential importance of </a:t>
            </a:r>
            <a:r>
              <a:rPr lang="en-US" sz="2400" dirty="0" err="1" smtClean="0"/>
              <a:t>upshear</a:t>
            </a:r>
            <a:r>
              <a:rPr lang="en-US" sz="2400" dirty="0" smtClean="0"/>
              <a:t> thermodynamics in another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Ability to use G-IV to target </a:t>
            </a:r>
            <a:r>
              <a:rPr lang="en-US" sz="2400" dirty="0" err="1" smtClean="0"/>
              <a:t>upshear</a:t>
            </a:r>
            <a:r>
              <a:rPr lang="en-US" sz="2400" dirty="0" smtClean="0"/>
              <a:t> environment crucial to these missions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549818"/>
            <a:ext cx="4074103" cy="3125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96" y="2514600"/>
            <a:ext cx="40005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096" y="5154972"/>
            <a:ext cx="2885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9/22 2053 UTC </a:t>
            </a:r>
            <a:r>
              <a:rPr lang="en-US" dirty="0" err="1" smtClean="0"/>
              <a:t>upshear</a:t>
            </a:r>
            <a:r>
              <a:rPr lang="en-US" dirty="0" smtClean="0"/>
              <a:t> drop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752600" y="4493042"/>
            <a:ext cx="318571" cy="6619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3"/>
          </p:cNvCxnSpPr>
          <p:nvPr/>
        </p:nvCxnSpPr>
        <p:spPr>
          <a:xfrm flipV="1">
            <a:off x="3335822" y="5288688"/>
            <a:ext cx="1340951" cy="50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0154" y="5816902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What was importance of dry air </a:t>
            </a:r>
            <a:r>
              <a:rPr lang="en-US" sz="2400" dirty="0" err="1" smtClean="0"/>
              <a:t>upshear</a:t>
            </a:r>
            <a:r>
              <a:rPr lang="en-US" sz="2400" dirty="0" smtClean="0"/>
              <a:t> to Karl’s inability to intensify significantly?</a:t>
            </a:r>
          </a:p>
        </p:txBody>
      </p:sp>
    </p:spTree>
    <p:extLst>
      <p:ext uri="{BB962C8B-B14F-4D97-AF65-F5344CB8AC3E}">
        <p14:creationId xmlns:p14="http://schemas.microsoft.com/office/powerpoint/2010/main" val="518904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71D8F-F039-3C4D-B645-4E8E2135D7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685800"/>
            <a:ext cx="2991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LPS summaries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685800" y="213360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160920N1 	G-IV	1:30PM Sept 20 </a:t>
            </a:r>
            <a:endParaRPr lang="pt-BR" dirty="0"/>
          </a:p>
          <a:p>
            <a:r>
              <a:rPr lang="pt-BR" dirty="0" smtClean="0"/>
              <a:t>160920I1		P-3	2:00PM Sept 20</a:t>
            </a:r>
            <a:endParaRPr lang="pt-BR" dirty="0"/>
          </a:p>
          <a:p>
            <a:r>
              <a:rPr lang="pt-BR" dirty="0" smtClean="0"/>
              <a:t>160921I1		P-3	2:00AM Sept 21</a:t>
            </a:r>
            <a:endParaRPr lang="pt-BR" dirty="0"/>
          </a:p>
          <a:p>
            <a:r>
              <a:rPr lang="pt-BR" dirty="0" smtClean="0"/>
              <a:t>160921N1	G-IV	1:30PM Sept 21</a:t>
            </a:r>
            <a:endParaRPr lang="pt-BR" dirty="0"/>
          </a:p>
          <a:p>
            <a:r>
              <a:rPr lang="pt-BR" dirty="0" smtClean="0"/>
              <a:t>160922N1	G-IV	1:30PM Sept 22</a:t>
            </a:r>
            <a:endParaRPr lang="pt-BR" dirty="0"/>
          </a:p>
          <a:p>
            <a:r>
              <a:rPr lang="pt-BR" dirty="0" smtClean="0"/>
              <a:t>160922I1		P-3	2:00PM Sept 22</a:t>
            </a:r>
            <a:endParaRPr lang="pt-BR" dirty="0"/>
          </a:p>
          <a:p>
            <a:r>
              <a:rPr lang="pt-BR" dirty="0" smtClean="0"/>
              <a:t>160923I1		P-3	2:00AM Sept 23</a:t>
            </a:r>
            <a:endParaRPr lang="pt-BR" dirty="0"/>
          </a:p>
          <a:p>
            <a:r>
              <a:rPr lang="pt-BR" dirty="0" smtClean="0"/>
              <a:t>160923N1	G-IV	1:30PM Sept 23</a:t>
            </a:r>
            <a:endParaRPr lang="pt-BR" dirty="0"/>
          </a:p>
          <a:p>
            <a:r>
              <a:rPr lang="pt-BR" dirty="0" smtClean="0"/>
              <a:t>160923I2		P-3	2:00PM Sept 23</a:t>
            </a:r>
            <a:endParaRPr lang="pt-BR" dirty="0"/>
          </a:p>
          <a:p>
            <a:r>
              <a:rPr lang="pt-BR" dirty="0" smtClean="0"/>
              <a:t>160924I1		P-3	2:00AM Sept 24</a:t>
            </a:r>
            <a:endParaRPr lang="pt-BR" dirty="0"/>
          </a:p>
          <a:p>
            <a:r>
              <a:rPr lang="pt-BR" dirty="0" smtClean="0"/>
              <a:t>160924N1	G-IV	1:30PM Sept 24</a:t>
            </a:r>
            <a:endParaRPr lang="pt-BR" dirty="0"/>
          </a:p>
          <a:p>
            <a:r>
              <a:rPr lang="pt-BR" dirty="0" smtClean="0"/>
              <a:t>160924I2		P-3	2:00PM Sept 24</a:t>
            </a:r>
            <a:endParaRPr lang="pt-BR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671935"/>
            <a:ext cx="277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 smtClean="0"/>
              <a:t>Chronology of flights</a:t>
            </a:r>
            <a:endParaRPr lang="en-US" sz="2400" i="1" u="sng" dirty="0"/>
          </a:p>
        </p:txBody>
      </p:sp>
    </p:spTree>
    <p:extLst>
      <p:ext uri="{BB962C8B-B14F-4D97-AF65-F5344CB8AC3E}">
        <p14:creationId xmlns:p14="http://schemas.microsoft.com/office/powerpoint/2010/main" val="2630971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ck_over_irimage_anim_092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07" y="556678"/>
            <a:ext cx="8201564" cy="6152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7891" y="-3656"/>
            <a:ext cx="3589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</a:rPr>
              <a:t>160920N1 (LPS: Aksoy)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3354" y="502519"/>
            <a:ext cx="67382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srgbClr val="FFFF00"/>
                </a:solidFill>
              </a:rPr>
              <a:t>Planned Flight Track and Actual Dropsondes</a:t>
            </a:r>
          </a:p>
          <a:p>
            <a:pPr algn="ctr" defTabSz="457200"/>
            <a:r>
              <a:rPr lang="en-US" sz="2800" dirty="0" smtClean="0">
                <a:solidFill>
                  <a:srgbClr val="FFFF00"/>
                </a:solidFill>
              </a:rPr>
              <a:t>(13 Planned + 4 Extra)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14872" y="4997677"/>
            <a:ext cx="3181148" cy="1280977"/>
            <a:chOff x="5721524" y="2203055"/>
            <a:chExt cx="3181148" cy="1280977"/>
          </a:xfrm>
        </p:grpSpPr>
        <p:sp>
          <p:nvSpPr>
            <p:cNvPr id="14" name="Rectangle 13"/>
            <p:cNvSpPr/>
            <p:nvPr/>
          </p:nvSpPr>
          <p:spPr>
            <a:xfrm>
              <a:off x="5721524" y="2203055"/>
              <a:ext cx="3181148" cy="1280977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ln>
                  <a:solidFill>
                    <a:srgbClr val="FFFF00"/>
                  </a:solidFill>
                </a:ln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006312" y="2508258"/>
              <a:ext cx="293551" cy="0"/>
            </a:xfrm>
            <a:prstGeom prst="line">
              <a:avLst/>
            </a:prstGeom>
            <a:ln w="15875">
              <a:solidFill>
                <a:srgbClr val="FFFF00"/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300233" y="2321422"/>
              <a:ext cx="18442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FFFF00"/>
                  </a:solidFill>
                </a:rPr>
                <a:t>Planned flight track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00233" y="2669967"/>
              <a:ext cx="2522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FFFF00"/>
                  </a:solidFill>
                </a:rPr>
                <a:t>Actual dropsonde locations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075376" y="27870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15875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00233" y="2994603"/>
              <a:ext cx="2406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FF00FF"/>
                  </a:solidFill>
                </a:rPr>
                <a:t>Extra dropsonde locations</a:t>
              </a:r>
              <a:endParaRPr lang="en-US" sz="1600" b="1" dirty="0">
                <a:solidFill>
                  <a:srgbClr val="FF00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075376" y="3111645"/>
              <a:ext cx="137160" cy="137160"/>
            </a:xfrm>
            <a:prstGeom prst="ellipse">
              <a:avLst/>
            </a:prstGeom>
            <a:solidFill>
              <a:srgbClr val="FF00FF"/>
            </a:solidFill>
            <a:ln w="15875">
              <a:solidFill>
                <a:srgbClr val="FF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19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rack_over_irimage_static_092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769" y="1594177"/>
            <a:ext cx="5035656" cy="3777725"/>
          </a:xfrm>
          <a:prstGeom prst="rect">
            <a:avLst/>
          </a:prstGeom>
        </p:spPr>
      </p:pic>
      <p:pic>
        <p:nvPicPr>
          <p:cNvPr id="13" name="Picture 12" descr="D20160920_192234_Pskew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445" y="4320657"/>
            <a:ext cx="2423160" cy="2391246"/>
          </a:xfrm>
          <a:prstGeom prst="rect">
            <a:avLst/>
          </a:prstGeom>
          <a:ln w="38100" cmpd="sng">
            <a:solidFill>
              <a:srgbClr val="FF00FF"/>
            </a:solidFill>
          </a:ln>
        </p:spPr>
      </p:pic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4049025" y="3566633"/>
            <a:ext cx="490885" cy="754024"/>
          </a:xfrm>
          <a:prstGeom prst="straightConnector1">
            <a:avLst/>
          </a:prstGeom>
          <a:ln w="44450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056" y="3366516"/>
            <a:ext cx="2423160" cy="2423160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5161445" y="3366516"/>
            <a:ext cx="976611" cy="111879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845" y="531206"/>
            <a:ext cx="2423160" cy="2423160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cxnSp>
        <p:nvCxnSpPr>
          <p:cNvPr id="21" name="Straight Arrow Connector 20"/>
          <p:cNvCxnSpPr/>
          <p:nvPr/>
        </p:nvCxnSpPr>
        <p:spPr>
          <a:xfrm flipH="1">
            <a:off x="4918237" y="1877886"/>
            <a:ext cx="959608" cy="824110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5" y="3516277"/>
            <a:ext cx="2423160" cy="2423160"/>
          </a:xfrm>
          <a:prstGeom prst="rect">
            <a:avLst/>
          </a:prstGeom>
          <a:ln w="38100" cmpd="sng">
            <a:solidFill>
              <a:srgbClr val="FF00FF"/>
            </a:solidFill>
          </a:ln>
        </p:spPr>
      </p:pic>
      <p:pic>
        <p:nvPicPr>
          <p:cNvPr id="25" name="Picture 24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85" y="509657"/>
            <a:ext cx="2423160" cy="2423160"/>
          </a:xfrm>
          <a:prstGeom prst="rect">
            <a:avLst/>
          </a:prstGeom>
          <a:ln w="38100" cmpd="sng">
            <a:solidFill>
              <a:srgbClr val="FF00FF"/>
            </a:solidFill>
          </a:ln>
        </p:spPr>
      </p:pic>
      <p:cxnSp>
        <p:nvCxnSpPr>
          <p:cNvPr id="26" name="Straight Arrow Connector 25"/>
          <p:cNvCxnSpPr/>
          <p:nvPr/>
        </p:nvCxnSpPr>
        <p:spPr>
          <a:xfrm flipV="1">
            <a:off x="2521515" y="3566633"/>
            <a:ext cx="883417" cy="645944"/>
          </a:xfrm>
          <a:prstGeom prst="straightConnector1">
            <a:avLst/>
          </a:prstGeom>
          <a:ln w="44450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89845" y="1877886"/>
            <a:ext cx="523822" cy="824110"/>
          </a:xfrm>
          <a:prstGeom prst="straightConnector1">
            <a:avLst/>
          </a:prstGeom>
          <a:ln w="44450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608441" y="-3656"/>
            <a:ext cx="3928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</a:rPr>
              <a:t>Sample Skew-T Diagrams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41854" y="4509797"/>
            <a:ext cx="1402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srgbClr val="FF00FF"/>
                </a:solidFill>
              </a:rPr>
              <a:t>“Center Drop”</a:t>
            </a:r>
            <a:endParaRPr lang="en-US" sz="16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9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2974"/>
            <a:ext cx="8229600" cy="1143000"/>
          </a:xfrm>
        </p:spPr>
        <p:txBody>
          <a:bodyPr/>
          <a:lstStyle/>
          <a:p>
            <a:r>
              <a:rPr lang="en-US" dirty="0" smtClean="0"/>
              <a:t>Mission 20160920I1 (RAPX)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3068"/>
            <a:ext cx="9144000" cy="715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LPS:</a:t>
            </a:r>
            <a:r>
              <a:rPr lang="en-US" sz="2800" dirty="0" smtClean="0"/>
              <a:t> Bucci </a:t>
            </a:r>
            <a:r>
              <a:rPr lang="en-US" sz="2800" b="1" dirty="0" smtClean="0">
                <a:solidFill>
                  <a:srgbClr val="77933C"/>
                </a:solidFill>
              </a:rPr>
              <a:t>Radar:</a:t>
            </a:r>
            <a:r>
              <a:rPr lang="en-US" sz="2800" dirty="0" smtClean="0"/>
              <a:t> Klotz/</a:t>
            </a:r>
            <a:r>
              <a:rPr lang="en-US" sz="2800" dirty="0" err="1" smtClean="0"/>
              <a:t>Gamache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77933C"/>
                </a:solidFill>
              </a:rPr>
              <a:t>Drops:</a:t>
            </a:r>
            <a:r>
              <a:rPr lang="en-US" sz="2800" dirty="0" smtClean="0"/>
              <a:t> </a:t>
            </a:r>
            <a:r>
              <a:rPr lang="en-US" sz="2800" dirty="0" err="1" smtClean="0"/>
              <a:t>Christophersen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118929"/>
            <a:ext cx="3647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NHC Intensity:</a:t>
            </a:r>
            <a:r>
              <a:rPr lang="en-US" sz="3200" dirty="0" smtClean="0">
                <a:solidFill>
                  <a:prstClr val="black"/>
                </a:solidFill>
              </a:rPr>
              <a:t> 40kts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Motion: </a:t>
            </a:r>
            <a:r>
              <a:rPr lang="en-US" sz="3200" dirty="0" smtClean="0">
                <a:solidFill>
                  <a:prstClr val="black"/>
                </a:solidFill>
              </a:rPr>
              <a:t>~15kts W</a:t>
            </a: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Shear: </a:t>
            </a:r>
            <a:r>
              <a:rPr lang="en-US" sz="3200" dirty="0" smtClean="0">
                <a:solidFill>
                  <a:prstClr val="black"/>
                </a:solidFill>
              </a:rPr>
              <a:t>SSW @ 15 </a:t>
            </a:r>
            <a:r>
              <a:rPr lang="en-US" sz="3200" dirty="0" err="1" smtClean="0">
                <a:solidFill>
                  <a:prstClr val="black"/>
                </a:solidFill>
              </a:rPr>
              <a:t>kts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85" y="1826351"/>
            <a:ext cx="4583083" cy="4583083"/>
          </a:xfrm>
          <a:prstGeom prst="rect">
            <a:avLst/>
          </a:prstGeom>
        </p:spPr>
      </p:pic>
      <p:pic>
        <p:nvPicPr>
          <p:cNvPr id="2" name="Picture 1" descr="KARL_20160920I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01328"/>
            <a:ext cx="4423468" cy="331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7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2974"/>
            <a:ext cx="8229600" cy="1143000"/>
          </a:xfrm>
        </p:spPr>
        <p:txBody>
          <a:bodyPr/>
          <a:lstStyle/>
          <a:p>
            <a:r>
              <a:rPr lang="en-US" dirty="0" smtClean="0"/>
              <a:t>Mission 20160920I1 (RAPX)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3068"/>
            <a:ext cx="9144000" cy="715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LPS:</a:t>
            </a:r>
            <a:r>
              <a:rPr lang="en-US" sz="2800" dirty="0" smtClean="0"/>
              <a:t> Bucci </a:t>
            </a:r>
            <a:r>
              <a:rPr lang="en-US" sz="2800" b="1" dirty="0" smtClean="0">
                <a:solidFill>
                  <a:srgbClr val="77933C"/>
                </a:solidFill>
              </a:rPr>
              <a:t>Radar:</a:t>
            </a:r>
            <a:r>
              <a:rPr lang="en-US" sz="2800" dirty="0" smtClean="0"/>
              <a:t> Klotz/</a:t>
            </a:r>
            <a:r>
              <a:rPr lang="en-US" sz="2800" dirty="0" err="1" smtClean="0"/>
              <a:t>Gamache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77933C"/>
                </a:solidFill>
              </a:rPr>
              <a:t>Drops:</a:t>
            </a:r>
            <a:r>
              <a:rPr lang="en-US" sz="2800" dirty="0" smtClean="0"/>
              <a:t> </a:t>
            </a:r>
            <a:r>
              <a:rPr lang="en-US" sz="2800" dirty="0" err="1" smtClean="0"/>
              <a:t>Christophersen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49643"/>
            <a:ext cx="4643611" cy="34692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530" y="3772611"/>
            <a:ext cx="6432080" cy="30853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2130" y="1822251"/>
            <a:ext cx="36096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FL Altitude:</a:t>
            </a:r>
            <a:r>
              <a:rPr lang="en-US" sz="3200" dirty="0" smtClean="0">
                <a:solidFill>
                  <a:prstClr val="black"/>
                </a:solidFill>
              </a:rPr>
              <a:t> 10000 </a:t>
            </a:r>
            <a:r>
              <a:rPr lang="en-US" sz="3200" dirty="0" err="1" smtClean="0">
                <a:solidFill>
                  <a:prstClr val="black"/>
                </a:solidFill>
              </a:rPr>
              <a:t>ft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Peak FL:</a:t>
            </a:r>
            <a:r>
              <a:rPr lang="en-US" sz="3200" dirty="0" smtClean="0">
                <a:solidFill>
                  <a:prstClr val="black"/>
                </a:solidFill>
              </a:rPr>
              <a:t> 25kts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Peak SFMR: </a:t>
            </a:r>
            <a:r>
              <a:rPr lang="en-US" sz="3200" dirty="0" smtClean="0">
                <a:solidFill>
                  <a:prstClr val="black"/>
                </a:solidFill>
              </a:rPr>
              <a:t>34kts</a:t>
            </a:r>
          </a:p>
        </p:txBody>
      </p:sp>
    </p:spTree>
    <p:extLst>
      <p:ext uri="{BB962C8B-B14F-4D97-AF65-F5344CB8AC3E}">
        <p14:creationId xmlns:p14="http://schemas.microsoft.com/office/powerpoint/2010/main" val="7517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00376"/>
            <a:ext cx="9144000" cy="67226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77933C"/>
                </a:solidFill>
              </a:rPr>
              <a:t>Radar Analyses:</a:t>
            </a:r>
            <a:r>
              <a:rPr lang="en-US" dirty="0" smtClean="0"/>
              <a:t> </a:t>
            </a:r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77933C"/>
                </a:solidFill>
              </a:rPr>
              <a:t>Drops:</a:t>
            </a:r>
            <a:r>
              <a:rPr lang="en-US" dirty="0" smtClean="0"/>
              <a:t> 14 (1 bad) </a:t>
            </a:r>
            <a:r>
              <a:rPr lang="en-US" b="1" dirty="0" smtClean="0">
                <a:solidFill>
                  <a:srgbClr val="77933C"/>
                </a:solidFill>
              </a:rPr>
              <a:t>Highest Echo Tops:</a:t>
            </a:r>
            <a:r>
              <a:rPr lang="en-US" dirty="0" smtClean="0"/>
              <a:t> 16km 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952" y="5971721"/>
            <a:ext cx="8229600" cy="886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>
                <a:solidFill>
                  <a:srgbClr val="77933C"/>
                </a:solidFill>
              </a:rPr>
              <a:t>Problems:</a:t>
            </a:r>
            <a:r>
              <a:rPr lang="en-US" dirty="0" smtClean="0">
                <a:solidFill>
                  <a:prstClr val="black"/>
                </a:solidFill>
              </a:rPr>
              <a:t> None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1441"/>
            <a:ext cx="9144000" cy="43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0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75" y="983859"/>
            <a:ext cx="8116183" cy="73208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 smtClean="0"/>
              <a:t>20160921I1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2700" dirty="0"/>
              <a:t>LPS (Jun Zhang), Radar (Paul </a:t>
            </a:r>
            <a:r>
              <a:rPr lang="en-US" altLang="zh-CN" sz="2700" dirty="0" err="1"/>
              <a:t>Reasor</a:t>
            </a:r>
            <a:r>
              <a:rPr lang="en-US" altLang="zh-CN" sz="2700" dirty="0"/>
              <a:t>), </a:t>
            </a:r>
            <a:r>
              <a:rPr lang="en-US" altLang="zh-CN" sz="2700" dirty="0" err="1"/>
              <a:t>Sonde</a:t>
            </a:r>
            <a:r>
              <a:rPr lang="en-US" altLang="zh-CN" sz="2700" dirty="0"/>
              <a:t> (Brittany Dahl)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700" y="1874317"/>
            <a:ext cx="6407214" cy="3862506"/>
          </a:xfrm>
        </p:spPr>
      </p:pic>
    </p:spTree>
    <p:extLst>
      <p:ext uri="{BB962C8B-B14F-4D97-AF65-F5344CB8AC3E}">
        <p14:creationId xmlns:p14="http://schemas.microsoft.com/office/powerpoint/2010/main" val="415092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76200"/>
            <a:ext cx="723900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Agenda for </a:t>
            </a:r>
            <a:r>
              <a:rPr lang="en-US" sz="3600" dirty="0" smtClean="0">
                <a:solidFill>
                  <a:srgbClr val="FFFF00"/>
                </a:solidFill>
              </a:rPr>
              <a:t>Karl debrief</a:t>
            </a:r>
          </a:p>
          <a:p>
            <a:endParaRPr lang="en-US" sz="1000" b="1" dirty="0"/>
          </a:p>
          <a:p>
            <a:pPr marL="457200" indent="-457200">
              <a:buAutoNum type="arabicPeriod"/>
            </a:pPr>
            <a:r>
              <a:rPr lang="en-US" sz="2400" dirty="0" smtClean="0"/>
              <a:t>Overview </a:t>
            </a:r>
            <a:r>
              <a:rPr lang="en-US" sz="2400" dirty="0"/>
              <a:t>of </a:t>
            </a:r>
            <a:r>
              <a:rPr lang="en-US" sz="2400" dirty="0" smtClean="0"/>
              <a:t>missions</a:t>
            </a:r>
          </a:p>
          <a:p>
            <a:r>
              <a:rPr lang="en-US" sz="2400" dirty="0" smtClean="0"/>
              <a:t>    a. IFEX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</a:p>
          <a:p>
            <a:r>
              <a:rPr lang="en-US" sz="2400" dirty="0" smtClean="0"/>
              <a:t>2. Logistics</a:t>
            </a:r>
          </a:p>
          <a:p>
            <a:r>
              <a:rPr lang="en-US" sz="2400" dirty="0"/>
              <a:t>    a. Staffing (airborne and ground-based)</a:t>
            </a:r>
            <a:br>
              <a:rPr lang="en-US" sz="2400" dirty="0"/>
            </a:br>
            <a:r>
              <a:rPr lang="en-US" sz="2400" dirty="0"/>
              <a:t>    b. Communications, including social media</a:t>
            </a:r>
            <a:br>
              <a:rPr lang="en-US" sz="2400" dirty="0"/>
            </a:br>
            <a:r>
              <a:rPr lang="en-US" sz="2400" dirty="0"/>
              <a:t>    c. Safety</a:t>
            </a:r>
          </a:p>
          <a:p>
            <a:r>
              <a:rPr lang="en-US" sz="2400" dirty="0"/>
              <a:t>    d. Administrative</a:t>
            </a:r>
          </a:p>
          <a:p>
            <a:r>
              <a:rPr lang="en-US" sz="2400" dirty="0"/>
              <a:t>    e. Suggestions for me</a:t>
            </a:r>
          </a:p>
          <a:p>
            <a:r>
              <a:rPr lang="en-US" sz="2400" dirty="0"/>
              <a:t>    f. Other comments, </a:t>
            </a:r>
            <a:r>
              <a:rPr lang="en-US" sz="2400" dirty="0" err="1"/>
              <a:t>etc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3. Science summary</a:t>
            </a:r>
          </a:p>
          <a:p>
            <a:r>
              <a:rPr lang="en-US" sz="2400" dirty="0" smtClean="0"/>
              <a:t>    a</a:t>
            </a:r>
            <a:r>
              <a:rPr lang="en-US" sz="2400" dirty="0"/>
              <a:t>. </a:t>
            </a:r>
            <a:r>
              <a:rPr lang="en-US" sz="2400" dirty="0" smtClean="0"/>
              <a:t>motivation for RAPX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b. LPS summaries</a:t>
            </a:r>
          </a:p>
        </p:txBody>
      </p:sp>
    </p:spTree>
    <p:extLst>
      <p:ext uri="{BB962C8B-B14F-4D97-AF65-F5344CB8AC3E}">
        <p14:creationId xmlns:p14="http://schemas.microsoft.com/office/powerpoint/2010/main" val="40491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64" y="2379304"/>
            <a:ext cx="3886200" cy="293624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005" y="2379305"/>
            <a:ext cx="4873945" cy="2938194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8175" y="983859"/>
            <a:ext cx="8116183" cy="73208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 smtClean="0"/>
              <a:t>20160921I1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2700" dirty="0"/>
              <a:t>LPS (Jun Zhang), Radar (Paul </a:t>
            </a:r>
            <a:r>
              <a:rPr lang="en-US" altLang="zh-CN" sz="2700" dirty="0" err="1"/>
              <a:t>Reasor</a:t>
            </a:r>
            <a:r>
              <a:rPr lang="en-US" altLang="zh-CN" sz="2700" dirty="0"/>
              <a:t>), </a:t>
            </a:r>
            <a:r>
              <a:rPr lang="en-US" altLang="zh-CN" sz="2700" dirty="0" err="1"/>
              <a:t>Sonde</a:t>
            </a:r>
            <a:r>
              <a:rPr lang="en-US" altLang="zh-CN" sz="2700" dirty="0"/>
              <a:t> (Brittany Dahl)</a:t>
            </a:r>
            <a:endParaRPr lang="en-US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968188" y="5473433"/>
            <a:ext cx="25357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Deep layer shear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92163" y="5525300"/>
            <a:ext cx="24319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Water vapor</a:t>
            </a:r>
          </a:p>
        </p:txBody>
      </p:sp>
    </p:spTree>
    <p:extLst>
      <p:ext uri="{BB962C8B-B14F-4D97-AF65-F5344CB8AC3E}">
        <p14:creationId xmlns:p14="http://schemas.microsoft.com/office/powerpoint/2010/main" val="275345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976" y="2099599"/>
            <a:ext cx="4486918" cy="271684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2" y="1763420"/>
            <a:ext cx="4264159" cy="3294063"/>
          </a:xfr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02902" y="962182"/>
            <a:ext cx="8116183" cy="7320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300" b="1" dirty="0">
                <a:solidFill>
                  <a:prstClr val="black"/>
                </a:solidFill>
              </a:rPr>
              <a:t>20160921I1 </a:t>
            </a:r>
            <a:r>
              <a:rPr lang="en-US" altLang="zh-CN" sz="3300" dirty="0">
                <a:solidFill>
                  <a:prstClr val="black"/>
                </a:solidFill>
              </a:rPr>
              <a:t/>
            </a:r>
            <a:br>
              <a:rPr lang="en-US" altLang="zh-CN" sz="3300" dirty="0">
                <a:solidFill>
                  <a:prstClr val="black"/>
                </a:solidFill>
              </a:rPr>
            </a:br>
            <a:r>
              <a:rPr lang="en-US" altLang="zh-CN" sz="2700" dirty="0">
                <a:solidFill>
                  <a:prstClr val="black"/>
                </a:solidFill>
              </a:rPr>
              <a:t>LPS (Jun Zhang), Radar (Paul </a:t>
            </a:r>
            <a:r>
              <a:rPr lang="en-US" altLang="zh-CN" sz="2700" dirty="0" err="1">
                <a:solidFill>
                  <a:prstClr val="black"/>
                </a:solidFill>
              </a:rPr>
              <a:t>Reasor</a:t>
            </a:r>
            <a:r>
              <a:rPr lang="en-US" altLang="zh-CN" sz="2700" dirty="0">
                <a:solidFill>
                  <a:prstClr val="black"/>
                </a:solidFill>
              </a:rPr>
              <a:t>), </a:t>
            </a:r>
            <a:r>
              <a:rPr lang="en-US" altLang="zh-CN" sz="2700" dirty="0" err="1">
                <a:solidFill>
                  <a:prstClr val="black"/>
                </a:solidFill>
              </a:rPr>
              <a:t>Sonde</a:t>
            </a:r>
            <a:r>
              <a:rPr lang="en-US" altLang="zh-CN" sz="2700" dirty="0">
                <a:solidFill>
                  <a:prstClr val="black"/>
                </a:solidFill>
              </a:rPr>
              <a:t> (Brittany Dahl)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02" y="5162230"/>
            <a:ext cx="82511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</a:rPr>
              <a:t>RAPX mission:  </a:t>
            </a:r>
            <a:r>
              <a:rPr lang="en-US" sz="1350" dirty="0">
                <a:solidFill>
                  <a:prstClr val="black"/>
                </a:solidFill>
              </a:rPr>
              <a:t>No problem with radar software, everything was smooth for the first </a:t>
            </a:r>
            <a:r>
              <a:rPr lang="en-US" altLang="zh-CN" sz="1350" dirty="0">
                <a:solidFill>
                  <a:prstClr val="black"/>
                </a:solidFill>
              </a:rPr>
              <a:t>2 AM </a:t>
            </a:r>
            <a:r>
              <a:rPr lang="en-US" sz="1350" dirty="0">
                <a:solidFill>
                  <a:prstClr val="black"/>
                </a:solidFill>
              </a:rPr>
              <a:t>flight (seat-belt light wasn’t on all the time during the mission),  18 </a:t>
            </a:r>
            <a:r>
              <a:rPr lang="en-US" sz="1350" dirty="0" err="1">
                <a:solidFill>
                  <a:prstClr val="black"/>
                </a:solidFill>
              </a:rPr>
              <a:t>sondes</a:t>
            </a:r>
            <a:r>
              <a:rPr lang="en-US" sz="1350" dirty="0">
                <a:solidFill>
                  <a:prstClr val="black"/>
                </a:solidFill>
              </a:rPr>
              <a:t>,  4 Doppler radar passes, maximum surface wind ~ 40 </a:t>
            </a:r>
            <a:r>
              <a:rPr lang="en-US" sz="1350" dirty="0" err="1">
                <a:solidFill>
                  <a:prstClr val="black"/>
                </a:solidFill>
              </a:rPr>
              <a:t>kts</a:t>
            </a:r>
            <a:r>
              <a:rPr lang="en-US" sz="1350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0945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4126"/>
            <a:ext cx="3403190" cy="2498732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818" y="863033"/>
            <a:ext cx="3383834" cy="2449824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6" y="3477045"/>
            <a:ext cx="3228778" cy="2324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983" y="3425633"/>
            <a:ext cx="3152468" cy="23151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861" y="1019609"/>
            <a:ext cx="2918243" cy="2825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8451" y="4108591"/>
            <a:ext cx="2536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Shallow vortex, not much scatter at 5 km altitude. Tilt analysis may not be meaningful at this stage. </a:t>
            </a:r>
          </a:p>
          <a:p>
            <a:endParaRPr lang="en-US" sz="1350" dirty="0">
              <a:solidFill>
                <a:prstClr val="black"/>
              </a:solidFill>
            </a:endParaRPr>
          </a:p>
          <a:p>
            <a:r>
              <a:rPr lang="en-US" sz="1350" dirty="0">
                <a:solidFill>
                  <a:prstClr val="black"/>
                </a:solidFill>
              </a:rPr>
              <a:t>S</a:t>
            </a:r>
            <a:r>
              <a:rPr lang="en-US" altLang="zh-CN" sz="1350" dirty="0">
                <a:solidFill>
                  <a:prstClr val="black"/>
                </a:solidFill>
              </a:rPr>
              <a:t>torm became tropical depression after our mission. Two P3 missions following this mission were cancelled. </a:t>
            </a:r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192" y="857251"/>
            <a:ext cx="7135586" cy="550829"/>
          </a:xfrm>
        </p:spPr>
        <p:txBody>
          <a:bodyPr>
            <a:normAutofit/>
          </a:bodyPr>
          <a:lstStyle/>
          <a:p>
            <a:r>
              <a:rPr lang="en-US" sz="2400" b="1" dirty="0"/>
              <a:t>Karl (160921n1)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27" y="1519435"/>
            <a:ext cx="3551068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2079" y="4994116"/>
            <a:ext cx="7474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</a:rPr>
              <a:t>Notes: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Actual Track shifted ~1.8 </a:t>
            </a:r>
            <a:r>
              <a:rPr lang="en-US" sz="1500" dirty="0" err="1">
                <a:solidFill>
                  <a:prstClr val="black"/>
                </a:solidFill>
              </a:rPr>
              <a:t>deg</a:t>
            </a:r>
            <a:r>
              <a:rPr lang="en-US" sz="1500" dirty="0">
                <a:solidFill>
                  <a:prstClr val="black"/>
                </a:solidFill>
              </a:rPr>
              <a:t> south of original planned  track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18 drops made (4 added) and all 18 were good drops  and were transmitted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Leg between drops 5  and 6  and 6 and 7  truncated somewhat to west due to convection 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150" y="1587184"/>
            <a:ext cx="3025832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5202" y="4346699"/>
            <a:ext cx="15476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1754 Z (CIRA)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51724" y="1053197"/>
            <a:ext cx="347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Vmax= 30 </a:t>
            </a:r>
            <a:r>
              <a:rPr lang="en-US" dirty="0" err="1">
                <a:solidFill>
                  <a:prstClr val="black"/>
                </a:solidFill>
              </a:rPr>
              <a:t>kt</a:t>
            </a:r>
            <a:r>
              <a:rPr lang="en-US" dirty="0">
                <a:solidFill>
                  <a:prstClr val="black"/>
                </a:solidFill>
              </a:rPr>
              <a:t> SFC P= 1007 </a:t>
            </a:r>
            <a:r>
              <a:rPr lang="en-US" dirty="0" err="1">
                <a:solidFill>
                  <a:prstClr val="black"/>
                </a:solidFill>
              </a:rPr>
              <a:t>mb</a:t>
            </a:r>
            <a:r>
              <a:rPr lang="en-US" dirty="0">
                <a:solidFill>
                  <a:prstClr val="black"/>
                </a:solidFill>
              </a:rPr>
              <a:t> @21z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982" y="1813577"/>
            <a:ext cx="2717858" cy="2400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35326" y="4684461"/>
            <a:ext cx="30165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</a:rPr>
              <a:t>Takeoff~ 1700Z  and  landing ~0010z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5517" y="4302582"/>
            <a:ext cx="8194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</a:rPr>
              <a:t>Planned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04958" y="4400552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</a:rPr>
              <a:t>Actual</a:t>
            </a:r>
          </a:p>
        </p:txBody>
      </p:sp>
    </p:spTree>
    <p:extLst>
      <p:ext uri="{BB962C8B-B14F-4D97-AF65-F5344CB8AC3E}">
        <p14:creationId xmlns:p14="http://schemas.microsoft.com/office/powerpoint/2010/main" val="102406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38608" y="1051273"/>
            <a:ext cx="21996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Karl 160921n1 Plots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(Sim </a:t>
            </a:r>
            <a:r>
              <a:rPr lang="en-US" dirty="0" err="1">
                <a:solidFill>
                  <a:prstClr val="black"/>
                </a:solidFill>
              </a:rPr>
              <a:t>Aberson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Hui </a:t>
            </a:r>
            <a:r>
              <a:rPr lang="en-US" dirty="0" err="1">
                <a:solidFill>
                  <a:prstClr val="black"/>
                </a:solidFill>
              </a:rPr>
              <a:t>Christophersen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On-board </a:t>
            </a:r>
            <a:r>
              <a:rPr lang="en-US" dirty="0" err="1">
                <a:solidFill>
                  <a:prstClr val="black"/>
                </a:solidFill>
              </a:rPr>
              <a:t>dropsonde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processor/LPS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0" r="4539"/>
          <a:stretch/>
        </p:blipFill>
        <p:spPr>
          <a:xfrm>
            <a:off x="5857836" y="971548"/>
            <a:ext cx="3213764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14" r="3562"/>
          <a:stretch/>
        </p:blipFill>
        <p:spPr>
          <a:xfrm>
            <a:off x="397135" y="1018616"/>
            <a:ext cx="3100929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8558" y="3731082"/>
            <a:ext cx="7793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</a:rPr>
              <a:t>1. 0 KM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500" y="3714750"/>
            <a:ext cx="7793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</a:rPr>
              <a:t>6. 0 KM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33458" y="4743450"/>
            <a:ext cx="8338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</a:rPr>
              <a:t>12.0 KM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430" y="3543300"/>
            <a:ext cx="31071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07" y="556678"/>
            <a:ext cx="8201563" cy="6152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7891" y="-3656"/>
            <a:ext cx="3589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</a:rPr>
              <a:t>160922N1 (LPS: Aksoy)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3354" y="502519"/>
            <a:ext cx="67382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srgbClr val="FFFF00"/>
                </a:solidFill>
              </a:rPr>
              <a:t>Planned Flight Track and Actual Dropsondes</a:t>
            </a:r>
          </a:p>
          <a:p>
            <a:pPr algn="ctr" defTabSz="457200"/>
            <a:r>
              <a:rPr lang="en-US" sz="2800" dirty="0" smtClean="0">
                <a:solidFill>
                  <a:srgbClr val="FFFF00"/>
                </a:solidFill>
              </a:rPr>
              <a:t>(14 Planned – 1 Skipped + 7 Extra)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2438" y="4820610"/>
            <a:ext cx="3181148" cy="1280977"/>
            <a:chOff x="5721524" y="2203055"/>
            <a:chExt cx="3181148" cy="1280977"/>
          </a:xfrm>
        </p:grpSpPr>
        <p:sp>
          <p:nvSpPr>
            <p:cNvPr id="14" name="Rectangle 13"/>
            <p:cNvSpPr/>
            <p:nvPr/>
          </p:nvSpPr>
          <p:spPr>
            <a:xfrm>
              <a:off x="5721524" y="2203055"/>
              <a:ext cx="3181148" cy="1280977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ln>
                  <a:solidFill>
                    <a:srgbClr val="FFFF00"/>
                  </a:solidFill>
                </a:ln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006312" y="2508258"/>
              <a:ext cx="293551" cy="0"/>
            </a:xfrm>
            <a:prstGeom prst="line">
              <a:avLst/>
            </a:prstGeom>
            <a:ln w="15875">
              <a:solidFill>
                <a:srgbClr val="FFFF00"/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300233" y="2321422"/>
              <a:ext cx="18442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FFFF00"/>
                  </a:solidFill>
                </a:rPr>
                <a:t>Planned flight track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00233" y="2669967"/>
              <a:ext cx="2522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FFFF00"/>
                  </a:solidFill>
                </a:rPr>
                <a:t>Actual dropsonde locations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075376" y="27870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15875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00233" y="2994603"/>
              <a:ext cx="2406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FF00FF"/>
                  </a:solidFill>
                </a:rPr>
                <a:t>Extra dropsonde locations</a:t>
              </a:r>
              <a:endParaRPr lang="en-US" sz="1600" b="1" dirty="0">
                <a:solidFill>
                  <a:srgbClr val="FF00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075376" y="3111645"/>
              <a:ext cx="137160" cy="137160"/>
            </a:xfrm>
            <a:prstGeom prst="ellipse">
              <a:avLst/>
            </a:prstGeom>
            <a:solidFill>
              <a:srgbClr val="FF00FF"/>
            </a:solidFill>
            <a:ln w="15875">
              <a:solidFill>
                <a:srgbClr val="FF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8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769" y="1594177"/>
            <a:ext cx="5035656" cy="3777724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934" y="4395911"/>
            <a:ext cx="2423160" cy="2423160"/>
          </a:xfrm>
          <a:prstGeom prst="rect">
            <a:avLst/>
          </a:prstGeom>
          <a:ln w="38100" cmpd="sng">
            <a:solidFill>
              <a:srgbClr val="FF00FF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 flipV="1">
            <a:off x="4539911" y="3366516"/>
            <a:ext cx="329348" cy="1029395"/>
          </a:xfrm>
          <a:prstGeom prst="straightConnector1">
            <a:avLst/>
          </a:prstGeom>
          <a:ln w="44450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799" y="4202839"/>
            <a:ext cx="2423160" cy="2423160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5623859" y="3674713"/>
            <a:ext cx="780941" cy="1040268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799" y="746071"/>
            <a:ext cx="2423160" cy="2423160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cxnSp>
        <p:nvCxnSpPr>
          <p:cNvPr id="21" name="Straight Arrow Connector 20"/>
          <p:cNvCxnSpPr/>
          <p:nvPr/>
        </p:nvCxnSpPr>
        <p:spPr>
          <a:xfrm flipH="1">
            <a:off x="5135411" y="1729277"/>
            <a:ext cx="1269388" cy="909942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5" y="3596041"/>
            <a:ext cx="2423160" cy="2423160"/>
          </a:xfrm>
          <a:prstGeom prst="rect">
            <a:avLst/>
          </a:prstGeom>
          <a:ln w="38100" cmpd="sng">
            <a:solidFill>
              <a:srgbClr val="FF00FF"/>
            </a:solidFill>
          </a:ln>
        </p:spPr>
      </p:pic>
      <p:pic>
        <p:nvPicPr>
          <p:cNvPr id="25" name="Picture 24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85" y="589421"/>
            <a:ext cx="2423160" cy="2423160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cxnSp>
        <p:nvCxnSpPr>
          <p:cNvPr id="26" name="Straight Arrow Connector 25"/>
          <p:cNvCxnSpPr/>
          <p:nvPr/>
        </p:nvCxnSpPr>
        <p:spPr>
          <a:xfrm>
            <a:off x="2521515" y="4036949"/>
            <a:ext cx="1823839" cy="85666"/>
          </a:xfrm>
          <a:prstGeom prst="straightConnector1">
            <a:avLst/>
          </a:prstGeom>
          <a:ln w="44450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89845" y="1877886"/>
            <a:ext cx="915018" cy="761333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608441" y="-3656"/>
            <a:ext cx="3928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</a:rPr>
              <a:t>Sample Skew-T Diagrams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82390" y="4590857"/>
            <a:ext cx="1402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srgbClr val="FF00FF"/>
                </a:solidFill>
              </a:rPr>
              <a:t>“Center Drop”</a:t>
            </a:r>
            <a:endParaRPr lang="en-US" sz="16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9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2974"/>
            <a:ext cx="8229600" cy="1143000"/>
          </a:xfrm>
        </p:spPr>
        <p:txBody>
          <a:bodyPr/>
          <a:lstStyle/>
          <a:p>
            <a:r>
              <a:rPr lang="en-US" dirty="0" smtClean="0"/>
              <a:t>Mission 20160922I1 (RAPX)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3068"/>
            <a:ext cx="9144000" cy="715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LPS:</a:t>
            </a:r>
            <a:r>
              <a:rPr lang="en-US" sz="2800" dirty="0" smtClean="0"/>
              <a:t> Bucci </a:t>
            </a:r>
            <a:r>
              <a:rPr lang="en-US" sz="2800" b="1" dirty="0" smtClean="0">
                <a:solidFill>
                  <a:srgbClr val="77933C"/>
                </a:solidFill>
              </a:rPr>
              <a:t>Radar:</a:t>
            </a:r>
            <a:r>
              <a:rPr lang="en-US" sz="2800" dirty="0" smtClean="0"/>
              <a:t> Klotz/</a:t>
            </a:r>
            <a:r>
              <a:rPr lang="en-US" sz="2800" dirty="0" err="1" smtClean="0"/>
              <a:t>Gamache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77933C"/>
                </a:solidFill>
              </a:rPr>
              <a:t>Drops:</a:t>
            </a:r>
            <a:r>
              <a:rPr lang="en-US" sz="2800" dirty="0" smtClean="0"/>
              <a:t> </a:t>
            </a:r>
            <a:r>
              <a:rPr lang="en-US" sz="2800" dirty="0" err="1" smtClean="0"/>
              <a:t>Christophersen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118929"/>
            <a:ext cx="3836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NHC Intensity:</a:t>
            </a:r>
            <a:r>
              <a:rPr lang="en-US" sz="3200" dirty="0" smtClean="0">
                <a:solidFill>
                  <a:prstClr val="black"/>
                </a:solidFill>
              </a:rPr>
              <a:t> 30kts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Motion: </a:t>
            </a:r>
            <a:r>
              <a:rPr lang="en-US" sz="3200" dirty="0" smtClean="0">
                <a:solidFill>
                  <a:prstClr val="black"/>
                </a:solidFill>
              </a:rPr>
              <a:t>~17kts NW</a:t>
            </a: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Shear: </a:t>
            </a:r>
            <a:r>
              <a:rPr lang="en-US" sz="3200" dirty="0" smtClean="0">
                <a:solidFill>
                  <a:prstClr val="black"/>
                </a:solidFill>
              </a:rPr>
              <a:t>SE @ 15-25 </a:t>
            </a:r>
            <a:r>
              <a:rPr lang="en-US" sz="3200" dirty="0" err="1" smtClean="0">
                <a:solidFill>
                  <a:prstClr val="black"/>
                </a:solidFill>
              </a:rPr>
              <a:t>kts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842" y="1731560"/>
            <a:ext cx="5069565" cy="5069565"/>
          </a:xfrm>
          <a:prstGeom prst="rect">
            <a:avLst/>
          </a:prstGeom>
        </p:spPr>
      </p:pic>
      <p:pic>
        <p:nvPicPr>
          <p:cNvPr id="2" name="Picture 1" descr="KARL_20160922I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7948"/>
            <a:ext cx="4089291" cy="306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8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2974"/>
            <a:ext cx="8229600" cy="1143000"/>
          </a:xfrm>
        </p:spPr>
        <p:txBody>
          <a:bodyPr/>
          <a:lstStyle/>
          <a:p>
            <a:r>
              <a:rPr lang="en-US" dirty="0" smtClean="0"/>
              <a:t>Mission 20160922I1 (RAPX)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3068"/>
            <a:ext cx="9144000" cy="715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LPS:</a:t>
            </a:r>
            <a:r>
              <a:rPr lang="en-US" sz="2800" dirty="0" smtClean="0"/>
              <a:t> Bucci </a:t>
            </a:r>
            <a:r>
              <a:rPr lang="en-US" sz="2800" b="1" dirty="0" smtClean="0">
                <a:solidFill>
                  <a:srgbClr val="77933C"/>
                </a:solidFill>
              </a:rPr>
              <a:t>Radar:</a:t>
            </a:r>
            <a:r>
              <a:rPr lang="en-US" sz="2800" dirty="0" smtClean="0"/>
              <a:t> Klotz/</a:t>
            </a:r>
            <a:r>
              <a:rPr lang="en-US" sz="2800" dirty="0" err="1" smtClean="0"/>
              <a:t>Gamache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77933C"/>
                </a:solidFill>
              </a:rPr>
              <a:t>Drops:</a:t>
            </a:r>
            <a:r>
              <a:rPr lang="en-US" sz="2800" dirty="0" smtClean="0"/>
              <a:t> </a:t>
            </a:r>
            <a:r>
              <a:rPr lang="en-US" sz="2800" dirty="0" err="1" smtClean="0"/>
              <a:t>Christophersen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8866" y="2167592"/>
            <a:ext cx="3315086" cy="4386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3778"/>
            <a:ext cx="3318866" cy="50915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42308" y="3364493"/>
            <a:ext cx="3401692" cy="156966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FL Altitude:</a:t>
            </a:r>
            <a:r>
              <a:rPr lang="en-US" sz="3200" dirty="0" smtClean="0">
                <a:solidFill>
                  <a:prstClr val="black"/>
                </a:solidFill>
              </a:rPr>
              <a:t> 8000 </a:t>
            </a:r>
            <a:r>
              <a:rPr lang="en-US" sz="3200" dirty="0" err="1" smtClean="0">
                <a:solidFill>
                  <a:prstClr val="black"/>
                </a:solidFill>
              </a:rPr>
              <a:t>ft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Peak FL:</a:t>
            </a:r>
            <a:r>
              <a:rPr lang="en-US" sz="3200" dirty="0" smtClean="0">
                <a:solidFill>
                  <a:prstClr val="black"/>
                </a:solidFill>
              </a:rPr>
              <a:t> 54kts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Peak SFMR: </a:t>
            </a:r>
            <a:r>
              <a:rPr lang="en-US" sz="3200" dirty="0" smtClean="0">
                <a:solidFill>
                  <a:prstClr val="black"/>
                </a:solidFill>
              </a:rPr>
              <a:t>34kts</a:t>
            </a:r>
          </a:p>
        </p:txBody>
      </p:sp>
    </p:spTree>
    <p:extLst>
      <p:ext uri="{BB962C8B-B14F-4D97-AF65-F5344CB8AC3E}">
        <p14:creationId xmlns:p14="http://schemas.microsoft.com/office/powerpoint/2010/main" val="379287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89767"/>
            <a:ext cx="9144000" cy="6722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77933C"/>
                </a:solidFill>
              </a:rPr>
              <a:t>Radar Analyses:</a:t>
            </a:r>
            <a:r>
              <a:rPr lang="en-US" dirty="0" smtClean="0"/>
              <a:t> 3 </a:t>
            </a:r>
            <a:r>
              <a:rPr lang="en-US" b="1" dirty="0" smtClean="0">
                <a:solidFill>
                  <a:srgbClr val="77933C"/>
                </a:solidFill>
              </a:rPr>
              <a:t>Drops:</a:t>
            </a:r>
            <a:r>
              <a:rPr lang="en-US" dirty="0" smtClean="0"/>
              <a:t> 12 </a:t>
            </a:r>
            <a:r>
              <a:rPr lang="en-US" b="1" dirty="0" smtClean="0">
                <a:solidFill>
                  <a:srgbClr val="77933C"/>
                </a:solidFill>
              </a:rPr>
              <a:t>Highest Echo Tops:</a:t>
            </a:r>
            <a:r>
              <a:rPr lang="en-US" dirty="0" smtClean="0"/>
              <a:t> 16km 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0" y="5042786"/>
            <a:ext cx="9144000" cy="1815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>
                <a:solidFill>
                  <a:srgbClr val="77933C"/>
                </a:solidFill>
              </a:rPr>
              <a:t>Problems:</a:t>
            </a:r>
            <a:r>
              <a:rPr lang="en-US" dirty="0" smtClean="0">
                <a:solidFill>
                  <a:prstClr val="black"/>
                </a:solidFill>
              </a:rPr>
              <a:t> AOC server was down -&gt; Brad processed radar on plane</a:t>
            </a:r>
          </a:p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prstClr val="black"/>
                </a:solidFill>
              </a:rPr>
              <a:t> IWRAP cooling fan caused smoke -&gt; No communications about flight status can leave place before the AC gives the okay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43"/>
            <a:ext cx="9144000" cy="43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1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62580"/>
            <a:ext cx="717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Overview and accomplishments of Karl missions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256" y="914400"/>
            <a:ext cx="876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Long-lived system over western Atlantic basin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Slow intensification, nearly reached hurricane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SHIPS guidance indicated favorable (low shear, high SST) environment for intensification, RI was considered a reasonable possibility despite dry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RAPX missions flown, combination P-3 and G-IV (7 P-3, 4 G-IV)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 ET mission flown with G-IV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Coordinated legs with GH during 2 P-3 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28849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44" y="1836673"/>
            <a:ext cx="6574832" cy="3963552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8175" y="983859"/>
            <a:ext cx="8116183" cy="73208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 smtClean="0"/>
              <a:t>20160923I1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2700" dirty="0"/>
              <a:t>LPS (Jun Zhang), Radar (Paul </a:t>
            </a:r>
            <a:r>
              <a:rPr lang="en-US" altLang="zh-CN" sz="2700" dirty="0" err="1"/>
              <a:t>Reasor</a:t>
            </a:r>
            <a:r>
              <a:rPr lang="en-US" altLang="zh-CN" sz="2700" dirty="0"/>
              <a:t>), </a:t>
            </a:r>
            <a:r>
              <a:rPr lang="en-US" altLang="zh-CN" sz="2700" dirty="0" err="1"/>
              <a:t>Sonde</a:t>
            </a:r>
            <a:r>
              <a:rPr lang="en-US" altLang="zh-CN" sz="2700" dirty="0"/>
              <a:t> (Brittany Dahl)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958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60" y="2290084"/>
            <a:ext cx="3886200" cy="293624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895" y="2290084"/>
            <a:ext cx="4870704" cy="293624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2411" y="1145223"/>
            <a:ext cx="8116183" cy="7320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300" b="1" dirty="0">
                <a:solidFill>
                  <a:prstClr val="black"/>
                </a:solidFill>
              </a:rPr>
              <a:t>20160923I1 </a:t>
            </a:r>
            <a:r>
              <a:rPr lang="en-US" altLang="zh-CN" sz="3300" dirty="0">
                <a:solidFill>
                  <a:prstClr val="black"/>
                </a:solidFill>
              </a:rPr>
              <a:t/>
            </a:r>
            <a:br>
              <a:rPr lang="en-US" altLang="zh-CN" sz="3300" dirty="0">
                <a:solidFill>
                  <a:prstClr val="black"/>
                </a:solidFill>
              </a:rPr>
            </a:br>
            <a:r>
              <a:rPr lang="en-US" altLang="zh-CN" sz="2700" dirty="0">
                <a:solidFill>
                  <a:prstClr val="black"/>
                </a:solidFill>
              </a:rPr>
              <a:t>LPS (Jun Zhang), Radar (Paul </a:t>
            </a:r>
            <a:r>
              <a:rPr lang="en-US" altLang="zh-CN" sz="2700" dirty="0" err="1">
                <a:solidFill>
                  <a:prstClr val="black"/>
                </a:solidFill>
              </a:rPr>
              <a:t>Reasor</a:t>
            </a:r>
            <a:r>
              <a:rPr lang="en-US" altLang="zh-CN" sz="2700" dirty="0">
                <a:solidFill>
                  <a:prstClr val="black"/>
                </a:solidFill>
              </a:rPr>
              <a:t>), </a:t>
            </a:r>
            <a:r>
              <a:rPr lang="en-US" altLang="zh-CN" sz="2700" dirty="0" err="1">
                <a:solidFill>
                  <a:prstClr val="black"/>
                </a:solidFill>
              </a:rPr>
              <a:t>Sonde</a:t>
            </a:r>
            <a:r>
              <a:rPr lang="en-US" altLang="zh-CN" sz="2700" dirty="0">
                <a:solidFill>
                  <a:prstClr val="black"/>
                </a:solidFill>
              </a:rPr>
              <a:t> (Brittany Dahl)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8188" y="5473433"/>
            <a:ext cx="25357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Deep layer shear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2163" y="5525300"/>
            <a:ext cx="24319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Water vapor</a:t>
            </a:r>
          </a:p>
        </p:txBody>
      </p:sp>
    </p:spTree>
    <p:extLst>
      <p:ext uri="{BB962C8B-B14F-4D97-AF65-F5344CB8AC3E}">
        <p14:creationId xmlns:p14="http://schemas.microsoft.com/office/powerpoint/2010/main" val="1040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0558" y="1715940"/>
            <a:ext cx="5722685" cy="427348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062" y="1859054"/>
            <a:ext cx="4026914" cy="2399132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8175" y="983859"/>
            <a:ext cx="8116183" cy="73208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 smtClean="0"/>
              <a:t>20160923I1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2700" dirty="0"/>
              <a:t>LPS (Jun Zhang), Radar (Paul </a:t>
            </a:r>
            <a:r>
              <a:rPr lang="en-US" altLang="zh-CN" sz="2700" dirty="0" err="1"/>
              <a:t>Reasor</a:t>
            </a:r>
            <a:r>
              <a:rPr lang="en-US" altLang="zh-CN" sz="2700" dirty="0"/>
              <a:t>), </a:t>
            </a:r>
            <a:r>
              <a:rPr lang="en-US" altLang="zh-CN" sz="2700" dirty="0" err="1"/>
              <a:t>Sonde</a:t>
            </a:r>
            <a:r>
              <a:rPr lang="en-US" altLang="zh-CN" sz="2700" dirty="0"/>
              <a:t> (Brittany Dahl)</a:t>
            </a:r>
            <a:endParaRPr lang="en-US" sz="2700" dirty="0"/>
          </a:p>
        </p:txBody>
      </p:sp>
      <p:sp>
        <p:nvSpPr>
          <p:cNvPr id="8" name="TextBox 7"/>
          <p:cNvSpPr txBox="1"/>
          <p:nvPr/>
        </p:nvSpPr>
        <p:spPr>
          <a:xfrm>
            <a:off x="3159577" y="4286585"/>
            <a:ext cx="5813453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</a:rPr>
              <a:t>RAPX mission:  </a:t>
            </a:r>
            <a:r>
              <a:rPr lang="en-US" sz="1350" dirty="0">
                <a:solidFill>
                  <a:prstClr val="black"/>
                </a:solidFill>
              </a:rPr>
              <a:t>Overall successful mission. No problem with radar software, 4 Doppler radar passes, 18 </a:t>
            </a:r>
            <a:r>
              <a:rPr lang="en-US" sz="1350" dirty="0" err="1">
                <a:solidFill>
                  <a:prstClr val="black"/>
                </a:solidFill>
              </a:rPr>
              <a:t>sondes</a:t>
            </a:r>
            <a:r>
              <a:rPr lang="en-US" sz="1350" dirty="0">
                <a:solidFill>
                  <a:prstClr val="black"/>
                </a:solidFill>
              </a:rPr>
              <a:t> (NHC center </a:t>
            </a:r>
            <a:r>
              <a:rPr lang="en-US" sz="1350" dirty="0" err="1">
                <a:solidFill>
                  <a:prstClr val="black"/>
                </a:solidFill>
              </a:rPr>
              <a:t>sondes</a:t>
            </a:r>
            <a:r>
              <a:rPr lang="en-US" sz="1350" dirty="0">
                <a:solidFill>
                  <a:prstClr val="black"/>
                </a:solidFill>
              </a:rPr>
              <a:t>), maximum surface wind ~ 55 </a:t>
            </a:r>
            <a:r>
              <a:rPr lang="en-US" sz="1350" dirty="0" err="1">
                <a:solidFill>
                  <a:prstClr val="black"/>
                </a:solidFill>
              </a:rPr>
              <a:t>kts</a:t>
            </a:r>
            <a:r>
              <a:rPr lang="en-US" sz="1350" dirty="0">
                <a:solidFill>
                  <a:prstClr val="black"/>
                </a:solidFill>
              </a:rPr>
              <a:t>. Coordinated with Global Hawk (GH) mission scientist to do an over pass on the E-W leg. Conducted boundary layer stepped descent module during the downwind leg at SE quadrant before meeting with GH. </a:t>
            </a:r>
          </a:p>
          <a:p>
            <a:r>
              <a:rPr lang="en-US" sz="1350" b="1" dirty="0">
                <a:solidFill>
                  <a:prstClr val="black"/>
                </a:solidFill>
              </a:rPr>
              <a:t>Problems:</a:t>
            </a:r>
            <a:r>
              <a:rPr lang="en-US" sz="1350" dirty="0">
                <a:solidFill>
                  <a:prstClr val="black"/>
                </a:solidFill>
              </a:rPr>
              <a:t> Needed to coordinate with Airforce aircraft at IP. Computer screen got stuck for both flight director’s and LPS’ computers for ~20 minutes. </a:t>
            </a:r>
          </a:p>
        </p:txBody>
      </p:sp>
    </p:spTree>
    <p:extLst>
      <p:ext uri="{BB962C8B-B14F-4D97-AF65-F5344CB8AC3E}">
        <p14:creationId xmlns:p14="http://schemas.microsoft.com/office/powerpoint/2010/main" val="33077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7851"/>
            <a:ext cx="3275986" cy="236046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924" y="995281"/>
            <a:ext cx="3275986" cy="2283035"/>
          </a:xfr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7039"/>
            <a:ext cx="3231741" cy="2290903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924" y="3491559"/>
            <a:ext cx="3275986" cy="2366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304" y="1131094"/>
            <a:ext cx="2939675" cy="27967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3702" y="4063705"/>
            <a:ext cx="253648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Storm was developing as the vortex became deeper than a day ago. Vortex tilt was small indicating the storm may  intensify during our flight.</a:t>
            </a:r>
          </a:p>
          <a:p>
            <a:r>
              <a:rPr lang="en-US" sz="1350" dirty="0">
                <a:solidFill>
                  <a:prstClr val="black"/>
                </a:solidFill>
              </a:rPr>
              <a:t>The outflow was struggling to develop which may be due to high shear. </a:t>
            </a:r>
          </a:p>
          <a:p>
            <a:endParaRPr lang="en-US" sz="1350" dirty="0">
              <a:solidFill>
                <a:prstClr val="black"/>
              </a:solidFill>
            </a:endParaRPr>
          </a:p>
          <a:p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0" y="857251"/>
            <a:ext cx="8948062" cy="702389"/>
          </a:xfrm>
        </p:spPr>
        <p:txBody>
          <a:bodyPr/>
          <a:lstStyle/>
          <a:p>
            <a:r>
              <a:rPr lang="en-US" dirty="0" smtClean="0"/>
              <a:t>                             </a:t>
            </a:r>
            <a:r>
              <a:rPr lang="en-US" sz="2400" dirty="0"/>
              <a:t>Karl(</a:t>
            </a:r>
            <a:r>
              <a:rPr lang="en-US" sz="2400" b="1" dirty="0"/>
              <a:t>160923N1)      </a:t>
            </a:r>
            <a:r>
              <a:rPr lang="en-US" sz="1800" dirty="0"/>
              <a:t>Vmax_55-kt SFC P= 990mb @20z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661" y="1662163"/>
            <a:ext cx="3207339" cy="25717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13" t="6244" r="24078"/>
          <a:stretch/>
        </p:blipFill>
        <p:spPr>
          <a:xfrm>
            <a:off x="196787" y="1608625"/>
            <a:ext cx="2029598" cy="275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169" y="1609110"/>
            <a:ext cx="3025833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169" y="4785375"/>
            <a:ext cx="87521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</a:rPr>
              <a:t>Notes: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Actual track shifted southward a bit  with fewer drops requested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12 drops planned and 11 were made with  9/11  good and  2 terminating  @ 850-900mb (All Transmitted) Leg from drop 5 to 6  not flown due to  need to divert due to convection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MTS site down ~ 30 minutes during flight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6430" y="4302593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Planned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7372" y="431891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Actual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6876" y="4465868"/>
            <a:ext cx="27199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</a:rPr>
              <a:t>Takeoff~1710z and landing ~00z </a:t>
            </a:r>
          </a:p>
        </p:txBody>
      </p:sp>
    </p:spTree>
    <p:extLst>
      <p:ext uri="{BB962C8B-B14F-4D97-AF65-F5344CB8AC3E}">
        <p14:creationId xmlns:p14="http://schemas.microsoft.com/office/powerpoint/2010/main" val="384165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40" y="938891"/>
            <a:ext cx="3551068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60" r="5788"/>
          <a:stretch/>
        </p:blipFill>
        <p:spPr>
          <a:xfrm>
            <a:off x="5780121" y="873578"/>
            <a:ext cx="3201488" cy="2914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0078" y="3543299"/>
            <a:ext cx="2759722" cy="2400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799" y="3714751"/>
            <a:ext cx="6799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1.0 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0900" y="3780065"/>
            <a:ext cx="6799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6.0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4856" y="4792438"/>
            <a:ext cx="7473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12.0 km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94723" y="1036865"/>
            <a:ext cx="205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Karl 160923n1 plots</a:t>
            </a:r>
          </a:p>
          <a:p>
            <a:pPr algn="ctr"/>
            <a:r>
              <a:rPr lang="en-US" sz="1350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Sim </a:t>
            </a:r>
            <a:r>
              <a:rPr lang="en-US" dirty="0" err="1">
                <a:solidFill>
                  <a:prstClr val="black"/>
                </a:solidFill>
              </a:rPr>
              <a:t>Aberson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67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2974"/>
            <a:ext cx="8229600" cy="1143000"/>
          </a:xfrm>
        </p:spPr>
        <p:txBody>
          <a:bodyPr/>
          <a:lstStyle/>
          <a:p>
            <a:r>
              <a:rPr lang="en-US" dirty="0" smtClean="0"/>
              <a:t>Mission 20160923I2 (RAPX)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3068"/>
            <a:ext cx="9144000" cy="715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LPS:</a:t>
            </a:r>
            <a:r>
              <a:rPr lang="en-US" sz="2800" dirty="0" smtClean="0"/>
              <a:t> Bucci </a:t>
            </a:r>
            <a:r>
              <a:rPr lang="en-US" sz="2800" b="1" dirty="0" smtClean="0">
                <a:solidFill>
                  <a:srgbClr val="77933C"/>
                </a:solidFill>
              </a:rPr>
              <a:t>Radar:</a:t>
            </a:r>
            <a:r>
              <a:rPr lang="en-US" sz="2800" dirty="0" smtClean="0"/>
              <a:t> Klotz/</a:t>
            </a:r>
            <a:r>
              <a:rPr lang="en-US" sz="2800" dirty="0" err="1" smtClean="0"/>
              <a:t>Gamache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77933C"/>
                </a:solidFill>
              </a:rPr>
              <a:t>Drops:</a:t>
            </a:r>
            <a:r>
              <a:rPr lang="en-US" sz="2800" dirty="0" smtClean="0"/>
              <a:t> </a:t>
            </a:r>
            <a:r>
              <a:rPr lang="en-US" sz="2800" dirty="0" err="1" smtClean="0"/>
              <a:t>Christophersen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118929"/>
            <a:ext cx="3836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NHC Intensity:</a:t>
            </a:r>
            <a:r>
              <a:rPr lang="en-US" sz="3200" dirty="0" smtClean="0">
                <a:solidFill>
                  <a:prstClr val="black"/>
                </a:solidFill>
              </a:rPr>
              <a:t> 50kts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Motion: </a:t>
            </a:r>
            <a:r>
              <a:rPr lang="en-US" sz="3200" dirty="0" smtClean="0">
                <a:solidFill>
                  <a:prstClr val="black"/>
                </a:solidFill>
              </a:rPr>
              <a:t>~10kts N</a:t>
            </a: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Shear: </a:t>
            </a:r>
            <a:r>
              <a:rPr lang="en-US" sz="3200" dirty="0" smtClean="0">
                <a:solidFill>
                  <a:prstClr val="black"/>
                </a:solidFill>
              </a:rPr>
              <a:t>SE @ 10-</a:t>
            </a:r>
            <a:r>
              <a:rPr lang="en-US" sz="3200" dirty="0">
                <a:solidFill>
                  <a:prstClr val="black"/>
                </a:solidFill>
              </a:rPr>
              <a:t>1</a:t>
            </a:r>
            <a:r>
              <a:rPr lang="en-US" sz="3200" dirty="0" smtClean="0">
                <a:solidFill>
                  <a:prstClr val="black"/>
                </a:solidFill>
              </a:rPr>
              <a:t>5 </a:t>
            </a:r>
            <a:r>
              <a:rPr lang="en-US" sz="3200" dirty="0" err="1" smtClean="0">
                <a:solidFill>
                  <a:prstClr val="black"/>
                </a:solidFill>
              </a:rPr>
              <a:t>kts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39" y="1630374"/>
            <a:ext cx="5227625" cy="5227625"/>
          </a:xfrm>
          <a:prstGeom prst="rect">
            <a:avLst/>
          </a:prstGeom>
        </p:spPr>
      </p:pic>
      <p:pic>
        <p:nvPicPr>
          <p:cNvPr id="2" name="Picture 1" descr="KARL_20160923I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0374"/>
            <a:ext cx="4037176" cy="302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2974"/>
            <a:ext cx="8229600" cy="1143000"/>
          </a:xfrm>
        </p:spPr>
        <p:txBody>
          <a:bodyPr/>
          <a:lstStyle/>
          <a:p>
            <a:r>
              <a:rPr lang="en-US" dirty="0" smtClean="0"/>
              <a:t>Mission 20160923I2 (RAPX)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3068"/>
            <a:ext cx="9144000" cy="715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LPS:</a:t>
            </a:r>
            <a:r>
              <a:rPr lang="en-US" sz="2800" dirty="0" smtClean="0"/>
              <a:t> Bucci </a:t>
            </a:r>
            <a:r>
              <a:rPr lang="en-US" sz="2800" b="1" dirty="0" smtClean="0">
                <a:solidFill>
                  <a:srgbClr val="77933C"/>
                </a:solidFill>
              </a:rPr>
              <a:t>Radar:</a:t>
            </a:r>
            <a:r>
              <a:rPr lang="en-US" sz="2800" dirty="0" smtClean="0"/>
              <a:t> Klotz/</a:t>
            </a:r>
            <a:r>
              <a:rPr lang="en-US" sz="2800" dirty="0" err="1" smtClean="0"/>
              <a:t>Gamache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77933C"/>
                </a:solidFill>
              </a:rPr>
              <a:t>Drops:</a:t>
            </a:r>
            <a:r>
              <a:rPr lang="en-US" sz="2800" dirty="0" smtClean="0"/>
              <a:t> </a:t>
            </a:r>
            <a:r>
              <a:rPr lang="en-US" sz="2800" dirty="0" err="1" smtClean="0"/>
              <a:t>Christophersen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742308" y="3364493"/>
            <a:ext cx="3401692" cy="156966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FL Altitude:</a:t>
            </a:r>
            <a:r>
              <a:rPr lang="en-US" sz="3200" dirty="0" smtClean="0">
                <a:solidFill>
                  <a:prstClr val="black"/>
                </a:solidFill>
              </a:rPr>
              <a:t> 8000 </a:t>
            </a:r>
            <a:r>
              <a:rPr lang="en-US" sz="3200" dirty="0" err="1" smtClean="0">
                <a:solidFill>
                  <a:prstClr val="black"/>
                </a:solidFill>
              </a:rPr>
              <a:t>ft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Peak FL:</a:t>
            </a:r>
            <a:r>
              <a:rPr lang="en-US" sz="3200" dirty="0" smtClean="0">
                <a:solidFill>
                  <a:prstClr val="black"/>
                </a:solidFill>
              </a:rPr>
              <a:t> 67kts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Peak SFMR: </a:t>
            </a:r>
            <a:r>
              <a:rPr lang="en-US" sz="3200" dirty="0" smtClean="0">
                <a:solidFill>
                  <a:prstClr val="black"/>
                </a:solidFill>
              </a:rPr>
              <a:t>57kts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38" y="1606102"/>
            <a:ext cx="2881343" cy="5195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5080" y="1892179"/>
            <a:ext cx="2747228" cy="43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89767"/>
            <a:ext cx="9144000" cy="125446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77933C"/>
                </a:solidFill>
              </a:rPr>
              <a:t>Radar Analyses:</a:t>
            </a:r>
            <a:r>
              <a:rPr lang="en-US" dirty="0" smtClean="0"/>
              <a:t> 3 </a:t>
            </a:r>
            <a:r>
              <a:rPr lang="en-US" b="1" dirty="0" smtClean="0">
                <a:solidFill>
                  <a:srgbClr val="77933C"/>
                </a:solidFill>
              </a:rPr>
              <a:t>Drops:</a:t>
            </a:r>
            <a:r>
              <a:rPr lang="en-US" dirty="0" smtClean="0"/>
              <a:t> 13 (5 IR </a:t>
            </a:r>
            <a:r>
              <a:rPr lang="en-US" dirty="0" err="1" smtClean="0"/>
              <a:t>sondes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77933C"/>
                </a:solidFill>
              </a:rPr>
              <a:t>BTs:</a:t>
            </a:r>
            <a:r>
              <a:rPr lang="en-US" dirty="0" smtClean="0"/>
              <a:t> 7 (1 failed)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77933C"/>
                </a:solidFill>
              </a:rPr>
              <a:t>Highest Echo Tops:</a:t>
            </a:r>
            <a:r>
              <a:rPr lang="en-US" dirty="0"/>
              <a:t> </a:t>
            </a:r>
            <a:r>
              <a:rPr lang="en-US" dirty="0" smtClean="0"/>
              <a:t>17km 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0" y="5535690"/>
            <a:ext cx="9144000" cy="13223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>
                <a:solidFill>
                  <a:srgbClr val="77933C"/>
                </a:solidFill>
              </a:rPr>
              <a:t>Modules: </a:t>
            </a:r>
            <a:r>
              <a:rPr lang="en-US" dirty="0" smtClean="0">
                <a:solidFill>
                  <a:prstClr val="black"/>
                </a:solidFill>
              </a:rPr>
              <a:t>High Incidence SFMR circles (3 @ 45</a:t>
            </a:r>
            <a:r>
              <a:rPr lang="en-US" dirty="0">
                <a:solidFill>
                  <a:prstClr val="black"/>
                </a:solidFill>
              </a:rPr>
              <a:t>°</a:t>
            </a:r>
            <a:r>
              <a:rPr lang="en-US" dirty="0" smtClean="0">
                <a:solidFill>
                  <a:prstClr val="black"/>
                </a:solidFill>
              </a:rPr>
              <a:t>, 30</a:t>
            </a:r>
            <a:r>
              <a:rPr lang="en-US" dirty="0">
                <a:solidFill>
                  <a:prstClr val="black"/>
                </a:solidFill>
              </a:rPr>
              <a:t>°</a:t>
            </a:r>
            <a:r>
              <a:rPr lang="en-US" dirty="0" smtClean="0">
                <a:solidFill>
                  <a:prstClr val="black"/>
                </a:solidFill>
              </a:rPr>
              <a:t> and 15°)</a:t>
            </a:r>
            <a:endParaRPr lang="en-US" b="1" dirty="0" smtClean="0">
              <a:solidFill>
                <a:srgbClr val="77933C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en-US" b="1" dirty="0" smtClean="0">
                <a:solidFill>
                  <a:srgbClr val="77933C"/>
                </a:solidFill>
              </a:rPr>
              <a:t>Problems:</a:t>
            </a:r>
            <a:r>
              <a:rPr lang="en-US" dirty="0">
                <a:solidFill>
                  <a:prstClr val="black"/>
                </a:solidFill>
              </a:rPr>
              <a:t> Sensor on externally mounted </a:t>
            </a:r>
            <a:r>
              <a:rPr lang="en-US" dirty="0" smtClean="0">
                <a:solidFill>
                  <a:prstClr val="black"/>
                </a:solidFill>
              </a:rPr>
              <a:t>BT failed</a:t>
            </a:r>
          </a:p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prstClr val="black"/>
                </a:solidFill>
              </a:rPr>
              <a:t>Initially scattered BT readings (due to turning?)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865"/>
            <a:ext cx="9144000" cy="43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90" y="1831236"/>
            <a:ext cx="6774251" cy="408376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8175" y="983859"/>
            <a:ext cx="8116183" cy="7320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300" b="1" dirty="0">
                <a:solidFill>
                  <a:prstClr val="black"/>
                </a:solidFill>
              </a:rPr>
              <a:t>20160924I1 </a:t>
            </a:r>
            <a:r>
              <a:rPr lang="en-US" altLang="zh-CN" sz="3300" dirty="0">
                <a:solidFill>
                  <a:prstClr val="black"/>
                </a:solidFill>
              </a:rPr>
              <a:t/>
            </a:r>
            <a:br>
              <a:rPr lang="en-US" altLang="zh-CN" sz="3300" dirty="0">
                <a:solidFill>
                  <a:prstClr val="black"/>
                </a:solidFill>
              </a:rPr>
            </a:br>
            <a:r>
              <a:rPr lang="en-US" altLang="zh-CN" sz="2700" dirty="0">
                <a:solidFill>
                  <a:prstClr val="black"/>
                </a:solidFill>
              </a:rPr>
              <a:t>LPS (Jun Zhang), Radar ground (Paul </a:t>
            </a:r>
            <a:r>
              <a:rPr lang="en-US" altLang="zh-CN" sz="2700" dirty="0" err="1">
                <a:solidFill>
                  <a:prstClr val="black"/>
                </a:solidFill>
              </a:rPr>
              <a:t>Reasor</a:t>
            </a:r>
            <a:r>
              <a:rPr lang="en-US" altLang="zh-CN" sz="2700" dirty="0">
                <a:solidFill>
                  <a:prstClr val="black"/>
                </a:solidFill>
              </a:rPr>
              <a:t>), </a:t>
            </a:r>
            <a:r>
              <a:rPr lang="en-US" altLang="zh-CN" sz="2700" dirty="0" err="1">
                <a:solidFill>
                  <a:prstClr val="black"/>
                </a:solidFill>
              </a:rPr>
              <a:t>Sonde</a:t>
            </a:r>
            <a:r>
              <a:rPr lang="en-US" altLang="zh-CN" sz="2700" dirty="0">
                <a:solidFill>
                  <a:prstClr val="black"/>
                </a:solidFill>
              </a:rPr>
              <a:t> (Brittany Dahl)</a:t>
            </a:r>
            <a:endParaRPr lang="en-US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3202311"/>
            <a:ext cx="3529914" cy="3579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093" y="3175686"/>
            <a:ext cx="3225414" cy="358171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-304800"/>
            <a:ext cx="81534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FFFF00"/>
                </a:solidFill>
              </a:rPr>
              <a:t>Karl missions: P-3 and G-IV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9107" y="2831068"/>
            <a:ext cx="163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P-3 flight tracks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60798" y="2831068"/>
            <a:ext cx="1730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G-IV flight tracks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459590"/>
            <a:ext cx="8458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7 P-3, 5 G-IV missions flown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System struggled with continued moderate SW, then SE shear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Dry air persistent on S side of storm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Began missions when it was a TS, downgraded to TD, put missions on hold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Resumed missions when it </a:t>
            </a:r>
            <a:r>
              <a:rPr lang="en-US" dirty="0" smtClean="0">
                <a:latin typeface="+mj-lt"/>
              </a:rPr>
              <a:t>reobtained </a:t>
            </a:r>
            <a:r>
              <a:rPr lang="en-US" dirty="0" smtClean="0">
                <a:latin typeface="+mj-lt"/>
              </a:rPr>
              <a:t>TS status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Reached 60 </a:t>
            </a:r>
            <a:r>
              <a:rPr lang="en-US" dirty="0" err="1" smtClean="0">
                <a:latin typeface="+mj-lt"/>
              </a:rPr>
              <a:t>kt</a:t>
            </a:r>
            <a:r>
              <a:rPr lang="en-US" dirty="0" smtClean="0">
                <a:latin typeface="+mj-lt"/>
              </a:rPr>
              <a:t> surface winds during RAPX missions, never reached hurricane status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Novel sampling strategy with P-3 and G-IV missions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146 HRD drops released for RAPX, 20 for ET; ~15 IR </a:t>
            </a:r>
            <a:r>
              <a:rPr lang="en-US" dirty="0" err="1" smtClean="0">
                <a:latin typeface="+mj-lt"/>
              </a:rPr>
              <a:t>sonde</a:t>
            </a:r>
            <a:r>
              <a:rPr lang="en-US" dirty="0" smtClean="0">
                <a:latin typeface="+mj-lt"/>
              </a:rPr>
              <a:t>/BT combos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09861"/>
            <a:ext cx="115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ET pattern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86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36" y="2010437"/>
            <a:ext cx="3890252" cy="293930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54" y="1970837"/>
            <a:ext cx="4912794" cy="2961613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8175" y="1162512"/>
            <a:ext cx="8116183" cy="7320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300" b="1" dirty="0">
                <a:solidFill>
                  <a:prstClr val="black"/>
                </a:solidFill>
              </a:rPr>
              <a:t>20160924I1 </a:t>
            </a:r>
            <a:r>
              <a:rPr lang="en-US" altLang="zh-CN" sz="3300" dirty="0">
                <a:solidFill>
                  <a:prstClr val="black"/>
                </a:solidFill>
              </a:rPr>
              <a:t/>
            </a:r>
            <a:br>
              <a:rPr lang="en-US" altLang="zh-CN" sz="3300" dirty="0">
                <a:solidFill>
                  <a:prstClr val="black"/>
                </a:solidFill>
              </a:rPr>
            </a:br>
            <a:r>
              <a:rPr lang="en-US" altLang="zh-CN" sz="2700" dirty="0">
                <a:solidFill>
                  <a:prstClr val="black"/>
                </a:solidFill>
              </a:rPr>
              <a:t>LPS (Jun Zhang), Radar ground (Paul </a:t>
            </a:r>
            <a:r>
              <a:rPr lang="en-US" altLang="zh-CN" sz="2700" dirty="0" err="1">
                <a:solidFill>
                  <a:prstClr val="black"/>
                </a:solidFill>
              </a:rPr>
              <a:t>Reasor</a:t>
            </a:r>
            <a:r>
              <a:rPr lang="en-US" altLang="zh-CN" sz="2700" dirty="0">
                <a:solidFill>
                  <a:prstClr val="black"/>
                </a:solidFill>
              </a:rPr>
              <a:t>), </a:t>
            </a:r>
            <a:r>
              <a:rPr lang="en-US" altLang="zh-CN" sz="2700" dirty="0" err="1">
                <a:solidFill>
                  <a:prstClr val="black"/>
                </a:solidFill>
              </a:rPr>
              <a:t>Sonde</a:t>
            </a:r>
            <a:r>
              <a:rPr lang="en-US" altLang="zh-CN" sz="2700" dirty="0">
                <a:solidFill>
                  <a:prstClr val="black"/>
                </a:solidFill>
              </a:rPr>
              <a:t> (Brittany Dahl)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6501" y="5048106"/>
            <a:ext cx="25357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Deep layer shear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6239" y="5112427"/>
            <a:ext cx="24319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Water vapor</a:t>
            </a:r>
          </a:p>
        </p:txBody>
      </p:sp>
    </p:spTree>
    <p:extLst>
      <p:ext uri="{BB962C8B-B14F-4D97-AF65-F5344CB8AC3E}">
        <p14:creationId xmlns:p14="http://schemas.microsoft.com/office/powerpoint/2010/main" val="241469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1455" y="1685758"/>
            <a:ext cx="6779201" cy="431499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990" y="1903658"/>
            <a:ext cx="4006185" cy="242576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8175" y="983859"/>
            <a:ext cx="8116183" cy="7320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300" b="1" dirty="0">
                <a:solidFill>
                  <a:prstClr val="black"/>
                </a:solidFill>
              </a:rPr>
              <a:t>20160924I1 </a:t>
            </a:r>
            <a:r>
              <a:rPr lang="en-US" altLang="zh-CN" sz="3300" dirty="0">
                <a:solidFill>
                  <a:prstClr val="black"/>
                </a:solidFill>
              </a:rPr>
              <a:t/>
            </a:r>
            <a:br>
              <a:rPr lang="en-US" altLang="zh-CN" sz="3300" dirty="0">
                <a:solidFill>
                  <a:prstClr val="black"/>
                </a:solidFill>
              </a:rPr>
            </a:br>
            <a:r>
              <a:rPr lang="en-US" altLang="zh-CN" sz="2700" dirty="0">
                <a:solidFill>
                  <a:prstClr val="black"/>
                </a:solidFill>
              </a:rPr>
              <a:t>LPS (Jun Zhang), Radar ground (Paul </a:t>
            </a:r>
            <a:r>
              <a:rPr lang="en-US" altLang="zh-CN" sz="2700" dirty="0" err="1">
                <a:solidFill>
                  <a:prstClr val="black"/>
                </a:solidFill>
              </a:rPr>
              <a:t>Reasor</a:t>
            </a:r>
            <a:r>
              <a:rPr lang="en-US" altLang="zh-CN" sz="2700" dirty="0">
                <a:solidFill>
                  <a:prstClr val="black"/>
                </a:solidFill>
              </a:rPr>
              <a:t>), </a:t>
            </a:r>
            <a:r>
              <a:rPr lang="en-US" altLang="zh-CN" sz="2700" dirty="0" err="1">
                <a:solidFill>
                  <a:prstClr val="black"/>
                </a:solidFill>
              </a:rPr>
              <a:t>Sonde</a:t>
            </a:r>
            <a:r>
              <a:rPr lang="en-US" altLang="zh-CN" sz="2700" dirty="0">
                <a:solidFill>
                  <a:prstClr val="black"/>
                </a:solidFill>
              </a:rPr>
              <a:t> (Brittany Dahl)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1446" y="4388551"/>
            <a:ext cx="5738533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RAPX mission:  Successful mission. No computer problem. Modified flight track in storm for IWRAP, coordinating with NESDIS group. Calibrated </a:t>
            </a:r>
            <a:r>
              <a:rPr lang="en-US" sz="1350" dirty="0" err="1">
                <a:solidFill>
                  <a:prstClr val="black"/>
                </a:solidFill>
              </a:rPr>
              <a:t>IRsonde</a:t>
            </a:r>
            <a:r>
              <a:rPr lang="en-US" sz="1350" dirty="0">
                <a:solidFill>
                  <a:prstClr val="black"/>
                </a:solidFill>
              </a:rPr>
              <a:t>, successfully dropped </a:t>
            </a:r>
            <a:r>
              <a:rPr lang="en-US" sz="1350" dirty="0" err="1">
                <a:solidFill>
                  <a:prstClr val="black"/>
                </a:solidFill>
              </a:rPr>
              <a:t>IRsondes</a:t>
            </a:r>
            <a:r>
              <a:rPr lang="en-US" sz="1350" dirty="0">
                <a:solidFill>
                  <a:prstClr val="black"/>
                </a:solidFill>
              </a:rPr>
              <a:t> in low-reflectivity regions. No problem with radar software. LPS was able to work with radar scientist on ground-based radar processing.  4 - 5  Doppler radar passes, 15 </a:t>
            </a:r>
            <a:r>
              <a:rPr lang="en-US" sz="1350" dirty="0" err="1">
                <a:solidFill>
                  <a:prstClr val="black"/>
                </a:solidFill>
              </a:rPr>
              <a:t>sondes</a:t>
            </a:r>
            <a:r>
              <a:rPr lang="en-US" sz="1350" dirty="0">
                <a:solidFill>
                  <a:prstClr val="black"/>
                </a:solidFill>
              </a:rPr>
              <a:t> (NHC center </a:t>
            </a:r>
            <a:r>
              <a:rPr lang="en-US" sz="1350" dirty="0" err="1">
                <a:solidFill>
                  <a:prstClr val="black"/>
                </a:solidFill>
              </a:rPr>
              <a:t>sondes</a:t>
            </a:r>
            <a:r>
              <a:rPr lang="en-US" sz="1350" dirty="0">
                <a:solidFill>
                  <a:prstClr val="black"/>
                </a:solidFill>
              </a:rPr>
              <a:t>, 6 IR-BT pairs), maximum surface wind ~ 50 </a:t>
            </a:r>
            <a:r>
              <a:rPr lang="en-US" sz="1350" dirty="0" err="1">
                <a:solidFill>
                  <a:prstClr val="black"/>
                </a:solidFill>
              </a:rPr>
              <a:t>kts</a:t>
            </a:r>
            <a:r>
              <a:rPr lang="en-US" sz="1350" dirty="0">
                <a:solidFill>
                  <a:prstClr val="black"/>
                </a:solidFill>
              </a:rPr>
              <a:t>, maximum flight level wind ~ 63 </a:t>
            </a:r>
            <a:r>
              <a:rPr lang="en-US" sz="1350" dirty="0" err="1">
                <a:solidFill>
                  <a:prstClr val="black"/>
                </a:solidFill>
              </a:rPr>
              <a:t>kts</a:t>
            </a:r>
            <a:r>
              <a:rPr lang="en-US" sz="1350" dirty="0">
                <a:solidFill>
                  <a:prstClr val="black"/>
                </a:solidFill>
              </a:rPr>
              <a:t> on the east side of the storm. Still no hurricane penny!  </a:t>
            </a:r>
            <a:r>
              <a:rPr lang="en-US" sz="1350" dirty="0">
                <a:solidFill>
                  <a:prstClr val="black"/>
                </a:solidFill>
                <a:sym typeface="Wingdings" panose="05000000000000000000" pitchFamily="2" charset="2"/>
              </a:rPr>
              <a:t> </a:t>
            </a:r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968" y="3784081"/>
            <a:ext cx="3698370" cy="2177954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446" y="1044519"/>
            <a:ext cx="3696350" cy="231353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063" y="1044520"/>
            <a:ext cx="3771371" cy="2360546"/>
          </a:xfr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063" y="3784082"/>
            <a:ext cx="3698370" cy="2177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289" y="1198819"/>
            <a:ext cx="2680646" cy="25852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0451" y="4007436"/>
            <a:ext cx="253648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Karl was under transition to be extra-tropical cyclone. Vortex tilt was not large. The vortex was shallower than that one day before. The wind field became broader than before.</a:t>
            </a:r>
          </a:p>
          <a:p>
            <a:r>
              <a:rPr lang="en-US" sz="1350" dirty="0">
                <a:solidFill>
                  <a:prstClr val="black"/>
                </a:solidFill>
              </a:rPr>
              <a:t>Storm maintained nearly steady state and slightly weakened during our flight.  </a:t>
            </a:r>
          </a:p>
        </p:txBody>
      </p:sp>
    </p:spTree>
    <p:extLst>
      <p:ext uri="{BB962C8B-B14F-4D97-AF65-F5344CB8AC3E}">
        <p14:creationId xmlns:p14="http://schemas.microsoft.com/office/powerpoint/2010/main" val="42687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2974"/>
            <a:ext cx="8229600" cy="1143000"/>
          </a:xfrm>
        </p:spPr>
        <p:txBody>
          <a:bodyPr/>
          <a:lstStyle/>
          <a:p>
            <a:r>
              <a:rPr lang="en-US" dirty="0" smtClean="0"/>
              <a:t>Mission 20160924I2 (ET)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3068"/>
            <a:ext cx="9144000" cy="715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LPS:</a:t>
            </a:r>
            <a:r>
              <a:rPr lang="en-US" sz="2800" dirty="0" smtClean="0"/>
              <a:t> Bucci </a:t>
            </a:r>
            <a:r>
              <a:rPr lang="en-US" sz="2800" b="1" dirty="0" smtClean="0">
                <a:solidFill>
                  <a:srgbClr val="77933C"/>
                </a:solidFill>
              </a:rPr>
              <a:t>Radar:</a:t>
            </a:r>
            <a:r>
              <a:rPr lang="en-US" sz="2800" dirty="0" smtClean="0"/>
              <a:t> Klotz/</a:t>
            </a:r>
            <a:r>
              <a:rPr lang="en-US" sz="2800" dirty="0" err="1" smtClean="0"/>
              <a:t>Gamache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77933C"/>
                </a:solidFill>
              </a:rPr>
              <a:t>Drops:</a:t>
            </a:r>
            <a:r>
              <a:rPr lang="en-US" sz="2800" dirty="0" smtClean="0"/>
              <a:t> </a:t>
            </a:r>
            <a:r>
              <a:rPr lang="en-US" sz="2800" dirty="0" err="1" smtClean="0"/>
              <a:t>Christophersen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118929"/>
            <a:ext cx="39194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NHC Intensity:</a:t>
            </a:r>
            <a:r>
              <a:rPr lang="en-US" sz="3200" dirty="0" smtClean="0">
                <a:solidFill>
                  <a:prstClr val="black"/>
                </a:solidFill>
              </a:rPr>
              <a:t> 55kts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Motion: </a:t>
            </a:r>
            <a:r>
              <a:rPr lang="en-US" sz="3200" dirty="0" smtClean="0">
                <a:solidFill>
                  <a:prstClr val="black"/>
                </a:solidFill>
              </a:rPr>
              <a:t>~16kts NE</a:t>
            </a: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Shear: </a:t>
            </a:r>
            <a:r>
              <a:rPr lang="en-US" sz="3200" dirty="0" smtClean="0">
                <a:solidFill>
                  <a:prstClr val="black"/>
                </a:solidFill>
              </a:rPr>
              <a:t>NE @ 30-40 </a:t>
            </a:r>
            <a:r>
              <a:rPr lang="en-US" sz="3200" dirty="0" err="1" smtClean="0">
                <a:solidFill>
                  <a:prstClr val="black"/>
                </a:solidFill>
              </a:rPr>
              <a:t>kts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435" y="1788434"/>
            <a:ext cx="5069565" cy="5069565"/>
          </a:xfrm>
          <a:prstGeom prst="rect">
            <a:avLst/>
          </a:prstGeom>
        </p:spPr>
      </p:pic>
      <p:pic>
        <p:nvPicPr>
          <p:cNvPr id="6" name="Picture 5" descr="KARL_20160924I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788435"/>
            <a:ext cx="4103007" cy="30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2974"/>
            <a:ext cx="8229600" cy="1143000"/>
          </a:xfrm>
        </p:spPr>
        <p:txBody>
          <a:bodyPr/>
          <a:lstStyle/>
          <a:p>
            <a:r>
              <a:rPr lang="en-US" dirty="0" smtClean="0"/>
              <a:t>Mission </a:t>
            </a:r>
            <a:r>
              <a:rPr lang="en-US" smtClean="0"/>
              <a:t>20160924I2 (ET)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3068"/>
            <a:ext cx="9144000" cy="715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LPS:</a:t>
            </a:r>
            <a:r>
              <a:rPr lang="en-US" sz="2800" dirty="0" smtClean="0"/>
              <a:t> Bucci </a:t>
            </a:r>
            <a:r>
              <a:rPr lang="en-US" sz="2800" b="1" dirty="0" smtClean="0">
                <a:solidFill>
                  <a:srgbClr val="77933C"/>
                </a:solidFill>
              </a:rPr>
              <a:t>Radar:</a:t>
            </a:r>
            <a:r>
              <a:rPr lang="en-US" sz="2800" dirty="0" smtClean="0"/>
              <a:t> Klotz/</a:t>
            </a:r>
            <a:r>
              <a:rPr lang="en-US" sz="2800" dirty="0" err="1" smtClean="0"/>
              <a:t>Gamache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77933C"/>
                </a:solidFill>
              </a:rPr>
              <a:t>Drops:</a:t>
            </a:r>
            <a:r>
              <a:rPr lang="en-US" sz="2800" dirty="0" smtClean="0"/>
              <a:t> </a:t>
            </a:r>
            <a:r>
              <a:rPr lang="en-US" sz="2800" dirty="0" err="1" smtClean="0"/>
              <a:t>Christophersen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1432"/>
            <a:ext cx="2805519" cy="5146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7607" y="1788435"/>
            <a:ext cx="4018716" cy="43862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42308" y="4149323"/>
            <a:ext cx="3401692" cy="156966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FL Altitude:</a:t>
            </a:r>
            <a:r>
              <a:rPr lang="en-US" sz="3200" dirty="0" smtClean="0">
                <a:solidFill>
                  <a:prstClr val="black"/>
                </a:solidFill>
              </a:rPr>
              <a:t> 7000 </a:t>
            </a:r>
            <a:r>
              <a:rPr lang="en-US" sz="3200" dirty="0" err="1" smtClean="0">
                <a:solidFill>
                  <a:prstClr val="black"/>
                </a:solidFill>
              </a:rPr>
              <a:t>ft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Peak FL:</a:t>
            </a:r>
            <a:r>
              <a:rPr lang="en-US" sz="3200" dirty="0" smtClean="0">
                <a:solidFill>
                  <a:prstClr val="black"/>
                </a:solidFill>
              </a:rPr>
              <a:t> 59kts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3200" b="1" dirty="0" smtClean="0">
                <a:solidFill>
                  <a:prstClr val="black"/>
                </a:solidFill>
              </a:rPr>
              <a:t>Peak SFMR: </a:t>
            </a:r>
            <a:r>
              <a:rPr lang="en-US" sz="3200" dirty="0" smtClean="0">
                <a:solidFill>
                  <a:prstClr val="black"/>
                </a:solidFill>
              </a:rPr>
              <a:t>46kts</a:t>
            </a:r>
          </a:p>
        </p:txBody>
      </p:sp>
    </p:spTree>
    <p:extLst>
      <p:ext uri="{BB962C8B-B14F-4D97-AF65-F5344CB8AC3E}">
        <p14:creationId xmlns:p14="http://schemas.microsoft.com/office/powerpoint/2010/main" val="372640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89767"/>
            <a:ext cx="9144000" cy="104592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77933C"/>
                </a:solidFill>
              </a:rPr>
              <a:t>Radar Analyses:</a:t>
            </a:r>
            <a:r>
              <a:rPr lang="en-US" dirty="0" smtClean="0"/>
              <a:t> 2 </a:t>
            </a:r>
            <a:r>
              <a:rPr lang="en-US" b="1" dirty="0" smtClean="0">
                <a:solidFill>
                  <a:srgbClr val="77933C"/>
                </a:solidFill>
              </a:rPr>
              <a:t>Drops:</a:t>
            </a:r>
            <a:r>
              <a:rPr lang="en-US" dirty="0" smtClean="0"/>
              <a:t> </a:t>
            </a:r>
            <a:r>
              <a:rPr lang="en-US" dirty="0"/>
              <a:t>4</a:t>
            </a:r>
            <a:r>
              <a:rPr lang="en-US" dirty="0" smtClean="0"/>
              <a:t> (all IR </a:t>
            </a:r>
            <a:r>
              <a:rPr lang="en-US" dirty="0" err="1" smtClean="0"/>
              <a:t>sondes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77933C"/>
                </a:solidFill>
              </a:rPr>
              <a:t>BTs:</a:t>
            </a:r>
            <a:r>
              <a:rPr lang="en-US" dirty="0" smtClean="0"/>
              <a:t> 4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77933C"/>
                </a:solidFill>
              </a:rPr>
              <a:t>Highest Echo Tops:</a:t>
            </a:r>
            <a:r>
              <a:rPr lang="en-US" dirty="0"/>
              <a:t> </a:t>
            </a:r>
            <a:r>
              <a:rPr lang="en-US" dirty="0" smtClean="0"/>
              <a:t>18 km 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0" y="5535690"/>
            <a:ext cx="9144000" cy="13223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smtClean="0">
                <a:solidFill>
                  <a:srgbClr val="77933C"/>
                </a:solidFill>
              </a:rPr>
              <a:t>Partial Modules</a:t>
            </a:r>
            <a:r>
              <a:rPr lang="en-US" b="1" dirty="0" smtClean="0">
                <a:solidFill>
                  <a:srgbClr val="77933C"/>
                </a:solidFill>
              </a:rPr>
              <a:t>: </a:t>
            </a:r>
            <a:r>
              <a:rPr lang="en-US" dirty="0" smtClean="0">
                <a:solidFill>
                  <a:prstClr val="black"/>
                </a:solidFill>
              </a:rPr>
              <a:t>High Incidence SFMR circles (1 @ 15°)</a:t>
            </a:r>
            <a:endParaRPr lang="en-US" b="1" dirty="0" smtClean="0">
              <a:solidFill>
                <a:srgbClr val="77933C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en-US" b="1" dirty="0" smtClean="0">
                <a:solidFill>
                  <a:srgbClr val="77933C"/>
                </a:solidFill>
              </a:rPr>
              <a:t>Problems/Challenges:</a:t>
            </a:r>
            <a:r>
              <a:rPr lang="en-US" dirty="0" smtClean="0">
                <a:solidFill>
                  <a:prstClr val="black"/>
                </a:solidFill>
              </a:rPr>
              <a:t> Coordinating GH instrument comparison</a:t>
            </a:r>
          </a:p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prstClr val="black"/>
                </a:solidFill>
              </a:rPr>
              <a:t>Conflicting research objectives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832"/>
            <a:ext cx="9144000" cy="437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9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63" y="750078"/>
            <a:ext cx="4244533" cy="3278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63" y="3748201"/>
            <a:ext cx="4244672" cy="3279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sted-image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05057" y="745316"/>
            <a:ext cx="4244672" cy="3279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asted-image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0289" y="3751143"/>
            <a:ext cx="4244672" cy="3279009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363907" y="76200"/>
            <a:ext cx="8268729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800"/>
            </a:lvl1pPr>
          </a:lstStyle>
          <a:p>
            <a:pPr algn="ctr" defTabSz="410751" hangingPunct="0"/>
            <a:r>
              <a:rPr sz="1800" kern="0" dirty="0">
                <a:solidFill>
                  <a:srgbClr val="FFFFFF"/>
                </a:solidFill>
                <a:sym typeface="Helvetica Light"/>
              </a:rPr>
              <a:t>Unprecedented coverage for ET case.  Combined with earlier missions and later NAWDEX flights, this is something we have been trying to do for 12 years.</a:t>
            </a:r>
          </a:p>
        </p:txBody>
      </p:sp>
    </p:spTree>
    <p:extLst>
      <p:ext uri="{BB962C8B-B14F-4D97-AF65-F5344CB8AC3E}">
        <p14:creationId xmlns:p14="http://schemas.microsoft.com/office/powerpoint/2010/main" val="33727561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472" y="2811736"/>
            <a:ext cx="3689067" cy="3192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2811736"/>
            <a:ext cx="3467100" cy="320806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-304800"/>
            <a:ext cx="81534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FFFF00"/>
                </a:solidFill>
              </a:rPr>
              <a:t>Coordination between P-3 and GH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9942" y="2308816"/>
            <a:ext cx="150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September 22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62380" y="2308816"/>
            <a:ext cx="150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September 24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459590"/>
            <a:ext cx="8458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Coordinated legs on 9/22, 9/24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Vertically stacked for portions of legs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E-W leg on 9/22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NW-SE, E-W legs on 9/24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Problem with GH not appearing on MTS during coordination legs on 9/24</a:t>
            </a:r>
            <a:endParaRPr lang="en-US" dirty="0"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905000" y="2971800"/>
            <a:ext cx="1828800" cy="762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3844927">
            <a:off x="4762620" y="3676354"/>
            <a:ext cx="2399521" cy="762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53200" y="4167638"/>
            <a:ext cx="1828800" cy="762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54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1066800"/>
            <a:ext cx="7162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/>
              <a:t>    a. Staffing (airborne and ground-based)</a:t>
            </a:r>
            <a:br>
              <a:rPr lang="en-US" sz="2400" dirty="0"/>
            </a:br>
            <a:r>
              <a:rPr lang="en-US" sz="2400" dirty="0"/>
              <a:t>    b. Communications, including social media</a:t>
            </a:r>
            <a:br>
              <a:rPr lang="en-US" sz="2400" dirty="0"/>
            </a:br>
            <a:r>
              <a:rPr lang="en-US" sz="2400" dirty="0"/>
              <a:t>    c. Safety</a:t>
            </a:r>
          </a:p>
          <a:p>
            <a:r>
              <a:rPr lang="en-US" sz="2400" dirty="0"/>
              <a:t>    d. Administrative</a:t>
            </a:r>
          </a:p>
          <a:p>
            <a:r>
              <a:rPr lang="en-US" sz="2400" dirty="0"/>
              <a:t>    e. Suggestions for me</a:t>
            </a:r>
          </a:p>
          <a:p>
            <a:r>
              <a:rPr lang="en-US" sz="2400" dirty="0"/>
              <a:t>    f. </a:t>
            </a:r>
            <a:r>
              <a:rPr lang="en-US" sz="2400" dirty="0" smtClean="0"/>
              <a:t> Other </a:t>
            </a:r>
            <a:r>
              <a:rPr lang="en-US" sz="2400" dirty="0"/>
              <a:t>comments, </a:t>
            </a:r>
            <a:r>
              <a:rPr lang="en-US" sz="2400" dirty="0" err="1"/>
              <a:t>etc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692785" y="304800"/>
            <a:ext cx="1758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Logistics</a:t>
            </a:r>
          </a:p>
        </p:txBody>
      </p:sp>
    </p:spTree>
    <p:extLst>
      <p:ext uri="{BB962C8B-B14F-4D97-AF65-F5344CB8AC3E}">
        <p14:creationId xmlns:p14="http://schemas.microsoft.com/office/powerpoint/2010/main" val="2435613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304800"/>
            <a:ext cx="3408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Science overview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049953"/>
            <a:ext cx="8763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Why did we fly these missions?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Favorable environment, at least as diagnosed and predicted by 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Storm looked to have a reasonable chance to intensify substantially, potentially 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Science questions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What is importance of thermodynamic environment near storm, especially on </a:t>
            </a:r>
            <a:r>
              <a:rPr lang="en-US" sz="2400" dirty="0" err="1" smtClean="0"/>
              <a:t>upshear</a:t>
            </a:r>
            <a:r>
              <a:rPr lang="en-US" sz="2400" dirty="0" smtClean="0"/>
              <a:t> side?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How does precipitation structure respond to this environment?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How does vortex intensify (or not intensify)?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776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843087"/>
            <a:ext cx="6391777" cy="36433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73317" y="304800"/>
            <a:ext cx="4539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Case of Edouard (2014)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4354" y="1129099"/>
            <a:ext cx="698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Earth-relative </a:t>
            </a:r>
            <a:r>
              <a:rPr lang="en-US" sz="2400" i="1" dirty="0" err="1" smtClean="0"/>
              <a:t>dropsonde</a:t>
            </a:r>
            <a:r>
              <a:rPr lang="en-US" sz="2400" i="1" dirty="0" smtClean="0"/>
              <a:t> locations and sampling times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5486400"/>
            <a:ext cx="1809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Zawislak et al. 2016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433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76400"/>
            <a:ext cx="7705269" cy="35290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73317" y="304800"/>
            <a:ext cx="4539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Case of Edouard (2014)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129099"/>
            <a:ext cx="8644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Distribution of </a:t>
            </a:r>
            <a:r>
              <a:rPr lang="en-US" sz="2400" i="1" dirty="0" err="1" smtClean="0"/>
              <a:t>dropsondes</a:t>
            </a:r>
            <a:r>
              <a:rPr lang="en-US" sz="2400" i="1" dirty="0" smtClean="0"/>
              <a:t> relative to the shear vector (pointing up)</a:t>
            </a:r>
            <a:endParaRPr lang="en-US" sz="2400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485521" y="5471160"/>
            <a:ext cx="5982079" cy="1082040"/>
            <a:chOff x="1394460" y="5410200"/>
            <a:chExt cx="5982079" cy="1082040"/>
          </a:xfrm>
        </p:grpSpPr>
        <p:sp>
          <p:nvSpPr>
            <p:cNvPr id="7" name="Rectangle 6"/>
            <p:cNvSpPr/>
            <p:nvPr/>
          </p:nvSpPr>
          <p:spPr>
            <a:xfrm>
              <a:off x="1394460" y="5429250"/>
              <a:ext cx="5955030" cy="10629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47800" y="5410200"/>
              <a:ext cx="592873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bg1"/>
                  </a:solidFill>
                </a:rPr>
                <a:t>Sampled over several days by P-3, G-IV, GH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bg1"/>
                  </a:solidFill>
                </a:rPr>
                <a:t>Flights before, during RI, at end when steady-state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bg1"/>
                  </a:solidFill>
                </a:rPr>
                <a:t>Focus on thermodynamic environment (RH) 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upshear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953209" y="5181600"/>
            <a:ext cx="1809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Zawislak et al. 2016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371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5191</TotalTime>
  <Words>1735</Words>
  <Application>Microsoft Macintosh PowerPoint</Application>
  <PresentationFormat>On-screen Show (4:3)</PresentationFormat>
  <Paragraphs>304</Paragraphs>
  <Slides>46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46</vt:i4>
      </vt:variant>
    </vt:vector>
  </HeadingPairs>
  <TitlesOfParts>
    <vt:vector size="64" baseType="lpstr">
      <vt:lpstr>Arial</vt:lpstr>
      <vt:lpstr>Calibri</vt:lpstr>
      <vt:lpstr>Calibri Light</vt:lpstr>
      <vt:lpstr>Helvetica Light</vt:lpstr>
      <vt:lpstr>Wingdings</vt:lpstr>
      <vt:lpstr>宋体</vt:lpstr>
      <vt:lpstr>Office Theme</vt:lpstr>
      <vt:lpstr>4_Office Theme</vt:lpstr>
      <vt:lpstr>8_Office Theme</vt:lpstr>
      <vt:lpstr>Black</vt:lpstr>
      <vt:lpstr>1_Office Theme</vt:lpstr>
      <vt:lpstr>2_Office Theme</vt:lpstr>
      <vt:lpstr>3_Office Theme</vt:lpstr>
      <vt:lpstr>5_Office Theme</vt:lpstr>
      <vt:lpstr>6_Office Theme</vt:lpstr>
      <vt:lpstr>7_Office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Mission 20160920I1 (RAPX)</vt:lpstr>
      <vt:lpstr>Mission 20160920I1 (RAPX)</vt:lpstr>
      <vt:lpstr>PowerPoint Presentation</vt:lpstr>
      <vt:lpstr>20160921I1  LPS (Jun Zhang), Radar (Paul Reasor), Sonde (Brittany Dahl)</vt:lpstr>
      <vt:lpstr>20160921I1  LPS (Jun Zhang), Radar (Paul Reasor), Sonde (Brittany Dahl)</vt:lpstr>
      <vt:lpstr>PowerPoint Presentation</vt:lpstr>
      <vt:lpstr>PowerPoint Presentation</vt:lpstr>
      <vt:lpstr>Karl (160921n1)</vt:lpstr>
      <vt:lpstr>PowerPoint Presentation</vt:lpstr>
      <vt:lpstr>PowerPoint Presentation</vt:lpstr>
      <vt:lpstr>PowerPoint Presentation</vt:lpstr>
      <vt:lpstr>Mission 20160922I1 (RAPX)</vt:lpstr>
      <vt:lpstr>Mission 20160922I1 (RAPX)</vt:lpstr>
      <vt:lpstr>PowerPoint Presentation</vt:lpstr>
      <vt:lpstr>20160923I1  LPS (Jun Zhang), Radar (Paul Reasor), Sonde (Brittany Dahl)</vt:lpstr>
      <vt:lpstr>PowerPoint Presentation</vt:lpstr>
      <vt:lpstr>20160923I1  LPS (Jun Zhang), Radar (Paul Reasor), Sonde (Brittany Dahl)</vt:lpstr>
      <vt:lpstr>PowerPoint Presentation</vt:lpstr>
      <vt:lpstr>                             Karl(160923N1)      Vmax_55-kt SFC P= 990mb @20z </vt:lpstr>
      <vt:lpstr>PowerPoint Presentation</vt:lpstr>
      <vt:lpstr>Mission 20160923I2 (RAPX)</vt:lpstr>
      <vt:lpstr>Mission 20160923I2 (RAPX)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Mission 20160924I2 (ET)</vt:lpstr>
      <vt:lpstr>Mission 20160924I2 (ET)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Frank Marks</cp:lastModifiedBy>
  <cp:revision>61</cp:revision>
  <dcterms:created xsi:type="dcterms:W3CDTF">2015-09-03T17:31:11Z</dcterms:created>
  <dcterms:modified xsi:type="dcterms:W3CDTF">2016-10-01T21:21:37Z</dcterms:modified>
</cp:coreProperties>
</file>