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01"/>
  </p:notesMasterIdLst>
  <p:sldIdLst>
    <p:sldId id="256" r:id="rId3"/>
    <p:sldId id="350" r:id="rId4"/>
    <p:sldId id="257" r:id="rId5"/>
    <p:sldId id="261" r:id="rId6"/>
    <p:sldId id="258" r:id="rId7"/>
    <p:sldId id="259" r:id="rId8"/>
    <p:sldId id="260" r:id="rId9"/>
    <p:sldId id="262"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313" r:id="rId39"/>
    <p:sldId id="310" r:id="rId40"/>
    <p:sldId id="311" r:id="rId41"/>
    <p:sldId id="312"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14" r:id="rId60"/>
    <p:sldId id="315" r:id="rId61"/>
    <p:sldId id="338" r:id="rId62"/>
    <p:sldId id="330" r:id="rId63"/>
    <p:sldId id="331" r:id="rId64"/>
    <p:sldId id="328" r:id="rId65"/>
    <p:sldId id="317" r:id="rId66"/>
    <p:sldId id="318" r:id="rId67"/>
    <p:sldId id="319" r:id="rId68"/>
    <p:sldId id="320" r:id="rId69"/>
    <p:sldId id="321" r:id="rId70"/>
    <p:sldId id="332" r:id="rId71"/>
    <p:sldId id="333" r:id="rId72"/>
    <p:sldId id="334" r:id="rId73"/>
    <p:sldId id="335" r:id="rId74"/>
    <p:sldId id="336" r:id="rId75"/>
    <p:sldId id="337" r:id="rId76"/>
    <p:sldId id="340" r:id="rId77"/>
    <p:sldId id="341" r:id="rId78"/>
    <p:sldId id="342" r:id="rId79"/>
    <p:sldId id="343" r:id="rId80"/>
    <p:sldId id="366" r:id="rId81"/>
    <p:sldId id="367" r:id="rId82"/>
    <p:sldId id="368" r:id="rId83"/>
    <p:sldId id="369" r:id="rId84"/>
    <p:sldId id="344" r:id="rId85"/>
    <p:sldId id="345" r:id="rId86"/>
    <p:sldId id="346" r:id="rId87"/>
    <p:sldId id="349" r:id="rId88"/>
    <p:sldId id="348" r:id="rId89"/>
    <p:sldId id="364" r:id="rId90"/>
    <p:sldId id="353" r:id="rId91"/>
    <p:sldId id="351" r:id="rId92"/>
    <p:sldId id="355" r:id="rId93"/>
    <p:sldId id="354" r:id="rId94"/>
    <p:sldId id="356" r:id="rId95"/>
    <p:sldId id="357" r:id="rId96"/>
    <p:sldId id="359" r:id="rId97"/>
    <p:sldId id="360" r:id="rId98"/>
    <p:sldId id="362" r:id="rId99"/>
    <p:sldId id="363"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7" d="100"/>
          <a:sy n="137" d="100"/>
        </p:scale>
        <p:origin x="-4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D4D5FB-435A-453B-A9F7-B5EF217C836E}" type="datetimeFigureOut">
              <a:rPr lang="en-US" smtClean="0"/>
              <a:t>10/5/14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AC9D33-A606-40BE-991E-2E5F0E17FAC9}" type="slidenum">
              <a:rPr lang="en-US" smtClean="0"/>
              <a:t>‹#›</a:t>
            </a:fld>
            <a:endParaRPr lang="en-US"/>
          </a:p>
        </p:txBody>
      </p:sp>
    </p:spTree>
    <p:extLst>
      <p:ext uri="{BB962C8B-B14F-4D97-AF65-F5344CB8AC3E}">
        <p14:creationId xmlns:p14="http://schemas.microsoft.com/office/powerpoint/2010/main" val="622441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98646-4B15-4B85-8E5D-9FDB9FDA7A0D}" type="slidenum">
              <a:rPr lang="en-US" smtClean="0"/>
              <a:t>17</a:t>
            </a:fld>
            <a:endParaRPr lang="en-US"/>
          </a:p>
        </p:txBody>
      </p:sp>
    </p:spTree>
    <p:extLst>
      <p:ext uri="{BB962C8B-B14F-4D97-AF65-F5344CB8AC3E}">
        <p14:creationId xmlns:p14="http://schemas.microsoft.com/office/powerpoint/2010/main" val="3685557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35BF4-D2F5-6342-90B5-2AE4E9F38995}" type="slidenum">
              <a:rPr lang="en-US"/>
              <a:pPr/>
              <a:t>44</a:t>
            </a:fld>
            <a:endParaRPr lang="en-US"/>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C41BB-F5D0-3148-8DDE-5E0433F67F57}" type="slidenum">
              <a:rPr lang="en-US"/>
              <a:pPr/>
              <a:t>45</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C41BB-F5D0-3148-8DDE-5E0433F67F57}" type="slidenum">
              <a:rPr lang="en-US"/>
              <a:pPr/>
              <a:t>46</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C41BB-F5D0-3148-8DDE-5E0433F67F57}" type="slidenum">
              <a:rPr lang="en-US"/>
              <a:pPr/>
              <a:t>47</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F38BD-03B2-3E42-94E8-E3C0873ECE25}" type="slidenum">
              <a:rPr lang="en-US"/>
              <a:pPr/>
              <a:t>48</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998646-4B15-4B85-8E5D-9FDB9FDA7A0D}" type="slidenum">
              <a:rPr lang="en-US" smtClean="0"/>
              <a:t>77</a:t>
            </a:fld>
            <a:endParaRPr lang="en-US"/>
          </a:p>
        </p:txBody>
      </p:sp>
    </p:spTree>
    <p:extLst>
      <p:ext uri="{BB962C8B-B14F-4D97-AF65-F5344CB8AC3E}">
        <p14:creationId xmlns:p14="http://schemas.microsoft.com/office/powerpoint/2010/main" val="400321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83ADD-6537-9847-A24F-238D407F1D82}" type="slidenum">
              <a:rPr lang="en-US"/>
              <a:pPr/>
              <a:t>20</a:t>
            </a:fld>
            <a:endParaRPr lang="en-US"/>
          </a:p>
        </p:txBody>
      </p:sp>
      <p:sp>
        <p:nvSpPr>
          <p:cNvPr id="3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6A85A-2F77-9349-8C00-F6EAEA075369}" type="slidenum">
              <a:rPr lang="en-US"/>
              <a:pPr/>
              <a:t>21</a:t>
            </a:fld>
            <a:endParaRPr lang="en-US"/>
          </a:p>
        </p:txBody>
      </p:sp>
      <p:sp>
        <p:nvSpPr>
          <p:cNvPr id="34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35BF4-D2F5-6342-90B5-2AE4E9F38995}" type="slidenum">
              <a:rPr lang="en-US"/>
              <a:pPr/>
              <a:t>22</a:t>
            </a:fld>
            <a:endParaRPr lang="en-US"/>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35BF4-D2F5-6342-90B5-2AE4E9F38995}" type="slidenum">
              <a:rPr lang="en-US"/>
              <a:pPr/>
              <a:t>23</a:t>
            </a:fld>
            <a:endParaRPr lang="en-US"/>
          </a:p>
        </p:txBody>
      </p:sp>
      <p:sp>
        <p:nvSpPr>
          <p:cNvPr id="3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1C41BB-F5D0-3148-8DDE-5E0433F67F57}" type="slidenum">
              <a:rPr lang="en-US"/>
              <a:pPr/>
              <a:t>24</a:t>
            </a:fld>
            <a:endParaRPr lang="en-US"/>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F38BD-03B2-3E42-94E8-E3C0873ECE25}" type="slidenum">
              <a:rPr lang="en-US"/>
              <a:pPr/>
              <a:t>25</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83ADD-6537-9847-A24F-238D407F1D82}" type="slidenum">
              <a:rPr lang="en-US"/>
              <a:pPr/>
              <a:t>42</a:t>
            </a:fld>
            <a:endParaRPr lang="en-US"/>
          </a:p>
        </p:txBody>
      </p:sp>
      <p:sp>
        <p:nvSpPr>
          <p:cNvPr id="3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6A85A-2F77-9349-8C00-F6EAEA075369}" type="slidenum">
              <a:rPr lang="en-US"/>
              <a:pPr/>
              <a:t>43</a:t>
            </a:fld>
            <a:endParaRPr lang="en-US"/>
          </a:p>
        </p:txBody>
      </p:sp>
      <p:sp>
        <p:nvSpPr>
          <p:cNvPr id="34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F1B42F-254B-0F40-8EFF-CDEF6E02C84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3994306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1B42F-254B-0F40-8EFF-CDEF6E02C84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258479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1B42F-254B-0F40-8EFF-CDEF6E02C84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982267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solidFill>
                  <a:srgbClr val="000000"/>
                </a:solidFill>
              </a:defRPr>
            </a:pPr>
            <a:r>
              <a:rPr sz="5600">
                <a:solidFill>
                  <a:srgbClr val="FFFFFF"/>
                </a:solidFill>
              </a:rPr>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solidFill>
                  <a:srgbClr val="000000"/>
                </a:solidFill>
              </a:defRPr>
            </a:pPr>
            <a:r>
              <a:rPr sz="2200">
                <a:solidFill>
                  <a:srgbClr val="FFFFFF"/>
                </a:solidFill>
              </a:rPr>
              <a:t>Body Level One</a:t>
            </a:r>
          </a:p>
          <a:p>
            <a:pPr lvl="1">
              <a:defRPr sz="1800">
                <a:solidFill>
                  <a:srgbClr val="000000"/>
                </a:solidFill>
              </a:defRPr>
            </a:pPr>
            <a:r>
              <a:rPr sz="2200">
                <a:solidFill>
                  <a:srgbClr val="FFFFFF"/>
                </a:solidFill>
              </a:rPr>
              <a:t>Body Level Two</a:t>
            </a:r>
          </a:p>
          <a:p>
            <a:pPr lvl="2">
              <a:defRPr sz="1800">
                <a:solidFill>
                  <a:srgbClr val="000000"/>
                </a:solidFill>
              </a:defRPr>
            </a:pPr>
            <a:r>
              <a:rPr sz="2200">
                <a:solidFill>
                  <a:srgbClr val="FFFFFF"/>
                </a:solidFill>
              </a:rPr>
              <a:t>Body Level Three</a:t>
            </a:r>
          </a:p>
          <a:p>
            <a:pPr lvl="3">
              <a:defRPr sz="1800">
                <a:solidFill>
                  <a:srgbClr val="000000"/>
                </a:solidFill>
              </a:defRPr>
            </a:pPr>
            <a:r>
              <a:rPr sz="2200">
                <a:solidFill>
                  <a:srgbClr val="FFFFFF"/>
                </a:solidFill>
              </a:rPr>
              <a:t>Body Level Four</a:t>
            </a:r>
          </a:p>
          <a:p>
            <a:pPr lvl="4">
              <a:defRPr sz="1800">
                <a:solidFill>
                  <a:srgbClr val="000000"/>
                </a:solidFill>
              </a:defRPr>
            </a:pPr>
            <a:r>
              <a:rPr sz="2200">
                <a:solidFill>
                  <a:srgbClr val="FFFFFF"/>
                </a:solidFill>
              </a:rPr>
              <a:t>Body Level Five</a:t>
            </a:r>
          </a:p>
        </p:txBody>
      </p:sp>
    </p:spTree>
    <p:extLst>
      <p:ext uri="{BB962C8B-B14F-4D97-AF65-F5344CB8AC3E}">
        <p14:creationId xmlns:p14="http://schemas.microsoft.com/office/powerpoint/2010/main" val="2161835112"/>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F1B42F-254B-0F40-8EFF-CDEF6E02C84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1291512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6B3F7-B2DD-4B6F-A539-C28EF4D7F0EB}" type="datetimeFigureOut">
              <a:rPr lang="en-US" smtClean="0">
                <a:solidFill>
                  <a:prstClr val="black">
                    <a:tint val="75000"/>
                  </a:prstClr>
                </a:solidFill>
                <a:latin typeface="Calibri"/>
              </a:rPr>
              <a:pPr/>
              <a:t>10/5/14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094D439-3D54-4AB6-B4F7-D5BCBEE4AC3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F1B42F-254B-0F40-8EFF-CDEF6E02C841}" type="datetimeFigureOut">
              <a:rPr lang="en-US" smtClean="0"/>
              <a:t>10/5/14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191187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F1B42F-254B-0F40-8EFF-CDEF6E02C841}"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44977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F1B42F-254B-0F40-8EFF-CDEF6E02C841}" type="datetimeFigureOut">
              <a:rPr lang="en-US" smtClean="0"/>
              <a:t>10/5/14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22824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F1B42F-254B-0F40-8EFF-CDEF6E02C841}" type="datetimeFigureOut">
              <a:rPr lang="en-US" smtClean="0"/>
              <a:t>10/5/14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369137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F1B42F-254B-0F40-8EFF-CDEF6E02C841}" type="datetimeFigureOut">
              <a:rPr lang="en-US" smtClean="0"/>
              <a:t>10/5/14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102521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1B42F-254B-0F40-8EFF-CDEF6E02C841}"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36189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F1B42F-254B-0F40-8EFF-CDEF6E02C841}" type="datetimeFigureOut">
              <a:rPr lang="en-US" smtClean="0"/>
              <a:t>10/5/14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C6BD2A-3BCA-A544-99AF-BDDA7D9465F6}" type="slidenum">
              <a:rPr lang="en-US" smtClean="0"/>
              <a:t>‹#›</a:t>
            </a:fld>
            <a:endParaRPr lang="en-US"/>
          </a:p>
        </p:txBody>
      </p:sp>
    </p:spTree>
    <p:extLst>
      <p:ext uri="{BB962C8B-B14F-4D97-AF65-F5344CB8AC3E}">
        <p14:creationId xmlns:p14="http://schemas.microsoft.com/office/powerpoint/2010/main" val="8649538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1B42F-254B-0F40-8EFF-CDEF6E02C841}" type="datetimeFigureOut">
              <a:rPr lang="en-US" smtClean="0"/>
              <a:t>10/5/14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6BD2A-3BCA-A544-99AF-BDDA7D9465F6}" type="slidenum">
              <a:rPr lang="en-US" smtClean="0"/>
              <a:t>‹#›</a:t>
            </a:fld>
            <a:endParaRPr lang="en-US"/>
          </a:p>
        </p:txBody>
      </p:sp>
    </p:spTree>
    <p:extLst>
      <p:ext uri="{BB962C8B-B14F-4D97-AF65-F5344CB8AC3E}">
        <p14:creationId xmlns:p14="http://schemas.microsoft.com/office/powerpoint/2010/main" val="661772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CE6B3F7-B2DD-4B6F-A539-C28EF4D7F0EB}" type="datetimeFigureOut">
              <a:rPr lang="en-US" smtClean="0">
                <a:solidFill>
                  <a:prstClr val="black">
                    <a:tint val="75000"/>
                  </a:prstClr>
                </a:solidFill>
                <a:latin typeface="Calibri"/>
              </a:rPr>
              <a:pPr defTabSz="914400"/>
              <a:t>10/5/14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094D439-3D54-4AB6-B4F7-D5BCBEE4AC39}"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7.xml"/><Relationship Id="rId5" Type="http://schemas.openxmlformats.org/officeDocument/2006/relationships/image" Target="../media/image61.jpeg"/><Relationship Id="rId6" Type="http://schemas.openxmlformats.org/officeDocument/2006/relationships/image" Target="../media/image62.png"/><Relationship Id="rId7" Type="http://schemas.openxmlformats.org/officeDocument/2006/relationships/image" Target="../media/image63.jpeg"/><Relationship Id="rId1" Type="http://schemas.microsoft.com/office/2007/relationships/media" Target="../media/media1.MOV"/><Relationship Id="rId2" Type="http://schemas.openxmlformats.org/officeDocument/2006/relationships/video" Target="../media/media1.MO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 Id="rId3"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11" Type="http://schemas.openxmlformats.org/officeDocument/2006/relationships/image" Target="../media/image108.jpeg"/><Relationship Id="rId12" Type="http://schemas.openxmlformats.org/officeDocument/2006/relationships/image" Target="../media/image109.jpe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image" Target="../media/image103.jpeg"/><Relationship Id="rId7" Type="http://schemas.openxmlformats.org/officeDocument/2006/relationships/image" Target="../media/image104.jpeg"/><Relationship Id="rId8" Type="http://schemas.openxmlformats.org/officeDocument/2006/relationships/image" Target="../media/image105.jpeg"/><Relationship Id="rId9" Type="http://schemas.openxmlformats.org/officeDocument/2006/relationships/image" Target="../media/image106.jpeg"/><Relationship Id="rId10"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9" Type="http://schemas.openxmlformats.org/officeDocument/2006/relationships/image" Target="../media/image128.jpeg"/><Relationship Id="rId20" Type="http://schemas.openxmlformats.org/officeDocument/2006/relationships/image" Target="../media/image139.jpeg"/><Relationship Id="rId21" Type="http://schemas.openxmlformats.org/officeDocument/2006/relationships/image" Target="../media/image140.jpeg"/><Relationship Id="rId22" Type="http://schemas.openxmlformats.org/officeDocument/2006/relationships/image" Target="../media/image141.jpeg"/><Relationship Id="rId23" Type="http://schemas.openxmlformats.org/officeDocument/2006/relationships/image" Target="../media/image142.jpeg"/><Relationship Id="rId10" Type="http://schemas.openxmlformats.org/officeDocument/2006/relationships/image" Target="../media/image129.jpeg"/><Relationship Id="rId11" Type="http://schemas.openxmlformats.org/officeDocument/2006/relationships/image" Target="../media/image130.jpeg"/><Relationship Id="rId12" Type="http://schemas.openxmlformats.org/officeDocument/2006/relationships/image" Target="../media/image131.jpeg"/><Relationship Id="rId13" Type="http://schemas.openxmlformats.org/officeDocument/2006/relationships/image" Target="../media/image132.jpeg"/><Relationship Id="rId14" Type="http://schemas.openxmlformats.org/officeDocument/2006/relationships/image" Target="../media/image133.jpeg"/><Relationship Id="rId15" Type="http://schemas.openxmlformats.org/officeDocument/2006/relationships/image" Target="../media/image134.jpeg"/><Relationship Id="rId16" Type="http://schemas.openxmlformats.org/officeDocument/2006/relationships/image" Target="../media/image135.jpeg"/><Relationship Id="rId17" Type="http://schemas.openxmlformats.org/officeDocument/2006/relationships/image" Target="../media/image136.jpeg"/><Relationship Id="rId18" Type="http://schemas.openxmlformats.org/officeDocument/2006/relationships/image" Target="../media/image137.jpeg"/><Relationship Id="rId19"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image" Target="../media/image121.jpeg"/><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12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emf"/></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9.png"/><Relationship Id="rId3" Type="http://schemas.openxmlformats.org/officeDocument/2006/relationships/image" Target="../media/image150.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2.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1.png"/><Relationship Id="rId3" Type="http://schemas.openxmlformats.org/officeDocument/2006/relationships/image" Target="../media/image152.jpeg"/></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15.jpeg"/><Relationship Id="rId7" Type="http://schemas.openxmlformats.org/officeDocument/2006/relationships/image" Target="../media/image23.png"/><Relationship Id="rId8"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png"/><Relationship Id="rId3" Type="http://schemas.openxmlformats.org/officeDocument/2006/relationships/image" Target="../media/image163.png"/></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1" Type="http://schemas.openxmlformats.org/officeDocument/2006/relationships/slideLayout" Target="../slideLayouts/slideLayout7.xml"/><Relationship Id="rId2" Type="http://schemas.openxmlformats.org/officeDocument/2006/relationships/image" Target="../media/image164.png"/></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7.xml"/><Relationship Id="rId2" Type="http://schemas.openxmlformats.org/officeDocument/2006/relationships/image" Target="../media/image1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0.jpeg"/><Relationship Id="rId4" Type="http://schemas.openxmlformats.org/officeDocument/2006/relationships/image" Target="../media/image181.png"/><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85.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eg"/><Relationship Id="rId5"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image" Target="../media/image1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pt_17_ed_spacestatio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188452" y="108081"/>
            <a:ext cx="9518900" cy="723275"/>
          </a:xfrm>
          <a:prstGeom prst="rect">
            <a:avLst/>
          </a:prstGeom>
          <a:noFill/>
        </p:spPr>
        <p:txBody>
          <a:bodyPr wrap="none" rtlCol="0">
            <a:spAutoFit/>
          </a:bodyPr>
          <a:lstStyle/>
          <a:p>
            <a:pPr algn="ctr"/>
            <a:r>
              <a:rPr lang="en-US" sz="4000" b="1" dirty="0" smtClean="0">
                <a:solidFill>
                  <a:srgbClr val="FF0000"/>
                </a:solidFill>
              </a:rPr>
              <a:t>Hurricane </a:t>
            </a:r>
            <a:r>
              <a:rPr lang="en-US" sz="4000" b="1" dirty="0" err="1" smtClean="0">
                <a:solidFill>
                  <a:srgbClr val="FF0000"/>
                </a:solidFill>
              </a:rPr>
              <a:t>Edouard</a:t>
            </a:r>
            <a:r>
              <a:rPr lang="en-US" sz="4000" b="1" dirty="0" smtClean="0">
                <a:solidFill>
                  <a:srgbClr val="FF0000"/>
                </a:solidFill>
              </a:rPr>
              <a:t>: 11-19 September</a:t>
            </a:r>
            <a:r>
              <a:rPr lang="en-US" sz="4000" b="1" i="1" dirty="0" smtClean="0">
                <a:solidFill>
                  <a:srgbClr val="FF0000"/>
                </a:solidFill>
              </a:rPr>
              <a:t> </a:t>
            </a:r>
            <a:endParaRPr lang="en-US" sz="4000" b="1" i="1" dirty="0">
              <a:solidFill>
                <a:srgbClr val="FF0000"/>
              </a:solidFill>
            </a:endParaRPr>
          </a:p>
        </p:txBody>
      </p:sp>
      <p:sp>
        <p:nvSpPr>
          <p:cNvPr id="7" name="Rectangle 6"/>
          <p:cNvSpPr/>
          <p:nvPr/>
        </p:nvSpPr>
        <p:spPr>
          <a:xfrm>
            <a:off x="1486281" y="4956701"/>
            <a:ext cx="6147794" cy="1754327"/>
          </a:xfrm>
          <a:prstGeom prst="rect">
            <a:avLst/>
          </a:prstGeom>
        </p:spPr>
        <p:txBody>
          <a:bodyPr wrap="square">
            <a:spAutoFit/>
          </a:bodyPr>
          <a:lstStyle/>
          <a:p>
            <a:pPr algn="ctr"/>
            <a:r>
              <a:rPr lang="en-US" sz="3600" i="1" dirty="0" smtClean="0">
                <a:solidFill>
                  <a:srgbClr val="FFFF00"/>
                </a:solidFill>
              </a:rPr>
              <a:t>De-brief</a:t>
            </a:r>
          </a:p>
          <a:p>
            <a:pPr algn="ctr"/>
            <a:r>
              <a:rPr lang="en-US" sz="3600" i="1" dirty="0" smtClean="0">
                <a:solidFill>
                  <a:srgbClr val="FFFF00"/>
                </a:solidFill>
              </a:rPr>
              <a:t>Miami, </a:t>
            </a:r>
            <a:r>
              <a:rPr lang="en-US" sz="3600" i="1" dirty="0" err="1" smtClean="0">
                <a:solidFill>
                  <a:srgbClr val="FFFF00"/>
                </a:solidFill>
              </a:rPr>
              <a:t>Fl</a:t>
            </a:r>
            <a:r>
              <a:rPr lang="en-US" sz="3600" i="1" dirty="0" smtClean="0">
                <a:solidFill>
                  <a:srgbClr val="FFFF00"/>
                </a:solidFill>
              </a:rPr>
              <a:t>; Boulder, Co</a:t>
            </a:r>
          </a:p>
          <a:p>
            <a:pPr algn="ctr"/>
            <a:r>
              <a:rPr lang="en-US" sz="3600" i="1" dirty="0" smtClean="0">
                <a:solidFill>
                  <a:srgbClr val="FFFF00"/>
                </a:solidFill>
              </a:rPr>
              <a:t>1 October 2014</a:t>
            </a:r>
            <a:endParaRPr lang="en-US" sz="3600" i="1" dirty="0">
              <a:solidFill>
                <a:srgbClr val="FFFF00"/>
              </a:solidFill>
            </a:endParaRPr>
          </a:p>
        </p:txBody>
      </p:sp>
    </p:spTree>
    <p:extLst>
      <p:ext uri="{BB962C8B-B14F-4D97-AF65-F5344CB8AC3E}">
        <p14:creationId xmlns:p14="http://schemas.microsoft.com/office/powerpoint/2010/main" val="17436967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679" y="-24397"/>
            <a:ext cx="8934642" cy="6906794"/>
            <a:chOff x="148877" y="-34698"/>
            <a:chExt cx="12707046" cy="9822996"/>
          </a:xfrm>
        </p:grpSpPr>
        <p:pic>
          <p:nvPicPr>
            <p:cNvPr id="37" name="140915HIN1wind10.png"/>
            <p:cNvPicPr/>
            <p:nvPr/>
          </p:nvPicPr>
          <p:blipFill>
            <a:blip r:embed="rId2" cstate="email">
              <a:extLst>
                <a:ext uri="{28A0092B-C50C-407E-A947-70E740481C1C}">
                  <a14:useLocalDpi xmlns:a14="http://schemas.microsoft.com/office/drawing/2010/main"/>
                </a:ext>
              </a:extLst>
            </a:blip>
            <a:stretch>
              <a:fillRect/>
            </a:stretch>
          </p:blipFill>
          <p:spPr>
            <a:xfrm>
              <a:off x="148877" y="-34698"/>
              <a:ext cx="6353523" cy="4908096"/>
            </a:xfrm>
            <a:prstGeom prst="rect">
              <a:avLst/>
            </a:prstGeom>
            <a:ln w="12700">
              <a:miter lim="400000"/>
            </a:ln>
          </p:spPr>
        </p:pic>
        <p:pic>
          <p:nvPicPr>
            <p:cNvPr id="38" name="140915HIN1wind30.png"/>
            <p:cNvPicPr/>
            <p:nvPr/>
          </p:nvPicPr>
          <p:blipFill>
            <a:blip r:embed="rId3" cstate="email">
              <a:extLst>
                <a:ext uri="{28A0092B-C50C-407E-A947-70E740481C1C}">
                  <a14:useLocalDpi xmlns:a14="http://schemas.microsoft.com/office/drawing/2010/main"/>
                </a:ext>
              </a:extLst>
            </a:blip>
            <a:stretch>
              <a:fillRect/>
            </a:stretch>
          </p:blipFill>
          <p:spPr>
            <a:xfrm>
              <a:off x="148877" y="4880202"/>
              <a:ext cx="6353523" cy="4908096"/>
            </a:xfrm>
            <a:prstGeom prst="rect">
              <a:avLst/>
            </a:prstGeom>
            <a:ln w="12700">
              <a:miter lim="400000"/>
            </a:ln>
          </p:spPr>
        </p:pic>
        <p:pic>
          <p:nvPicPr>
            <p:cNvPr id="39" name="140915HIN1wind50.png"/>
            <p:cNvPicPr/>
            <p:nvPr/>
          </p:nvPicPr>
          <p:blipFill>
            <a:blip r:embed="rId4" cstate="email">
              <a:extLst>
                <a:ext uri="{28A0092B-C50C-407E-A947-70E740481C1C}">
                  <a14:useLocalDpi xmlns:a14="http://schemas.microsoft.com/office/drawing/2010/main"/>
                </a:ext>
              </a:extLst>
            </a:blip>
            <a:stretch>
              <a:fillRect/>
            </a:stretch>
          </p:blipFill>
          <p:spPr>
            <a:xfrm>
              <a:off x="6502400" y="-34698"/>
              <a:ext cx="6353523" cy="4908096"/>
            </a:xfrm>
            <a:prstGeom prst="rect">
              <a:avLst/>
            </a:prstGeom>
            <a:ln w="12700">
              <a:miter lim="400000"/>
            </a:ln>
          </p:spPr>
        </p:pic>
        <p:pic>
          <p:nvPicPr>
            <p:cNvPr id="40" name="140915HIN1wind70.png"/>
            <p:cNvPicPr/>
            <p:nvPr/>
          </p:nvPicPr>
          <p:blipFill>
            <a:blip r:embed="rId5" cstate="email">
              <a:extLst>
                <a:ext uri="{28A0092B-C50C-407E-A947-70E740481C1C}">
                  <a14:useLocalDpi xmlns:a14="http://schemas.microsoft.com/office/drawing/2010/main"/>
                </a:ext>
              </a:extLst>
            </a:blip>
            <a:stretch>
              <a:fillRect/>
            </a:stretch>
          </p:blipFill>
          <p:spPr>
            <a:xfrm>
              <a:off x="6502400" y="4880202"/>
              <a:ext cx="6353523" cy="4908096"/>
            </a:xfrm>
            <a:prstGeom prst="rect">
              <a:avLst/>
            </a:prstGeom>
            <a:ln w="12700">
              <a:miter lim="400000"/>
            </a:ln>
          </p:spPr>
        </p:pic>
      </p:grpSp>
    </p:spTree>
    <p:extLst>
      <p:ext uri="{BB962C8B-B14F-4D97-AF65-F5344CB8AC3E}">
        <p14:creationId xmlns:p14="http://schemas.microsoft.com/office/powerpoint/2010/main" val="40883539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150" y="-14056"/>
            <a:ext cx="8921700" cy="6886111"/>
            <a:chOff x="158080" y="-19990"/>
            <a:chExt cx="12688640" cy="9793580"/>
          </a:xfrm>
        </p:grpSpPr>
        <p:pic>
          <p:nvPicPr>
            <p:cNvPr id="42" name="140916HI1wind10.png"/>
            <p:cNvPicPr/>
            <p:nvPr/>
          </p:nvPicPr>
          <p:blipFill>
            <a:blip r:embed="rId2" cstate="email">
              <a:extLst>
                <a:ext uri="{28A0092B-C50C-407E-A947-70E740481C1C}">
                  <a14:useLocalDpi xmlns:a14="http://schemas.microsoft.com/office/drawing/2010/main"/>
                </a:ext>
              </a:extLst>
            </a:blip>
            <a:stretch>
              <a:fillRect/>
            </a:stretch>
          </p:blipFill>
          <p:spPr>
            <a:xfrm>
              <a:off x="158080" y="-19989"/>
              <a:ext cx="6351340" cy="4906410"/>
            </a:xfrm>
            <a:prstGeom prst="rect">
              <a:avLst/>
            </a:prstGeom>
            <a:ln w="12700">
              <a:miter lim="400000"/>
            </a:ln>
          </p:spPr>
        </p:pic>
        <p:pic>
          <p:nvPicPr>
            <p:cNvPr id="43" name="140916HI1wind30.png"/>
            <p:cNvPicPr/>
            <p:nvPr/>
          </p:nvPicPr>
          <p:blipFill>
            <a:blip r:embed="rId3" cstate="email">
              <a:extLst>
                <a:ext uri="{28A0092B-C50C-407E-A947-70E740481C1C}">
                  <a14:useLocalDpi xmlns:a14="http://schemas.microsoft.com/office/drawing/2010/main"/>
                </a:ext>
              </a:extLst>
            </a:blip>
            <a:stretch>
              <a:fillRect/>
            </a:stretch>
          </p:blipFill>
          <p:spPr>
            <a:xfrm>
              <a:off x="158080" y="4867179"/>
              <a:ext cx="6351340" cy="4906410"/>
            </a:xfrm>
            <a:prstGeom prst="rect">
              <a:avLst/>
            </a:prstGeom>
            <a:ln w="12700">
              <a:miter lim="400000"/>
            </a:ln>
          </p:spPr>
        </p:pic>
        <p:pic>
          <p:nvPicPr>
            <p:cNvPr id="44" name="140916HI1wind50.png"/>
            <p:cNvPicPr/>
            <p:nvPr/>
          </p:nvPicPr>
          <p:blipFill>
            <a:blip r:embed="rId4" cstate="email">
              <a:extLst>
                <a:ext uri="{28A0092B-C50C-407E-A947-70E740481C1C}">
                  <a14:useLocalDpi xmlns:a14="http://schemas.microsoft.com/office/drawing/2010/main"/>
                </a:ext>
              </a:extLst>
            </a:blip>
            <a:stretch>
              <a:fillRect/>
            </a:stretch>
          </p:blipFill>
          <p:spPr>
            <a:xfrm>
              <a:off x="6495380" y="-19990"/>
              <a:ext cx="6351340" cy="4906411"/>
            </a:xfrm>
            <a:prstGeom prst="rect">
              <a:avLst/>
            </a:prstGeom>
            <a:ln w="12700">
              <a:miter lim="400000"/>
            </a:ln>
          </p:spPr>
        </p:pic>
        <p:pic>
          <p:nvPicPr>
            <p:cNvPr id="45" name="140916HI1wind70.png"/>
            <p:cNvPicPr/>
            <p:nvPr/>
          </p:nvPicPr>
          <p:blipFill>
            <a:blip r:embed="rId5" cstate="email">
              <a:extLst>
                <a:ext uri="{28A0092B-C50C-407E-A947-70E740481C1C}">
                  <a14:useLocalDpi xmlns:a14="http://schemas.microsoft.com/office/drawing/2010/main"/>
                </a:ext>
              </a:extLst>
            </a:blip>
            <a:stretch>
              <a:fillRect/>
            </a:stretch>
          </p:blipFill>
          <p:spPr>
            <a:xfrm>
              <a:off x="6495380" y="4867179"/>
              <a:ext cx="6351340" cy="4906411"/>
            </a:xfrm>
            <a:prstGeom prst="rect">
              <a:avLst/>
            </a:prstGeom>
            <a:ln w="12700">
              <a:miter lim="400000"/>
            </a:ln>
          </p:spPr>
        </p:pic>
      </p:grpSp>
    </p:spTree>
    <p:extLst>
      <p:ext uri="{BB962C8B-B14F-4D97-AF65-F5344CB8AC3E}">
        <p14:creationId xmlns:p14="http://schemas.microsoft.com/office/powerpoint/2010/main" val="14275306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865" y="-19448"/>
            <a:ext cx="8914271" cy="6896895"/>
            <a:chOff x="163363" y="-27659"/>
            <a:chExt cx="12678074" cy="9808918"/>
          </a:xfrm>
        </p:grpSpPr>
        <p:pic>
          <p:nvPicPr>
            <p:cNvPr id="47" name="140917H1wind10.png"/>
            <p:cNvPicPr/>
            <p:nvPr/>
          </p:nvPicPr>
          <p:blipFill>
            <a:blip r:embed="rId2" cstate="email">
              <a:extLst>
                <a:ext uri="{28A0092B-C50C-407E-A947-70E740481C1C}">
                  <a14:useLocalDpi xmlns:a14="http://schemas.microsoft.com/office/drawing/2010/main"/>
                </a:ext>
              </a:extLst>
            </a:blip>
            <a:stretch>
              <a:fillRect/>
            </a:stretch>
          </p:blipFill>
          <p:spPr>
            <a:xfrm>
              <a:off x="163363" y="-27659"/>
              <a:ext cx="6351737" cy="4906718"/>
            </a:xfrm>
            <a:prstGeom prst="rect">
              <a:avLst/>
            </a:prstGeom>
            <a:ln w="12700">
              <a:miter lim="400000"/>
            </a:ln>
          </p:spPr>
        </p:pic>
        <p:pic>
          <p:nvPicPr>
            <p:cNvPr id="48" name="140917H1wind30.png"/>
            <p:cNvPicPr/>
            <p:nvPr/>
          </p:nvPicPr>
          <p:blipFill>
            <a:blip r:embed="rId3" cstate="email">
              <a:extLst>
                <a:ext uri="{28A0092B-C50C-407E-A947-70E740481C1C}">
                  <a14:useLocalDpi xmlns:a14="http://schemas.microsoft.com/office/drawing/2010/main"/>
                </a:ext>
              </a:extLst>
            </a:blip>
            <a:stretch>
              <a:fillRect/>
            </a:stretch>
          </p:blipFill>
          <p:spPr>
            <a:xfrm>
              <a:off x="163363" y="4874541"/>
              <a:ext cx="6351737" cy="4906718"/>
            </a:xfrm>
            <a:prstGeom prst="rect">
              <a:avLst/>
            </a:prstGeom>
            <a:ln w="12700">
              <a:miter lim="400000"/>
            </a:ln>
          </p:spPr>
        </p:pic>
        <p:pic>
          <p:nvPicPr>
            <p:cNvPr id="49" name="140917H1wind50.png"/>
            <p:cNvPicPr/>
            <p:nvPr/>
          </p:nvPicPr>
          <p:blipFill>
            <a:blip r:embed="rId4" cstate="email">
              <a:extLst>
                <a:ext uri="{28A0092B-C50C-407E-A947-70E740481C1C}">
                  <a14:useLocalDpi xmlns:a14="http://schemas.microsoft.com/office/drawing/2010/main"/>
                </a:ext>
              </a:extLst>
            </a:blip>
            <a:stretch>
              <a:fillRect/>
            </a:stretch>
          </p:blipFill>
          <p:spPr>
            <a:xfrm>
              <a:off x="6489700" y="-27659"/>
              <a:ext cx="6351737" cy="4906718"/>
            </a:xfrm>
            <a:prstGeom prst="rect">
              <a:avLst/>
            </a:prstGeom>
            <a:ln w="12700">
              <a:miter lim="400000"/>
            </a:ln>
          </p:spPr>
        </p:pic>
        <p:pic>
          <p:nvPicPr>
            <p:cNvPr id="50" name="140917H1wind70.png"/>
            <p:cNvPicPr/>
            <p:nvPr/>
          </p:nvPicPr>
          <p:blipFill>
            <a:blip r:embed="rId5" cstate="email">
              <a:extLst>
                <a:ext uri="{28A0092B-C50C-407E-A947-70E740481C1C}">
                  <a14:useLocalDpi xmlns:a14="http://schemas.microsoft.com/office/drawing/2010/main"/>
                </a:ext>
              </a:extLst>
            </a:blip>
            <a:stretch>
              <a:fillRect/>
            </a:stretch>
          </p:blipFill>
          <p:spPr>
            <a:xfrm>
              <a:off x="6489700" y="4874541"/>
              <a:ext cx="6351737" cy="4906718"/>
            </a:xfrm>
            <a:prstGeom prst="rect">
              <a:avLst/>
            </a:prstGeom>
            <a:ln w="12700">
              <a:miter lim="400000"/>
            </a:ln>
          </p:spPr>
        </p:pic>
      </p:grpSp>
    </p:spTree>
    <p:extLst>
      <p:ext uri="{BB962C8B-B14F-4D97-AF65-F5344CB8AC3E}">
        <p14:creationId xmlns:p14="http://schemas.microsoft.com/office/powerpoint/2010/main" val="34506649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Pre-storm ocean and ocean winds</a:t>
            </a:r>
            <a:br>
              <a:rPr lang="en-US" sz="4900" dirty="0" smtClean="0">
                <a:solidFill>
                  <a:srgbClr val="0070C0"/>
                </a:solidFill>
              </a:rPr>
            </a:br>
            <a:r>
              <a:rPr lang="en-US" sz="4900" dirty="0">
                <a:solidFill>
                  <a:srgbClr val="0070C0"/>
                </a:solidFill>
              </a:rPr>
              <a:t/>
            </a:r>
            <a:br>
              <a:rPr lang="en-US" sz="4900" dirty="0">
                <a:solidFill>
                  <a:srgbClr val="0070C0"/>
                </a:solidFill>
              </a:rPr>
            </a:br>
            <a:r>
              <a:rPr lang="en-US" sz="4000" dirty="0" smtClean="0"/>
              <a:t>Eric </a:t>
            </a:r>
            <a:r>
              <a:rPr lang="en-US" sz="4000" dirty="0" err="1" smtClean="0"/>
              <a:t>Uhlhorn</a:t>
            </a:r>
            <a:endParaRPr lang="en-US" sz="4000" dirty="0"/>
          </a:p>
        </p:txBody>
      </p:sp>
    </p:spTree>
    <p:extLst>
      <p:ext uri="{BB962C8B-B14F-4D97-AF65-F5344CB8AC3E}">
        <p14:creationId xmlns:p14="http://schemas.microsoft.com/office/powerpoint/2010/main" val="42846772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Seven flights (not incl. repos) over 10 days</a:t>
            </a:r>
          </a:p>
          <a:p>
            <a:r>
              <a:rPr lang="en-US" dirty="0" smtClean="0"/>
              <a:t>Three in-storm flights (09/14,15,16)</a:t>
            </a:r>
          </a:p>
          <a:p>
            <a:r>
              <a:rPr lang="en-US" dirty="0" smtClean="0"/>
              <a:t>One pre-storm (12) and one post-storm ocean flight (17)</a:t>
            </a:r>
          </a:p>
          <a:p>
            <a:r>
              <a:rPr lang="en-US" dirty="0" smtClean="0"/>
              <a:t>Two ocean glider inter-comparison missions (11,19)</a:t>
            </a:r>
          </a:p>
          <a:p>
            <a:r>
              <a:rPr lang="en-US" dirty="0" smtClean="0"/>
              <a:t>One flight coordinated with N42RF and N49RF (15)</a:t>
            </a:r>
          </a:p>
          <a:p>
            <a:r>
              <a:rPr lang="en-US" dirty="0" smtClean="0"/>
              <a:t>161 ocean expendables dropped </a:t>
            </a:r>
          </a:p>
          <a:p>
            <a:pPr lvl="1"/>
            <a:r>
              <a:rPr lang="en-US" dirty="0" smtClean="0"/>
              <a:t>106 AXBT</a:t>
            </a:r>
          </a:p>
          <a:p>
            <a:pPr lvl="1"/>
            <a:r>
              <a:rPr lang="en-US" dirty="0" smtClean="0"/>
              <a:t>37 AXCP</a:t>
            </a:r>
          </a:p>
          <a:p>
            <a:pPr lvl="1"/>
            <a:r>
              <a:rPr lang="en-US" dirty="0" smtClean="0"/>
              <a:t>18 AXCTD</a:t>
            </a:r>
          </a:p>
          <a:p>
            <a:r>
              <a:rPr lang="en-US" dirty="0" smtClean="0"/>
              <a:t>43 </a:t>
            </a:r>
            <a:r>
              <a:rPr lang="en-US" dirty="0" err="1" smtClean="0"/>
              <a:t>sondes</a:t>
            </a:r>
            <a:r>
              <a:rPr lang="en-US" dirty="0" smtClean="0"/>
              <a:t> deployed (18 IR)</a:t>
            </a:r>
          </a:p>
          <a:p>
            <a:r>
              <a:rPr lang="en-US" dirty="0" smtClean="0"/>
              <a:t>XX TDR analyses generated (</a:t>
            </a:r>
            <a:r>
              <a:rPr lang="en-US" dirty="0" err="1" smtClean="0"/>
              <a:t>Sim</a:t>
            </a:r>
            <a:r>
              <a:rPr lang="en-US" dirty="0"/>
              <a:t>)</a:t>
            </a:r>
          </a:p>
        </p:txBody>
      </p:sp>
    </p:spTree>
    <p:extLst>
      <p:ext uri="{BB962C8B-B14F-4D97-AF65-F5344CB8AC3E}">
        <p14:creationId xmlns:p14="http://schemas.microsoft.com/office/powerpoint/2010/main" val="20654681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20140911I1</a:t>
            </a:r>
            <a:endParaRPr lang="en-US" dirty="0"/>
          </a:p>
        </p:txBody>
      </p:sp>
      <p:sp>
        <p:nvSpPr>
          <p:cNvPr id="3" name="Content Placeholder 2"/>
          <p:cNvSpPr>
            <a:spLocks noGrp="1"/>
          </p:cNvSpPr>
          <p:nvPr>
            <p:ph idx="1"/>
          </p:nvPr>
        </p:nvSpPr>
        <p:spPr>
          <a:xfrm>
            <a:off x="68897" y="1066800"/>
            <a:ext cx="4114800" cy="4525963"/>
          </a:xfrm>
        </p:spPr>
        <p:txBody>
          <a:bodyPr/>
          <a:lstStyle/>
          <a:p>
            <a:r>
              <a:rPr lang="en-US" dirty="0" smtClean="0"/>
              <a:t>Ocean Winds and north ocean glider inter-comparison</a:t>
            </a:r>
          </a:p>
          <a:p>
            <a:r>
              <a:rPr lang="en-US" dirty="0" smtClean="0"/>
              <a:t>17 AXBTs</a:t>
            </a:r>
          </a:p>
          <a:p>
            <a:r>
              <a:rPr lang="en-US" dirty="0" smtClean="0"/>
              <a:t>2 </a:t>
            </a:r>
            <a:r>
              <a:rPr lang="en-US" dirty="0" err="1" smtClean="0"/>
              <a:t>Sondes</a:t>
            </a:r>
            <a:endParaRPr lang="en-US" dirty="0" smtClean="0"/>
          </a:p>
          <a:p>
            <a:r>
              <a:rPr lang="en-US" dirty="0" smtClean="0"/>
              <a:t>HI-SFMR low-wind module</a:t>
            </a:r>
            <a:endParaRPr lang="en-US"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86200" y="1676400"/>
            <a:ext cx="4903076" cy="470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0" y="4688774"/>
            <a:ext cx="1927194" cy="369332"/>
          </a:xfrm>
          <a:prstGeom prst="rect">
            <a:avLst/>
          </a:prstGeom>
          <a:solidFill>
            <a:schemeClr val="bg1"/>
          </a:solidFill>
          <a:ln>
            <a:solidFill>
              <a:schemeClr val="accent1"/>
            </a:solidFill>
          </a:ln>
        </p:spPr>
        <p:txBody>
          <a:bodyPr wrap="none" rtlCol="0">
            <a:spAutoFit/>
          </a:bodyPr>
          <a:lstStyle/>
          <a:p>
            <a:r>
              <a:rPr lang="en-US" dirty="0" smtClean="0"/>
              <a:t>Glider SG609 track</a:t>
            </a:r>
            <a:endParaRPr lang="en-US" dirty="0"/>
          </a:p>
        </p:txBody>
      </p:sp>
      <p:cxnSp>
        <p:nvCxnSpPr>
          <p:cNvPr id="7" name="Straight Arrow Connector 6"/>
          <p:cNvCxnSpPr/>
          <p:nvPr/>
        </p:nvCxnSpPr>
        <p:spPr>
          <a:xfrm flipV="1">
            <a:off x="3886200" y="4029413"/>
            <a:ext cx="914400" cy="6593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39000" y="1066800"/>
            <a:ext cx="990977" cy="369332"/>
          </a:xfrm>
          <a:prstGeom prst="rect">
            <a:avLst/>
          </a:prstGeom>
          <a:noFill/>
          <a:ln>
            <a:solidFill>
              <a:schemeClr val="accent1"/>
            </a:solidFill>
          </a:ln>
        </p:spPr>
        <p:txBody>
          <a:bodyPr wrap="none" rtlCol="0">
            <a:spAutoFit/>
          </a:bodyPr>
          <a:lstStyle/>
          <a:p>
            <a:r>
              <a:rPr lang="en-US" dirty="0" smtClean="0"/>
              <a:t>HI-SFMR</a:t>
            </a:r>
            <a:endParaRPr lang="en-US" dirty="0"/>
          </a:p>
        </p:txBody>
      </p:sp>
      <p:cxnSp>
        <p:nvCxnSpPr>
          <p:cNvPr id="12" name="Straight Arrow Connector 11"/>
          <p:cNvCxnSpPr/>
          <p:nvPr/>
        </p:nvCxnSpPr>
        <p:spPr>
          <a:xfrm flipH="1">
            <a:off x="7848600" y="1436132"/>
            <a:ext cx="152400" cy="392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62082" y="4471842"/>
            <a:ext cx="1416798" cy="369332"/>
          </a:xfrm>
          <a:prstGeom prst="rect">
            <a:avLst/>
          </a:prstGeom>
          <a:solidFill>
            <a:schemeClr val="bg1"/>
          </a:solidFill>
          <a:ln>
            <a:solidFill>
              <a:schemeClr val="accent1"/>
            </a:solidFill>
          </a:ln>
        </p:spPr>
        <p:txBody>
          <a:bodyPr wrap="none" rtlCol="0">
            <a:spAutoFit/>
          </a:bodyPr>
          <a:lstStyle/>
          <a:p>
            <a:r>
              <a:rPr lang="en-US" dirty="0" smtClean="0"/>
              <a:t>Sat. overpass</a:t>
            </a:r>
            <a:endParaRPr lang="en-US" dirty="0"/>
          </a:p>
        </p:txBody>
      </p:sp>
      <p:cxnSp>
        <p:nvCxnSpPr>
          <p:cNvPr id="16" name="Straight Arrow Connector 15"/>
          <p:cNvCxnSpPr/>
          <p:nvPr/>
        </p:nvCxnSpPr>
        <p:spPr>
          <a:xfrm flipH="1" flipV="1">
            <a:off x="7315200" y="3352800"/>
            <a:ext cx="419288" cy="11190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0673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20140912I1 – Pre-storm ocean</a:t>
            </a:r>
            <a:endParaRPr lang="en-US" dirty="0"/>
          </a:p>
        </p:txBody>
      </p:sp>
      <p:sp>
        <p:nvSpPr>
          <p:cNvPr id="3" name="Content Placeholder 2"/>
          <p:cNvSpPr>
            <a:spLocks noGrp="1"/>
          </p:cNvSpPr>
          <p:nvPr>
            <p:ph idx="1"/>
          </p:nvPr>
        </p:nvSpPr>
        <p:spPr>
          <a:xfrm>
            <a:off x="0" y="1536896"/>
            <a:ext cx="3581400" cy="4495800"/>
          </a:xfrm>
        </p:spPr>
        <p:txBody>
          <a:bodyPr>
            <a:normAutofit/>
          </a:bodyPr>
          <a:lstStyle/>
          <a:p>
            <a:r>
              <a:rPr lang="en-US" sz="2800" dirty="0" smtClean="0"/>
              <a:t>26 ocean probes </a:t>
            </a:r>
          </a:p>
          <a:p>
            <a:pPr lvl="1"/>
            <a:r>
              <a:rPr lang="en-US" sz="2400" dirty="0" smtClean="0"/>
              <a:t>8 BT</a:t>
            </a:r>
          </a:p>
          <a:p>
            <a:pPr lvl="1"/>
            <a:r>
              <a:rPr lang="en-US" sz="2400" dirty="0" smtClean="0"/>
              <a:t>11 CP </a:t>
            </a:r>
          </a:p>
          <a:p>
            <a:pPr lvl="1"/>
            <a:r>
              <a:rPr lang="en-US" sz="2400" dirty="0" smtClean="0"/>
              <a:t>7 CTD</a:t>
            </a:r>
          </a:p>
          <a:p>
            <a:r>
              <a:rPr lang="en-US" sz="2800" dirty="0" smtClean="0"/>
              <a:t>3 days prior to storm</a:t>
            </a:r>
          </a:p>
          <a:p>
            <a:r>
              <a:rPr lang="en-US" sz="2800" dirty="0" smtClean="0"/>
              <a:t>7.5 </a:t>
            </a:r>
            <a:r>
              <a:rPr lang="en-US" sz="2800" dirty="0" err="1" smtClean="0"/>
              <a:t>hrs</a:t>
            </a:r>
            <a:endParaRPr lang="en-US" sz="2800" dirty="0" smtClean="0"/>
          </a:p>
          <a:p>
            <a:r>
              <a:rPr lang="en-US" sz="2800" dirty="0" smtClean="0"/>
              <a:t>TS Edouard 35 </a:t>
            </a:r>
            <a:r>
              <a:rPr lang="en-US" sz="2800" dirty="0" err="1" smtClean="0"/>
              <a:t>kts</a:t>
            </a:r>
            <a:r>
              <a:rPr lang="en-US" sz="2800" dirty="0" smtClean="0"/>
              <a:t>/1005 </a:t>
            </a:r>
            <a:r>
              <a:rPr lang="en-US" sz="2800" dirty="0" err="1" smtClean="0"/>
              <a:t>mslp</a:t>
            </a:r>
            <a:endParaRPr lang="en-US" sz="2800" dirty="0"/>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741090" y="1752600"/>
            <a:ext cx="5250509" cy="3840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1845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20140912I1 – Pre-storm ocean</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7200" y="1524000"/>
            <a:ext cx="8305800" cy="483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7200" y="1524000"/>
            <a:ext cx="8302752" cy="483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457200" y="1524000"/>
            <a:ext cx="8302752" cy="4837176"/>
            <a:chOff x="457200" y="1524000"/>
            <a:chExt cx="8302752" cy="4837176"/>
          </a:xfrm>
        </p:grpSpPr>
        <p:grpSp>
          <p:nvGrpSpPr>
            <p:cNvPr id="7" name="Group 6"/>
            <p:cNvGrpSpPr/>
            <p:nvPr/>
          </p:nvGrpSpPr>
          <p:grpSpPr>
            <a:xfrm>
              <a:off x="457200" y="1524000"/>
              <a:ext cx="8302752" cy="4837176"/>
              <a:chOff x="457200" y="1527048"/>
              <a:chExt cx="8302752" cy="4837176"/>
            </a:xfrm>
          </p:grpSpPr>
          <p:pic>
            <p:nvPicPr>
              <p:cNvPr id="3076"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57200" y="1527048"/>
                <a:ext cx="8302752" cy="483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1295400" y="3200400"/>
                <a:ext cx="1905000" cy="1600200"/>
              </a:xfrm>
              <a:prstGeom prst="straightConnector1">
                <a:avLst/>
              </a:prstGeom>
              <a:ln>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9229366">
                <a:off x="1284529" y="3614839"/>
                <a:ext cx="1552028" cy="523220"/>
              </a:xfrm>
              <a:prstGeom prst="rect">
                <a:avLst/>
              </a:prstGeom>
              <a:noFill/>
            </p:spPr>
            <p:txBody>
              <a:bodyPr wrap="none" rtlCol="0">
                <a:spAutoFit/>
              </a:bodyPr>
              <a:lstStyle/>
              <a:p>
                <a:r>
                  <a:rPr lang="en-US" sz="2800" dirty="0" smtClean="0">
                    <a:solidFill>
                      <a:srgbClr val="FFC000"/>
                    </a:solidFill>
                  </a:rPr>
                  <a:t>~800 </a:t>
                </a:r>
                <a:r>
                  <a:rPr lang="en-US" sz="2800" dirty="0" err="1" smtClean="0">
                    <a:solidFill>
                      <a:srgbClr val="FFC000"/>
                    </a:solidFill>
                  </a:rPr>
                  <a:t>nmi</a:t>
                </a:r>
                <a:endParaRPr lang="en-US" sz="2800" dirty="0">
                  <a:solidFill>
                    <a:srgbClr val="FFC000"/>
                  </a:solidFill>
                </a:endParaRPr>
              </a:p>
            </p:txBody>
          </p:sp>
        </p:grpSp>
        <p:sp>
          <p:nvSpPr>
            <p:cNvPr id="8" name="TextBox 7"/>
            <p:cNvSpPr txBox="1"/>
            <p:nvPr/>
          </p:nvSpPr>
          <p:spPr>
            <a:xfrm>
              <a:off x="3819441" y="3124200"/>
              <a:ext cx="1781834" cy="338554"/>
            </a:xfrm>
            <a:prstGeom prst="rect">
              <a:avLst/>
            </a:prstGeom>
            <a:noFill/>
            <a:ln>
              <a:solidFill>
                <a:schemeClr val="accent1"/>
              </a:solidFill>
            </a:ln>
          </p:spPr>
          <p:txBody>
            <a:bodyPr wrap="none" rtlCol="0">
              <a:spAutoFit/>
            </a:bodyPr>
            <a:lstStyle/>
            <a:p>
              <a:r>
                <a:rPr lang="en-US" sz="1600" i="1" dirty="0" smtClean="0">
                  <a:solidFill>
                    <a:schemeClr val="bg1"/>
                  </a:solidFill>
                </a:rPr>
                <a:t>09/15 0600Z 60 </a:t>
              </a:r>
              <a:r>
                <a:rPr lang="en-US" sz="1600" i="1" dirty="0" err="1" smtClean="0">
                  <a:solidFill>
                    <a:schemeClr val="bg1"/>
                  </a:solidFill>
                </a:rPr>
                <a:t>kts</a:t>
              </a:r>
              <a:endParaRPr lang="en-US" sz="1600" i="1" dirty="0">
                <a:solidFill>
                  <a:schemeClr val="bg1"/>
                </a:solidFill>
              </a:endParaRPr>
            </a:p>
          </p:txBody>
        </p:sp>
        <p:sp>
          <p:nvSpPr>
            <p:cNvPr id="14" name="TextBox 13"/>
            <p:cNvSpPr txBox="1"/>
            <p:nvPr/>
          </p:nvSpPr>
          <p:spPr>
            <a:xfrm>
              <a:off x="1037566" y="2633246"/>
              <a:ext cx="1783437" cy="338554"/>
            </a:xfrm>
            <a:prstGeom prst="rect">
              <a:avLst/>
            </a:prstGeom>
            <a:noFill/>
            <a:ln>
              <a:solidFill>
                <a:schemeClr val="accent1"/>
              </a:solidFill>
            </a:ln>
          </p:spPr>
          <p:txBody>
            <a:bodyPr wrap="none" rtlCol="0">
              <a:spAutoFit/>
            </a:bodyPr>
            <a:lstStyle/>
            <a:p>
              <a:r>
                <a:rPr lang="en-US" sz="1600" i="1" dirty="0" smtClean="0">
                  <a:solidFill>
                    <a:schemeClr val="bg1"/>
                  </a:solidFill>
                </a:rPr>
                <a:t>09/16 0600Z 70 </a:t>
              </a:r>
              <a:r>
                <a:rPr lang="en-US" sz="1600" i="1" dirty="0" err="1" smtClean="0">
                  <a:solidFill>
                    <a:schemeClr val="bg1"/>
                  </a:solidFill>
                </a:rPr>
                <a:t>kts</a:t>
              </a:r>
              <a:endParaRPr lang="en-US" sz="1600" i="1" dirty="0">
                <a:solidFill>
                  <a:schemeClr val="bg1"/>
                </a:solidFill>
              </a:endParaRPr>
            </a:p>
          </p:txBody>
        </p:sp>
        <p:cxnSp>
          <p:nvCxnSpPr>
            <p:cNvPr id="15" name="Straight Arrow Connector 14"/>
            <p:cNvCxnSpPr/>
            <p:nvPr/>
          </p:nvCxnSpPr>
          <p:spPr>
            <a:xfrm flipH="1">
              <a:off x="3609797" y="3316224"/>
              <a:ext cx="20964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819400" y="2800999"/>
              <a:ext cx="228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3078"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57200" y="1524000"/>
            <a:ext cx="8302752" cy="483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2445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20140914I1 – Ocean Winds</a:t>
            </a:r>
            <a:endParaRPr lang="en-US" dirty="0"/>
          </a:p>
        </p:txBody>
      </p:sp>
      <p:sp>
        <p:nvSpPr>
          <p:cNvPr id="3" name="Content Placeholder 2"/>
          <p:cNvSpPr>
            <a:spLocks noGrp="1"/>
          </p:cNvSpPr>
          <p:nvPr>
            <p:ph idx="1"/>
          </p:nvPr>
        </p:nvSpPr>
        <p:spPr>
          <a:xfrm>
            <a:off x="228600" y="1600200"/>
            <a:ext cx="8458200" cy="4525963"/>
          </a:xfrm>
        </p:spPr>
        <p:txBody>
          <a:bodyPr/>
          <a:lstStyle/>
          <a:p>
            <a:r>
              <a:rPr lang="en-US" dirty="0" smtClean="0"/>
              <a:t>75 </a:t>
            </a:r>
            <a:r>
              <a:rPr lang="en-US" dirty="0" err="1" smtClean="0"/>
              <a:t>kts</a:t>
            </a:r>
            <a:r>
              <a:rPr lang="en-US" dirty="0" smtClean="0"/>
              <a:t>/982 </a:t>
            </a:r>
            <a:r>
              <a:rPr lang="en-US" dirty="0" err="1" smtClean="0"/>
              <a:t>mb</a:t>
            </a:r>
            <a:r>
              <a:rPr lang="en-US" dirty="0" smtClean="0"/>
              <a:t> </a:t>
            </a:r>
            <a:r>
              <a:rPr lang="en-US" dirty="0" err="1" smtClean="0"/>
              <a:t>mslp</a:t>
            </a:r>
            <a:endParaRPr lang="en-US" dirty="0" smtClean="0"/>
          </a:p>
          <a:p>
            <a:r>
              <a:rPr lang="en-US" dirty="0" smtClean="0"/>
              <a:t>4(?) </a:t>
            </a:r>
            <a:r>
              <a:rPr lang="en-US" dirty="0" err="1" smtClean="0"/>
              <a:t>sondes</a:t>
            </a:r>
            <a:endParaRPr lang="en-US" dirty="0" smtClean="0"/>
          </a:p>
          <a:p>
            <a:r>
              <a:rPr lang="en-US" dirty="0" smtClean="0"/>
              <a:t>11 ocean probes</a:t>
            </a:r>
          </a:p>
          <a:p>
            <a:pPr lvl="1"/>
            <a:r>
              <a:rPr lang="en-US" dirty="0" smtClean="0"/>
              <a:t>9 BT</a:t>
            </a:r>
          </a:p>
          <a:p>
            <a:pPr lvl="1"/>
            <a:r>
              <a:rPr lang="en-US" dirty="0" smtClean="0"/>
              <a:t>2 CP</a:t>
            </a:r>
          </a:p>
          <a:p>
            <a:r>
              <a:rPr lang="en-US" dirty="0" smtClean="0"/>
              <a:t>No RT TDR analyses</a:t>
            </a:r>
          </a:p>
          <a:p>
            <a:r>
              <a:rPr lang="en-US" dirty="0" smtClean="0"/>
              <a:t>9 hours</a:t>
            </a:r>
          </a:p>
          <a:p>
            <a:endParaRPr lang="en-US"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87208" y="838200"/>
            <a:ext cx="44499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87208" y="3505200"/>
            <a:ext cx="4449987" cy="2947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2285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Model evaluation experiment </a:t>
            </a:r>
            <a:br>
              <a:rPr lang="en-US" sz="4900" dirty="0" smtClean="0">
                <a:solidFill>
                  <a:srgbClr val="0070C0"/>
                </a:solidFill>
              </a:rPr>
            </a:br>
            <a:r>
              <a:rPr lang="en-US" sz="4900" dirty="0" smtClean="0">
                <a:solidFill>
                  <a:srgbClr val="0070C0"/>
                </a:solidFill>
              </a:rPr>
              <a:t>20140915H1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Jason </a:t>
            </a:r>
            <a:r>
              <a:rPr lang="en-US" sz="4000" dirty="0" err="1" smtClean="0"/>
              <a:t>Dunion</a:t>
            </a:r>
            <a:endParaRPr lang="en-US" sz="4000" dirty="0"/>
          </a:p>
        </p:txBody>
      </p:sp>
    </p:spTree>
    <p:extLst>
      <p:ext uri="{BB962C8B-B14F-4D97-AF65-F5344CB8AC3E}">
        <p14:creationId xmlns:p14="http://schemas.microsoft.com/office/powerpoint/2010/main" val="382106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Brief overview of all missions</a:t>
            </a:r>
            <a:br>
              <a:rPr lang="en-US" sz="4900" dirty="0" smtClean="0">
                <a:solidFill>
                  <a:srgbClr val="0070C0"/>
                </a:solidFill>
              </a:rPr>
            </a:br>
            <a:r>
              <a:rPr lang="en-US" sz="4900" dirty="0">
                <a:solidFill>
                  <a:srgbClr val="0070C0"/>
                </a:solidFill>
              </a:rPr>
              <a:t/>
            </a:r>
            <a:br>
              <a:rPr lang="en-US" sz="4900" dirty="0">
                <a:solidFill>
                  <a:srgbClr val="0070C0"/>
                </a:solidFill>
              </a:rPr>
            </a:br>
            <a:r>
              <a:rPr lang="en-US" sz="4000" dirty="0" smtClean="0"/>
              <a:t>Joe </a:t>
            </a:r>
            <a:r>
              <a:rPr lang="en-US" sz="4000" dirty="0" err="1" smtClean="0"/>
              <a:t>Cione</a:t>
            </a:r>
            <a:endParaRPr lang="en-US" sz="4000" dirty="0"/>
          </a:p>
        </p:txBody>
      </p:sp>
    </p:spTree>
    <p:extLst>
      <p:ext uri="{BB962C8B-B14F-4D97-AF65-F5344CB8AC3E}">
        <p14:creationId xmlns:p14="http://schemas.microsoft.com/office/powerpoint/2010/main" val="37732671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1143000"/>
            <a:ext cx="4572000" cy="4572000"/>
          </a:xfrm>
          <a:prstGeom prst="rect">
            <a:avLst/>
          </a:prstGeom>
        </p:spPr>
      </p:pic>
      <p:sp>
        <p:nvSpPr>
          <p:cNvPr id="31746" name="Text Box 2"/>
          <p:cNvSpPr txBox="1">
            <a:spLocks noChangeArrowheads="1"/>
          </p:cNvSpPr>
          <p:nvPr/>
        </p:nvSpPr>
        <p:spPr bwMode="auto">
          <a:xfrm>
            <a:off x="0" y="47625"/>
            <a:ext cx="91440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b="1" smtClean="0">
                <a:latin typeface="Comic Sans MS" charset="0"/>
              </a:rPr>
              <a:t>20140815H1</a:t>
            </a:r>
            <a:endParaRPr lang="en-US" b="1" dirty="0">
              <a:latin typeface="Comic Sans MS" charset="0"/>
            </a:endParaRPr>
          </a:p>
          <a:p>
            <a:pPr algn="ctr"/>
            <a:r>
              <a:rPr lang="en-US" sz="2000" dirty="0" smtClean="0">
                <a:latin typeface="Comic Sans MS" charset="0"/>
              </a:rPr>
              <a:t>Hurricane </a:t>
            </a:r>
            <a:r>
              <a:rPr lang="en-US" sz="2000" dirty="0" err="1" smtClean="0">
                <a:latin typeface="Comic Sans MS" charset="0"/>
              </a:rPr>
              <a:t>Edouard</a:t>
            </a:r>
            <a:endParaRPr lang="en-US" sz="2000" dirty="0">
              <a:latin typeface="Comic Sans MS" charset="0"/>
            </a:endParaRPr>
          </a:p>
          <a:p>
            <a:pPr algn="ctr"/>
            <a:r>
              <a:rPr lang="en-US" sz="2000" dirty="0" smtClean="0">
                <a:latin typeface="Comic Sans MS" charset="0"/>
              </a:rPr>
              <a:t>Model Evaluation Experiment</a:t>
            </a:r>
            <a:endParaRPr lang="en-US" sz="2000" dirty="0">
              <a:latin typeface="Comic Sans MS" charset="0"/>
            </a:endParaRPr>
          </a:p>
        </p:txBody>
      </p:sp>
      <p:sp>
        <p:nvSpPr>
          <p:cNvPr id="31748" name="Text Box 4"/>
          <p:cNvSpPr txBox="1">
            <a:spLocks noChangeArrowheads="1"/>
          </p:cNvSpPr>
          <p:nvPr/>
        </p:nvSpPr>
        <p:spPr bwMode="auto">
          <a:xfrm>
            <a:off x="0" y="5711825"/>
            <a:ext cx="91440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buFontTx/>
              <a:buChar char="•"/>
            </a:pPr>
            <a:r>
              <a:rPr lang="en-US" sz="1800" dirty="0">
                <a:latin typeface="Comic Sans MS" charset="0"/>
              </a:rPr>
              <a:t> Take-off </a:t>
            </a:r>
            <a:r>
              <a:rPr lang="en-US" sz="1800" dirty="0" smtClean="0">
                <a:latin typeface="Comic Sans MS" charset="0"/>
              </a:rPr>
              <a:t>1408 UTC (Bermuda);  Landing 2054 UTC (Bermuda) </a:t>
            </a:r>
            <a:endParaRPr lang="en-US" sz="1800" dirty="0">
              <a:latin typeface="Comic Sans MS" charset="0"/>
            </a:endParaRPr>
          </a:p>
          <a:p>
            <a:pPr algn="ctr">
              <a:buFontTx/>
              <a:buChar char="•"/>
            </a:pPr>
            <a:r>
              <a:rPr lang="en-US" sz="1800" dirty="0" smtClean="0">
                <a:latin typeface="Comic Sans MS" charset="0"/>
              </a:rPr>
              <a:t>14 </a:t>
            </a:r>
            <a:r>
              <a:rPr lang="en-US" sz="1800" dirty="0">
                <a:latin typeface="Comic Sans MS" charset="0"/>
              </a:rPr>
              <a:t>GPS </a:t>
            </a:r>
            <a:r>
              <a:rPr lang="en-US" sz="1800" dirty="0" err="1" smtClean="0">
                <a:latin typeface="Comic Sans MS" charset="0"/>
              </a:rPr>
              <a:t>dropsondes</a:t>
            </a:r>
            <a:r>
              <a:rPr lang="en-US" sz="1800" dirty="0" smtClean="0">
                <a:latin typeface="Comic Sans MS" charset="0"/>
              </a:rPr>
              <a:t>; 8 AXBTs</a:t>
            </a:r>
            <a:endParaRPr lang="en-US" sz="1800" dirty="0">
              <a:latin typeface="Comic Sans MS" charset="0"/>
            </a:endParaRPr>
          </a:p>
          <a:p>
            <a:pPr algn="ctr">
              <a:buFontTx/>
              <a:buChar char="•"/>
            </a:pPr>
            <a:r>
              <a:rPr lang="en-US" sz="1800" dirty="0" smtClean="0">
                <a:latin typeface="Comic Sans MS" charset="0"/>
              </a:rPr>
              <a:t>Coyote (#1) launched during final E-W pass through eye</a:t>
            </a:r>
          </a:p>
          <a:p>
            <a:pPr algn="ctr">
              <a:buFontTx/>
              <a:buChar char="•"/>
            </a:pPr>
            <a:r>
              <a:rPr lang="en-US" sz="1800" dirty="0" smtClean="0">
                <a:latin typeface="Comic Sans MS" charset="0"/>
              </a:rPr>
              <a:t>1 Radar Analysis (E-W final pass)</a:t>
            </a:r>
            <a:endParaRPr lang="en-US" sz="1800" dirty="0">
              <a:latin typeface="Comic Sans MS" charset="0"/>
            </a:endParaRPr>
          </a:p>
        </p:txBody>
      </p:sp>
      <p:grpSp>
        <p:nvGrpSpPr>
          <p:cNvPr id="5" name="Group 4"/>
          <p:cNvGrpSpPr/>
          <p:nvPr/>
        </p:nvGrpSpPr>
        <p:grpSpPr>
          <a:xfrm>
            <a:off x="805393" y="1143000"/>
            <a:ext cx="7500407" cy="4572000"/>
            <a:chOff x="805393" y="1143000"/>
            <a:chExt cx="7500407" cy="4572000"/>
          </a:xfrm>
        </p:grpSpPr>
        <p:pic>
          <p:nvPicPr>
            <p:cNvPr id="6" name="Picture 5" descr="140915.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393" y="1143000"/>
              <a:ext cx="7500407" cy="4572000"/>
            </a:xfrm>
            <a:prstGeom prst="rect">
              <a:avLst/>
            </a:prstGeom>
          </p:spPr>
        </p:pic>
        <p:grpSp>
          <p:nvGrpSpPr>
            <p:cNvPr id="7" name="Group 6"/>
            <p:cNvGrpSpPr/>
            <p:nvPr/>
          </p:nvGrpSpPr>
          <p:grpSpPr>
            <a:xfrm>
              <a:off x="7010400" y="1143000"/>
              <a:ext cx="1295400" cy="738664"/>
              <a:chOff x="7010400" y="1143000"/>
              <a:chExt cx="1295400" cy="738664"/>
            </a:xfrm>
          </p:grpSpPr>
          <p:sp>
            <p:nvSpPr>
              <p:cNvPr id="8" name="TextBox 7"/>
              <p:cNvSpPr txBox="1"/>
              <p:nvPr/>
            </p:nvSpPr>
            <p:spPr>
              <a:xfrm>
                <a:off x="7010400" y="1143000"/>
                <a:ext cx="1295400" cy="738664"/>
              </a:xfrm>
              <a:prstGeom prst="rect">
                <a:avLst/>
              </a:prstGeom>
              <a:solidFill>
                <a:schemeClr val="bg1"/>
              </a:solidFill>
              <a:ln>
                <a:solidFill>
                  <a:schemeClr val="tx1"/>
                </a:solidFill>
              </a:ln>
            </p:spPr>
            <p:txBody>
              <a:bodyPr wrap="square" rtlCol="0">
                <a:spAutoFit/>
              </a:bodyPr>
              <a:lstStyle/>
              <a:p>
                <a:r>
                  <a:rPr lang="en-US" sz="1400" dirty="0" smtClean="0"/>
                  <a:t>     NOAA-42</a:t>
                </a:r>
              </a:p>
              <a:p>
                <a:r>
                  <a:rPr lang="en-US" sz="1400" dirty="0"/>
                  <a:t> </a:t>
                </a:r>
                <a:r>
                  <a:rPr lang="en-US" sz="1400" dirty="0" smtClean="0"/>
                  <a:t>    NOAA-43</a:t>
                </a:r>
              </a:p>
              <a:p>
                <a:r>
                  <a:rPr lang="en-US" sz="1400" dirty="0" smtClean="0"/>
                  <a:t>     NOAA-49</a:t>
                </a:r>
              </a:p>
            </p:txBody>
          </p:sp>
          <p:cxnSp>
            <p:nvCxnSpPr>
              <p:cNvPr id="9" name="Straight Connector 8"/>
              <p:cNvCxnSpPr/>
              <p:nvPr/>
            </p:nvCxnSpPr>
            <p:spPr bwMode="auto">
              <a:xfrm>
                <a:off x="7044540" y="1723736"/>
                <a:ext cx="268224" cy="0"/>
              </a:xfrm>
              <a:prstGeom prst="line">
                <a:avLst/>
              </a:prstGeom>
              <a:solidFill>
                <a:schemeClr val="accent1"/>
              </a:solidFill>
              <a:ln w="38100" cap="flat" cmpd="sng" algn="ctr">
                <a:solidFill>
                  <a:srgbClr val="CD374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a:off x="7044540" y="1517172"/>
                <a:ext cx="268224" cy="0"/>
              </a:xfrm>
              <a:prstGeom prst="line">
                <a:avLst/>
              </a:prstGeom>
              <a:solidFill>
                <a:schemeClr val="accent1"/>
              </a:solidFill>
              <a:ln w="38100" cap="flat" cmpd="sng" algn="ctr">
                <a:solidFill>
                  <a:srgbClr val="517B2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7045632" y="1302616"/>
                <a:ext cx="268224" cy="0"/>
              </a:xfrm>
              <a:prstGeom prst="line">
                <a:avLst/>
              </a:prstGeom>
              <a:solidFill>
                <a:schemeClr val="accent1"/>
              </a:solidFill>
              <a:ln w="38100" cap="flat" cmpd="sng" algn="ctr">
                <a:solidFill>
                  <a:srgbClr val="165255"/>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Tree>
    <p:extLst>
      <p:ext uri="{BB962C8B-B14F-4D97-AF65-F5344CB8AC3E}">
        <p14:creationId xmlns:p14="http://schemas.microsoft.com/office/powerpoint/2010/main" val="3138220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0915.18.NWAtlantic.700to850mbDeepLayerMeanLar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264921"/>
            <a:ext cx="7680959" cy="5440679"/>
          </a:xfrm>
          <a:prstGeom prst="rect">
            <a:avLst/>
          </a:prstGeom>
        </p:spPr>
      </p:pic>
      <p:sp>
        <p:nvSpPr>
          <p:cNvPr id="33795" name="Text Box 3"/>
          <p:cNvSpPr txBox="1">
            <a:spLocks noChangeArrowheads="1"/>
          </p:cNvSpPr>
          <p:nvPr/>
        </p:nvSpPr>
        <p:spPr bwMode="auto">
          <a:xfrm>
            <a:off x="0" y="0"/>
            <a:ext cx="91440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dirty="0" smtClean="0">
                <a:latin typeface="Comic Sans MS" charset="0"/>
              </a:rPr>
              <a:t>Hurricane </a:t>
            </a:r>
            <a:r>
              <a:rPr lang="en-US" sz="2800" dirty="0" err="1" smtClean="0">
                <a:latin typeface="Comic Sans MS" charset="0"/>
              </a:rPr>
              <a:t>Edouard</a:t>
            </a:r>
            <a:r>
              <a:rPr lang="en-US" sz="2800" dirty="0" smtClean="0">
                <a:latin typeface="Comic Sans MS" charset="0"/>
              </a:rPr>
              <a:t>: 15 Sept 2014: </a:t>
            </a:r>
            <a:endParaRPr lang="en-US" sz="2800" dirty="0">
              <a:latin typeface="Comic Sans MS" charset="0"/>
            </a:endParaRPr>
          </a:p>
          <a:p>
            <a:pPr algn="ctr">
              <a:spcBef>
                <a:spcPct val="50000"/>
              </a:spcBef>
            </a:pPr>
            <a:r>
              <a:rPr lang="en-US" dirty="0" smtClean="0">
                <a:latin typeface="Comic Sans MS" charset="0"/>
              </a:rPr>
              <a:t>CIMSS Deep </a:t>
            </a:r>
            <a:r>
              <a:rPr lang="en-US" dirty="0">
                <a:latin typeface="Comic Sans MS" charset="0"/>
              </a:rPr>
              <a:t>Layer Mean </a:t>
            </a:r>
            <a:r>
              <a:rPr lang="en-US" dirty="0" smtClean="0">
                <a:latin typeface="Comic Sans MS" charset="0"/>
              </a:rPr>
              <a:t>Steering</a:t>
            </a:r>
            <a:endParaRPr lang="en-US" dirty="0">
              <a:latin typeface="Comic Sans MS" charset="0"/>
            </a:endParaRPr>
          </a:p>
        </p:txBody>
      </p:sp>
      <p:pic>
        <p:nvPicPr>
          <p:cNvPr id="2" name="Picture 1" descr="20140915.18.NWAtlantic.250to850mbDeepLayerMeanLarg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264921"/>
            <a:ext cx="7680959" cy="5440679"/>
          </a:xfrm>
          <a:prstGeom prst="rect">
            <a:avLst/>
          </a:prstGeom>
        </p:spPr>
      </p:pic>
    </p:spTree>
    <p:extLst>
      <p:ext uri="{BB962C8B-B14F-4D97-AF65-F5344CB8AC3E}">
        <p14:creationId xmlns:p14="http://schemas.microsoft.com/office/powerpoint/2010/main" val="4280262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0915.18.NWAtlantic.MidLowerWindsStor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261872"/>
            <a:ext cx="7200900" cy="5440680"/>
          </a:xfrm>
          <a:prstGeom prst="rect">
            <a:avLst/>
          </a:prstGeom>
        </p:spPr>
      </p:pic>
      <p:pic>
        <p:nvPicPr>
          <p:cNvPr id="2" name="Picture 1" descr="20140915.18.NWAtlantic.MidUpperWindsStor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952" y="1261872"/>
            <a:ext cx="7200900" cy="5440680"/>
          </a:xfrm>
          <a:prstGeom prst="rect">
            <a:avLst/>
          </a:prstGeom>
        </p:spPr>
      </p:pic>
      <p:pic>
        <p:nvPicPr>
          <p:cNvPr id="3" name="Picture 2" descr="20140915.18.NWAtlantic.DeepShearStor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1261872"/>
            <a:ext cx="7200900" cy="5440680"/>
          </a:xfrm>
          <a:prstGeom prst="rect">
            <a:avLst/>
          </a:prstGeom>
        </p:spPr>
      </p:pic>
      <p:sp>
        <p:nvSpPr>
          <p:cNvPr id="35845" name="Text Box 5"/>
          <p:cNvSpPr txBox="1">
            <a:spLocks noChangeArrowheads="1"/>
          </p:cNvSpPr>
          <p:nvPr/>
        </p:nvSpPr>
        <p:spPr bwMode="auto">
          <a:xfrm>
            <a:off x="0" y="0"/>
            <a:ext cx="91440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15 Sept 2014: </a:t>
            </a:r>
          </a:p>
          <a:p>
            <a:pPr algn="ctr">
              <a:spcBef>
                <a:spcPct val="50000"/>
              </a:spcBef>
            </a:pPr>
            <a:r>
              <a:rPr lang="en-US" dirty="0" smtClean="0">
                <a:latin typeface="Comic Sans MS" charset="0"/>
              </a:rPr>
              <a:t>CIMSS AMVs and Vertical Shear</a:t>
            </a:r>
            <a:endParaRPr lang="en-US" dirty="0">
              <a:latin typeface="Comic Sans MS" charset="0"/>
            </a:endParaRPr>
          </a:p>
        </p:txBody>
      </p:sp>
    </p:spTree>
    <p:extLst>
      <p:ext uri="{BB962C8B-B14F-4D97-AF65-F5344CB8AC3E}">
        <p14:creationId xmlns:p14="http://schemas.microsoft.com/office/powerpoint/2010/main" val="3584872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5"/>
          <p:cNvSpPr txBox="1">
            <a:spLocks noChangeArrowheads="1"/>
          </p:cNvSpPr>
          <p:nvPr/>
        </p:nvSpPr>
        <p:spPr bwMode="auto">
          <a:xfrm>
            <a:off x="0" y="0"/>
            <a:ext cx="91440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15 Sept 2014: </a:t>
            </a:r>
          </a:p>
          <a:p>
            <a:pPr algn="ctr">
              <a:spcBef>
                <a:spcPct val="50000"/>
              </a:spcBef>
            </a:pPr>
            <a:r>
              <a:rPr lang="en-US" dirty="0" smtClean="0">
                <a:latin typeface="Comic Sans MS" charset="0"/>
              </a:rPr>
              <a:t>Radar Cross-Section</a:t>
            </a:r>
            <a:endParaRPr lang="en-US" dirty="0">
              <a:latin typeface="Comic Sans MS" charset="0"/>
            </a:endParaRPr>
          </a:p>
        </p:txBody>
      </p:sp>
      <p:pic>
        <p:nvPicPr>
          <p:cNvPr id="7" name="Picture 6" descr="ir_140915_1745z.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0" y="1219200"/>
            <a:ext cx="5486400" cy="5486400"/>
          </a:xfrm>
          <a:prstGeom prst="rect">
            <a:avLst/>
          </a:prstGeom>
        </p:spPr>
      </p:pic>
      <p:cxnSp>
        <p:nvCxnSpPr>
          <p:cNvPr id="9" name="Straight Connector 8"/>
          <p:cNvCxnSpPr/>
          <p:nvPr/>
        </p:nvCxnSpPr>
        <p:spPr bwMode="auto">
          <a:xfrm>
            <a:off x="3606800" y="3970867"/>
            <a:ext cx="153246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VerticalCrossSectionE20140915H1.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4193" y="1219200"/>
            <a:ext cx="7451607" cy="5486400"/>
          </a:xfrm>
          <a:prstGeom prst="rect">
            <a:avLst/>
          </a:prstGeom>
        </p:spPr>
      </p:pic>
    </p:spTree>
    <p:extLst>
      <p:ext uri="{BB962C8B-B14F-4D97-AF65-F5344CB8AC3E}">
        <p14:creationId xmlns:p14="http://schemas.microsoft.com/office/powerpoint/2010/main" val="2635288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pw_140915_1800z.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676400"/>
            <a:ext cx="4572000" cy="4572000"/>
          </a:xfrm>
          <a:prstGeom prst="rect">
            <a:avLst/>
          </a:prstGeom>
        </p:spPr>
      </p:pic>
      <p:sp>
        <p:nvSpPr>
          <p:cNvPr id="4" name="Text Box 5"/>
          <p:cNvSpPr txBox="1">
            <a:spLocks noChangeArrowheads="1"/>
          </p:cNvSpPr>
          <p:nvPr/>
        </p:nvSpPr>
        <p:spPr bwMode="auto">
          <a:xfrm>
            <a:off x="0" y="0"/>
            <a:ext cx="9144000"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15 Sept </a:t>
            </a:r>
            <a:r>
              <a:rPr lang="en-US" sz="3200" dirty="0" smtClean="0">
                <a:latin typeface="Comic Sans MS" charset="0"/>
              </a:rPr>
              <a:t>2014 </a:t>
            </a:r>
            <a:endParaRPr lang="en-US" sz="3200" dirty="0">
              <a:latin typeface="Comic Sans MS" charset="0"/>
            </a:endParaRPr>
          </a:p>
        </p:txBody>
      </p:sp>
      <p:sp>
        <p:nvSpPr>
          <p:cNvPr id="3" name="TextBox 2"/>
          <p:cNvSpPr txBox="1"/>
          <p:nvPr/>
        </p:nvSpPr>
        <p:spPr>
          <a:xfrm>
            <a:off x="-5156" y="1143000"/>
            <a:ext cx="4572000" cy="523220"/>
          </a:xfrm>
          <a:prstGeom prst="rect">
            <a:avLst/>
          </a:prstGeom>
          <a:noFill/>
        </p:spPr>
        <p:txBody>
          <a:bodyPr wrap="square" rtlCol="0">
            <a:spAutoFit/>
          </a:bodyPr>
          <a:lstStyle/>
          <a:p>
            <a:pPr algn="ctr"/>
            <a:r>
              <a:rPr lang="en-US" sz="2800" dirty="0" smtClean="0">
                <a:latin typeface="Calibri"/>
                <a:cs typeface="Calibri"/>
              </a:rPr>
              <a:t>GOES Infrared</a:t>
            </a:r>
            <a:endParaRPr lang="en-US" sz="2800" dirty="0">
              <a:latin typeface="Calibri"/>
              <a:cs typeface="Calibri"/>
            </a:endParaRPr>
          </a:p>
        </p:txBody>
      </p:sp>
      <p:pic>
        <p:nvPicPr>
          <p:cNvPr id="5" name="Picture 4" descr="ir_140915_1745z.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76400"/>
            <a:ext cx="4572000" cy="4572000"/>
          </a:xfrm>
          <a:prstGeom prst="rect">
            <a:avLst/>
          </a:prstGeom>
        </p:spPr>
      </p:pic>
      <p:sp>
        <p:nvSpPr>
          <p:cNvPr id="7" name="TextBox 6"/>
          <p:cNvSpPr txBox="1"/>
          <p:nvPr/>
        </p:nvSpPr>
        <p:spPr>
          <a:xfrm>
            <a:off x="4572000" y="1143000"/>
            <a:ext cx="4572000" cy="523220"/>
          </a:xfrm>
          <a:prstGeom prst="rect">
            <a:avLst/>
          </a:prstGeom>
          <a:noFill/>
        </p:spPr>
        <p:txBody>
          <a:bodyPr wrap="square" rtlCol="0">
            <a:spAutoFit/>
          </a:bodyPr>
          <a:lstStyle/>
          <a:p>
            <a:pPr algn="ctr"/>
            <a:r>
              <a:rPr lang="en-US" sz="2800" dirty="0" smtClean="0">
                <a:latin typeface="Calibri"/>
                <a:cs typeface="Calibri"/>
              </a:rPr>
              <a:t>CIMSS MIMIC TPW</a:t>
            </a:r>
            <a:endParaRPr lang="en-US" sz="2800" dirty="0">
              <a:latin typeface="Calibri"/>
              <a:cs typeface="Calibri"/>
            </a:endParaRPr>
          </a:p>
        </p:txBody>
      </p:sp>
      <p:sp>
        <p:nvSpPr>
          <p:cNvPr id="14" name="Freeform 13"/>
          <p:cNvSpPr/>
          <p:nvPr/>
        </p:nvSpPr>
        <p:spPr>
          <a:xfrm>
            <a:off x="38859" y="2847640"/>
            <a:ext cx="2771300" cy="1916179"/>
          </a:xfrm>
          <a:custGeom>
            <a:avLst/>
            <a:gdLst>
              <a:gd name="connsiteX0" fmla="*/ 1416475 w 2767826"/>
              <a:gd name="connsiteY0" fmla="*/ 0 h 2604819"/>
              <a:gd name="connsiteX1" fmla="*/ 1367631 w 2767826"/>
              <a:gd name="connsiteY1" fmla="*/ 2604819 h 2604819"/>
              <a:gd name="connsiteX2" fmla="*/ 2767826 w 2767826"/>
              <a:gd name="connsiteY2" fmla="*/ 1058208 h 2604819"/>
              <a:gd name="connsiteX3" fmla="*/ 0 w 2767826"/>
              <a:gd name="connsiteY3" fmla="*/ 1041928 h 2604819"/>
              <a:gd name="connsiteX0" fmla="*/ 1179409 w 2767826"/>
              <a:gd name="connsiteY0" fmla="*/ 0 h 3316019"/>
              <a:gd name="connsiteX1" fmla="*/ 1367631 w 2767826"/>
              <a:gd name="connsiteY1" fmla="*/ 3316019 h 3316019"/>
              <a:gd name="connsiteX2" fmla="*/ 2767826 w 2767826"/>
              <a:gd name="connsiteY2" fmla="*/ 1769408 h 3316019"/>
              <a:gd name="connsiteX3" fmla="*/ 0 w 2767826"/>
              <a:gd name="connsiteY3" fmla="*/ 1753128 h 3316019"/>
              <a:gd name="connsiteX0" fmla="*/ 1179409 w 2767826"/>
              <a:gd name="connsiteY0" fmla="*/ 0 h 3316019"/>
              <a:gd name="connsiteX1" fmla="*/ 1193800 w 2767826"/>
              <a:gd name="connsiteY1" fmla="*/ 4572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3316019"/>
              <a:gd name="connsiteX1" fmla="*/ 1413933 w 2767826"/>
              <a:gd name="connsiteY1" fmla="*/ 11430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2545552"/>
              <a:gd name="connsiteX1" fmla="*/ 1413933 w 2767826"/>
              <a:gd name="connsiteY1" fmla="*/ 1143000 h 2545552"/>
              <a:gd name="connsiteX2" fmla="*/ 1443831 w 2767826"/>
              <a:gd name="connsiteY2" fmla="*/ 2545552 h 2545552"/>
              <a:gd name="connsiteX3" fmla="*/ 2767826 w 2767826"/>
              <a:gd name="connsiteY3" fmla="*/ 1769408 h 2545552"/>
              <a:gd name="connsiteX4" fmla="*/ 0 w 2767826"/>
              <a:gd name="connsiteY4" fmla="*/ 1753128 h 2545552"/>
              <a:gd name="connsiteX0" fmla="*/ 1179409 w 2767826"/>
              <a:gd name="connsiteY0" fmla="*/ 0 h 2579419"/>
              <a:gd name="connsiteX1" fmla="*/ 1413933 w 2767826"/>
              <a:gd name="connsiteY1" fmla="*/ 1143000 h 2579419"/>
              <a:gd name="connsiteX2" fmla="*/ 1426898 w 2767826"/>
              <a:gd name="connsiteY2" fmla="*/ 2579419 h 2579419"/>
              <a:gd name="connsiteX3" fmla="*/ 2767826 w 2767826"/>
              <a:gd name="connsiteY3" fmla="*/ 1769408 h 2579419"/>
              <a:gd name="connsiteX4" fmla="*/ 0 w 2767826"/>
              <a:gd name="connsiteY4" fmla="*/ 1753128 h 2579419"/>
              <a:gd name="connsiteX0" fmla="*/ 1179409 w 1878826"/>
              <a:gd name="connsiteY0" fmla="*/ 0 h 2579419"/>
              <a:gd name="connsiteX1" fmla="*/ 1413933 w 1878826"/>
              <a:gd name="connsiteY1" fmla="*/ 1143000 h 2579419"/>
              <a:gd name="connsiteX2" fmla="*/ 1426898 w 1878826"/>
              <a:gd name="connsiteY2" fmla="*/ 2579419 h 2579419"/>
              <a:gd name="connsiteX3" fmla="*/ 1878826 w 1878826"/>
              <a:gd name="connsiteY3" fmla="*/ 1837142 h 2579419"/>
              <a:gd name="connsiteX4" fmla="*/ 0 w 1878826"/>
              <a:gd name="connsiteY4" fmla="*/ 1753128 h 2579419"/>
              <a:gd name="connsiteX0" fmla="*/ 1179409 w 1895760"/>
              <a:gd name="connsiteY0" fmla="*/ 0 h 2579419"/>
              <a:gd name="connsiteX1" fmla="*/ 1413933 w 1895760"/>
              <a:gd name="connsiteY1" fmla="*/ 1143000 h 2579419"/>
              <a:gd name="connsiteX2" fmla="*/ 1426898 w 1895760"/>
              <a:gd name="connsiteY2" fmla="*/ 2579419 h 2579419"/>
              <a:gd name="connsiteX3" fmla="*/ 1895760 w 1895760"/>
              <a:gd name="connsiteY3" fmla="*/ 1794809 h 2579419"/>
              <a:gd name="connsiteX4" fmla="*/ 0 w 1895760"/>
              <a:gd name="connsiteY4" fmla="*/ 17531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0 w 2479960"/>
              <a:gd name="connsiteY4"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93800 w 2479960"/>
              <a:gd name="connsiteY4" fmla="*/ 1659467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828800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778000 h 2579419"/>
              <a:gd name="connsiteX5" fmla="*/ 0 w 2479960"/>
              <a:gd name="connsiteY5" fmla="*/ 1549928 h 2579419"/>
              <a:gd name="connsiteX0" fmla="*/ 0 w 2485885"/>
              <a:gd name="connsiteY0" fmla="*/ 0 h 2173019"/>
              <a:gd name="connsiteX1" fmla="*/ 2004058 w 2485885"/>
              <a:gd name="connsiteY1" fmla="*/ 736600 h 2173019"/>
              <a:gd name="connsiteX2" fmla="*/ 2017023 w 2485885"/>
              <a:gd name="connsiteY2" fmla="*/ 2173019 h 2173019"/>
              <a:gd name="connsiteX3" fmla="*/ 2485885 w 2485885"/>
              <a:gd name="connsiteY3" fmla="*/ 1388409 h 2173019"/>
              <a:gd name="connsiteX4" fmla="*/ 1165858 w 2485885"/>
              <a:gd name="connsiteY4" fmla="*/ 1371600 h 2173019"/>
              <a:gd name="connsiteX5" fmla="*/ 5925 w 2485885"/>
              <a:gd name="connsiteY5" fmla="*/ 1143528 h 217301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291340 w 2771300"/>
              <a:gd name="connsiteY5" fmla="*/ 886688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34466 w 2771300"/>
              <a:gd name="connsiteY5" fmla="*/ 444352 h 191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1300" h="1916179">
                <a:moveTo>
                  <a:pt x="0" y="0"/>
                </a:moveTo>
                <a:lnTo>
                  <a:pt x="2289473" y="479760"/>
                </a:lnTo>
                <a:lnTo>
                  <a:pt x="2302438" y="1916179"/>
                </a:lnTo>
                <a:lnTo>
                  <a:pt x="2771300" y="1131569"/>
                </a:lnTo>
                <a:lnTo>
                  <a:pt x="1451273" y="1114760"/>
                </a:lnTo>
                <a:lnTo>
                  <a:pt x="34466" y="444352"/>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Oval 14"/>
          <p:cNvSpPr>
            <a:spLocks noChangeAspect="1"/>
          </p:cNvSpPr>
          <p:nvPr/>
        </p:nvSpPr>
        <p:spPr bwMode="auto">
          <a:xfrm>
            <a:off x="2274574" y="3263900"/>
            <a:ext cx="106676" cy="106676"/>
          </a:xfrm>
          <a:prstGeom prst="ellipse">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Oval 15"/>
          <p:cNvSpPr>
            <a:spLocks noChangeAspect="1"/>
          </p:cNvSpPr>
          <p:nvPr/>
        </p:nvSpPr>
        <p:spPr bwMode="auto">
          <a:xfrm>
            <a:off x="2743200" y="3930650"/>
            <a:ext cx="106676" cy="106676"/>
          </a:xfrm>
          <a:prstGeom prst="ellipse">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Oval 16"/>
          <p:cNvSpPr>
            <a:spLocks noChangeAspect="1"/>
          </p:cNvSpPr>
          <p:nvPr/>
        </p:nvSpPr>
        <p:spPr bwMode="auto">
          <a:xfrm>
            <a:off x="2292350" y="4673600"/>
            <a:ext cx="106676" cy="106676"/>
          </a:xfrm>
          <a:prstGeom prst="ellipse">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Oval 17"/>
          <p:cNvSpPr>
            <a:spLocks noChangeAspect="1"/>
          </p:cNvSpPr>
          <p:nvPr/>
        </p:nvSpPr>
        <p:spPr bwMode="auto">
          <a:xfrm>
            <a:off x="1493524" y="3917950"/>
            <a:ext cx="106676" cy="106676"/>
          </a:xfrm>
          <a:prstGeom prst="ellipse">
            <a:avLst/>
          </a:prstGeom>
          <a:solidFill>
            <a:srgbClr val="FF0000"/>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Freeform 18"/>
          <p:cNvSpPr/>
          <p:nvPr/>
        </p:nvSpPr>
        <p:spPr>
          <a:xfrm>
            <a:off x="4613770" y="2862207"/>
            <a:ext cx="2771300" cy="1916179"/>
          </a:xfrm>
          <a:custGeom>
            <a:avLst/>
            <a:gdLst>
              <a:gd name="connsiteX0" fmla="*/ 1416475 w 2767826"/>
              <a:gd name="connsiteY0" fmla="*/ 0 h 2604819"/>
              <a:gd name="connsiteX1" fmla="*/ 1367631 w 2767826"/>
              <a:gd name="connsiteY1" fmla="*/ 2604819 h 2604819"/>
              <a:gd name="connsiteX2" fmla="*/ 2767826 w 2767826"/>
              <a:gd name="connsiteY2" fmla="*/ 1058208 h 2604819"/>
              <a:gd name="connsiteX3" fmla="*/ 0 w 2767826"/>
              <a:gd name="connsiteY3" fmla="*/ 1041928 h 2604819"/>
              <a:gd name="connsiteX0" fmla="*/ 1179409 w 2767826"/>
              <a:gd name="connsiteY0" fmla="*/ 0 h 3316019"/>
              <a:gd name="connsiteX1" fmla="*/ 1367631 w 2767826"/>
              <a:gd name="connsiteY1" fmla="*/ 3316019 h 3316019"/>
              <a:gd name="connsiteX2" fmla="*/ 2767826 w 2767826"/>
              <a:gd name="connsiteY2" fmla="*/ 1769408 h 3316019"/>
              <a:gd name="connsiteX3" fmla="*/ 0 w 2767826"/>
              <a:gd name="connsiteY3" fmla="*/ 1753128 h 3316019"/>
              <a:gd name="connsiteX0" fmla="*/ 1179409 w 2767826"/>
              <a:gd name="connsiteY0" fmla="*/ 0 h 3316019"/>
              <a:gd name="connsiteX1" fmla="*/ 1193800 w 2767826"/>
              <a:gd name="connsiteY1" fmla="*/ 4572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3316019"/>
              <a:gd name="connsiteX1" fmla="*/ 1413933 w 2767826"/>
              <a:gd name="connsiteY1" fmla="*/ 11430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2545552"/>
              <a:gd name="connsiteX1" fmla="*/ 1413933 w 2767826"/>
              <a:gd name="connsiteY1" fmla="*/ 1143000 h 2545552"/>
              <a:gd name="connsiteX2" fmla="*/ 1443831 w 2767826"/>
              <a:gd name="connsiteY2" fmla="*/ 2545552 h 2545552"/>
              <a:gd name="connsiteX3" fmla="*/ 2767826 w 2767826"/>
              <a:gd name="connsiteY3" fmla="*/ 1769408 h 2545552"/>
              <a:gd name="connsiteX4" fmla="*/ 0 w 2767826"/>
              <a:gd name="connsiteY4" fmla="*/ 1753128 h 2545552"/>
              <a:gd name="connsiteX0" fmla="*/ 1179409 w 2767826"/>
              <a:gd name="connsiteY0" fmla="*/ 0 h 2579419"/>
              <a:gd name="connsiteX1" fmla="*/ 1413933 w 2767826"/>
              <a:gd name="connsiteY1" fmla="*/ 1143000 h 2579419"/>
              <a:gd name="connsiteX2" fmla="*/ 1426898 w 2767826"/>
              <a:gd name="connsiteY2" fmla="*/ 2579419 h 2579419"/>
              <a:gd name="connsiteX3" fmla="*/ 2767826 w 2767826"/>
              <a:gd name="connsiteY3" fmla="*/ 1769408 h 2579419"/>
              <a:gd name="connsiteX4" fmla="*/ 0 w 2767826"/>
              <a:gd name="connsiteY4" fmla="*/ 1753128 h 2579419"/>
              <a:gd name="connsiteX0" fmla="*/ 1179409 w 1878826"/>
              <a:gd name="connsiteY0" fmla="*/ 0 h 2579419"/>
              <a:gd name="connsiteX1" fmla="*/ 1413933 w 1878826"/>
              <a:gd name="connsiteY1" fmla="*/ 1143000 h 2579419"/>
              <a:gd name="connsiteX2" fmla="*/ 1426898 w 1878826"/>
              <a:gd name="connsiteY2" fmla="*/ 2579419 h 2579419"/>
              <a:gd name="connsiteX3" fmla="*/ 1878826 w 1878826"/>
              <a:gd name="connsiteY3" fmla="*/ 1837142 h 2579419"/>
              <a:gd name="connsiteX4" fmla="*/ 0 w 1878826"/>
              <a:gd name="connsiteY4" fmla="*/ 1753128 h 2579419"/>
              <a:gd name="connsiteX0" fmla="*/ 1179409 w 1895760"/>
              <a:gd name="connsiteY0" fmla="*/ 0 h 2579419"/>
              <a:gd name="connsiteX1" fmla="*/ 1413933 w 1895760"/>
              <a:gd name="connsiteY1" fmla="*/ 1143000 h 2579419"/>
              <a:gd name="connsiteX2" fmla="*/ 1426898 w 1895760"/>
              <a:gd name="connsiteY2" fmla="*/ 2579419 h 2579419"/>
              <a:gd name="connsiteX3" fmla="*/ 1895760 w 1895760"/>
              <a:gd name="connsiteY3" fmla="*/ 1794809 h 2579419"/>
              <a:gd name="connsiteX4" fmla="*/ 0 w 1895760"/>
              <a:gd name="connsiteY4" fmla="*/ 17531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0 w 2479960"/>
              <a:gd name="connsiteY4"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93800 w 2479960"/>
              <a:gd name="connsiteY4" fmla="*/ 1659467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828800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778000 h 2579419"/>
              <a:gd name="connsiteX5" fmla="*/ 0 w 2479960"/>
              <a:gd name="connsiteY5" fmla="*/ 1549928 h 2579419"/>
              <a:gd name="connsiteX0" fmla="*/ 0 w 2485885"/>
              <a:gd name="connsiteY0" fmla="*/ 0 h 2173019"/>
              <a:gd name="connsiteX1" fmla="*/ 2004058 w 2485885"/>
              <a:gd name="connsiteY1" fmla="*/ 736600 h 2173019"/>
              <a:gd name="connsiteX2" fmla="*/ 2017023 w 2485885"/>
              <a:gd name="connsiteY2" fmla="*/ 2173019 h 2173019"/>
              <a:gd name="connsiteX3" fmla="*/ 2485885 w 2485885"/>
              <a:gd name="connsiteY3" fmla="*/ 1388409 h 2173019"/>
              <a:gd name="connsiteX4" fmla="*/ 1165858 w 2485885"/>
              <a:gd name="connsiteY4" fmla="*/ 1371600 h 2173019"/>
              <a:gd name="connsiteX5" fmla="*/ 5925 w 2485885"/>
              <a:gd name="connsiteY5" fmla="*/ 1143528 h 217301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291340 w 2771300"/>
              <a:gd name="connsiteY5" fmla="*/ 886688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34466 w 2771300"/>
              <a:gd name="connsiteY5" fmla="*/ 444352 h 1916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1300" h="1916179">
                <a:moveTo>
                  <a:pt x="0" y="0"/>
                </a:moveTo>
                <a:lnTo>
                  <a:pt x="2289473" y="479760"/>
                </a:lnTo>
                <a:lnTo>
                  <a:pt x="2302438" y="1916179"/>
                </a:lnTo>
                <a:lnTo>
                  <a:pt x="2771300" y="1131569"/>
                </a:lnTo>
                <a:lnTo>
                  <a:pt x="1451273" y="1114760"/>
                </a:lnTo>
                <a:lnTo>
                  <a:pt x="34466" y="444352"/>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Oval 19"/>
          <p:cNvSpPr>
            <a:spLocks noChangeAspect="1"/>
          </p:cNvSpPr>
          <p:nvPr/>
        </p:nvSpPr>
        <p:spPr bwMode="auto">
          <a:xfrm>
            <a:off x="6849485" y="3278467"/>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Oval 20"/>
          <p:cNvSpPr>
            <a:spLocks noChangeAspect="1"/>
          </p:cNvSpPr>
          <p:nvPr/>
        </p:nvSpPr>
        <p:spPr bwMode="auto">
          <a:xfrm>
            <a:off x="7318111" y="3945217"/>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2" name="Oval 21"/>
          <p:cNvSpPr>
            <a:spLocks noChangeAspect="1"/>
          </p:cNvSpPr>
          <p:nvPr/>
        </p:nvSpPr>
        <p:spPr bwMode="auto">
          <a:xfrm>
            <a:off x="6867261" y="4688167"/>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3" name="Oval 22"/>
          <p:cNvSpPr>
            <a:spLocks noChangeAspect="1"/>
          </p:cNvSpPr>
          <p:nvPr/>
        </p:nvSpPr>
        <p:spPr bwMode="auto">
          <a:xfrm>
            <a:off x="6068435" y="3932517"/>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27" name="Group 26"/>
          <p:cNvGrpSpPr/>
          <p:nvPr/>
        </p:nvGrpSpPr>
        <p:grpSpPr>
          <a:xfrm>
            <a:off x="-9454" y="2209800"/>
            <a:ext cx="4572000" cy="3429000"/>
            <a:chOff x="-9454" y="2209800"/>
            <a:chExt cx="4572000" cy="3429000"/>
          </a:xfrm>
        </p:grpSpPr>
        <p:pic>
          <p:nvPicPr>
            <p:cNvPr id="25" name="Picture 24" descr="fp.6dustaot.sfc.015.hs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54" y="2209800"/>
              <a:ext cx="4572000" cy="3429000"/>
            </a:xfrm>
            <a:prstGeom prst="rect">
              <a:avLst/>
            </a:prstGeom>
          </p:spPr>
        </p:pic>
        <p:sp>
          <p:nvSpPr>
            <p:cNvPr id="26" name="TextBox 25"/>
            <p:cNvSpPr txBox="1"/>
            <p:nvPr/>
          </p:nvSpPr>
          <p:spPr>
            <a:xfrm>
              <a:off x="1995005" y="3334529"/>
              <a:ext cx="389951" cy="461665"/>
            </a:xfrm>
            <a:prstGeom prst="rect">
              <a:avLst/>
            </a:prstGeom>
            <a:noFill/>
          </p:spPr>
          <p:txBody>
            <a:bodyPr wrap="none" rtlCol="0">
              <a:spAutoFit/>
            </a:bodyPr>
            <a:lstStyle/>
            <a:p>
              <a:r>
                <a:rPr lang="en-US" dirty="0" smtClean="0">
                  <a:solidFill>
                    <a:srgbClr val="FF0000"/>
                  </a:solidFill>
                </a:rPr>
                <a:t>X</a:t>
              </a:r>
              <a:endParaRPr lang="en-US" dirty="0">
                <a:solidFill>
                  <a:srgbClr val="FF0000"/>
                </a:solidFill>
              </a:endParaRPr>
            </a:p>
          </p:txBody>
        </p:sp>
      </p:grpSp>
    </p:spTree>
    <p:extLst>
      <p:ext uri="{BB962C8B-B14F-4D97-AF65-F5344CB8AC3E}">
        <p14:creationId xmlns:p14="http://schemas.microsoft.com/office/powerpoint/2010/main" val="4141498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4000" dirty="0" smtClean="0">
                <a:latin typeface="Comic Sans MS" charset="0"/>
              </a:rPr>
              <a:t>Summary</a:t>
            </a:r>
            <a:endParaRPr lang="en-US" sz="4000" dirty="0">
              <a:latin typeface="Comic Sans MS" charset="0"/>
            </a:endParaRPr>
          </a:p>
        </p:txBody>
      </p:sp>
      <p:sp>
        <p:nvSpPr>
          <p:cNvPr id="46082" name="Text Box 2"/>
          <p:cNvSpPr txBox="1">
            <a:spLocks noChangeArrowheads="1"/>
          </p:cNvSpPr>
          <p:nvPr/>
        </p:nvSpPr>
        <p:spPr bwMode="auto">
          <a:xfrm>
            <a:off x="35560" y="762000"/>
            <a:ext cx="8991600" cy="255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just">
              <a:buFontTx/>
              <a:buChar char="•"/>
            </a:pPr>
            <a:r>
              <a:rPr lang="en-US" dirty="0">
                <a:latin typeface="Comic Sans MS" charset="0"/>
              </a:rPr>
              <a:t> </a:t>
            </a:r>
            <a:r>
              <a:rPr lang="en-US" dirty="0" smtClean="0">
                <a:latin typeface="Comic Sans MS" charset="0"/>
              </a:rPr>
              <a:t>Coordination with NOAA-43 was poor</a:t>
            </a:r>
          </a:p>
          <a:p>
            <a:pPr algn="just"/>
            <a:r>
              <a:rPr lang="en-US" sz="2000" dirty="0">
                <a:latin typeface="Comic Sans MS" charset="0"/>
              </a:rPr>
              <a:t>	</a:t>
            </a:r>
            <a:r>
              <a:rPr lang="en-US" sz="2000" dirty="0" smtClean="0">
                <a:latin typeface="Comic Sans MS" charset="0"/>
              </a:rPr>
              <a:t>-NOAA-43 was delayed inbound E-W for Coyote eye launch</a:t>
            </a:r>
          </a:p>
          <a:p>
            <a:pPr algn="just"/>
            <a:endParaRPr lang="en-US" sz="1000" dirty="0">
              <a:latin typeface="Comic Sans MS" charset="0"/>
            </a:endParaRPr>
          </a:p>
          <a:p>
            <a:pPr marL="233363" indent="-233363" algn="just">
              <a:buFontTx/>
              <a:buChar char="•"/>
            </a:pPr>
            <a:r>
              <a:rPr lang="en-US" dirty="0" smtClean="0">
                <a:latin typeface="Comic Sans MS" charset="0"/>
              </a:rPr>
              <a:t>Radar software hung up during the 1</a:t>
            </a:r>
            <a:r>
              <a:rPr lang="en-US" baseline="30000" dirty="0" smtClean="0">
                <a:latin typeface="Comic Sans MS" charset="0"/>
              </a:rPr>
              <a:t>st</a:t>
            </a:r>
            <a:r>
              <a:rPr lang="en-US" dirty="0" smtClean="0">
                <a:latin typeface="Comic Sans MS" charset="0"/>
              </a:rPr>
              <a:t> pass and was not transmitted in real-time</a:t>
            </a:r>
          </a:p>
          <a:p>
            <a:pPr algn="just"/>
            <a:r>
              <a:rPr lang="en-US" sz="2000" dirty="0">
                <a:latin typeface="Comic Sans MS" charset="0"/>
              </a:rPr>
              <a:t>	</a:t>
            </a:r>
            <a:r>
              <a:rPr lang="en-US" sz="2000" dirty="0" smtClean="0">
                <a:latin typeface="Comic Sans MS" charset="0"/>
              </a:rPr>
              <a:t>-John G. is troubleshooting</a:t>
            </a:r>
          </a:p>
          <a:p>
            <a:pPr algn="just"/>
            <a:endParaRPr lang="en-US" sz="1000" dirty="0">
              <a:latin typeface="Comic Sans MS" charset="0"/>
            </a:endParaRPr>
          </a:p>
          <a:p>
            <a:pPr marL="342900" indent="-342900" algn="just">
              <a:buFont typeface="Arial"/>
              <a:buChar char="•"/>
            </a:pPr>
            <a:r>
              <a:rPr lang="en-US" dirty="0" smtClean="0">
                <a:latin typeface="Comic Sans MS" charset="0"/>
              </a:rPr>
              <a:t>Coyote (#1) lost </a:t>
            </a:r>
            <a:r>
              <a:rPr lang="en-US" dirty="0" err="1" smtClean="0">
                <a:latin typeface="Comic Sans MS" charset="0"/>
              </a:rPr>
              <a:t>comms</a:t>
            </a:r>
            <a:r>
              <a:rPr lang="en-US" dirty="0" smtClean="0">
                <a:latin typeface="Comic Sans MS" charset="0"/>
              </a:rPr>
              <a:t> and never recovered</a:t>
            </a:r>
            <a:endParaRPr lang="en-US" dirty="0">
              <a:latin typeface="Comic Sans MS" charset="0"/>
            </a:endParaRPr>
          </a:p>
        </p:txBody>
      </p:sp>
      <p:pic>
        <p:nvPicPr>
          <p:cNvPr id="2" name="Picture 1" descr="20140915 Coyote preflight 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1200" y="3810000"/>
            <a:ext cx="3352800" cy="2133600"/>
          </a:xfrm>
          <a:prstGeom prst="rect">
            <a:avLst/>
          </a:prstGeom>
        </p:spPr>
      </p:pic>
      <p:pic>
        <p:nvPicPr>
          <p:cNvPr id="3" name="edouard_eye_140915h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35400" y="3400699"/>
            <a:ext cx="1905000" cy="3381101"/>
          </a:xfrm>
          <a:prstGeom prst="rect">
            <a:avLst/>
          </a:prstGeom>
        </p:spPr>
      </p:pic>
      <p:pic>
        <p:nvPicPr>
          <p:cNvPr id="4" name="Picture 3" descr="20140915_10130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3733800"/>
            <a:ext cx="3793066" cy="2438400"/>
          </a:xfrm>
          <a:prstGeom prst="rect">
            <a:avLst/>
          </a:prstGeom>
        </p:spPr>
      </p:pic>
    </p:spTree>
    <p:extLst>
      <p:ext uri="{BB962C8B-B14F-4D97-AF65-F5344CB8AC3E}">
        <p14:creationId xmlns:p14="http://schemas.microsoft.com/office/powerpoint/2010/main" val="104066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Model evaluation experiment </a:t>
            </a:r>
            <a:br>
              <a:rPr lang="en-US" sz="4900" dirty="0" smtClean="0">
                <a:solidFill>
                  <a:srgbClr val="0070C0"/>
                </a:solidFill>
              </a:rPr>
            </a:br>
            <a:r>
              <a:rPr lang="en-US" sz="4900" dirty="0" smtClean="0">
                <a:solidFill>
                  <a:srgbClr val="0070C0"/>
                </a:solidFill>
              </a:rPr>
              <a:t>20140915I1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Eric </a:t>
            </a:r>
            <a:r>
              <a:rPr lang="en-US" sz="4000" dirty="0" err="1" smtClean="0"/>
              <a:t>Uhlhorn</a:t>
            </a:r>
            <a:endParaRPr lang="en-US" sz="4000" dirty="0"/>
          </a:p>
        </p:txBody>
      </p:sp>
    </p:spTree>
    <p:extLst>
      <p:ext uri="{BB962C8B-B14F-4D97-AF65-F5344CB8AC3E}">
        <p14:creationId xmlns:p14="http://schemas.microsoft.com/office/powerpoint/2010/main" val="2679075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19" y="427038"/>
            <a:ext cx="8229600" cy="487362"/>
          </a:xfrm>
        </p:spPr>
        <p:txBody>
          <a:bodyPr>
            <a:normAutofit fontScale="90000"/>
          </a:bodyPr>
          <a:lstStyle/>
          <a:p>
            <a:r>
              <a:rPr lang="en-US" dirty="0" smtClean="0"/>
              <a:t>20140915I – Multi-aircraft </a:t>
            </a:r>
            <a:r>
              <a:rPr lang="en-US" dirty="0" err="1" smtClean="0"/>
              <a:t>MEEx</a:t>
            </a:r>
            <a:endParaRPr lang="en-US" dirty="0"/>
          </a:p>
        </p:txBody>
      </p:sp>
      <p:sp>
        <p:nvSpPr>
          <p:cNvPr id="3" name="Content Placeholder 2"/>
          <p:cNvSpPr>
            <a:spLocks noGrp="1"/>
          </p:cNvSpPr>
          <p:nvPr>
            <p:ph idx="1"/>
          </p:nvPr>
        </p:nvSpPr>
        <p:spPr>
          <a:xfrm>
            <a:off x="177380" y="1777672"/>
            <a:ext cx="2888226" cy="3581400"/>
          </a:xfrm>
        </p:spPr>
        <p:txBody>
          <a:bodyPr>
            <a:normAutofit/>
          </a:bodyPr>
          <a:lstStyle/>
          <a:p>
            <a:r>
              <a:rPr lang="en-US" sz="2400" dirty="0" smtClean="0"/>
              <a:t>19 </a:t>
            </a:r>
            <a:r>
              <a:rPr lang="en-US" sz="2400" dirty="0" err="1" smtClean="0"/>
              <a:t>sondes</a:t>
            </a:r>
            <a:r>
              <a:rPr lang="en-US" sz="2400" dirty="0" smtClean="0"/>
              <a:t> (15 IR)</a:t>
            </a:r>
          </a:p>
          <a:p>
            <a:r>
              <a:rPr lang="en-US" sz="2400" dirty="0" smtClean="0"/>
              <a:t>12 BTs</a:t>
            </a:r>
          </a:p>
          <a:p>
            <a:r>
              <a:rPr lang="en-US" sz="2400" dirty="0" smtClean="0"/>
              <a:t>5 TDR analyses</a:t>
            </a:r>
          </a:p>
          <a:p>
            <a:r>
              <a:rPr lang="en-US" sz="2400" dirty="0" smtClean="0"/>
              <a:t>8 hours STX-STX</a:t>
            </a:r>
          </a:p>
          <a:p>
            <a:endParaRPr lang="en-US" sz="2400" dirty="0" smtClean="0"/>
          </a:p>
          <a:p>
            <a:endParaRPr lang="en-US" sz="2400" dirty="0"/>
          </a:p>
        </p:txBody>
      </p:sp>
      <p:grpSp>
        <p:nvGrpSpPr>
          <p:cNvPr id="14" name="Group 13"/>
          <p:cNvGrpSpPr/>
          <p:nvPr/>
        </p:nvGrpSpPr>
        <p:grpSpPr>
          <a:xfrm>
            <a:off x="3070522" y="1600200"/>
            <a:ext cx="5921078" cy="4191000"/>
            <a:chOff x="762000" y="914400"/>
            <a:chExt cx="7749878" cy="5638800"/>
          </a:xfrm>
        </p:grpSpPr>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0" y="914400"/>
              <a:ext cx="774987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484059" y="4659435"/>
              <a:ext cx="1324327" cy="621149"/>
            </a:xfrm>
            <a:prstGeom prst="rect">
              <a:avLst/>
            </a:prstGeom>
            <a:solidFill>
              <a:schemeClr val="bg1"/>
            </a:solidFill>
            <a:ln>
              <a:solidFill>
                <a:srgbClr val="FF0000"/>
              </a:solidFill>
            </a:ln>
          </p:spPr>
          <p:txBody>
            <a:bodyPr wrap="none" rtlCol="0">
              <a:spAutoFit/>
            </a:bodyPr>
            <a:lstStyle/>
            <a:p>
              <a:r>
                <a:rPr lang="en-US" sz="2400" b="1" i="1" dirty="0" smtClean="0">
                  <a:solidFill>
                    <a:srgbClr val="FF0000"/>
                  </a:solidFill>
                </a:rPr>
                <a:t>N43RF</a:t>
              </a:r>
              <a:endParaRPr lang="en-US" sz="2400" b="1" i="1" dirty="0">
                <a:solidFill>
                  <a:srgbClr val="FF0000"/>
                </a:solidFill>
              </a:endParaRPr>
            </a:p>
          </p:txBody>
        </p:sp>
        <p:cxnSp>
          <p:nvCxnSpPr>
            <p:cNvPr id="6" name="Straight Arrow Connector 5"/>
            <p:cNvCxnSpPr/>
            <p:nvPr/>
          </p:nvCxnSpPr>
          <p:spPr>
            <a:xfrm flipH="1" flipV="1">
              <a:off x="3608929" y="3886200"/>
              <a:ext cx="124872" cy="77323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0" y="1676400"/>
              <a:ext cx="1324327" cy="621149"/>
            </a:xfrm>
            <a:prstGeom prst="rect">
              <a:avLst/>
            </a:prstGeom>
            <a:solidFill>
              <a:schemeClr val="bg1"/>
            </a:solidFill>
            <a:ln>
              <a:solidFill>
                <a:srgbClr val="00B050"/>
              </a:solidFill>
            </a:ln>
          </p:spPr>
          <p:txBody>
            <a:bodyPr wrap="none" rtlCol="0">
              <a:spAutoFit/>
            </a:bodyPr>
            <a:lstStyle/>
            <a:p>
              <a:r>
                <a:rPr lang="en-US" sz="2400" b="1" i="1" dirty="0" smtClean="0">
                  <a:solidFill>
                    <a:srgbClr val="00B050"/>
                  </a:solidFill>
                </a:rPr>
                <a:t>N49RF</a:t>
              </a:r>
              <a:endParaRPr lang="en-US" sz="2400" b="1" i="1" dirty="0">
                <a:solidFill>
                  <a:srgbClr val="00B050"/>
                </a:solidFill>
              </a:endParaRPr>
            </a:p>
          </p:txBody>
        </p:sp>
        <p:cxnSp>
          <p:nvCxnSpPr>
            <p:cNvPr id="10" name="Straight Arrow Connector 9"/>
            <p:cNvCxnSpPr/>
            <p:nvPr/>
          </p:nvCxnSpPr>
          <p:spPr>
            <a:xfrm flipH="1">
              <a:off x="5105400" y="1938712"/>
              <a:ext cx="384933" cy="4234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76600" y="1153181"/>
              <a:ext cx="1324327" cy="621149"/>
            </a:xfrm>
            <a:prstGeom prst="rect">
              <a:avLst/>
            </a:prstGeom>
            <a:solidFill>
              <a:schemeClr val="bg1"/>
            </a:solidFill>
            <a:ln>
              <a:solidFill>
                <a:srgbClr val="00B050"/>
              </a:solidFill>
            </a:ln>
          </p:spPr>
          <p:txBody>
            <a:bodyPr wrap="none" rtlCol="0">
              <a:spAutoFit/>
            </a:bodyPr>
            <a:lstStyle/>
            <a:p>
              <a:r>
                <a:rPr lang="en-US" sz="2400" b="1" i="1" dirty="0" smtClean="0">
                  <a:solidFill>
                    <a:schemeClr val="tx2"/>
                  </a:solidFill>
                </a:rPr>
                <a:t>N42RF</a:t>
              </a:r>
              <a:endParaRPr lang="en-US" sz="2400" b="1" i="1" dirty="0">
                <a:solidFill>
                  <a:schemeClr val="tx2"/>
                </a:solidFill>
              </a:endParaRPr>
            </a:p>
          </p:txBody>
        </p:sp>
        <p:cxnSp>
          <p:nvCxnSpPr>
            <p:cNvPr id="13" name="Straight Arrow Connector 12"/>
            <p:cNvCxnSpPr/>
            <p:nvPr/>
          </p:nvCxnSpPr>
          <p:spPr>
            <a:xfrm flipH="1">
              <a:off x="3671365" y="1695450"/>
              <a:ext cx="130031" cy="42348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23023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20140915I -- </a:t>
            </a:r>
            <a:r>
              <a:rPr lang="en-US" dirty="0" err="1" smtClean="0"/>
              <a:t>MEEx</a:t>
            </a:r>
            <a:endParaRPr lang="en-US" dirty="0"/>
          </a:p>
        </p:txBody>
      </p:sp>
      <p:sp>
        <p:nvSpPr>
          <p:cNvPr id="3" name="Content Placeholder 2"/>
          <p:cNvSpPr>
            <a:spLocks noGrp="1"/>
          </p:cNvSpPr>
          <p:nvPr>
            <p:ph idx="1"/>
          </p:nvPr>
        </p:nvSpPr>
        <p:spPr/>
        <p:txBody>
          <a:bodyPr/>
          <a:lstStyle/>
          <a:p>
            <a:endParaRPr lang="en-US"/>
          </a:p>
        </p:txBody>
      </p:sp>
      <p:pic>
        <p:nvPicPr>
          <p:cNvPr id="1024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2648" y="1298448"/>
            <a:ext cx="7699248" cy="527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2648" y="1298448"/>
            <a:ext cx="7699248" cy="527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12648" y="1298448"/>
            <a:ext cx="7699248" cy="527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2648" y="1298448"/>
            <a:ext cx="7699248" cy="527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12648" y="1298448"/>
            <a:ext cx="7699248" cy="527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12648" y="1298448"/>
            <a:ext cx="7699248" cy="527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8055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500"/>
                                        <p:tgtEl>
                                          <p:spTgt spid="10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500"/>
                                        <p:tgtEl>
                                          <p:spTgt spid="10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7"/>
                                        </p:tgtEl>
                                        <p:attrNameLst>
                                          <p:attrName>style.visibility</p:attrName>
                                        </p:attrNameLst>
                                      </p:cBhvr>
                                      <p:to>
                                        <p:strVal val="visible"/>
                                      </p:to>
                                    </p:set>
                                    <p:animEffect transition="in" filter="fade">
                                      <p:cBhvr>
                                        <p:cTn id="17" dur="500"/>
                                        <p:tgtEl>
                                          <p:spTgt spid="102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fade">
                                      <p:cBhvr>
                                        <p:cTn id="22"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HS3 GH operations </a:t>
            </a:r>
            <a:br>
              <a:rPr lang="en-US" sz="4900" dirty="0" smtClean="0">
                <a:solidFill>
                  <a:srgbClr val="0070C0"/>
                </a:solidFill>
              </a:rPr>
            </a:br>
            <a:r>
              <a:rPr lang="en-US" sz="4900" dirty="0" smtClean="0">
                <a:solidFill>
                  <a:srgbClr val="0070C0"/>
                </a:solidFill>
              </a:rPr>
              <a:t>20140914-15</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Robert Rogers</a:t>
            </a:r>
            <a:endParaRPr lang="en-US" sz="4000" dirty="0"/>
          </a:p>
        </p:txBody>
      </p:sp>
    </p:spTree>
    <p:extLst>
      <p:ext uri="{BB962C8B-B14F-4D97-AF65-F5344CB8AC3E}">
        <p14:creationId xmlns:p14="http://schemas.microsoft.com/office/powerpoint/2010/main" val="3842642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50" y="360331"/>
            <a:ext cx="8555062" cy="441391"/>
          </a:xfrm>
        </p:spPr>
        <p:txBody>
          <a:bodyPr>
            <a:normAutofit fontScale="90000"/>
          </a:bodyPr>
          <a:lstStyle/>
          <a:p>
            <a:r>
              <a:rPr lang="en-US" dirty="0" smtClean="0"/>
              <a:t>Deployment locations (STX; BDA)</a:t>
            </a:r>
            <a:endParaRPr lang="en-US" dirty="0"/>
          </a:p>
        </p:txBody>
      </p:sp>
      <p:pic>
        <p:nvPicPr>
          <p:cNvPr id="6" name="Picture 5"/>
          <p:cNvPicPr>
            <a:picLocks noChangeAspect="1"/>
          </p:cNvPicPr>
          <p:nvPr/>
        </p:nvPicPr>
        <p:blipFill>
          <a:blip r:embed="rId2"/>
          <a:stretch>
            <a:fillRect/>
          </a:stretch>
        </p:blipFill>
        <p:spPr>
          <a:xfrm>
            <a:off x="241250" y="961991"/>
            <a:ext cx="8771012" cy="5684915"/>
          </a:xfrm>
          <a:prstGeom prst="rect">
            <a:avLst/>
          </a:prstGeom>
        </p:spPr>
      </p:pic>
      <p:sp>
        <p:nvSpPr>
          <p:cNvPr id="7" name="TextBox 6"/>
          <p:cNvSpPr txBox="1"/>
          <p:nvPr/>
        </p:nvSpPr>
        <p:spPr>
          <a:xfrm>
            <a:off x="6904446" y="1032135"/>
            <a:ext cx="646331" cy="400110"/>
          </a:xfrm>
          <a:prstGeom prst="rect">
            <a:avLst/>
          </a:prstGeom>
          <a:noFill/>
        </p:spPr>
        <p:txBody>
          <a:bodyPr wrap="none" rtlCol="0">
            <a:spAutoFit/>
          </a:bodyPr>
          <a:lstStyle/>
          <a:p>
            <a:r>
              <a:rPr lang="en-US" sz="2000" b="1" dirty="0" smtClean="0">
                <a:solidFill>
                  <a:srgbClr val="FF0000"/>
                </a:solidFill>
              </a:rPr>
              <a:t>BDA</a:t>
            </a:r>
            <a:endParaRPr lang="en-US" sz="2000" b="1" dirty="0">
              <a:solidFill>
                <a:srgbClr val="FF0000"/>
              </a:solidFill>
            </a:endParaRPr>
          </a:p>
        </p:txBody>
      </p:sp>
      <p:sp>
        <p:nvSpPr>
          <p:cNvPr id="8" name="TextBox 7"/>
          <p:cNvSpPr txBox="1"/>
          <p:nvPr/>
        </p:nvSpPr>
        <p:spPr>
          <a:xfrm>
            <a:off x="6915730" y="3197521"/>
            <a:ext cx="574146" cy="400110"/>
          </a:xfrm>
          <a:prstGeom prst="rect">
            <a:avLst/>
          </a:prstGeom>
          <a:noFill/>
        </p:spPr>
        <p:txBody>
          <a:bodyPr wrap="none" rtlCol="0">
            <a:spAutoFit/>
          </a:bodyPr>
          <a:lstStyle/>
          <a:p>
            <a:r>
              <a:rPr lang="en-US" sz="2000" b="1" dirty="0" smtClean="0">
                <a:solidFill>
                  <a:srgbClr val="FF0000"/>
                </a:solidFill>
              </a:rPr>
              <a:t>STX</a:t>
            </a:r>
            <a:endParaRPr lang="en-US" sz="2000" b="1" dirty="0">
              <a:solidFill>
                <a:srgbClr val="FF0000"/>
              </a:solidFill>
            </a:endParaRPr>
          </a:p>
        </p:txBody>
      </p:sp>
      <p:pic>
        <p:nvPicPr>
          <p:cNvPr id="9" name="Picture 8" descr="piggy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7353" y="3721645"/>
            <a:ext cx="618157" cy="611002"/>
          </a:xfrm>
          <a:prstGeom prst="rect">
            <a:avLst/>
          </a:prstGeom>
        </p:spPr>
      </p:pic>
      <p:pic>
        <p:nvPicPr>
          <p:cNvPr id="10" name="Picture 9" descr="Muppets-8-Super-Gonzo.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8754" y="3721645"/>
            <a:ext cx="622414" cy="613234"/>
          </a:xfrm>
          <a:prstGeom prst="rect">
            <a:avLst/>
          </a:prstGeom>
        </p:spPr>
      </p:pic>
      <p:pic>
        <p:nvPicPr>
          <p:cNvPr id="11" name="Picture 10" descr="coyote_moo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7558" y="1081174"/>
            <a:ext cx="562391" cy="391601"/>
          </a:xfrm>
          <a:prstGeom prst="rect">
            <a:avLst/>
          </a:prstGeom>
        </p:spPr>
      </p:pic>
      <p:pic>
        <p:nvPicPr>
          <p:cNvPr id="12" name="Picture 11" descr="Kermit_the_Frog4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17472" y="1032135"/>
            <a:ext cx="478038" cy="597547"/>
          </a:xfrm>
          <a:prstGeom prst="rect">
            <a:avLst/>
          </a:prstGeom>
        </p:spPr>
      </p:pic>
      <p:pic>
        <p:nvPicPr>
          <p:cNvPr id="13" name="Picture 12" descr="hawk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9415" y="0"/>
            <a:ext cx="602781" cy="468411"/>
          </a:xfrm>
          <a:prstGeom prst="rect">
            <a:avLst/>
          </a:prstGeom>
        </p:spPr>
      </p:pic>
    </p:spTree>
    <p:extLst>
      <p:ext uri="{BB962C8B-B14F-4D97-AF65-F5344CB8AC3E}">
        <p14:creationId xmlns:p14="http://schemas.microsoft.com/office/powerpoint/2010/main" val="22371726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4800" y="3505200"/>
            <a:ext cx="3963538"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43073" y="3505200"/>
            <a:ext cx="392467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00200" y="184666"/>
            <a:ext cx="6200223" cy="400110"/>
          </a:xfrm>
          <a:prstGeom prst="rect">
            <a:avLst/>
          </a:prstGeom>
          <a:noFill/>
        </p:spPr>
        <p:txBody>
          <a:bodyPr wrap="none" rtlCol="0">
            <a:spAutoFit/>
          </a:bodyPr>
          <a:lstStyle/>
          <a:p>
            <a:r>
              <a:rPr lang="en-US" sz="2000" u="sng" dirty="0" smtClean="0"/>
              <a:t>AV-6 mission into Hurricane Edouard on September 14-15</a:t>
            </a:r>
            <a:endParaRPr lang="en-US" sz="2000" u="sng" dirty="0"/>
          </a:p>
        </p:txBody>
      </p:sp>
      <p:sp>
        <p:nvSpPr>
          <p:cNvPr id="4" name="TextBox 3"/>
          <p:cNvSpPr txBox="1"/>
          <p:nvPr/>
        </p:nvSpPr>
        <p:spPr>
          <a:xfrm>
            <a:off x="1471041" y="3124200"/>
            <a:ext cx="1805559" cy="369332"/>
          </a:xfrm>
          <a:prstGeom prst="rect">
            <a:avLst/>
          </a:prstGeom>
          <a:noFill/>
        </p:spPr>
        <p:txBody>
          <a:bodyPr wrap="none" rtlCol="0">
            <a:spAutoFit/>
          </a:bodyPr>
          <a:lstStyle/>
          <a:p>
            <a:r>
              <a:rPr lang="en-US" dirty="0" smtClean="0"/>
              <a:t>“mission control”</a:t>
            </a:r>
            <a:endParaRPr lang="en-US" dirty="0"/>
          </a:p>
        </p:txBody>
      </p:sp>
      <p:sp>
        <p:nvSpPr>
          <p:cNvPr id="8" name="TextBox 7"/>
          <p:cNvSpPr txBox="1"/>
          <p:nvPr/>
        </p:nvSpPr>
        <p:spPr>
          <a:xfrm>
            <a:off x="381000" y="914400"/>
            <a:ext cx="8534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“Hybrid” pattern consisting of an environmental lawnmower survey pattern with N-S oriented legs (outflow sampling) and a storm-relative pattern</a:t>
            </a:r>
          </a:p>
          <a:p>
            <a:pPr marL="285750" indent="-285750">
              <a:buFont typeface="Arial" panose="020B0604020202020204" pitchFamily="34" charset="0"/>
              <a:buChar char="•"/>
            </a:pPr>
            <a:r>
              <a:rPr lang="en-US" dirty="0" smtClean="0"/>
              <a:t>Storm was intensifying over the course of the ~24-h mission, possible RI, as some deep convection near center</a:t>
            </a:r>
          </a:p>
          <a:p>
            <a:pPr marL="285750" lvl="1" indent="-285750">
              <a:buFont typeface="Arial" panose="020B0604020202020204" pitchFamily="34" charset="0"/>
              <a:buChar char="•"/>
            </a:pPr>
            <a:r>
              <a:rPr lang="en-US" dirty="0" smtClean="0"/>
              <a:t>Mission concurrent with N43 Ocean Winds flight</a:t>
            </a:r>
          </a:p>
          <a:p>
            <a:pPr marL="285750" lvl="1" indent="-285750">
              <a:buFont typeface="Arial" panose="020B0604020202020204" pitchFamily="34" charset="0"/>
              <a:buChar char="•"/>
            </a:pPr>
            <a:r>
              <a:rPr lang="en-US" dirty="0" smtClean="0"/>
              <a:t>Take-off 1102 UTC 9/14; landing 1050 UTC 9/15; 80 </a:t>
            </a:r>
            <a:r>
              <a:rPr lang="en-US" dirty="0" err="1" smtClean="0"/>
              <a:t>dropsondes</a:t>
            </a:r>
            <a:r>
              <a:rPr lang="en-US" dirty="0" smtClean="0"/>
              <a:t> released</a:t>
            </a:r>
          </a:p>
        </p:txBody>
      </p:sp>
      <p:sp>
        <p:nvSpPr>
          <p:cNvPr id="9" name="TextBox 8"/>
          <p:cNvSpPr txBox="1"/>
          <p:nvPr/>
        </p:nvSpPr>
        <p:spPr>
          <a:xfrm>
            <a:off x="5368702" y="3135868"/>
            <a:ext cx="2708498" cy="369332"/>
          </a:xfrm>
          <a:prstGeom prst="rect">
            <a:avLst/>
          </a:prstGeom>
          <a:noFill/>
        </p:spPr>
        <p:txBody>
          <a:bodyPr wrap="none" rtlCol="0">
            <a:spAutoFit/>
          </a:bodyPr>
          <a:lstStyle/>
          <a:p>
            <a:r>
              <a:rPr lang="en-US" dirty="0" smtClean="0"/>
              <a:t>AV-6 on runway at Wallops</a:t>
            </a:r>
            <a:endParaRPr lang="en-US" dirty="0"/>
          </a:p>
        </p:txBody>
      </p:sp>
    </p:spTree>
    <p:extLst>
      <p:ext uri="{BB962C8B-B14F-4D97-AF65-F5344CB8AC3E}">
        <p14:creationId xmlns:p14="http://schemas.microsoft.com/office/powerpoint/2010/main" val="39245606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990600" y="1143000"/>
            <a:ext cx="7483610" cy="4486275"/>
            <a:chOff x="1978161" y="1778437"/>
            <a:chExt cx="6800849" cy="4003238"/>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8161" y="2209800"/>
              <a:ext cx="48768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57842" y="1778437"/>
              <a:ext cx="3517438" cy="369332"/>
            </a:xfrm>
            <a:prstGeom prst="rect">
              <a:avLst/>
            </a:prstGeom>
            <a:noFill/>
          </p:spPr>
          <p:txBody>
            <a:bodyPr wrap="none" rtlCol="0">
              <a:spAutoFit/>
            </a:bodyPr>
            <a:lstStyle/>
            <a:p>
              <a:r>
                <a:rPr lang="en-US" dirty="0" smtClean="0"/>
                <a:t>Flight plan for AV-6 flight 9/14-9/15</a:t>
              </a:r>
              <a:endParaRPr lang="en-US" dirty="0"/>
            </a:p>
          </p:txBody>
        </p:sp>
        <p:sp>
          <p:nvSpPr>
            <p:cNvPr id="6" name="TextBox 5"/>
            <p:cNvSpPr txBox="1"/>
            <p:nvPr/>
          </p:nvSpPr>
          <p:spPr>
            <a:xfrm>
              <a:off x="6997710" y="2313648"/>
              <a:ext cx="1547347" cy="369332"/>
            </a:xfrm>
            <a:prstGeom prst="rect">
              <a:avLst/>
            </a:prstGeom>
            <a:noFill/>
          </p:spPr>
          <p:txBody>
            <a:bodyPr wrap="none" rtlCol="0">
              <a:spAutoFit/>
            </a:bodyPr>
            <a:lstStyle/>
            <a:p>
              <a:r>
                <a:rPr lang="en-US" dirty="0"/>
                <a:t>s</a:t>
              </a:r>
              <a:r>
                <a:rPr lang="en-US" dirty="0" smtClean="0"/>
                <a:t>urvey pattern</a:t>
              </a:r>
              <a:endParaRPr lang="en-US" dirty="0"/>
            </a:p>
          </p:txBody>
        </p:sp>
        <p:cxnSp>
          <p:nvCxnSpPr>
            <p:cNvPr id="9" name="Straight Arrow Connector 8"/>
            <p:cNvCxnSpPr/>
            <p:nvPr/>
          </p:nvCxnSpPr>
          <p:spPr>
            <a:xfrm flipH="1">
              <a:off x="4800600" y="2542697"/>
              <a:ext cx="2225811" cy="53114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029200" y="4371442"/>
              <a:ext cx="2168661"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50038" y="4169190"/>
              <a:ext cx="1628972" cy="369332"/>
            </a:xfrm>
            <a:prstGeom prst="rect">
              <a:avLst/>
            </a:prstGeom>
            <a:noFill/>
          </p:spPr>
          <p:txBody>
            <a:bodyPr wrap="none" rtlCol="0">
              <a:spAutoFit/>
            </a:bodyPr>
            <a:lstStyle/>
            <a:p>
              <a:r>
                <a:rPr lang="en-US" dirty="0"/>
                <a:t>s</a:t>
              </a:r>
              <a:r>
                <a:rPr lang="en-US" dirty="0" smtClean="0"/>
                <a:t>torm sampling</a:t>
              </a:r>
              <a:endParaRPr lang="en-US" dirty="0"/>
            </a:p>
          </p:txBody>
        </p:sp>
      </p:grpSp>
      <p:sp>
        <p:nvSpPr>
          <p:cNvPr id="15" name="TextBox 14"/>
          <p:cNvSpPr txBox="1"/>
          <p:nvPr/>
        </p:nvSpPr>
        <p:spPr>
          <a:xfrm>
            <a:off x="1689789" y="184666"/>
            <a:ext cx="6200223" cy="400110"/>
          </a:xfrm>
          <a:prstGeom prst="rect">
            <a:avLst/>
          </a:prstGeom>
          <a:noFill/>
        </p:spPr>
        <p:txBody>
          <a:bodyPr wrap="none" rtlCol="0">
            <a:spAutoFit/>
          </a:bodyPr>
          <a:lstStyle/>
          <a:p>
            <a:r>
              <a:rPr lang="en-US" sz="2000" u="sng" dirty="0" smtClean="0"/>
              <a:t>AV-6 mission into Hurricane Edouard on September 16-17</a:t>
            </a:r>
            <a:endParaRPr lang="en-US" sz="2000" u="sng" dirty="0"/>
          </a:p>
        </p:txBody>
      </p:sp>
    </p:spTree>
    <p:extLst>
      <p:ext uri="{BB962C8B-B14F-4D97-AF65-F5344CB8AC3E}">
        <p14:creationId xmlns:p14="http://schemas.microsoft.com/office/powerpoint/2010/main" val="793050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4800" y="1524000"/>
            <a:ext cx="8610600" cy="377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2200" y="553998"/>
            <a:ext cx="4945136" cy="461665"/>
          </a:xfrm>
          <a:prstGeom prst="rect">
            <a:avLst/>
          </a:prstGeom>
          <a:noFill/>
        </p:spPr>
        <p:txBody>
          <a:bodyPr wrap="none" rtlCol="0">
            <a:spAutoFit/>
          </a:bodyPr>
          <a:lstStyle/>
          <a:p>
            <a:r>
              <a:rPr lang="en-US" sz="2400" u="sng" dirty="0" smtClean="0"/>
              <a:t>Aircraft sampling Edouard during 9/14</a:t>
            </a:r>
            <a:endParaRPr lang="en-US" sz="2400" u="sng" dirty="0"/>
          </a:p>
        </p:txBody>
      </p:sp>
      <p:sp>
        <p:nvSpPr>
          <p:cNvPr id="4" name="TextBox 3"/>
          <p:cNvSpPr txBox="1"/>
          <p:nvPr/>
        </p:nvSpPr>
        <p:spPr>
          <a:xfrm>
            <a:off x="4953000" y="4724400"/>
            <a:ext cx="567784" cy="369332"/>
          </a:xfrm>
          <a:prstGeom prst="rect">
            <a:avLst/>
          </a:prstGeom>
          <a:noFill/>
        </p:spPr>
        <p:txBody>
          <a:bodyPr wrap="none" rtlCol="0">
            <a:spAutoFit/>
          </a:bodyPr>
          <a:lstStyle/>
          <a:p>
            <a:r>
              <a:rPr lang="en-US" dirty="0" smtClean="0"/>
              <a:t>N43</a:t>
            </a:r>
            <a:endParaRPr lang="en-US" dirty="0"/>
          </a:p>
        </p:txBody>
      </p:sp>
      <p:sp>
        <p:nvSpPr>
          <p:cNvPr id="5" name="TextBox 4"/>
          <p:cNvSpPr txBox="1"/>
          <p:nvPr/>
        </p:nvSpPr>
        <p:spPr>
          <a:xfrm>
            <a:off x="6993981" y="3168134"/>
            <a:ext cx="626710" cy="369332"/>
          </a:xfrm>
          <a:prstGeom prst="rect">
            <a:avLst/>
          </a:prstGeom>
          <a:noFill/>
        </p:spPr>
        <p:txBody>
          <a:bodyPr wrap="none" rtlCol="0">
            <a:spAutoFit/>
          </a:bodyPr>
          <a:lstStyle/>
          <a:p>
            <a:r>
              <a:rPr lang="en-US" dirty="0" smtClean="0"/>
              <a:t>AV-6</a:t>
            </a:r>
            <a:endParaRPr lang="en-US" dirty="0"/>
          </a:p>
        </p:txBody>
      </p:sp>
    </p:spTree>
    <p:extLst>
      <p:ext uri="{BB962C8B-B14F-4D97-AF65-F5344CB8AC3E}">
        <p14:creationId xmlns:p14="http://schemas.microsoft.com/office/powerpoint/2010/main" val="37336999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0" y="2057400"/>
            <a:ext cx="3631654"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2121932"/>
            <a:ext cx="45720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895600" y="457200"/>
            <a:ext cx="3537059" cy="461665"/>
          </a:xfrm>
          <a:prstGeom prst="rect">
            <a:avLst/>
          </a:prstGeom>
          <a:noFill/>
        </p:spPr>
        <p:txBody>
          <a:bodyPr wrap="none" rtlCol="0">
            <a:spAutoFit/>
          </a:bodyPr>
          <a:lstStyle/>
          <a:p>
            <a:r>
              <a:rPr lang="en-US" sz="2400" u="sng" dirty="0" smtClean="0"/>
              <a:t>Dry air surrounding system</a:t>
            </a:r>
            <a:endParaRPr lang="en-US" sz="2400" u="sng" dirty="0"/>
          </a:p>
        </p:txBody>
      </p:sp>
      <p:sp>
        <p:nvSpPr>
          <p:cNvPr id="2" name="TextBox 1"/>
          <p:cNvSpPr txBox="1"/>
          <p:nvPr/>
        </p:nvSpPr>
        <p:spPr>
          <a:xfrm>
            <a:off x="6865753" y="2121932"/>
            <a:ext cx="1705403" cy="369332"/>
          </a:xfrm>
          <a:prstGeom prst="rect">
            <a:avLst/>
          </a:prstGeom>
          <a:noFill/>
        </p:spPr>
        <p:txBody>
          <a:bodyPr wrap="none" rtlCol="0">
            <a:spAutoFit/>
          </a:bodyPr>
          <a:lstStyle/>
          <a:p>
            <a:r>
              <a:rPr lang="en-US" dirty="0">
                <a:solidFill>
                  <a:srgbClr val="FFC000"/>
                </a:solidFill>
              </a:rPr>
              <a:t>l</a:t>
            </a:r>
            <a:r>
              <a:rPr lang="en-US" dirty="0" smtClean="0">
                <a:solidFill>
                  <a:srgbClr val="FFC000"/>
                </a:solidFill>
              </a:rPr>
              <a:t>ightning flashes</a:t>
            </a:r>
            <a:endParaRPr lang="en-US" dirty="0">
              <a:solidFill>
                <a:srgbClr val="FFC000"/>
              </a:solidFill>
            </a:endParaRPr>
          </a:p>
        </p:txBody>
      </p:sp>
      <p:cxnSp>
        <p:nvCxnSpPr>
          <p:cNvPr id="4" name="Straight Arrow Connector 3"/>
          <p:cNvCxnSpPr/>
          <p:nvPr/>
        </p:nvCxnSpPr>
        <p:spPr>
          <a:xfrm flipH="1">
            <a:off x="6845027" y="2491264"/>
            <a:ext cx="241573" cy="632936"/>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1" y="990600"/>
            <a:ext cx="8077200" cy="923330"/>
          </a:xfrm>
          <a:prstGeom prst="rect">
            <a:avLst/>
          </a:prstGeom>
          <a:noFill/>
        </p:spPr>
        <p:txBody>
          <a:bodyPr wrap="square" rtlCol="0">
            <a:spAutoFit/>
          </a:bodyPr>
          <a:lstStyle/>
          <a:p>
            <a:r>
              <a:rPr lang="en-US" dirty="0" smtClean="0"/>
              <a:t>Very dry air on SW side of system.</a:t>
            </a:r>
            <a:r>
              <a:rPr lang="en-US" dirty="0"/>
              <a:t> </a:t>
            </a:r>
            <a:r>
              <a:rPr lang="en-US" dirty="0" smtClean="0"/>
              <a:t> Lightning </a:t>
            </a:r>
            <a:r>
              <a:rPr lang="en-US" dirty="0"/>
              <a:t>continues to fire along elongated</a:t>
            </a:r>
          </a:p>
          <a:p>
            <a:r>
              <a:rPr lang="en-US" dirty="0" err="1"/>
              <a:t>rainband</a:t>
            </a:r>
            <a:r>
              <a:rPr lang="en-US" dirty="0"/>
              <a:t> bordering between the dry slot and possible dusty layer to the SW. Red area indicates dust </a:t>
            </a:r>
            <a:r>
              <a:rPr lang="en-US" dirty="0" smtClean="0"/>
              <a:t>AOT from </a:t>
            </a:r>
            <a:r>
              <a:rPr lang="en-US" dirty="0"/>
              <a:t>GEOS-5</a:t>
            </a:r>
            <a:r>
              <a:rPr lang="en-US" dirty="0" smtClean="0"/>
              <a:t>.</a:t>
            </a:r>
            <a:endParaRPr lang="en-US" dirty="0"/>
          </a:p>
        </p:txBody>
      </p:sp>
      <p:cxnSp>
        <p:nvCxnSpPr>
          <p:cNvPr id="8" name="Straight Arrow Connector 7"/>
          <p:cNvCxnSpPr/>
          <p:nvPr/>
        </p:nvCxnSpPr>
        <p:spPr>
          <a:xfrm flipH="1" flipV="1">
            <a:off x="4664129" y="2590800"/>
            <a:ext cx="1127073" cy="113133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572001" y="3757612"/>
            <a:ext cx="1219201" cy="127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5566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7707" y="2667000"/>
            <a:ext cx="304800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2746230"/>
            <a:ext cx="4733187" cy="3146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18387" y="936918"/>
            <a:ext cx="8229600" cy="923330"/>
          </a:xfrm>
          <a:prstGeom prst="rect">
            <a:avLst/>
          </a:prstGeom>
        </p:spPr>
        <p:txBody>
          <a:bodyPr wrap="square">
            <a:spAutoFit/>
          </a:bodyPr>
          <a:lstStyle/>
          <a:p>
            <a:r>
              <a:rPr lang="en-US" dirty="0" smtClean="0"/>
              <a:t>Cloud top heights </a:t>
            </a:r>
            <a:r>
              <a:rPr lang="en-US" dirty="0"/>
              <a:t>at 1820 </a:t>
            </a:r>
            <a:r>
              <a:rPr lang="en-US" dirty="0" smtClean="0"/>
              <a:t>UTC &gt; 50-52,000 </a:t>
            </a:r>
            <a:r>
              <a:rPr lang="en-US" dirty="0" err="1" smtClean="0"/>
              <a:t>ft</a:t>
            </a:r>
            <a:r>
              <a:rPr lang="en-US" dirty="0" smtClean="0"/>
              <a:t>, </a:t>
            </a:r>
            <a:r>
              <a:rPr lang="en-US" dirty="0"/>
              <a:t>WV at 1815 UTC. Indicates eye is attempting to </a:t>
            </a:r>
            <a:r>
              <a:rPr lang="en-US" dirty="0" smtClean="0"/>
              <a:t>clear again</a:t>
            </a:r>
            <a:r>
              <a:rPr lang="en-US" dirty="0"/>
              <a:t>, convective tops </a:t>
            </a:r>
            <a:r>
              <a:rPr lang="en-US" dirty="0" smtClean="0"/>
              <a:t>are </a:t>
            </a:r>
            <a:r>
              <a:rPr lang="en-US" dirty="0" err="1" smtClean="0"/>
              <a:t>axisymmetrizing</a:t>
            </a:r>
            <a:r>
              <a:rPr lang="en-US" dirty="0" smtClean="0"/>
              <a:t> </a:t>
            </a:r>
            <a:r>
              <a:rPr lang="en-US" dirty="0"/>
              <a:t>around the center. Convection seems to be becoming more symmetric.</a:t>
            </a:r>
          </a:p>
        </p:txBody>
      </p:sp>
      <p:sp>
        <p:nvSpPr>
          <p:cNvPr id="5" name="TextBox 4"/>
          <p:cNvSpPr txBox="1"/>
          <p:nvPr/>
        </p:nvSpPr>
        <p:spPr>
          <a:xfrm>
            <a:off x="2944334" y="226367"/>
            <a:ext cx="3193118" cy="461665"/>
          </a:xfrm>
          <a:prstGeom prst="rect">
            <a:avLst/>
          </a:prstGeom>
          <a:noFill/>
        </p:spPr>
        <p:txBody>
          <a:bodyPr wrap="none" rtlCol="0">
            <a:spAutoFit/>
          </a:bodyPr>
          <a:lstStyle/>
          <a:p>
            <a:r>
              <a:rPr lang="en-US" sz="2400" u="sng" dirty="0" smtClean="0"/>
              <a:t>Re-establishment of eye</a:t>
            </a:r>
            <a:endParaRPr lang="en-US" sz="2400" u="sng" dirty="0"/>
          </a:p>
        </p:txBody>
      </p:sp>
      <p:sp>
        <p:nvSpPr>
          <p:cNvPr id="3" name="TextBox 2"/>
          <p:cNvSpPr txBox="1"/>
          <p:nvPr/>
        </p:nvSpPr>
        <p:spPr>
          <a:xfrm>
            <a:off x="1096878" y="2214153"/>
            <a:ext cx="2831994" cy="369332"/>
          </a:xfrm>
          <a:prstGeom prst="rect">
            <a:avLst/>
          </a:prstGeom>
          <a:noFill/>
        </p:spPr>
        <p:txBody>
          <a:bodyPr wrap="none" rtlCol="0">
            <a:spAutoFit/>
          </a:bodyPr>
          <a:lstStyle/>
          <a:p>
            <a:r>
              <a:rPr lang="en-US" u="sng" dirty="0" smtClean="0"/>
              <a:t>Cloud top heights (1000’s </a:t>
            </a:r>
            <a:r>
              <a:rPr lang="en-US" u="sng" dirty="0" err="1" smtClean="0"/>
              <a:t>ft</a:t>
            </a:r>
            <a:r>
              <a:rPr lang="en-US" u="sng" dirty="0" smtClean="0"/>
              <a:t>)</a:t>
            </a:r>
            <a:endParaRPr lang="en-US" u="sng" dirty="0"/>
          </a:p>
        </p:txBody>
      </p:sp>
      <p:sp>
        <p:nvSpPr>
          <p:cNvPr id="7" name="TextBox 6"/>
          <p:cNvSpPr txBox="1"/>
          <p:nvPr/>
        </p:nvSpPr>
        <p:spPr>
          <a:xfrm>
            <a:off x="5964918" y="2209800"/>
            <a:ext cx="1088118" cy="369332"/>
          </a:xfrm>
          <a:prstGeom prst="rect">
            <a:avLst/>
          </a:prstGeom>
          <a:noFill/>
        </p:spPr>
        <p:txBody>
          <a:bodyPr wrap="none" rtlCol="0">
            <a:spAutoFit/>
          </a:bodyPr>
          <a:lstStyle/>
          <a:p>
            <a:r>
              <a:rPr lang="en-US" u="sng" dirty="0" smtClean="0"/>
              <a:t>GOES WV</a:t>
            </a:r>
            <a:endParaRPr lang="en-US" u="sng" dirty="0"/>
          </a:p>
        </p:txBody>
      </p:sp>
    </p:spTree>
    <p:extLst>
      <p:ext uri="{BB962C8B-B14F-4D97-AF65-F5344CB8AC3E}">
        <p14:creationId xmlns:p14="http://schemas.microsoft.com/office/powerpoint/2010/main" val="19194734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2057400"/>
            <a:ext cx="503083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5410200"/>
            <a:ext cx="7151827" cy="369332"/>
          </a:xfrm>
          <a:prstGeom prst="rect">
            <a:avLst/>
          </a:prstGeom>
        </p:spPr>
        <p:txBody>
          <a:bodyPr wrap="square">
            <a:spAutoFit/>
          </a:bodyPr>
          <a:lstStyle/>
          <a:p>
            <a:r>
              <a:rPr lang="en-US" dirty="0"/>
              <a:t>CPL </a:t>
            </a:r>
            <a:r>
              <a:rPr lang="en-US" dirty="0" smtClean="0"/>
              <a:t>at 21 UTC showing </a:t>
            </a:r>
            <a:r>
              <a:rPr lang="en-US" dirty="0"/>
              <a:t>the break in the clouds corresponding with the eye.</a:t>
            </a:r>
          </a:p>
        </p:txBody>
      </p:sp>
      <p:sp>
        <p:nvSpPr>
          <p:cNvPr id="4" name="TextBox 3"/>
          <p:cNvSpPr txBox="1"/>
          <p:nvPr/>
        </p:nvSpPr>
        <p:spPr>
          <a:xfrm>
            <a:off x="2944334" y="226367"/>
            <a:ext cx="3193118" cy="461665"/>
          </a:xfrm>
          <a:prstGeom prst="rect">
            <a:avLst/>
          </a:prstGeom>
          <a:noFill/>
        </p:spPr>
        <p:txBody>
          <a:bodyPr wrap="none" rtlCol="0">
            <a:spAutoFit/>
          </a:bodyPr>
          <a:lstStyle/>
          <a:p>
            <a:r>
              <a:rPr lang="en-US" sz="2400" u="sng" dirty="0" smtClean="0"/>
              <a:t>Re-establishment of eye</a:t>
            </a:r>
            <a:endParaRPr lang="en-US" sz="2400" u="sng" dirty="0"/>
          </a:p>
        </p:txBody>
      </p:sp>
      <p:sp>
        <p:nvSpPr>
          <p:cNvPr id="3" name="TextBox 2"/>
          <p:cNvSpPr txBox="1"/>
          <p:nvPr/>
        </p:nvSpPr>
        <p:spPr>
          <a:xfrm>
            <a:off x="3558893" y="1524000"/>
            <a:ext cx="1963999" cy="369332"/>
          </a:xfrm>
          <a:prstGeom prst="rect">
            <a:avLst/>
          </a:prstGeom>
          <a:noFill/>
        </p:spPr>
        <p:txBody>
          <a:bodyPr wrap="none" rtlCol="0">
            <a:spAutoFit/>
          </a:bodyPr>
          <a:lstStyle/>
          <a:p>
            <a:r>
              <a:rPr lang="en-US" u="sng" dirty="0" smtClean="0"/>
              <a:t>Cloud Physics </a:t>
            </a:r>
            <a:r>
              <a:rPr lang="en-US" u="sng" dirty="0" err="1" smtClean="0"/>
              <a:t>Lidar</a:t>
            </a:r>
            <a:endParaRPr lang="en-US" u="sng" dirty="0"/>
          </a:p>
        </p:txBody>
      </p:sp>
    </p:spTree>
    <p:extLst>
      <p:ext uri="{BB962C8B-B14F-4D97-AF65-F5344CB8AC3E}">
        <p14:creationId xmlns:p14="http://schemas.microsoft.com/office/powerpoint/2010/main" val="29380749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981200"/>
            <a:ext cx="4245429"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4874" y="1962302"/>
            <a:ext cx="4272426" cy="299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79218" y="457199"/>
            <a:ext cx="2451312" cy="461665"/>
          </a:xfrm>
          <a:prstGeom prst="rect">
            <a:avLst/>
          </a:prstGeom>
          <a:noFill/>
        </p:spPr>
        <p:txBody>
          <a:bodyPr wrap="none" rtlCol="0">
            <a:spAutoFit/>
          </a:bodyPr>
          <a:lstStyle/>
          <a:p>
            <a:r>
              <a:rPr lang="en-US" sz="2400" u="sng" dirty="0" smtClean="0"/>
              <a:t>Eye/</a:t>
            </a:r>
            <a:r>
              <a:rPr lang="en-US" sz="2400" u="sng" dirty="0" err="1" smtClean="0"/>
              <a:t>eyewall</a:t>
            </a:r>
            <a:r>
              <a:rPr lang="en-US" sz="2400" u="sng" dirty="0" smtClean="0"/>
              <a:t> drops</a:t>
            </a:r>
            <a:endParaRPr lang="en-US" sz="2400" u="sng" dirty="0"/>
          </a:p>
        </p:txBody>
      </p:sp>
      <p:sp>
        <p:nvSpPr>
          <p:cNvPr id="5" name="TextBox 4"/>
          <p:cNvSpPr txBox="1"/>
          <p:nvPr/>
        </p:nvSpPr>
        <p:spPr>
          <a:xfrm>
            <a:off x="1828800" y="1524000"/>
            <a:ext cx="1084015" cy="369332"/>
          </a:xfrm>
          <a:prstGeom prst="rect">
            <a:avLst/>
          </a:prstGeom>
          <a:noFill/>
        </p:spPr>
        <p:txBody>
          <a:bodyPr wrap="none" rtlCol="0">
            <a:spAutoFit/>
          </a:bodyPr>
          <a:lstStyle/>
          <a:p>
            <a:r>
              <a:rPr lang="en-US" u="sng" dirty="0" smtClean="0"/>
              <a:t>2054 UTC</a:t>
            </a:r>
            <a:endParaRPr lang="en-US" u="sng" dirty="0"/>
          </a:p>
        </p:txBody>
      </p:sp>
      <p:sp>
        <p:nvSpPr>
          <p:cNvPr id="6" name="TextBox 5"/>
          <p:cNvSpPr txBox="1"/>
          <p:nvPr/>
        </p:nvSpPr>
        <p:spPr>
          <a:xfrm>
            <a:off x="6154985" y="1583131"/>
            <a:ext cx="1084015" cy="369332"/>
          </a:xfrm>
          <a:prstGeom prst="rect">
            <a:avLst/>
          </a:prstGeom>
          <a:noFill/>
        </p:spPr>
        <p:txBody>
          <a:bodyPr wrap="none" rtlCol="0">
            <a:spAutoFit/>
          </a:bodyPr>
          <a:lstStyle/>
          <a:p>
            <a:r>
              <a:rPr lang="en-US" u="sng" dirty="0" smtClean="0"/>
              <a:t>2103 UTC</a:t>
            </a:r>
            <a:endParaRPr lang="en-US" u="sng" dirty="0"/>
          </a:p>
        </p:txBody>
      </p:sp>
      <p:sp>
        <p:nvSpPr>
          <p:cNvPr id="2" name="TextBox 1"/>
          <p:cNvSpPr txBox="1"/>
          <p:nvPr/>
        </p:nvSpPr>
        <p:spPr>
          <a:xfrm>
            <a:off x="463331" y="5449669"/>
            <a:ext cx="8071070" cy="646331"/>
          </a:xfrm>
          <a:prstGeom prst="rect">
            <a:avLst/>
          </a:prstGeom>
          <a:noFill/>
        </p:spPr>
        <p:txBody>
          <a:bodyPr wrap="square" rtlCol="0">
            <a:spAutoFit/>
          </a:bodyPr>
          <a:lstStyle/>
          <a:p>
            <a:r>
              <a:rPr lang="en-US" dirty="0" smtClean="0"/>
              <a:t>- later </a:t>
            </a:r>
            <a:r>
              <a:rPr lang="en-US" dirty="0" err="1" smtClean="0"/>
              <a:t>dropsondes</a:t>
            </a:r>
            <a:r>
              <a:rPr lang="en-US" dirty="0" smtClean="0"/>
              <a:t> reported sea-level pressures of 969-970 </a:t>
            </a:r>
            <a:r>
              <a:rPr lang="en-US" dirty="0" err="1" smtClean="0"/>
              <a:t>hPa</a:t>
            </a:r>
            <a:r>
              <a:rPr lang="en-US" dirty="0" smtClean="0"/>
              <a:t> while splashing in </a:t>
            </a:r>
            <a:r>
              <a:rPr lang="en-US" dirty="0" err="1" smtClean="0"/>
              <a:t>eyewall</a:t>
            </a:r>
            <a:r>
              <a:rPr lang="en-US" dirty="0" smtClean="0"/>
              <a:t>, suggesting MSLP ~960 </a:t>
            </a:r>
            <a:r>
              <a:rPr lang="en-US" dirty="0" err="1" smtClean="0"/>
              <a:t>hPa</a:t>
            </a:r>
            <a:r>
              <a:rPr lang="en-US" dirty="0" smtClean="0"/>
              <a:t> – Rapid intensification?</a:t>
            </a:r>
            <a:endParaRPr lang="en-US" dirty="0"/>
          </a:p>
        </p:txBody>
      </p:sp>
      <p:sp>
        <p:nvSpPr>
          <p:cNvPr id="3" name="TextBox 2"/>
          <p:cNvSpPr txBox="1"/>
          <p:nvPr/>
        </p:nvSpPr>
        <p:spPr>
          <a:xfrm>
            <a:off x="1435184" y="4959706"/>
            <a:ext cx="1771126" cy="307777"/>
          </a:xfrm>
          <a:prstGeom prst="rect">
            <a:avLst/>
          </a:prstGeom>
          <a:noFill/>
        </p:spPr>
        <p:txBody>
          <a:bodyPr wrap="none" rtlCol="0">
            <a:spAutoFit/>
          </a:bodyPr>
          <a:lstStyle/>
          <a:p>
            <a:r>
              <a:rPr lang="en-US" sz="1400" dirty="0"/>
              <a:t>i</a:t>
            </a:r>
            <a:r>
              <a:rPr lang="en-US" sz="1400" dirty="0" smtClean="0"/>
              <a:t>n </a:t>
            </a:r>
            <a:r>
              <a:rPr lang="en-US" sz="1400" dirty="0" err="1" smtClean="0"/>
              <a:t>eyewall</a:t>
            </a:r>
            <a:r>
              <a:rPr lang="en-US" sz="1400" dirty="0" smtClean="0"/>
              <a:t> most of fall</a:t>
            </a:r>
            <a:endParaRPr lang="en-US" sz="1400" dirty="0"/>
          </a:p>
        </p:txBody>
      </p:sp>
      <p:sp>
        <p:nvSpPr>
          <p:cNvPr id="9" name="TextBox 8"/>
          <p:cNvSpPr txBox="1"/>
          <p:nvPr/>
        </p:nvSpPr>
        <p:spPr>
          <a:xfrm>
            <a:off x="5267699" y="4953000"/>
            <a:ext cx="2961901" cy="307777"/>
          </a:xfrm>
          <a:prstGeom prst="rect">
            <a:avLst/>
          </a:prstGeom>
          <a:noFill/>
        </p:spPr>
        <p:txBody>
          <a:bodyPr wrap="none" rtlCol="0">
            <a:spAutoFit/>
          </a:bodyPr>
          <a:lstStyle/>
          <a:p>
            <a:r>
              <a:rPr lang="en-US" sz="1400" dirty="0"/>
              <a:t>s</a:t>
            </a:r>
            <a:r>
              <a:rPr lang="en-US" sz="1400" dirty="0" smtClean="0"/>
              <a:t>tarted in eye, got caught in N </a:t>
            </a:r>
            <a:r>
              <a:rPr lang="en-US" sz="1400" dirty="0" err="1" smtClean="0"/>
              <a:t>eyewall</a:t>
            </a:r>
            <a:endParaRPr lang="en-US" sz="1400" dirty="0"/>
          </a:p>
        </p:txBody>
      </p:sp>
    </p:spTree>
    <p:extLst>
      <p:ext uri="{BB962C8B-B14F-4D97-AF65-F5344CB8AC3E}">
        <p14:creationId xmlns:p14="http://schemas.microsoft.com/office/powerpoint/2010/main" val="32270203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Model evaluation experiment </a:t>
            </a:r>
            <a:br>
              <a:rPr lang="en-US" sz="4900" dirty="0" smtClean="0">
                <a:solidFill>
                  <a:srgbClr val="0070C0"/>
                </a:solidFill>
              </a:rPr>
            </a:br>
            <a:r>
              <a:rPr lang="en-US" sz="4900" dirty="0" smtClean="0">
                <a:solidFill>
                  <a:srgbClr val="0070C0"/>
                </a:solidFill>
              </a:rPr>
              <a:t>20140915N1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err="1" smtClean="0"/>
              <a:t>Altug</a:t>
            </a:r>
            <a:r>
              <a:rPr lang="en-US" sz="4000" dirty="0" smtClean="0"/>
              <a:t> </a:t>
            </a:r>
            <a:r>
              <a:rPr lang="en-US" sz="4000" dirty="0" err="1" smtClean="0"/>
              <a:t>Aksoy</a:t>
            </a:r>
            <a:endParaRPr lang="en-US" sz="4000" dirty="0"/>
          </a:p>
        </p:txBody>
      </p:sp>
    </p:spTree>
    <p:extLst>
      <p:ext uri="{BB962C8B-B14F-4D97-AF65-F5344CB8AC3E}">
        <p14:creationId xmlns:p14="http://schemas.microsoft.com/office/powerpoint/2010/main" val="7157486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051" y="1537156"/>
            <a:ext cx="5002069" cy="5002069"/>
          </a:xfrm>
          <a:prstGeom prst="rect">
            <a:avLst/>
          </a:prstGeom>
        </p:spPr>
      </p:pic>
      <p:sp>
        <p:nvSpPr>
          <p:cNvPr id="5" name="TextBox 4"/>
          <p:cNvSpPr txBox="1"/>
          <p:nvPr/>
        </p:nvSpPr>
        <p:spPr>
          <a:xfrm>
            <a:off x="2859178" y="3592348"/>
            <a:ext cx="275661" cy="307777"/>
          </a:xfrm>
          <a:prstGeom prst="rect">
            <a:avLst/>
          </a:prstGeom>
          <a:noFill/>
        </p:spPr>
        <p:txBody>
          <a:bodyPr wrap="none" rtlCol="0">
            <a:spAutoFit/>
          </a:bodyPr>
          <a:lstStyle/>
          <a:p>
            <a:pPr algn="ctr"/>
            <a:r>
              <a:rPr lang="en-US" sz="1400" dirty="0" smtClean="0"/>
              <a:t>1</a:t>
            </a:r>
            <a:endParaRPr lang="en-US" sz="1400" dirty="0"/>
          </a:p>
        </p:txBody>
      </p:sp>
      <p:sp>
        <p:nvSpPr>
          <p:cNvPr id="6" name="TextBox 5"/>
          <p:cNvSpPr txBox="1"/>
          <p:nvPr/>
        </p:nvSpPr>
        <p:spPr>
          <a:xfrm>
            <a:off x="3261976" y="3185742"/>
            <a:ext cx="366657" cy="307777"/>
          </a:xfrm>
          <a:prstGeom prst="rect">
            <a:avLst/>
          </a:prstGeom>
          <a:noFill/>
        </p:spPr>
        <p:txBody>
          <a:bodyPr wrap="none" rtlCol="0">
            <a:spAutoFit/>
          </a:bodyPr>
          <a:lstStyle/>
          <a:p>
            <a:pPr algn="ctr"/>
            <a:r>
              <a:rPr lang="en-US" sz="1400" dirty="0" smtClean="0">
                <a:solidFill>
                  <a:srgbClr val="000000"/>
                </a:solidFill>
              </a:rPr>
              <a:t>16</a:t>
            </a:r>
            <a:endParaRPr lang="en-US" sz="1400" dirty="0">
              <a:solidFill>
                <a:srgbClr val="000000"/>
              </a:solidFill>
            </a:endParaRPr>
          </a:p>
        </p:txBody>
      </p:sp>
      <p:sp>
        <p:nvSpPr>
          <p:cNvPr id="7" name="TextBox 6"/>
          <p:cNvSpPr txBox="1"/>
          <p:nvPr/>
        </p:nvSpPr>
        <p:spPr>
          <a:xfrm>
            <a:off x="1380524" y="334094"/>
            <a:ext cx="6592570" cy="954107"/>
          </a:xfrm>
          <a:prstGeom prst="rect">
            <a:avLst/>
          </a:prstGeom>
          <a:noFill/>
        </p:spPr>
        <p:txBody>
          <a:bodyPr wrap="none" rtlCol="0">
            <a:spAutoFit/>
          </a:bodyPr>
          <a:lstStyle/>
          <a:p>
            <a:pPr algn="ctr"/>
            <a:r>
              <a:rPr lang="en-US" sz="2800" dirty="0" smtClean="0"/>
              <a:t>14915N1 (LPS: Aksoy)</a:t>
            </a:r>
          </a:p>
          <a:p>
            <a:pPr algn="ctr"/>
            <a:r>
              <a:rPr lang="en-US" sz="2800" dirty="0" smtClean="0"/>
              <a:t>Planned Flight Track and Actual Dropsondes</a:t>
            </a:r>
            <a:endParaRPr lang="en-US" sz="2800" dirty="0"/>
          </a:p>
        </p:txBody>
      </p:sp>
      <p:grpSp>
        <p:nvGrpSpPr>
          <p:cNvPr id="20" name="Group 19"/>
          <p:cNvGrpSpPr/>
          <p:nvPr/>
        </p:nvGrpSpPr>
        <p:grpSpPr>
          <a:xfrm>
            <a:off x="5176121" y="1793407"/>
            <a:ext cx="3726551" cy="1821531"/>
            <a:chOff x="5176121" y="1744565"/>
            <a:chExt cx="3726551" cy="1821531"/>
          </a:xfrm>
        </p:grpSpPr>
        <p:cxnSp>
          <p:nvCxnSpPr>
            <p:cNvPr id="3" name="Straight Connector 2"/>
            <p:cNvCxnSpPr/>
            <p:nvPr/>
          </p:nvCxnSpPr>
          <p:spPr>
            <a:xfrm flipV="1">
              <a:off x="5402566" y="2180706"/>
              <a:ext cx="774145" cy="0"/>
            </a:xfrm>
            <a:prstGeom prst="line">
              <a:avLst/>
            </a:prstGeom>
            <a:ln w="15875">
              <a:solidFill>
                <a:srgbClr val="FF0000"/>
              </a:solidFill>
              <a:headEnd type="oval" w="lg" len="lg"/>
              <a:tailEnd type="oval" w="lg" len="lg"/>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300233" y="1883149"/>
              <a:ext cx="2161970" cy="584776"/>
            </a:xfrm>
            <a:prstGeom prst="rect">
              <a:avLst/>
            </a:prstGeom>
            <a:noFill/>
          </p:spPr>
          <p:txBody>
            <a:bodyPr wrap="none" rtlCol="0">
              <a:spAutoFit/>
            </a:bodyPr>
            <a:lstStyle/>
            <a:p>
              <a:r>
                <a:rPr lang="en-US" sz="1600" dirty="0" smtClean="0"/>
                <a:t>Planned flight track and</a:t>
              </a:r>
              <a:br>
                <a:rPr lang="en-US" sz="1600" dirty="0" smtClean="0"/>
              </a:br>
              <a:r>
                <a:rPr lang="en-US" sz="1600" dirty="0" smtClean="0"/>
                <a:t>dropsonde locations</a:t>
              </a:r>
              <a:endParaRPr lang="en-US" sz="1600" dirty="0"/>
            </a:p>
          </p:txBody>
        </p:sp>
        <p:sp>
          <p:nvSpPr>
            <p:cNvPr id="10" name="TextBox 9"/>
            <p:cNvSpPr txBox="1"/>
            <p:nvPr/>
          </p:nvSpPr>
          <p:spPr>
            <a:xfrm>
              <a:off x="6300233" y="2587131"/>
              <a:ext cx="2457223" cy="338554"/>
            </a:xfrm>
            <a:prstGeom prst="rect">
              <a:avLst/>
            </a:prstGeom>
            <a:noFill/>
          </p:spPr>
          <p:txBody>
            <a:bodyPr wrap="none" rtlCol="0">
              <a:spAutoFit/>
            </a:bodyPr>
            <a:lstStyle/>
            <a:p>
              <a:r>
                <a:rPr lang="en-US" sz="1600" dirty="0" smtClean="0"/>
                <a:t>Actual dropsonde locations</a:t>
              </a:r>
              <a:endParaRPr lang="en-US" sz="1600" dirty="0"/>
            </a:p>
          </p:txBody>
        </p:sp>
        <p:sp>
          <p:nvSpPr>
            <p:cNvPr id="15" name="Oval 14"/>
            <p:cNvSpPr/>
            <p:nvPr/>
          </p:nvSpPr>
          <p:spPr>
            <a:xfrm>
              <a:off x="5721314" y="2704173"/>
              <a:ext cx="137160" cy="137160"/>
            </a:xfrm>
            <a:prstGeom prst="ellipse">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6300233" y="3063876"/>
              <a:ext cx="2357436" cy="338554"/>
            </a:xfrm>
            <a:prstGeom prst="rect">
              <a:avLst/>
            </a:prstGeom>
            <a:noFill/>
          </p:spPr>
          <p:txBody>
            <a:bodyPr wrap="none" rtlCol="0">
              <a:spAutoFit/>
            </a:bodyPr>
            <a:lstStyle/>
            <a:p>
              <a:r>
                <a:rPr lang="en-US" sz="1600" dirty="0" smtClean="0"/>
                <a:t>Extra dropsonde locations</a:t>
              </a:r>
              <a:endParaRPr lang="en-US" sz="1600" dirty="0"/>
            </a:p>
          </p:txBody>
        </p:sp>
        <p:sp>
          <p:nvSpPr>
            <p:cNvPr id="19" name="Oval 18"/>
            <p:cNvSpPr/>
            <p:nvPr/>
          </p:nvSpPr>
          <p:spPr>
            <a:xfrm>
              <a:off x="5721314" y="3180918"/>
              <a:ext cx="137160" cy="137160"/>
            </a:xfrm>
            <a:prstGeom prst="ellipse">
              <a:avLst/>
            </a:prstGeom>
            <a:solidFill>
              <a:srgbClr val="FF4FFF"/>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176121" y="1744565"/>
              <a:ext cx="3726551" cy="182153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TextBox 22"/>
          <p:cNvSpPr txBox="1"/>
          <p:nvPr/>
        </p:nvSpPr>
        <p:spPr>
          <a:xfrm>
            <a:off x="5299942" y="3982888"/>
            <a:ext cx="3269630" cy="261610"/>
          </a:xfrm>
          <a:prstGeom prst="rect">
            <a:avLst/>
          </a:prstGeom>
          <a:noFill/>
        </p:spPr>
        <p:txBody>
          <a:bodyPr wrap="square" rtlCol="0">
            <a:spAutoFit/>
          </a:bodyPr>
          <a:lstStyle/>
          <a:p>
            <a:r>
              <a:rPr lang="en-US" sz="1100" dirty="0" smtClean="0">
                <a:latin typeface="Courier"/>
                <a:cs typeface="Courier"/>
              </a:rPr>
              <a:t>12 Planned dropsondes</a:t>
            </a:r>
            <a:endParaRPr lang="en-US" sz="1100" dirty="0">
              <a:latin typeface="Courier"/>
              <a:cs typeface="Courier"/>
            </a:endParaRPr>
          </a:p>
        </p:txBody>
      </p:sp>
      <p:sp>
        <p:nvSpPr>
          <p:cNvPr id="28" name="Rectangle 27"/>
          <p:cNvSpPr/>
          <p:nvPr/>
        </p:nvSpPr>
        <p:spPr>
          <a:xfrm>
            <a:off x="5190648" y="3831476"/>
            <a:ext cx="3726551" cy="115207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299942" y="4293192"/>
            <a:ext cx="3269630" cy="261610"/>
          </a:xfrm>
          <a:prstGeom prst="rect">
            <a:avLst/>
          </a:prstGeom>
          <a:noFill/>
        </p:spPr>
        <p:txBody>
          <a:bodyPr wrap="square" rtlCol="0">
            <a:spAutoFit/>
          </a:bodyPr>
          <a:lstStyle/>
          <a:p>
            <a:r>
              <a:rPr lang="en-US" sz="1100" dirty="0" smtClean="0">
                <a:latin typeface="Courier"/>
                <a:cs typeface="Courier"/>
              </a:rPr>
              <a:t> 4 Extra dropsondes</a:t>
            </a:r>
            <a:endParaRPr lang="en-US" sz="1100" dirty="0">
              <a:latin typeface="Courier"/>
              <a:cs typeface="Courier"/>
            </a:endParaRPr>
          </a:p>
        </p:txBody>
      </p:sp>
      <p:sp>
        <p:nvSpPr>
          <p:cNvPr id="30" name="TextBox 29"/>
          <p:cNvSpPr txBox="1"/>
          <p:nvPr/>
        </p:nvSpPr>
        <p:spPr>
          <a:xfrm>
            <a:off x="5299942" y="4603495"/>
            <a:ext cx="3269630" cy="261610"/>
          </a:xfrm>
          <a:prstGeom prst="rect">
            <a:avLst/>
          </a:prstGeom>
          <a:noFill/>
        </p:spPr>
        <p:txBody>
          <a:bodyPr wrap="square" rtlCol="0">
            <a:spAutoFit/>
          </a:bodyPr>
          <a:lstStyle/>
          <a:p>
            <a:r>
              <a:rPr lang="en-US" sz="1100" dirty="0" smtClean="0">
                <a:latin typeface="Courier"/>
                <a:cs typeface="Courier"/>
              </a:rPr>
              <a:t>16 Total dropsondes (All successful)</a:t>
            </a:r>
            <a:endParaRPr lang="en-US" sz="1100" dirty="0">
              <a:latin typeface="Courier"/>
              <a:cs typeface="Courier"/>
            </a:endParaRPr>
          </a:p>
        </p:txBody>
      </p:sp>
    </p:spTree>
    <p:extLst>
      <p:ext uri="{BB962C8B-B14F-4D97-AF65-F5344CB8AC3E}">
        <p14:creationId xmlns:p14="http://schemas.microsoft.com/office/powerpoint/2010/main" val="1204810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1141" y="334094"/>
            <a:ext cx="3531335" cy="954107"/>
          </a:xfrm>
          <a:prstGeom prst="rect">
            <a:avLst/>
          </a:prstGeom>
          <a:noFill/>
        </p:spPr>
        <p:txBody>
          <a:bodyPr wrap="none" rtlCol="0">
            <a:spAutoFit/>
          </a:bodyPr>
          <a:lstStyle/>
          <a:p>
            <a:pPr algn="ctr"/>
            <a:r>
              <a:rPr lang="en-US" sz="2800" dirty="0" smtClean="0"/>
              <a:t>140915N1 (LPS: Aksoy)</a:t>
            </a:r>
          </a:p>
          <a:p>
            <a:pPr algn="ctr"/>
            <a:r>
              <a:rPr lang="en-US" sz="2800" dirty="0" smtClean="0"/>
              <a:t>Situational Awareness</a:t>
            </a:r>
            <a:endParaRPr lang="en-US" sz="28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682" y="1461367"/>
            <a:ext cx="2893624" cy="2893624"/>
          </a:xfrm>
          <a:prstGeom prst="rect">
            <a:avLst/>
          </a:prstGeom>
        </p:spPr>
      </p:pic>
      <p:pic>
        <p:nvPicPr>
          <p:cNvPr id="8" name="Picture 7" descr="planned_track_over_ir4_140915_1515z.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7149" y="1461367"/>
            <a:ext cx="2893624" cy="289362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3616" y="1461367"/>
            <a:ext cx="2893624" cy="2893624"/>
          </a:xfrm>
          <a:prstGeom prst="rect">
            <a:avLst/>
          </a:prstGeom>
        </p:spPr>
      </p:pic>
      <p:cxnSp>
        <p:nvCxnSpPr>
          <p:cNvPr id="13" name="Straight Arrow Connector 12"/>
          <p:cNvCxnSpPr>
            <a:stCxn id="10" idx="0"/>
          </p:cNvCxnSpPr>
          <p:nvPr/>
        </p:nvCxnSpPr>
        <p:spPr>
          <a:xfrm flipV="1">
            <a:off x="7782221" y="2992232"/>
            <a:ext cx="360389" cy="15680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0"/>
          </p:cNvCxnSpPr>
          <p:nvPr/>
        </p:nvCxnSpPr>
        <p:spPr>
          <a:xfrm flipV="1">
            <a:off x="5686408" y="2905471"/>
            <a:ext cx="2215676" cy="165477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8" idx="0"/>
          </p:cNvCxnSpPr>
          <p:nvPr/>
        </p:nvCxnSpPr>
        <p:spPr>
          <a:xfrm flipV="1">
            <a:off x="3589945" y="2328225"/>
            <a:ext cx="3920883" cy="223201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21" idx="0"/>
          </p:cNvCxnSpPr>
          <p:nvPr/>
        </p:nvCxnSpPr>
        <p:spPr>
          <a:xfrm flipV="1">
            <a:off x="1492832" y="3065816"/>
            <a:ext cx="24086" cy="1494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10" name="Picture 9" descr="D20140915_153957_Pskew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0183" y="4560241"/>
            <a:ext cx="1864076" cy="2062745"/>
          </a:xfrm>
          <a:prstGeom prst="rect">
            <a:avLst/>
          </a:prstGeom>
          <a:ln>
            <a:solidFill>
              <a:schemeClr val="tx1"/>
            </a:solidFill>
          </a:ln>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4370" y="4560241"/>
            <a:ext cx="1864076" cy="2062745"/>
          </a:xfrm>
          <a:prstGeom prst="rect">
            <a:avLst/>
          </a:prstGeom>
          <a:ln>
            <a:solidFill>
              <a:schemeClr val="tx1"/>
            </a:solidFill>
          </a:ln>
        </p:spPr>
      </p:pic>
      <p:pic>
        <p:nvPicPr>
          <p:cNvPr id="18" name="Picture 17"/>
          <p:cNvPicPr>
            <a:picLocks/>
          </p:cNvPicPr>
          <p:nvPr/>
        </p:nvPicPr>
        <p:blipFill>
          <a:blip r:embed="rId7" cstate="email">
            <a:extLst>
              <a:ext uri="{28A0092B-C50C-407E-A947-70E740481C1C}">
                <a14:useLocalDpi xmlns:a14="http://schemas.microsoft.com/office/drawing/2010/main"/>
              </a:ext>
            </a:extLst>
          </a:blip>
          <a:stretch>
            <a:fillRect/>
          </a:stretch>
        </p:blipFill>
        <p:spPr>
          <a:xfrm>
            <a:off x="2657257" y="4560241"/>
            <a:ext cx="1865376" cy="2066544"/>
          </a:xfrm>
          <a:prstGeom prst="rect">
            <a:avLst/>
          </a:prstGeom>
          <a:ln>
            <a:solidFill>
              <a:schemeClr val="tx1"/>
            </a:solidFill>
          </a:ln>
        </p:spPr>
      </p:pic>
      <p:sp>
        <p:nvSpPr>
          <p:cNvPr id="36" name="TextBox 35"/>
          <p:cNvSpPr txBox="1"/>
          <p:nvPr/>
        </p:nvSpPr>
        <p:spPr>
          <a:xfrm>
            <a:off x="765444" y="1292090"/>
            <a:ext cx="1804801" cy="338554"/>
          </a:xfrm>
          <a:prstGeom prst="rect">
            <a:avLst/>
          </a:prstGeom>
          <a:noFill/>
        </p:spPr>
        <p:txBody>
          <a:bodyPr wrap="none" rtlCol="0">
            <a:spAutoFit/>
          </a:bodyPr>
          <a:lstStyle/>
          <a:p>
            <a:pPr algn="ctr"/>
            <a:r>
              <a:rPr lang="en-US" sz="1600" dirty="0" smtClean="0"/>
              <a:t>16Z Visible Satellite</a:t>
            </a:r>
            <a:endParaRPr lang="en-US" sz="1600" dirty="0"/>
          </a:p>
        </p:txBody>
      </p:sp>
      <p:sp>
        <p:nvSpPr>
          <p:cNvPr id="37" name="TextBox 36"/>
          <p:cNvSpPr txBox="1"/>
          <p:nvPr/>
        </p:nvSpPr>
        <p:spPr>
          <a:xfrm>
            <a:off x="3831151" y="1287220"/>
            <a:ext cx="1524075" cy="338554"/>
          </a:xfrm>
          <a:prstGeom prst="rect">
            <a:avLst/>
          </a:prstGeom>
          <a:noFill/>
        </p:spPr>
        <p:txBody>
          <a:bodyPr wrap="none" rtlCol="0">
            <a:spAutoFit/>
          </a:bodyPr>
          <a:lstStyle/>
          <a:p>
            <a:pPr algn="ctr"/>
            <a:r>
              <a:rPr lang="en-US" sz="1600" dirty="0" smtClean="0"/>
              <a:t>16Z IR4 Satellite</a:t>
            </a:r>
            <a:endParaRPr lang="en-US" sz="1600" dirty="0"/>
          </a:p>
        </p:txBody>
      </p:sp>
      <p:sp>
        <p:nvSpPr>
          <p:cNvPr id="38" name="TextBox 37"/>
          <p:cNvSpPr txBox="1"/>
          <p:nvPr/>
        </p:nvSpPr>
        <p:spPr>
          <a:xfrm>
            <a:off x="6769530" y="1287220"/>
            <a:ext cx="1482597" cy="338554"/>
          </a:xfrm>
          <a:prstGeom prst="rect">
            <a:avLst/>
          </a:prstGeom>
          <a:noFill/>
        </p:spPr>
        <p:txBody>
          <a:bodyPr wrap="none" rtlCol="0">
            <a:spAutoFit/>
          </a:bodyPr>
          <a:lstStyle/>
          <a:p>
            <a:pPr algn="ctr"/>
            <a:r>
              <a:rPr lang="en-US" sz="1600" dirty="0" smtClean="0"/>
              <a:t>16Z TPW Image</a:t>
            </a:r>
            <a:endParaRPr lang="en-US" sz="1600" dirty="0"/>
          </a:p>
        </p:txBody>
      </p:sp>
      <p:sp>
        <p:nvSpPr>
          <p:cNvPr id="39" name="TextBox 38"/>
          <p:cNvSpPr txBox="1"/>
          <p:nvPr/>
        </p:nvSpPr>
        <p:spPr>
          <a:xfrm>
            <a:off x="1220963" y="6457508"/>
            <a:ext cx="543739" cy="153888"/>
          </a:xfrm>
          <a:prstGeom prst="rect">
            <a:avLst/>
          </a:prstGeom>
          <a:noFill/>
        </p:spPr>
        <p:txBody>
          <a:bodyPr wrap="none" tIns="0" bIns="0" rtlCol="0">
            <a:spAutoFit/>
          </a:bodyPr>
          <a:lstStyle/>
          <a:p>
            <a:pPr algn="ctr"/>
            <a:r>
              <a:rPr lang="en-US" sz="1000" dirty="0" smtClean="0"/>
              <a:t>18:05Z</a:t>
            </a:r>
            <a:endParaRPr lang="en-US" sz="1000" dirty="0"/>
          </a:p>
        </p:txBody>
      </p:sp>
      <p:sp>
        <p:nvSpPr>
          <p:cNvPr id="40" name="TextBox 39"/>
          <p:cNvSpPr txBox="1"/>
          <p:nvPr/>
        </p:nvSpPr>
        <p:spPr>
          <a:xfrm>
            <a:off x="3318075" y="6456020"/>
            <a:ext cx="543739" cy="153888"/>
          </a:xfrm>
          <a:prstGeom prst="rect">
            <a:avLst/>
          </a:prstGeom>
          <a:noFill/>
        </p:spPr>
        <p:txBody>
          <a:bodyPr wrap="none" tIns="0" bIns="0" rtlCol="0">
            <a:spAutoFit/>
          </a:bodyPr>
          <a:lstStyle/>
          <a:p>
            <a:pPr algn="ctr"/>
            <a:r>
              <a:rPr lang="en-US" sz="1000" dirty="0" smtClean="0"/>
              <a:t>15:04Z</a:t>
            </a:r>
            <a:endParaRPr lang="en-US" sz="1000" dirty="0"/>
          </a:p>
        </p:txBody>
      </p:sp>
      <p:sp>
        <p:nvSpPr>
          <p:cNvPr id="41" name="TextBox 40"/>
          <p:cNvSpPr txBox="1"/>
          <p:nvPr/>
        </p:nvSpPr>
        <p:spPr>
          <a:xfrm>
            <a:off x="5414538" y="6456020"/>
            <a:ext cx="543739" cy="153888"/>
          </a:xfrm>
          <a:prstGeom prst="rect">
            <a:avLst/>
          </a:prstGeom>
          <a:noFill/>
        </p:spPr>
        <p:txBody>
          <a:bodyPr wrap="none" tIns="0" bIns="0" rtlCol="0">
            <a:spAutoFit/>
          </a:bodyPr>
          <a:lstStyle/>
          <a:p>
            <a:pPr algn="ctr"/>
            <a:r>
              <a:rPr lang="en-US" sz="1000" dirty="0" smtClean="0"/>
              <a:t>15:40Z</a:t>
            </a:r>
            <a:endParaRPr lang="en-US" sz="1000" dirty="0"/>
          </a:p>
        </p:txBody>
      </p:sp>
      <p:sp>
        <p:nvSpPr>
          <p:cNvPr id="42" name="TextBox 41"/>
          <p:cNvSpPr txBox="1"/>
          <p:nvPr/>
        </p:nvSpPr>
        <p:spPr>
          <a:xfrm>
            <a:off x="7510828" y="6456020"/>
            <a:ext cx="543739" cy="153888"/>
          </a:xfrm>
          <a:prstGeom prst="rect">
            <a:avLst/>
          </a:prstGeom>
          <a:noFill/>
        </p:spPr>
        <p:txBody>
          <a:bodyPr wrap="none" tIns="0" bIns="0" rtlCol="0">
            <a:spAutoFit/>
          </a:bodyPr>
          <a:lstStyle/>
          <a:p>
            <a:pPr algn="ctr"/>
            <a:r>
              <a:rPr lang="en-US" sz="1000" dirty="0" smtClean="0"/>
              <a:t>17:36Z</a:t>
            </a:r>
            <a:endParaRPr lang="en-US" sz="1000" dirty="0"/>
          </a:p>
        </p:txBody>
      </p:sp>
      <p:cxnSp>
        <p:nvCxnSpPr>
          <p:cNvPr id="43" name="Straight Arrow Connector 42"/>
          <p:cNvCxnSpPr>
            <a:stCxn id="21" idx="0"/>
          </p:cNvCxnSpPr>
          <p:nvPr/>
        </p:nvCxnSpPr>
        <p:spPr>
          <a:xfrm flipV="1">
            <a:off x="1492832" y="3065816"/>
            <a:ext cx="2907192" cy="149442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p:cNvPicPr>
          <p:nvPr/>
        </p:nvPicPr>
        <p:blipFill>
          <a:blip r:embed="rId8" cstate="email">
            <a:extLst>
              <a:ext uri="{28A0092B-C50C-407E-A947-70E740481C1C}">
                <a14:useLocalDpi xmlns:a14="http://schemas.microsoft.com/office/drawing/2010/main"/>
              </a:ext>
            </a:extLst>
          </a:blip>
          <a:stretch>
            <a:fillRect/>
          </a:stretch>
        </p:blipFill>
        <p:spPr>
          <a:xfrm>
            <a:off x="560144" y="4560241"/>
            <a:ext cx="1865376" cy="2066544"/>
          </a:xfrm>
          <a:prstGeom prst="rect">
            <a:avLst/>
          </a:prstGeom>
          <a:ln>
            <a:solidFill>
              <a:schemeClr val="tx1"/>
            </a:solidFill>
          </a:ln>
        </p:spPr>
      </p:pic>
    </p:spTree>
    <p:extLst>
      <p:ext uri="{BB962C8B-B14F-4D97-AF65-F5344CB8AC3E}">
        <p14:creationId xmlns:p14="http://schemas.microsoft.com/office/powerpoint/2010/main" val="21757595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708"/>
            <a:ext cx="8531734" cy="1143000"/>
          </a:xfrm>
        </p:spPr>
        <p:txBody>
          <a:bodyPr>
            <a:normAutofit/>
          </a:bodyPr>
          <a:lstStyle/>
          <a:p>
            <a:r>
              <a:rPr lang="en-US" dirty="0" smtClean="0"/>
              <a:t>‘Operational’ Best Track for </a:t>
            </a:r>
            <a:r>
              <a:rPr lang="en-US" dirty="0" err="1" smtClean="0"/>
              <a:t>Edouard</a:t>
            </a:r>
            <a:endParaRPr lang="en-US" dirty="0"/>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69708"/>
            <a:ext cx="9210376" cy="5588291"/>
          </a:xfrm>
          <a:prstGeom prst="rect">
            <a:avLst/>
          </a:prstGeom>
        </p:spPr>
      </p:pic>
    </p:spTree>
    <p:extLst>
      <p:ext uri="{BB962C8B-B14F-4D97-AF65-F5344CB8AC3E}">
        <p14:creationId xmlns:p14="http://schemas.microsoft.com/office/powerpoint/2010/main" val="4978499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0383" y="334094"/>
            <a:ext cx="6692858" cy="954107"/>
          </a:xfrm>
          <a:prstGeom prst="rect">
            <a:avLst/>
          </a:prstGeom>
          <a:noFill/>
        </p:spPr>
        <p:txBody>
          <a:bodyPr wrap="none" rtlCol="0">
            <a:spAutoFit/>
          </a:bodyPr>
          <a:lstStyle/>
          <a:p>
            <a:pPr algn="ctr"/>
            <a:r>
              <a:rPr lang="en-US" sz="2800" dirty="0" smtClean="0"/>
              <a:t>140915N1 (LPS: Aksoy)</a:t>
            </a:r>
          </a:p>
          <a:p>
            <a:pPr algn="ctr"/>
            <a:r>
              <a:rPr lang="en-US" sz="2800" dirty="0" smtClean="0"/>
              <a:t>Were We Able To Sample The Diurnal Pulse?</a:t>
            </a:r>
            <a:endParaRPr lang="en-US" sz="2800"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0397" y="1960999"/>
            <a:ext cx="3657600" cy="3657600"/>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6644" y="1960999"/>
            <a:ext cx="3657600" cy="3657600"/>
          </a:xfrm>
          <a:prstGeom prst="rect">
            <a:avLst/>
          </a:prstGeom>
        </p:spPr>
      </p:pic>
      <p:sp>
        <p:nvSpPr>
          <p:cNvPr id="17" name="TextBox 16"/>
          <p:cNvSpPr txBox="1"/>
          <p:nvPr/>
        </p:nvSpPr>
        <p:spPr>
          <a:xfrm>
            <a:off x="1991781" y="1791722"/>
            <a:ext cx="1554833" cy="338554"/>
          </a:xfrm>
          <a:prstGeom prst="rect">
            <a:avLst/>
          </a:prstGeom>
          <a:noFill/>
        </p:spPr>
        <p:txBody>
          <a:bodyPr wrap="none" rtlCol="0">
            <a:spAutoFit/>
          </a:bodyPr>
          <a:lstStyle/>
          <a:p>
            <a:pPr algn="ctr"/>
            <a:r>
              <a:rPr lang="en-US" sz="1600" dirty="0" smtClean="0"/>
              <a:t>16Z 6-h IR Trend</a:t>
            </a:r>
            <a:endParaRPr lang="en-US" sz="1600" dirty="0"/>
          </a:p>
        </p:txBody>
      </p:sp>
      <p:sp>
        <p:nvSpPr>
          <p:cNvPr id="20" name="TextBox 19"/>
          <p:cNvSpPr txBox="1"/>
          <p:nvPr/>
        </p:nvSpPr>
        <p:spPr>
          <a:xfrm>
            <a:off x="5748028" y="1792370"/>
            <a:ext cx="1554833" cy="338554"/>
          </a:xfrm>
          <a:prstGeom prst="rect">
            <a:avLst/>
          </a:prstGeom>
          <a:noFill/>
        </p:spPr>
        <p:txBody>
          <a:bodyPr wrap="none" rtlCol="0">
            <a:spAutoFit/>
          </a:bodyPr>
          <a:lstStyle/>
          <a:p>
            <a:pPr algn="ctr"/>
            <a:r>
              <a:rPr lang="en-US" sz="1600" dirty="0" smtClean="0"/>
              <a:t>19Z 6-h IR Trend</a:t>
            </a:r>
            <a:endParaRPr lang="en-US" sz="1600" dirty="0"/>
          </a:p>
        </p:txBody>
      </p:sp>
      <p:sp>
        <p:nvSpPr>
          <p:cNvPr id="23" name="TextBox 22"/>
          <p:cNvSpPr txBox="1"/>
          <p:nvPr/>
        </p:nvSpPr>
        <p:spPr>
          <a:xfrm>
            <a:off x="1394469" y="5946359"/>
            <a:ext cx="2749471" cy="338554"/>
          </a:xfrm>
          <a:prstGeom prst="rect">
            <a:avLst/>
          </a:prstGeom>
          <a:noFill/>
          <a:ln>
            <a:solidFill>
              <a:schemeClr val="tx1"/>
            </a:solidFill>
          </a:ln>
        </p:spPr>
        <p:txBody>
          <a:bodyPr wrap="none" rtlCol="0">
            <a:spAutoFit/>
          </a:bodyPr>
          <a:lstStyle/>
          <a:p>
            <a:pPr algn="ctr"/>
            <a:r>
              <a:rPr lang="en-US" sz="1600" dirty="0" smtClean="0"/>
              <a:t>Drops within 1.5 h prior to 16Z</a:t>
            </a:r>
            <a:endParaRPr lang="en-US" sz="1600" dirty="0"/>
          </a:p>
        </p:txBody>
      </p:sp>
      <p:sp>
        <p:nvSpPr>
          <p:cNvPr id="3" name="Oval 2"/>
          <p:cNvSpPr/>
          <p:nvPr/>
        </p:nvSpPr>
        <p:spPr>
          <a:xfrm rot="1539937">
            <a:off x="1858224" y="3004697"/>
            <a:ext cx="2143157" cy="1301866"/>
          </a:xfrm>
          <a:prstGeom prst="ellipse">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480163">
            <a:off x="5785985" y="3416989"/>
            <a:ext cx="1535402" cy="869161"/>
          </a:xfrm>
          <a:prstGeom prst="ellipse">
            <a:avLst/>
          </a:prstGeom>
          <a:noFill/>
          <a:ln w="254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151554" y="5946359"/>
            <a:ext cx="2749471" cy="338554"/>
          </a:xfrm>
          <a:prstGeom prst="rect">
            <a:avLst/>
          </a:prstGeom>
          <a:noFill/>
          <a:ln>
            <a:solidFill>
              <a:schemeClr val="tx1"/>
            </a:solidFill>
          </a:ln>
        </p:spPr>
        <p:txBody>
          <a:bodyPr wrap="none" rtlCol="0">
            <a:spAutoFit/>
          </a:bodyPr>
          <a:lstStyle/>
          <a:p>
            <a:pPr algn="ctr"/>
            <a:r>
              <a:rPr lang="en-US" sz="1600" dirty="0" smtClean="0"/>
              <a:t>Drops within 1.5 h prior to 19Z</a:t>
            </a:r>
            <a:endParaRPr lang="en-US" sz="1600" dirty="0"/>
          </a:p>
        </p:txBody>
      </p:sp>
      <p:cxnSp>
        <p:nvCxnSpPr>
          <p:cNvPr id="26" name="Straight Arrow Connector 25"/>
          <p:cNvCxnSpPr>
            <a:stCxn id="23" idx="0"/>
          </p:cNvCxnSpPr>
          <p:nvPr/>
        </p:nvCxnSpPr>
        <p:spPr>
          <a:xfrm flipV="1">
            <a:off x="2769205" y="4284446"/>
            <a:ext cx="0" cy="16619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5" idx="0"/>
          </p:cNvCxnSpPr>
          <p:nvPr/>
        </p:nvCxnSpPr>
        <p:spPr>
          <a:xfrm flipV="1">
            <a:off x="6526290" y="4284446"/>
            <a:ext cx="0" cy="166191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82821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Model evaluation experiment </a:t>
            </a:r>
            <a:br>
              <a:rPr lang="en-US" sz="4900" dirty="0" smtClean="0">
                <a:solidFill>
                  <a:srgbClr val="0070C0"/>
                </a:solidFill>
              </a:rPr>
            </a:br>
            <a:r>
              <a:rPr lang="en-US" sz="4900" dirty="0" smtClean="0">
                <a:solidFill>
                  <a:srgbClr val="0070C0"/>
                </a:solidFill>
              </a:rPr>
              <a:t>20140916H1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Jason </a:t>
            </a:r>
            <a:r>
              <a:rPr lang="en-US" sz="4000" dirty="0" err="1" smtClean="0"/>
              <a:t>Dunion</a:t>
            </a:r>
            <a:endParaRPr lang="en-US" sz="4000" dirty="0"/>
          </a:p>
        </p:txBody>
      </p:sp>
    </p:spTree>
    <p:extLst>
      <p:ext uri="{BB962C8B-B14F-4D97-AF65-F5344CB8AC3E}">
        <p14:creationId xmlns:p14="http://schemas.microsoft.com/office/powerpoint/2010/main" val="1972137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1143000"/>
            <a:ext cx="4572000" cy="4572000"/>
          </a:xfrm>
          <a:prstGeom prst="rect">
            <a:avLst/>
          </a:prstGeom>
        </p:spPr>
      </p:pic>
      <p:sp>
        <p:nvSpPr>
          <p:cNvPr id="31746" name="Text Box 2"/>
          <p:cNvSpPr txBox="1">
            <a:spLocks noChangeArrowheads="1"/>
          </p:cNvSpPr>
          <p:nvPr/>
        </p:nvSpPr>
        <p:spPr bwMode="auto">
          <a:xfrm>
            <a:off x="0" y="47625"/>
            <a:ext cx="91440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b="1" dirty="0" smtClean="0">
                <a:latin typeface="Comic Sans MS" charset="0"/>
              </a:rPr>
              <a:t>20140816H1</a:t>
            </a:r>
            <a:endParaRPr lang="en-US" b="1" dirty="0">
              <a:latin typeface="Comic Sans MS" charset="0"/>
            </a:endParaRPr>
          </a:p>
          <a:p>
            <a:pPr algn="ctr"/>
            <a:r>
              <a:rPr lang="en-US" sz="2000" dirty="0" smtClean="0">
                <a:latin typeface="Comic Sans MS" charset="0"/>
              </a:rPr>
              <a:t>Hurricane </a:t>
            </a:r>
            <a:r>
              <a:rPr lang="en-US" sz="2000" dirty="0" err="1" smtClean="0">
                <a:latin typeface="Comic Sans MS" charset="0"/>
              </a:rPr>
              <a:t>Edouard</a:t>
            </a:r>
            <a:endParaRPr lang="en-US" sz="2000" dirty="0">
              <a:latin typeface="Comic Sans MS" charset="0"/>
            </a:endParaRPr>
          </a:p>
          <a:p>
            <a:pPr algn="ctr"/>
            <a:r>
              <a:rPr lang="en-US" sz="2000" dirty="0" smtClean="0">
                <a:latin typeface="Comic Sans MS" charset="0"/>
              </a:rPr>
              <a:t>Model Evaluation Experiment</a:t>
            </a:r>
            <a:endParaRPr lang="en-US" sz="2000" dirty="0">
              <a:latin typeface="Comic Sans MS" charset="0"/>
            </a:endParaRPr>
          </a:p>
        </p:txBody>
      </p:sp>
      <p:sp>
        <p:nvSpPr>
          <p:cNvPr id="31748" name="Text Box 4"/>
          <p:cNvSpPr txBox="1">
            <a:spLocks noChangeArrowheads="1"/>
          </p:cNvSpPr>
          <p:nvPr/>
        </p:nvSpPr>
        <p:spPr bwMode="auto">
          <a:xfrm>
            <a:off x="0" y="5711825"/>
            <a:ext cx="91440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buFontTx/>
              <a:buChar char="•"/>
            </a:pPr>
            <a:r>
              <a:rPr lang="en-US" sz="1800" dirty="0">
                <a:latin typeface="Comic Sans MS" charset="0"/>
              </a:rPr>
              <a:t> Take-off </a:t>
            </a:r>
            <a:r>
              <a:rPr lang="en-US" sz="1800" dirty="0" smtClean="0">
                <a:latin typeface="Comic Sans MS" charset="0"/>
              </a:rPr>
              <a:t>1252 UTC (Bermuda);  Landing 1853 UTC (Bermuda) </a:t>
            </a:r>
            <a:endParaRPr lang="en-US" sz="1800" dirty="0">
              <a:latin typeface="Comic Sans MS" charset="0"/>
            </a:endParaRPr>
          </a:p>
          <a:p>
            <a:pPr algn="ctr">
              <a:buFontTx/>
              <a:buChar char="•"/>
            </a:pPr>
            <a:r>
              <a:rPr lang="en-US" sz="1800" dirty="0" smtClean="0">
                <a:latin typeface="Comic Sans MS" charset="0"/>
              </a:rPr>
              <a:t>23 </a:t>
            </a:r>
            <a:r>
              <a:rPr lang="en-US" sz="1800" dirty="0">
                <a:latin typeface="Comic Sans MS" charset="0"/>
              </a:rPr>
              <a:t>GPS </a:t>
            </a:r>
            <a:r>
              <a:rPr lang="en-US" sz="1800" dirty="0" err="1" smtClean="0">
                <a:latin typeface="Comic Sans MS" charset="0"/>
              </a:rPr>
              <a:t>dropsondes</a:t>
            </a:r>
            <a:r>
              <a:rPr lang="en-US" sz="1800" dirty="0" smtClean="0">
                <a:latin typeface="Comic Sans MS" charset="0"/>
              </a:rPr>
              <a:t>; 11 AXBTs</a:t>
            </a:r>
            <a:endParaRPr lang="en-US" sz="1800" dirty="0">
              <a:latin typeface="Comic Sans MS" charset="0"/>
            </a:endParaRPr>
          </a:p>
          <a:p>
            <a:pPr algn="ctr">
              <a:buFontTx/>
              <a:buChar char="•"/>
            </a:pPr>
            <a:r>
              <a:rPr lang="en-US" sz="1800" dirty="0" smtClean="0">
                <a:latin typeface="Comic Sans MS" charset="0"/>
              </a:rPr>
              <a:t>Coyote (#2) launched during initial W-E pass through eye</a:t>
            </a:r>
          </a:p>
          <a:p>
            <a:pPr algn="ctr">
              <a:buFontTx/>
              <a:buChar char="•"/>
            </a:pPr>
            <a:r>
              <a:rPr lang="en-US" sz="1800" dirty="0">
                <a:latin typeface="Comic Sans MS" charset="0"/>
              </a:rPr>
              <a:t>3</a:t>
            </a:r>
            <a:r>
              <a:rPr lang="en-US" sz="1800" dirty="0" smtClean="0">
                <a:latin typeface="Comic Sans MS" charset="0"/>
              </a:rPr>
              <a:t> Radar Analysis</a:t>
            </a:r>
            <a:endParaRPr lang="en-US" sz="1800" dirty="0">
              <a:latin typeface="Comic Sans MS" charset="0"/>
            </a:endParaRPr>
          </a:p>
        </p:txBody>
      </p:sp>
      <p:grpSp>
        <p:nvGrpSpPr>
          <p:cNvPr id="21" name="Group 20"/>
          <p:cNvGrpSpPr/>
          <p:nvPr/>
        </p:nvGrpSpPr>
        <p:grpSpPr>
          <a:xfrm>
            <a:off x="804672" y="1143000"/>
            <a:ext cx="7507224" cy="4572142"/>
            <a:chOff x="804672" y="1143000"/>
            <a:chExt cx="7507224" cy="4572142"/>
          </a:xfrm>
        </p:grpSpPr>
        <p:grpSp>
          <p:nvGrpSpPr>
            <p:cNvPr id="19" name="Group 18"/>
            <p:cNvGrpSpPr/>
            <p:nvPr/>
          </p:nvGrpSpPr>
          <p:grpSpPr>
            <a:xfrm>
              <a:off x="804672" y="1143000"/>
              <a:ext cx="7507224" cy="4572142"/>
              <a:chOff x="804672" y="1143000"/>
              <a:chExt cx="7507224" cy="4572142"/>
            </a:xfrm>
          </p:grpSpPr>
          <p:pic>
            <p:nvPicPr>
              <p:cNvPr id="18" name="Picture 17" descr="14091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4672" y="1143000"/>
                <a:ext cx="7507224" cy="4572142"/>
              </a:xfrm>
              <a:prstGeom prst="rect">
                <a:avLst/>
              </a:prstGeom>
            </p:spPr>
          </p:pic>
          <p:grpSp>
            <p:nvGrpSpPr>
              <p:cNvPr id="14" name="Group 13"/>
              <p:cNvGrpSpPr/>
              <p:nvPr/>
            </p:nvGrpSpPr>
            <p:grpSpPr>
              <a:xfrm>
                <a:off x="7010400" y="1143000"/>
                <a:ext cx="1295400" cy="738664"/>
                <a:chOff x="7010400" y="1143000"/>
                <a:chExt cx="1295400" cy="738664"/>
              </a:xfrm>
            </p:grpSpPr>
            <p:sp>
              <p:nvSpPr>
                <p:cNvPr id="10" name="TextBox 9"/>
                <p:cNvSpPr txBox="1"/>
                <p:nvPr/>
              </p:nvSpPr>
              <p:spPr>
                <a:xfrm>
                  <a:off x="7010400" y="1143000"/>
                  <a:ext cx="1295400" cy="738664"/>
                </a:xfrm>
                <a:prstGeom prst="rect">
                  <a:avLst/>
                </a:prstGeom>
                <a:solidFill>
                  <a:schemeClr val="bg1"/>
                </a:solidFill>
                <a:ln>
                  <a:solidFill>
                    <a:schemeClr val="tx1"/>
                  </a:solidFill>
                </a:ln>
              </p:spPr>
              <p:txBody>
                <a:bodyPr wrap="square" rtlCol="0">
                  <a:spAutoFit/>
                </a:bodyPr>
                <a:lstStyle/>
                <a:p>
                  <a:r>
                    <a:rPr lang="en-US" sz="1400" dirty="0" smtClean="0"/>
                    <a:t>     NOAA-42</a:t>
                  </a:r>
                </a:p>
                <a:p>
                  <a:r>
                    <a:rPr lang="en-US" sz="1400" dirty="0"/>
                    <a:t> </a:t>
                  </a:r>
                  <a:r>
                    <a:rPr lang="en-US" sz="1400" dirty="0" smtClean="0"/>
                    <a:t>    NOAA-43</a:t>
                  </a:r>
                </a:p>
                <a:p>
                  <a:r>
                    <a:rPr lang="en-US" sz="1400" dirty="0" smtClean="0"/>
                    <a:t>     GH (AV-6)</a:t>
                  </a:r>
                </a:p>
              </p:txBody>
            </p:sp>
            <p:cxnSp>
              <p:nvCxnSpPr>
                <p:cNvPr id="5" name="Straight Connector 4"/>
                <p:cNvCxnSpPr/>
                <p:nvPr/>
              </p:nvCxnSpPr>
              <p:spPr bwMode="auto">
                <a:xfrm>
                  <a:off x="7044540" y="1309056"/>
                  <a:ext cx="268224" cy="0"/>
                </a:xfrm>
                <a:prstGeom prst="line">
                  <a:avLst/>
                </a:prstGeom>
                <a:solidFill>
                  <a:schemeClr val="accent1"/>
                </a:solidFill>
                <a:ln w="38100" cap="flat" cmpd="sng" algn="ctr">
                  <a:solidFill>
                    <a:srgbClr val="38BFB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7044540" y="1517172"/>
                  <a:ext cx="268224" cy="0"/>
                </a:xfrm>
                <a:prstGeom prst="line">
                  <a:avLst/>
                </a:prstGeom>
                <a:solidFill>
                  <a:schemeClr val="accent1"/>
                </a:solidFill>
                <a:ln w="38100" cap="flat" cmpd="sng" algn="ctr">
                  <a:solidFill>
                    <a:srgbClr val="D95056"/>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7045632" y="1718460"/>
                  <a:ext cx="268224" cy="0"/>
                </a:xfrm>
                <a:prstGeom prst="line">
                  <a:avLst/>
                </a:prstGeom>
                <a:solidFill>
                  <a:schemeClr val="accent1"/>
                </a:solidFill>
                <a:ln w="38100" cap="flat" cmpd="sng" algn="ctr">
                  <a:solidFill>
                    <a:srgbClr val="B3F05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pic>
          <p:nvPicPr>
            <p:cNvPr id="20" name="Picture 19" descr="ftk_140916gh_nomotio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5484" y="3713316"/>
              <a:ext cx="2521428" cy="1947802"/>
            </a:xfrm>
            <a:prstGeom prst="rect">
              <a:avLst/>
            </a:prstGeom>
          </p:spPr>
        </p:pic>
      </p:grpSp>
    </p:spTree>
    <p:extLst>
      <p:ext uri="{BB962C8B-B14F-4D97-AF65-F5344CB8AC3E}">
        <p14:creationId xmlns:p14="http://schemas.microsoft.com/office/powerpoint/2010/main" val="2433943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40916.15.NWAtlantic.700to850mbDeepLayerMeanLar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261872"/>
            <a:ext cx="7680959" cy="5440679"/>
          </a:xfrm>
          <a:prstGeom prst="rect">
            <a:avLst/>
          </a:prstGeom>
        </p:spPr>
      </p:pic>
      <p:sp>
        <p:nvSpPr>
          <p:cNvPr id="33795" name="Text Box 3"/>
          <p:cNvSpPr txBox="1">
            <a:spLocks noChangeArrowheads="1"/>
          </p:cNvSpPr>
          <p:nvPr/>
        </p:nvSpPr>
        <p:spPr bwMode="auto">
          <a:xfrm>
            <a:off x="0" y="0"/>
            <a:ext cx="91440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800" dirty="0" smtClean="0">
                <a:latin typeface="Comic Sans MS" charset="0"/>
              </a:rPr>
              <a:t>Hurricane </a:t>
            </a:r>
            <a:r>
              <a:rPr lang="en-US" sz="2800" dirty="0" err="1" smtClean="0">
                <a:latin typeface="Comic Sans MS" charset="0"/>
              </a:rPr>
              <a:t>Edouard</a:t>
            </a:r>
            <a:r>
              <a:rPr lang="en-US" sz="2800" dirty="0" smtClean="0">
                <a:latin typeface="Comic Sans MS" charset="0"/>
              </a:rPr>
              <a:t>: 16 Sept 2014: </a:t>
            </a:r>
            <a:endParaRPr lang="en-US" sz="2800" dirty="0">
              <a:latin typeface="Comic Sans MS" charset="0"/>
            </a:endParaRPr>
          </a:p>
          <a:p>
            <a:pPr algn="ctr">
              <a:spcBef>
                <a:spcPct val="50000"/>
              </a:spcBef>
            </a:pPr>
            <a:r>
              <a:rPr lang="en-US" dirty="0" smtClean="0">
                <a:latin typeface="Comic Sans MS" charset="0"/>
              </a:rPr>
              <a:t>CIMSS Deep </a:t>
            </a:r>
            <a:r>
              <a:rPr lang="en-US" dirty="0">
                <a:latin typeface="Comic Sans MS" charset="0"/>
              </a:rPr>
              <a:t>Layer Mean </a:t>
            </a:r>
            <a:r>
              <a:rPr lang="en-US" dirty="0" smtClean="0">
                <a:latin typeface="Comic Sans MS" charset="0"/>
              </a:rPr>
              <a:t>Steering</a:t>
            </a:r>
            <a:endParaRPr lang="en-US" dirty="0">
              <a:latin typeface="Comic Sans MS" charset="0"/>
            </a:endParaRPr>
          </a:p>
        </p:txBody>
      </p:sp>
      <p:pic>
        <p:nvPicPr>
          <p:cNvPr id="5" name="Picture 4" descr="20140916.15.NWAtlantic.250to850mbDeepLayerMeanLarg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261872"/>
            <a:ext cx="7680959" cy="5440679"/>
          </a:xfrm>
          <a:prstGeom prst="rect">
            <a:avLst/>
          </a:prstGeom>
        </p:spPr>
      </p:pic>
    </p:spTree>
    <p:extLst>
      <p:ext uri="{BB962C8B-B14F-4D97-AF65-F5344CB8AC3E}">
        <p14:creationId xmlns:p14="http://schemas.microsoft.com/office/powerpoint/2010/main" val="29799836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0916.15.NWAtlantic.MidLowerWindsStor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261872"/>
            <a:ext cx="7200900" cy="5440680"/>
          </a:xfrm>
          <a:prstGeom prst="rect">
            <a:avLst/>
          </a:prstGeom>
        </p:spPr>
      </p:pic>
      <p:sp>
        <p:nvSpPr>
          <p:cNvPr id="35845" name="Text Box 5"/>
          <p:cNvSpPr txBox="1">
            <a:spLocks noChangeArrowheads="1"/>
          </p:cNvSpPr>
          <p:nvPr/>
        </p:nvSpPr>
        <p:spPr bwMode="auto">
          <a:xfrm>
            <a:off x="0" y="0"/>
            <a:ext cx="9144000" cy="1138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a:t>
            </a:r>
            <a:r>
              <a:rPr lang="en-US" sz="3200" dirty="0" smtClean="0">
                <a:latin typeface="Comic Sans MS" charset="0"/>
              </a:rPr>
              <a:t>16 </a:t>
            </a:r>
            <a:r>
              <a:rPr lang="en-US" sz="3200" dirty="0">
                <a:latin typeface="Comic Sans MS" charset="0"/>
              </a:rPr>
              <a:t>Sept 2014: </a:t>
            </a:r>
          </a:p>
          <a:p>
            <a:pPr algn="ctr">
              <a:spcBef>
                <a:spcPct val="50000"/>
              </a:spcBef>
            </a:pPr>
            <a:r>
              <a:rPr lang="en-US" dirty="0" smtClean="0">
                <a:latin typeface="Comic Sans MS" charset="0"/>
              </a:rPr>
              <a:t>CIMSS AMVs and Vertical Shear</a:t>
            </a:r>
            <a:endParaRPr lang="en-US" dirty="0">
              <a:latin typeface="Comic Sans MS" charset="0"/>
            </a:endParaRPr>
          </a:p>
        </p:txBody>
      </p:sp>
      <p:pic>
        <p:nvPicPr>
          <p:cNvPr id="6" name="Picture 5" descr="20140916.15.NWAtlantic.MidUpperWindsStor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261872"/>
            <a:ext cx="7200900" cy="5440680"/>
          </a:xfrm>
          <a:prstGeom prst="rect">
            <a:avLst/>
          </a:prstGeom>
        </p:spPr>
      </p:pic>
      <p:pic>
        <p:nvPicPr>
          <p:cNvPr id="7" name="Picture 6" descr="20140916.15.NWAtlantic.DeepShearStor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1261872"/>
            <a:ext cx="7200900" cy="5440680"/>
          </a:xfrm>
          <a:prstGeom prst="rect">
            <a:avLst/>
          </a:prstGeom>
        </p:spPr>
      </p:pic>
    </p:spTree>
    <p:extLst>
      <p:ext uri="{BB962C8B-B14F-4D97-AF65-F5344CB8AC3E}">
        <p14:creationId xmlns:p14="http://schemas.microsoft.com/office/powerpoint/2010/main" val="2866883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676400"/>
            <a:ext cx="9144000" cy="4572000"/>
            <a:chOff x="0" y="1676400"/>
            <a:chExt cx="9144000" cy="4572000"/>
          </a:xfrm>
        </p:grpSpPr>
        <p:pic>
          <p:nvPicPr>
            <p:cNvPr id="12" name="Picture 11" descr="140916_1445z.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676400"/>
              <a:ext cx="4572000" cy="4572000"/>
            </a:xfrm>
            <a:prstGeom prst="rect">
              <a:avLst/>
            </a:prstGeom>
          </p:spPr>
        </p:pic>
        <p:pic>
          <p:nvPicPr>
            <p:cNvPr id="10" name="Picture 9" descr="vis_140916_1445z.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76400"/>
              <a:ext cx="4572000" cy="4572000"/>
            </a:xfrm>
            <a:prstGeom prst="rect">
              <a:avLst/>
            </a:prstGeom>
          </p:spPr>
        </p:pic>
      </p:grpSp>
      <p:grpSp>
        <p:nvGrpSpPr>
          <p:cNvPr id="6" name="Group 5"/>
          <p:cNvGrpSpPr/>
          <p:nvPr/>
        </p:nvGrpSpPr>
        <p:grpSpPr>
          <a:xfrm>
            <a:off x="0" y="1676400"/>
            <a:ext cx="9144000" cy="4572000"/>
            <a:chOff x="0" y="1676400"/>
            <a:chExt cx="9144000" cy="4572000"/>
          </a:xfrm>
        </p:grpSpPr>
        <p:pic>
          <p:nvPicPr>
            <p:cNvPr id="2" name="Picture 1" descr="vis_140916_1545z.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676400"/>
              <a:ext cx="4572000" cy="4572000"/>
            </a:xfrm>
            <a:prstGeom prst="rect">
              <a:avLst/>
            </a:prstGeom>
          </p:spPr>
        </p:pic>
        <p:pic>
          <p:nvPicPr>
            <p:cNvPr id="5" name="Picture 4" descr="140916_1545z.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1676400"/>
              <a:ext cx="4572000" cy="4572000"/>
            </a:xfrm>
            <a:prstGeom prst="rect">
              <a:avLst/>
            </a:prstGeom>
          </p:spPr>
        </p:pic>
      </p:grpSp>
      <p:grpSp>
        <p:nvGrpSpPr>
          <p:cNvPr id="11" name="Group 10"/>
          <p:cNvGrpSpPr/>
          <p:nvPr/>
        </p:nvGrpSpPr>
        <p:grpSpPr>
          <a:xfrm>
            <a:off x="0" y="1676400"/>
            <a:ext cx="9144000" cy="4572000"/>
            <a:chOff x="0" y="1676400"/>
            <a:chExt cx="9144000" cy="4572000"/>
          </a:xfrm>
        </p:grpSpPr>
        <p:pic>
          <p:nvPicPr>
            <p:cNvPr id="8" name="Picture 7" descr="140916_1645z.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0" y="1676400"/>
              <a:ext cx="4572000" cy="4572000"/>
            </a:xfrm>
            <a:prstGeom prst="rect">
              <a:avLst/>
            </a:prstGeom>
          </p:spPr>
        </p:pic>
        <p:pic>
          <p:nvPicPr>
            <p:cNvPr id="9" name="Picture 8" descr="vis_140916_1645z.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676400"/>
              <a:ext cx="4572000" cy="4572000"/>
            </a:xfrm>
            <a:prstGeom prst="rect">
              <a:avLst/>
            </a:prstGeom>
          </p:spPr>
        </p:pic>
      </p:grpSp>
      <p:grpSp>
        <p:nvGrpSpPr>
          <p:cNvPr id="15" name="Group 14"/>
          <p:cNvGrpSpPr/>
          <p:nvPr/>
        </p:nvGrpSpPr>
        <p:grpSpPr>
          <a:xfrm>
            <a:off x="2262" y="1673352"/>
            <a:ext cx="9141738" cy="4575048"/>
            <a:chOff x="2262" y="1673352"/>
            <a:chExt cx="9141738" cy="4575048"/>
          </a:xfrm>
        </p:grpSpPr>
        <p:pic>
          <p:nvPicPr>
            <p:cNvPr id="13" name="Picture 12" descr="140916_1745z.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72000" y="1673352"/>
              <a:ext cx="4572000" cy="4572000"/>
            </a:xfrm>
            <a:prstGeom prst="rect">
              <a:avLst/>
            </a:prstGeom>
          </p:spPr>
        </p:pic>
        <p:pic>
          <p:nvPicPr>
            <p:cNvPr id="14" name="Picture 13" descr="vis_140916_1745z.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62" y="1676400"/>
              <a:ext cx="4572000" cy="4572000"/>
            </a:xfrm>
            <a:prstGeom prst="rect">
              <a:avLst/>
            </a:prstGeom>
          </p:spPr>
        </p:pic>
      </p:grpSp>
      <p:grpSp>
        <p:nvGrpSpPr>
          <p:cNvPr id="18" name="Group 17"/>
          <p:cNvGrpSpPr/>
          <p:nvPr/>
        </p:nvGrpSpPr>
        <p:grpSpPr>
          <a:xfrm>
            <a:off x="0" y="1676400"/>
            <a:ext cx="9144000" cy="4572000"/>
            <a:chOff x="0" y="1676400"/>
            <a:chExt cx="9144000" cy="4572000"/>
          </a:xfrm>
        </p:grpSpPr>
        <p:pic>
          <p:nvPicPr>
            <p:cNvPr id="16" name="Picture 15" descr="140916_1845z.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72000" y="1676400"/>
              <a:ext cx="4572000" cy="4572000"/>
            </a:xfrm>
            <a:prstGeom prst="rect">
              <a:avLst/>
            </a:prstGeom>
          </p:spPr>
        </p:pic>
        <p:pic>
          <p:nvPicPr>
            <p:cNvPr id="17" name="Picture 16" descr="vis_140916_1845z.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1676400"/>
              <a:ext cx="4572000" cy="4572000"/>
            </a:xfrm>
            <a:prstGeom prst="rect">
              <a:avLst/>
            </a:prstGeom>
          </p:spPr>
        </p:pic>
      </p:grpSp>
      <p:sp>
        <p:nvSpPr>
          <p:cNvPr id="4" name="Text Box 5"/>
          <p:cNvSpPr txBox="1">
            <a:spLocks noChangeArrowheads="1"/>
          </p:cNvSpPr>
          <p:nvPr/>
        </p:nvSpPr>
        <p:spPr bwMode="auto">
          <a:xfrm>
            <a:off x="0" y="0"/>
            <a:ext cx="9144000"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a:t>
            </a:r>
            <a:r>
              <a:rPr lang="en-US" sz="3200" dirty="0" smtClean="0">
                <a:latin typeface="Comic Sans MS" charset="0"/>
              </a:rPr>
              <a:t>16 </a:t>
            </a:r>
            <a:r>
              <a:rPr lang="en-US" sz="3200" dirty="0">
                <a:latin typeface="Comic Sans MS" charset="0"/>
              </a:rPr>
              <a:t>Sept </a:t>
            </a:r>
            <a:r>
              <a:rPr lang="en-US" sz="3200" dirty="0" smtClean="0">
                <a:latin typeface="Comic Sans MS" charset="0"/>
              </a:rPr>
              <a:t>2014 </a:t>
            </a:r>
            <a:endParaRPr lang="en-US" sz="3200" dirty="0">
              <a:latin typeface="Comic Sans MS" charset="0"/>
            </a:endParaRPr>
          </a:p>
        </p:txBody>
      </p:sp>
      <p:sp>
        <p:nvSpPr>
          <p:cNvPr id="3" name="TextBox 2"/>
          <p:cNvSpPr txBox="1"/>
          <p:nvPr/>
        </p:nvSpPr>
        <p:spPr>
          <a:xfrm>
            <a:off x="-5156" y="1143000"/>
            <a:ext cx="4572000" cy="523220"/>
          </a:xfrm>
          <a:prstGeom prst="rect">
            <a:avLst/>
          </a:prstGeom>
          <a:noFill/>
        </p:spPr>
        <p:txBody>
          <a:bodyPr wrap="square" rtlCol="0">
            <a:spAutoFit/>
          </a:bodyPr>
          <a:lstStyle/>
          <a:p>
            <a:pPr algn="ctr"/>
            <a:r>
              <a:rPr lang="en-US" sz="2800" dirty="0" smtClean="0">
                <a:latin typeface="Calibri"/>
                <a:cs typeface="Calibri"/>
              </a:rPr>
              <a:t>GOES VIS</a:t>
            </a:r>
            <a:endParaRPr lang="en-US" sz="2800" dirty="0">
              <a:latin typeface="Calibri"/>
              <a:cs typeface="Calibri"/>
            </a:endParaRPr>
          </a:p>
        </p:txBody>
      </p:sp>
      <p:sp>
        <p:nvSpPr>
          <p:cNvPr id="7" name="TextBox 6"/>
          <p:cNvSpPr txBox="1"/>
          <p:nvPr/>
        </p:nvSpPr>
        <p:spPr>
          <a:xfrm>
            <a:off x="4572000" y="1143000"/>
            <a:ext cx="4572000" cy="523220"/>
          </a:xfrm>
          <a:prstGeom prst="rect">
            <a:avLst/>
          </a:prstGeom>
          <a:noFill/>
        </p:spPr>
        <p:txBody>
          <a:bodyPr wrap="square" rtlCol="0">
            <a:spAutoFit/>
          </a:bodyPr>
          <a:lstStyle/>
          <a:p>
            <a:pPr algn="ctr"/>
            <a:r>
              <a:rPr lang="en-US" sz="2800" dirty="0" smtClean="0">
                <a:latin typeface="Calibri"/>
                <a:cs typeface="Calibri"/>
              </a:rPr>
              <a:t>TC Diurnal Cycle Imagery</a:t>
            </a:r>
            <a:endParaRPr lang="en-US" sz="2800" dirty="0">
              <a:latin typeface="Calibri"/>
              <a:cs typeface="Calibri"/>
            </a:endParaRPr>
          </a:p>
        </p:txBody>
      </p:sp>
      <p:sp>
        <p:nvSpPr>
          <p:cNvPr id="36" name="Freeform 35"/>
          <p:cNvSpPr/>
          <p:nvPr/>
        </p:nvSpPr>
        <p:spPr>
          <a:xfrm>
            <a:off x="-1094" y="3145725"/>
            <a:ext cx="2958662" cy="997865"/>
          </a:xfrm>
          <a:custGeom>
            <a:avLst/>
            <a:gdLst>
              <a:gd name="connsiteX0" fmla="*/ 1416475 w 2767826"/>
              <a:gd name="connsiteY0" fmla="*/ 0 h 2604819"/>
              <a:gd name="connsiteX1" fmla="*/ 1367631 w 2767826"/>
              <a:gd name="connsiteY1" fmla="*/ 2604819 h 2604819"/>
              <a:gd name="connsiteX2" fmla="*/ 2767826 w 2767826"/>
              <a:gd name="connsiteY2" fmla="*/ 1058208 h 2604819"/>
              <a:gd name="connsiteX3" fmla="*/ 0 w 2767826"/>
              <a:gd name="connsiteY3" fmla="*/ 1041928 h 2604819"/>
              <a:gd name="connsiteX0" fmla="*/ 1179409 w 2767826"/>
              <a:gd name="connsiteY0" fmla="*/ 0 h 3316019"/>
              <a:gd name="connsiteX1" fmla="*/ 1367631 w 2767826"/>
              <a:gd name="connsiteY1" fmla="*/ 3316019 h 3316019"/>
              <a:gd name="connsiteX2" fmla="*/ 2767826 w 2767826"/>
              <a:gd name="connsiteY2" fmla="*/ 1769408 h 3316019"/>
              <a:gd name="connsiteX3" fmla="*/ 0 w 2767826"/>
              <a:gd name="connsiteY3" fmla="*/ 1753128 h 3316019"/>
              <a:gd name="connsiteX0" fmla="*/ 1179409 w 2767826"/>
              <a:gd name="connsiteY0" fmla="*/ 0 h 3316019"/>
              <a:gd name="connsiteX1" fmla="*/ 1193800 w 2767826"/>
              <a:gd name="connsiteY1" fmla="*/ 4572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3316019"/>
              <a:gd name="connsiteX1" fmla="*/ 1413933 w 2767826"/>
              <a:gd name="connsiteY1" fmla="*/ 11430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2545552"/>
              <a:gd name="connsiteX1" fmla="*/ 1413933 w 2767826"/>
              <a:gd name="connsiteY1" fmla="*/ 1143000 h 2545552"/>
              <a:gd name="connsiteX2" fmla="*/ 1443831 w 2767826"/>
              <a:gd name="connsiteY2" fmla="*/ 2545552 h 2545552"/>
              <a:gd name="connsiteX3" fmla="*/ 2767826 w 2767826"/>
              <a:gd name="connsiteY3" fmla="*/ 1769408 h 2545552"/>
              <a:gd name="connsiteX4" fmla="*/ 0 w 2767826"/>
              <a:gd name="connsiteY4" fmla="*/ 1753128 h 2545552"/>
              <a:gd name="connsiteX0" fmla="*/ 1179409 w 2767826"/>
              <a:gd name="connsiteY0" fmla="*/ 0 h 2579419"/>
              <a:gd name="connsiteX1" fmla="*/ 1413933 w 2767826"/>
              <a:gd name="connsiteY1" fmla="*/ 1143000 h 2579419"/>
              <a:gd name="connsiteX2" fmla="*/ 1426898 w 2767826"/>
              <a:gd name="connsiteY2" fmla="*/ 2579419 h 2579419"/>
              <a:gd name="connsiteX3" fmla="*/ 2767826 w 2767826"/>
              <a:gd name="connsiteY3" fmla="*/ 1769408 h 2579419"/>
              <a:gd name="connsiteX4" fmla="*/ 0 w 2767826"/>
              <a:gd name="connsiteY4" fmla="*/ 1753128 h 2579419"/>
              <a:gd name="connsiteX0" fmla="*/ 1179409 w 1878826"/>
              <a:gd name="connsiteY0" fmla="*/ 0 h 2579419"/>
              <a:gd name="connsiteX1" fmla="*/ 1413933 w 1878826"/>
              <a:gd name="connsiteY1" fmla="*/ 1143000 h 2579419"/>
              <a:gd name="connsiteX2" fmla="*/ 1426898 w 1878826"/>
              <a:gd name="connsiteY2" fmla="*/ 2579419 h 2579419"/>
              <a:gd name="connsiteX3" fmla="*/ 1878826 w 1878826"/>
              <a:gd name="connsiteY3" fmla="*/ 1837142 h 2579419"/>
              <a:gd name="connsiteX4" fmla="*/ 0 w 1878826"/>
              <a:gd name="connsiteY4" fmla="*/ 1753128 h 2579419"/>
              <a:gd name="connsiteX0" fmla="*/ 1179409 w 1895760"/>
              <a:gd name="connsiteY0" fmla="*/ 0 h 2579419"/>
              <a:gd name="connsiteX1" fmla="*/ 1413933 w 1895760"/>
              <a:gd name="connsiteY1" fmla="*/ 1143000 h 2579419"/>
              <a:gd name="connsiteX2" fmla="*/ 1426898 w 1895760"/>
              <a:gd name="connsiteY2" fmla="*/ 2579419 h 2579419"/>
              <a:gd name="connsiteX3" fmla="*/ 1895760 w 1895760"/>
              <a:gd name="connsiteY3" fmla="*/ 1794809 h 2579419"/>
              <a:gd name="connsiteX4" fmla="*/ 0 w 1895760"/>
              <a:gd name="connsiteY4" fmla="*/ 17531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0 w 2479960"/>
              <a:gd name="connsiteY4"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93800 w 2479960"/>
              <a:gd name="connsiteY4" fmla="*/ 1659467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828800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778000 h 2579419"/>
              <a:gd name="connsiteX5" fmla="*/ 0 w 2479960"/>
              <a:gd name="connsiteY5" fmla="*/ 1549928 h 2579419"/>
              <a:gd name="connsiteX0" fmla="*/ 0 w 2485885"/>
              <a:gd name="connsiteY0" fmla="*/ 0 h 2173019"/>
              <a:gd name="connsiteX1" fmla="*/ 2004058 w 2485885"/>
              <a:gd name="connsiteY1" fmla="*/ 736600 h 2173019"/>
              <a:gd name="connsiteX2" fmla="*/ 2017023 w 2485885"/>
              <a:gd name="connsiteY2" fmla="*/ 2173019 h 2173019"/>
              <a:gd name="connsiteX3" fmla="*/ 2485885 w 2485885"/>
              <a:gd name="connsiteY3" fmla="*/ 1388409 h 2173019"/>
              <a:gd name="connsiteX4" fmla="*/ 1165858 w 2485885"/>
              <a:gd name="connsiteY4" fmla="*/ 1371600 h 2173019"/>
              <a:gd name="connsiteX5" fmla="*/ 5925 w 2485885"/>
              <a:gd name="connsiteY5" fmla="*/ 1143528 h 217301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291340 w 2771300"/>
              <a:gd name="connsiteY5" fmla="*/ 886688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34466 w 2771300"/>
              <a:gd name="connsiteY5" fmla="*/ 444352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722206 w 2771300"/>
              <a:gd name="connsiteY4" fmla="*/ 809960 h 1916179"/>
              <a:gd name="connsiteX5" fmla="*/ 34466 w 27713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09960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22206 w 3203100"/>
              <a:gd name="connsiteY4" fmla="*/ 818426 h 1916179"/>
              <a:gd name="connsiteX5" fmla="*/ 34466 w 3203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98406 w 3203100"/>
              <a:gd name="connsiteY4" fmla="*/ 818426 h 1916179"/>
              <a:gd name="connsiteX5" fmla="*/ 34466 w 3203100"/>
              <a:gd name="connsiteY5" fmla="*/ 444352 h 1916179"/>
              <a:gd name="connsiteX0" fmla="*/ 0 w 3203100"/>
              <a:gd name="connsiteY0" fmla="*/ 22688 h 857924"/>
              <a:gd name="connsiteX1" fmla="*/ 2289473 w 3203100"/>
              <a:gd name="connsiteY1" fmla="*/ 502448 h 857924"/>
              <a:gd name="connsiteX2" fmla="*/ 2742705 w 3203100"/>
              <a:gd name="connsiteY2" fmla="*/ 0 h 857924"/>
              <a:gd name="connsiteX3" fmla="*/ 3203100 w 3203100"/>
              <a:gd name="connsiteY3" fmla="*/ 857924 h 857924"/>
              <a:gd name="connsiteX4" fmla="*/ 1798406 w 3203100"/>
              <a:gd name="connsiteY4" fmla="*/ 841114 h 857924"/>
              <a:gd name="connsiteX5" fmla="*/ 34466 w 3203100"/>
              <a:gd name="connsiteY5" fmla="*/ 467040 h 857924"/>
              <a:gd name="connsiteX0" fmla="*/ 0 w 3203100"/>
              <a:gd name="connsiteY0" fmla="*/ 22688 h 1459181"/>
              <a:gd name="connsiteX1" fmla="*/ 1925406 w 3203100"/>
              <a:gd name="connsiteY1" fmla="*/ 1459181 h 1459181"/>
              <a:gd name="connsiteX2" fmla="*/ 2742705 w 3203100"/>
              <a:gd name="connsiteY2" fmla="*/ 0 h 1459181"/>
              <a:gd name="connsiteX3" fmla="*/ 3203100 w 3203100"/>
              <a:gd name="connsiteY3" fmla="*/ 857924 h 1459181"/>
              <a:gd name="connsiteX4" fmla="*/ 1798406 w 3203100"/>
              <a:gd name="connsiteY4" fmla="*/ 841114 h 1459181"/>
              <a:gd name="connsiteX5" fmla="*/ 34466 w 3203100"/>
              <a:gd name="connsiteY5" fmla="*/ 467040 h 1459181"/>
              <a:gd name="connsiteX0" fmla="*/ 0 w 3203100"/>
              <a:gd name="connsiteY0" fmla="*/ 22688 h 1459181"/>
              <a:gd name="connsiteX1" fmla="*/ 1755300 w 3203100"/>
              <a:gd name="connsiteY1" fmla="*/ 1315248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2669700 w 3203100"/>
              <a:gd name="connsiteY1" fmla="*/ 993514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1238833 w 3203100"/>
              <a:gd name="connsiteY1" fmla="*/ 460115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1459181"/>
              <a:gd name="connsiteX1" fmla="*/ 1679100 w 3203100"/>
              <a:gd name="connsiteY1" fmla="*/ 341582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993514"/>
              <a:gd name="connsiteX1" fmla="*/ 1679100 w 3203100"/>
              <a:gd name="connsiteY1" fmla="*/ 341582 h 993514"/>
              <a:gd name="connsiteX2" fmla="*/ 2669700 w 3203100"/>
              <a:gd name="connsiteY2" fmla="*/ 993514 h 993514"/>
              <a:gd name="connsiteX3" fmla="*/ 2170940 w 3203100"/>
              <a:gd name="connsiteY3" fmla="*/ 968114 h 993514"/>
              <a:gd name="connsiteX4" fmla="*/ 2742705 w 3203100"/>
              <a:gd name="connsiteY4" fmla="*/ 0 h 993514"/>
              <a:gd name="connsiteX5" fmla="*/ 3203100 w 3203100"/>
              <a:gd name="connsiteY5" fmla="*/ 857924 h 993514"/>
              <a:gd name="connsiteX6" fmla="*/ 1798406 w 3203100"/>
              <a:gd name="connsiteY6" fmla="*/ 841114 h 993514"/>
              <a:gd name="connsiteX7" fmla="*/ 34466 w 3203100"/>
              <a:gd name="connsiteY7" fmla="*/ 467040 h 993514"/>
              <a:gd name="connsiteX0" fmla="*/ 0 w 3203100"/>
              <a:gd name="connsiteY0" fmla="*/ 22688 h 1010448"/>
              <a:gd name="connsiteX1" fmla="*/ 1679100 w 3203100"/>
              <a:gd name="connsiteY1" fmla="*/ 341582 h 1010448"/>
              <a:gd name="connsiteX2" fmla="*/ 2669700 w 3203100"/>
              <a:gd name="connsiteY2" fmla="*/ 993514 h 1010448"/>
              <a:gd name="connsiteX3" fmla="*/ 2170940 w 3203100"/>
              <a:gd name="connsiteY3" fmla="*/ 1010448 h 1010448"/>
              <a:gd name="connsiteX4" fmla="*/ 2742705 w 3203100"/>
              <a:gd name="connsiteY4" fmla="*/ 0 h 1010448"/>
              <a:gd name="connsiteX5" fmla="*/ 3203100 w 3203100"/>
              <a:gd name="connsiteY5" fmla="*/ 857924 h 1010448"/>
              <a:gd name="connsiteX6" fmla="*/ 1798406 w 3203100"/>
              <a:gd name="connsiteY6" fmla="*/ 841114 h 1010448"/>
              <a:gd name="connsiteX7" fmla="*/ 34466 w 3203100"/>
              <a:gd name="connsiteY7" fmla="*/ 467040 h 1010448"/>
              <a:gd name="connsiteX0" fmla="*/ 0 w 3203100"/>
              <a:gd name="connsiteY0" fmla="*/ 22688 h 1027381"/>
              <a:gd name="connsiteX1" fmla="*/ 1679100 w 3203100"/>
              <a:gd name="connsiteY1" fmla="*/ 341582 h 1027381"/>
              <a:gd name="connsiteX2" fmla="*/ 2491900 w 3203100"/>
              <a:gd name="connsiteY2" fmla="*/ 1027381 h 1027381"/>
              <a:gd name="connsiteX3" fmla="*/ 2170940 w 3203100"/>
              <a:gd name="connsiteY3" fmla="*/ 1010448 h 1027381"/>
              <a:gd name="connsiteX4" fmla="*/ 2742705 w 3203100"/>
              <a:gd name="connsiteY4" fmla="*/ 0 h 1027381"/>
              <a:gd name="connsiteX5" fmla="*/ 3203100 w 3203100"/>
              <a:gd name="connsiteY5" fmla="*/ 857924 h 1027381"/>
              <a:gd name="connsiteX6" fmla="*/ 1798406 w 3203100"/>
              <a:gd name="connsiteY6" fmla="*/ 841114 h 1027381"/>
              <a:gd name="connsiteX7" fmla="*/ 34466 w 3203100"/>
              <a:gd name="connsiteY7" fmla="*/ 467040 h 1027381"/>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984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476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891539 w 3203100"/>
              <a:gd name="connsiteY6" fmla="*/ 855132 h 1041399"/>
              <a:gd name="connsiteX7" fmla="*/ 34466 w 3203100"/>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42705 w 3033767"/>
              <a:gd name="connsiteY4" fmla="*/ 140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32933"/>
              <a:gd name="connsiteX1" fmla="*/ 1865367 w 3033767"/>
              <a:gd name="connsiteY1" fmla="*/ 0 h 1032933"/>
              <a:gd name="connsiteX2" fmla="*/ 2491900 w 3033767"/>
              <a:gd name="connsiteY2" fmla="*/ 1007532 h 1032933"/>
              <a:gd name="connsiteX3" fmla="*/ 2196340 w 3033767"/>
              <a:gd name="connsiteY3" fmla="*/ 1032933 h 1032933"/>
              <a:gd name="connsiteX4" fmla="*/ 2700372 w 3033767"/>
              <a:gd name="connsiteY4" fmla="*/ 166418 h 1032933"/>
              <a:gd name="connsiteX5" fmla="*/ 3033767 w 3033767"/>
              <a:gd name="connsiteY5" fmla="*/ 880408 h 1032933"/>
              <a:gd name="connsiteX6" fmla="*/ 1891539 w 3033767"/>
              <a:gd name="connsiteY6" fmla="*/ 855132 h 1032933"/>
              <a:gd name="connsiteX7" fmla="*/ 34466 w 3033767"/>
              <a:gd name="connsiteY7" fmla="*/ 481058 h 1032933"/>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34466 w 3033767"/>
              <a:gd name="connsiteY7" fmla="*/ 444352 h 1004693"/>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75432 w 3033767"/>
              <a:gd name="connsiteY7" fmla="*/ 444352 h 1004693"/>
              <a:gd name="connsiteX0" fmla="*/ 0 w 2958662"/>
              <a:gd name="connsiteY0" fmla="*/ 0 h 997865"/>
              <a:gd name="connsiteX1" fmla="*/ 1951129 w 2958662"/>
              <a:gd name="connsiteY1" fmla="*/ 100399 h 997865"/>
              <a:gd name="connsiteX2" fmla="*/ 2416795 w 2958662"/>
              <a:gd name="connsiteY2" fmla="*/ 997865 h 997865"/>
              <a:gd name="connsiteX3" fmla="*/ 2121235 w 2958662"/>
              <a:gd name="connsiteY3" fmla="*/ 989399 h 997865"/>
              <a:gd name="connsiteX4" fmla="*/ 2625267 w 2958662"/>
              <a:gd name="connsiteY4" fmla="*/ 122884 h 997865"/>
              <a:gd name="connsiteX5" fmla="*/ 2958662 w 2958662"/>
              <a:gd name="connsiteY5" fmla="*/ 836874 h 997865"/>
              <a:gd name="connsiteX6" fmla="*/ 1816434 w 2958662"/>
              <a:gd name="connsiteY6" fmla="*/ 811598 h 997865"/>
              <a:gd name="connsiteX7" fmla="*/ 327 w 2958662"/>
              <a:gd name="connsiteY7" fmla="*/ 437524 h 9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662" h="997865">
                <a:moveTo>
                  <a:pt x="0" y="0"/>
                </a:moveTo>
                <a:lnTo>
                  <a:pt x="1951129" y="100399"/>
                </a:lnTo>
                <a:lnTo>
                  <a:pt x="2416795" y="997865"/>
                </a:lnTo>
                <a:lnTo>
                  <a:pt x="2121235" y="989399"/>
                </a:lnTo>
                <a:lnTo>
                  <a:pt x="2625267" y="122884"/>
                </a:lnTo>
                <a:lnTo>
                  <a:pt x="2958662" y="836874"/>
                </a:lnTo>
                <a:lnTo>
                  <a:pt x="1816434" y="811598"/>
                </a:lnTo>
                <a:lnTo>
                  <a:pt x="327" y="437524"/>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37" name="Oval 36"/>
          <p:cNvSpPr>
            <a:spLocks noChangeAspect="1"/>
          </p:cNvSpPr>
          <p:nvPr/>
        </p:nvSpPr>
        <p:spPr bwMode="auto">
          <a:xfrm>
            <a:off x="2889302" y="390652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Oval 37"/>
          <p:cNvSpPr>
            <a:spLocks noChangeAspect="1"/>
          </p:cNvSpPr>
          <p:nvPr/>
        </p:nvSpPr>
        <p:spPr bwMode="auto">
          <a:xfrm>
            <a:off x="2568099" y="3221006"/>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Oval 38"/>
          <p:cNvSpPr>
            <a:spLocks noChangeAspect="1"/>
          </p:cNvSpPr>
          <p:nvPr/>
        </p:nvSpPr>
        <p:spPr bwMode="auto">
          <a:xfrm>
            <a:off x="2355902" y="408432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0" name="Oval 39"/>
          <p:cNvSpPr>
            <a:spLocks noChangeAspect="1"/>
          </p:cNvSpPr>
          <p:nvPr/>
        </p:nvSpPr>
        <p:spPr bwMode="auto">
          <a:xfrm>
            <a:off x="1763236" y="3914990"/>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1" name="Oval 40"/>
          <p:cNvSpPr>
            <a:spLocks noChangeAspect="1"/>
          </p:cNvSpPr>
          <p:nvPr/>
        </p:nvSpPr>
        <p:spPr bwMode="auto">
          <a:xfrm>
            <a:off x="2077034" y="408432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2" name="Oval 41"/>
          <p:cNvSpPr>
            <a:spLocks noChangeAspect="1"/>
          </p:cNvSpPr>
          <p:nvPr/>
        </p:nvSpPr>
        <p:spPr bwMode="auto">
          <a:xfrm>
            <a:off x="1898702" y="319871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Freeform 20"/>
          <p:cNvSpPr/>
          <p:nvPr/>
        </p:nvSpPr>
        <p:spPr>
          <a:xfrm>
            <a:off x="4565172" y="3144684"/>
            <a:ext cx="2958662" cy="997865"/>
          </a:xfrm>
          <a:custGeom>
            <a:avLst/>
            <a:gdLst>
              <a:gd name="connsiteX0" fmla="*/ 1416475 w 2767826"/>
              <a:gd name="connsiteY0" fmla="*/ 0 h 2604819"/>
              <a:gd name="connsiteX1" fmla="*/ 1367631 w 2767826"/>
              <a:gd name="connsiteY1" fmla="*/ 2604819 h 2604819"/>
              <a:gd name="connsiteX2" fmla="*/ 2767826 w 2767826"/>
              <a:gd name="connsiteY2" fmla="*/ 1058208 h 2604819"/>
              <a:gd name="connsiteX3" fmla="*/ 0 w 2767826"/>
              <a:gd name="connsiteY3" fmla="*/ 1041928 h 2604819"/>
              <a:gd name="connsiteX0" fmla="*/ 1179409 w 2767826"/>
              <a:gd name="connsiteY0" fmla="*/ 0 h 3316019"/>
              <a:gd name="connsiteX1" fmla="*/ 1367631 w 2767826"/>
              <a:gd name="connsiteY1" fmla="*/ 3316019 h 3316019"/>
              <a:gd name="connsiteX2" fmla="*/ 2767826 w 2767826"/>
              <a:gd name="connsiteY2" fmla="*/ 1769408 h 3316019"/>
              <a:gd name="connsiteX3" fmla="*/ 0 w 2767826"/>
              <a:gd name="connsiteY3" fmla="*/ 1753128 h 3316019"/>
              <a:gd name="connsiteX0" fmla="*/ 1179409 w 2767826"/>
              <a:gd name="connsiteY0" fmla="*/ 0 h 3316019"/>
              <a:gd name="connsiteX1" fmla="*/ 1193800 w 2767826"/>
              <a:gd name="connsiteY1" fmla="*/ 4572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3316019"/>
              <a:gd name="connsiteX1" fmla="*/ 1413933 w 2767826"/>
              <a:gd name="connsiteY1" fmla="*/ 11430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2545552"/>
              <a:gd name="connsiteX1" fmla="*/ 1413933 w 2767826"/>
              <a:gd name="connsiteY1" fmla="*/ 1143000 h 2545552"/>
              <a:gd name="connsiteX2" fmla="*/ 1443831 w 2767826"/>
              <a:gd name="connsiteY2" fmla="*/ 2545552 h 2545552"/>
              <a:gd name="connsiteX3" fmla="*/ 2767826 w 2767826"/>
              <a:gd name="connsiteY3" fmla="*/ 1769408 h 2545552"/>
              <a:gd name="connsiteX4" fmla="*/ 0 w 2767826"/>
              <a:gd name="connsiteY4" fmla="*/ 1753128 h 2545552"/>
              <a:gd name="connsiteX0" fmla="*/ 1179409 w 2767826"/>
              <a:gd name="connsiteY0" fmla="*/ 0 h 2579419"/>
              <a:gd name="connsiteX1" fmla="*/ 1413933 w 2767826"/>
              <a:gd name="connsiteY1" fmla="*/ 1143000 h 2579419"/>
              <a:gd name="connsiteX2" fmla="*/ 1426898 w 2767826"/>
              <a:gd name="connsiteY2" fmla="*/ 2579419 h 2579419"/>
              <a:gd name="connsiteX3" fmla="*/ 2767826 w 2767826"/>
              <a:gd name="connsiteY3" fmla="*/ 1769408 h 2579419"/>
              <a:gd name="connsiteX4" fmla="*/ 0 w 2767826"/>
              <a:gd name="connsiteY4" fmla="*/ 1753128 h 2579419"/>
              <a:gd name="connsiteX0" fmla="*/ 1179409 w 1878826"/>
              <a:gd name="connsiteY0" fmla="*/ 0 h 2579419"/>
              <a:gd name="connsiteX1" fmla="*/ 1413933 w 1878826"/>
              <a:gd name="connsiteY1" fmla="*/ 1143000 h 2579419"/>
              <a:gd name="connsiteX2" fmla="*/ 1426898 w 1878826"/>
              <a:gd name="connsiteY2" fmla="*/ 2579419 h 2579419"/>
              <a:gd name="connsiteX3" fmla="*/ 1878826 w 1878826"/>
              <a:gd name="connsiteY3" fmla="*/ 1837142 h 2579419"/>
              <a:gd name="connsiteX4" fmla="*/ 0 w 1878826"/>
              <a:gd name="connsiteY4" fmla="*/ 1753128 h 2579419"/>
              <a:gd name="connsiteX0" fmla="*/ 1179409 w 1895760"/>
              <a:gd name="connsiteY0" fmla="*/ 0 h 2579419"/>
              <a:gd name="connsiteX1" fmla="*/ 1413933 w 1895760"/>
              <a:gd name="connsiteY1" fmla="*/ 1143000 h 2579419"/>
              <a:gd name="connsiteX2" fmla="*/ 1426898 w 1895760"/>
              <a:gd name="connsiteY2" fmla="*/ 2579419 h 2579419"/>
              <a:gd name="connsiteX3" fmla="*/ 1895760 w 1895760"/>
              <a:gd name="connsiteY3" fmla="*/ 1794809 h 2579419"/>
              <a:gd name="connsiteX4" fmla="*/ 0 w 1895760"/>
              <a:gd name="connsiteY4" fmla="*/ 17531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0 w 2479960"/>
              <a:gd name="connsiteY4"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93800 w 2479960"/>
              <a:gd name="connsiteY4" fmla="*/ 1659467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828800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778000 h 2579419"/>
              <a:gd name="connsiteX5" fmla="*/ 0 w 2479960"/>
              <a:gd name="connsiteY5" fmla="*/ 1549928 h 2579419"/>
              <a:gd name="connsiteX0" fmla="*/ 0 w 2485885"/>
              <a:gd name="connsiteY0" fmla="*/ 0 h 2173019"/>
              <a:gd name="connsiteX1" fmla="*/ 2004058 w 2485885"/>
              <a:gd name="connsiteY1" fmla="*/ 736600 h 2173019"/>
              <a:gd name="connsiteX2" fmla="*/ 2017023 w 2485885"/>
              <a:gd name="connsiteY2" fmla="*/ 2173019 h 2173019"/>
              <a:gd name="connsiteX3" fmla="*/ 2485885 w 2485885"/>
              <a:gd name="connsiteY3" fmla="*/ 1388409 h 2173019"/>
              <a:gd name="connsiteX4" fmla="*/ 1165858 w 2485885"/>
              <a:gd name="connsiteY4" fmla="*/ 1371600 h 2173019"/>
              <a:gd name="connsiteX5" fmla="*/ 5925 w 2485885"/>
              <a:gd name="connsiteY5" fmla="*/ 1143528 h 217301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291340 w 2771300"/>
              <a:gd name="connsiteY5" fmla="*/ 886688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34466 w 2771300"/>
              <a:gd name="connsiteY5" fmla="*/ 444352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722206 w 2771300"/>
              <a:gd name="connsiteY4" fmla="*/ 809960 h 1916179"/>
              <a:gd name="connsiteX5" fmla="*/ 34466 w 27713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09960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22206 w 3203100"/>
              <a:gd name="connsiteY4" fmla="*/ 818426 h 1916179"/>
              <a:gd name="connsiteX5" fmla="*/ 34466 w 3203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98406 w 3203100"/>
              <a:gd name="connsiteY4" fmla="*/ 818426 h 1916179"/>
              <a:gd name="connsiteX5" fmla="*/ 34466 w 3203100"/>
              <a:gd name="connsiteY5" fmla="*/ 444352 h 1916179"/>
              <a:gd name="connsiteX0" fmla="*/ 0 w 3203100"/>
              <a:gd name="connsiteY0" fmla="*/ 22688 h 857924"/>
              <a:gd name="connsiteX1" fmla="*/ 2289473 w 3203100"/>
              <a:gd name="connsiteY1" fmla="*/ 502448 h 857924"/>
              <a:gd name="connsiteX2" fmla="*/ 2742705 w 3203100"/>
              <a:gd name="connsiteY2" fmla="*/ 0 h 857924"/>
              <a:gd name="connsiteX3" fmla="*/ 3203100 w 3203100"/>
              <a:gd name="connsiteY3" fmla="*/ 857924 h 857924"/>
              <a:gd name="connsiteX4" fmla="*/ 1798406 w 3203100"/>
              <a:gd name="connsiteY4" fmla="*/ 841114 h 857924"/>
              <a:gd name="connsiteX5" fmla="*/ 34466 w 3203100"/>
              <a:gd name="connsiteY5" fmla="*/ 467040 h 857924"/>
              <a:gd name="connsiteX0" fmla="*/ 0 w 3203100"/>
              <a:gd name="connsiteY0" fmla="*/ 22688 h 1459181"/>
              <a:gd name="connsiteX1" fmla="*/ 1925406 w 3203100"/>
              <a:gd name="connsiteY1" fmla="*/ 1459181 h 1459181"/>
              <a:gd name="connsiteX2" fmla="*/ 2742705 w 3203100"/>
              <a:gd name="connsiteY2" fmla="*/ 0 h 1459181"/>
              <a:gd name="connsiteX3" fmla="*/ 3203100 w 3203100"/>
              <a:gd name="connsiteY3" fmla="*/ 857924 h 1459181"/>
              <a:gd name="connsiteX4" fmla="*/ 1798406 w 3203100"/>
              <a:gd name="connsiteY4" fmla="*/ 841114 h 1459181"/>
              <a:gd name="connsiteX5" fmla="*/ 34466 w 3203100"/>
              <a:gd name="connsiteY5" fmla="*/ 467040 h 1459181"/>
              <a:gd name="connsiteX0" fmla="*/ 0 w 3203100"/>
              <a:gd name="connsiteY0" fmla="*/ 22688 h 1459181"/>
              <a:gd name="connsiteX1" fmla="*/ 1755300 w 3203100"/>
              <a:gd name="connsiteY1" fmla="*/ 1315248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2669700 w 3203100"/>
              <a:gd name="connsiteY1" fmla="*/ 993514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1238833 w 3203100"/>
              <a:gd name="connsiteY1" fmla="*/ 460115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1459181"/>
              <a:gd name="connsiteX1" fmla="*/ 1679100 w 3203100"/>
              <a:gd name="connsiteY1" fmla="*/ 341582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993514"/>
              <a:gd name="connsiteX1" fmla="*/ 1679100 w 3203100"/>
              <a:gd name="connsiteY1" fmla="*/ 341582 h 993514"/>
              <a:gd name="connsiteX2" fmla="*/ 2669700 w 3203100"/>
              <a:gd name="connsiteY2" fmla="*/ 993514 h 993514"/>
              <a:gd name="connsiteX3" fmla="*/ 2170940 w 3203100"/>
              <a:gd name="connsiteY3" fmla="*/ 968114 h 993514"/>
              <a:gd name="connsiteX4" fmla="*/ 2742705 w 3203100"/>
              <a:gd name="connsiteY4" fmla="*/ 0 h 993514"/>
              <a:gd name="connsiteX5" fmla="*/ 3203100 w 3203100"/>
              <a:gd name="connsiteY5" fmla="*/ 857924 h 993514"/>
              <a:gd name="connsiteX6" fmla="*/ 1798406 w 3203100"/>
              <a:gd name="connsiteY6" fmla="*/ 841114 h 993514"/>
              <a:gd name="connsiteX7" fmla="*/ 34466 w 3203100"/>
              <a:gd name="connsiteY7" fmla="*/ 467040 h 993514"/>
              <a:gd name="connsiteX0" fmla="*/ 0 w 3203100"/>
              <a:gd name="connsiteY0" fmla="*/ 22688 h 1010448"/>
              <a:gd name="connsiteX1" fmla="*/ 1679100 w 3203100"/>
              <a:gd name="connsiteY1" fmla="*/ 341582 h 1010448"/>
              <a:gd name="connsiteX2" fmla="*/ 2669700 w 3203100"/>
              <a:gd name="connsiteY2" fmla="*/ 993514 h 1010448"/>
              <a:gd name="connsiteX3" fmla="*/ 2170940 w 3203100"/>
              <a:gd name="connsiteY3" fmla="*/ 1010448 h 1010448"/>
              <a:gd name="connsiteX4" fmla="*/ 2742705 w 3203100"/>
              <a:gd name="connsiteY4" fmla="*/ 0 h 1010448"/>
              <a:gd name="connsiteX5" fmla="*/ 3203100 w 3203100"/>
              <a:gd name="connsiteY5" fmla="*/ 857924 h 1010448"/>
              <a:gd name="connsiteX6" fmla="*/ 1798406 w 3203100"/>
              <a:gd name="connsiteY6" fmla="*/ 841114 h 1010448"/>
              <a:gd name="connsiteX7" fmla="*/ 34466 w 3203100"/>
              <a:gd name="connsiteY7" fmla="*/ 467040 h 1010448"/>
              <a:gd name="connsiteX0" fmla="*/ 0 w 3203100"/>
              <a:gd name="connsiteY0" fmla="*/ 22688 h 1027381"/>
              <a:gd name="connsiteX1" fmla="*/ 1679100 w 3203100"/>
              <a:gd name="connsiteY1" fmla="*/ 341582 h 1027381"/>
              <a:gd name="connsiteX2" fmla="*/ 2491900 w 3203100"/>
              <a:gd name="connsiteY2" fmla="*/ 1027381 h 1027381"/>
              <a:gd name="connsiteX3" fmla="*/ 2170940 w 3203100"/>
              <a:gd name="connsiteY3" fmla="*/ 1010448 h 1027381"/>
              <a:gd name="connsiteX4" fmla="*/ 2742705 w 3203100"/>
              <a:gd name="connsiteY4" fmla="*/ 0 h 1027381"/>
              <a:gd name="connsiteX5" fmla="*/ 3203100 w 3203100"/>
              <a:gd name="connsiteY5" fmla="*/ 857924 h 1027381"/>
              <a:gd name="connsiteX6" fmla="*/ 1798406 w 3203100"/>
              <a:gd name="connsiteY6" fmla="*/ 841114 h 1027381"/>
              <a:gd name="connsiteX7" fmla="*/ 34466 w 3203100"/>
              <a:gd name="connsiteY7" fmla="*/ 467040 h 1027381"/>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984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476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891539 w 3203100"/>
              <a:gd name="connsiteY6" fmla="*/ 855132 h 1041399"/>
              <a:gd name="connsiteX7" fmla="*/ 34466 w 3203100"/>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42705 w 3033767"/>
              <a:gd name="connsiteY4" fmla="*/ 140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32933"/>
              <a:gd name="connsiteX1" fmla="*/ 1865367 w 3033767"/>
              <a:gd name="connsiteY1" fmla="*/ 0 h 1032933"/>
              <a:gd name="connsiteX2" fmla="*/ 2491900 w 3033767"/>
              <a:gd name="connsiteY2" fmla="*/ 1007532 h 1032933"/>
              <a:gd name="connsiteX3" fmla="*/ 2196340 w 3033767"/>
              <a:gd name="connsiteY3" fmla="*/ 1032933 h 1032933"/>
              <a:gd name="connsiteX4" fmla="*/ 2700372 w 3033767"/>
              <a:gd name="connsiteY4" fmla="*/ 166418 h 1032933"/>
              <a:gd name="connsiteX5" fmla="*/ 3033767 w 3033767"/>
              <a:gd name="connsiteY5" fmla="*/ 880408 h 1032933"/>
              <a:gd name="connsiteX6" fmla="*/ 1891539 w 3033767"/>
              <a:gd name="connsiteY6" fmla="*/ 855132 h 1032933"/>
              <a:gd name="connsiteX7" fmla="*/ 34466 w 3033767"/>
              <a:gd name="connsiteY7" fmla="*/ 481058 h 1032933"/>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34466 w 3033767"/>
              <a:gd name="connsiteY7" fmla="*/ 444352 h 1004693"/>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75432 w 3033767"/>
              <a:gd name="connsiteY7" fmla="*/ 444352 h 1004693"/>
              <a:gd name="connsiteX0" fmla="*/ 0 w 2958662"/>
              <a:gd name="connsiteY0" fmla="*/ 0 h 997865"/>
              <a:gd name="connsiteX1" fmla="*/ 1951129 w 2958662"/>
              <a:gd name="connsiteY1" fmla="*/ 100399 h 997865"/>
              <a:gd name="connsiteX2" fmla="*/ 2416795 w 2958662"/>
              <a:gd name="connsiteY2" fmla="*/ 997865 h 997865"/>
              <a:gd name="connsiteX3" fmla="*/ 2121235 w 2958662"/>
              <a:gd name="connsiteY3" fmla="*/ 989399 h 997865"/>
              <a:gd name="connsiteX4" fmla="*/ 2625267 w 2958662"/>
              <a:gd name="connsiteY4" fmla="*/ 122884 h 997865"/>
              <a:gd name="connsiteX5" fmla="*/ 2958662 w 2958662"/>
              <a:gd name="connsiteY5" fmla="*/ 836874 h 997865"/>
              <a:gd name="connsiteX6" fmla="*/ 1816434 w 2958662"/>
              <a:gd name="connsiteY6" fmla="*/ 811598 h 997865"/>
              <a:gd name="connsiteX7" fmla="*/ 327 w 2958662"/>
              <a:gd name="connsiteY7" fmla="*/ 437524 h 9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662" h="997865">
                <a:moveTo>
                  <a:pt x="0" y="0"/>
                </a:moveTo>
                <a:lnTo>
                  <a:pt x="1951129" y="100399"/>
                </a:lnTo>
                <a:lnTo>
                  <a:pt x="2416795" y="997865"/>
                </a:lnTo>
                <a:lnTo>
                  <a:pt x="2121235" y="989399"/>
                </a:lnTo>
                <a:lnTo>
                  <a:pt x="2625267" y="122884"/>
                </a:lnTo>
                <a:lnTo>
                  <a:pt x="2958662" y="836874"/>
                </a:lnTo>
                <a:lnTo>
                  <a:pt x="1816434" y="811598"/>
                </a:lnTo>
                <a:lnTo>
                  <a:pt x="327" y="437524"/>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22" name="Oval 21"/>
          <p:cNvSpPr>
            <a:spLocks noChangeAspect="1"/>
          </p:cNvSpPr>
          <p:nvPr/>
        </p:nvSpPr>
        <p:spPr bwMode="auto">
          <a:xfrm>
            <a:off x="7455568" y="3905482"/>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3" name="Oval 22"/>
          <p:cNvSpPr>
            <a:spLocks noChangeAspect="1"/>
          </p:cNvSpPr>
          <p:nvPr/>
        </p:nvSpPr>
        <p:spPr bwMode="auto">
          <a:xfrm>
            <a:off x="7134365" y="3219965"/>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Oval 23"/>
          <p:cNvSpPr>
            <a:spLocks noChangeAspect="1"/>
          </p:cNvSpPr>
          <p:nvPr/>
        </p:nvSpPr>
        <p:spPr bwMode="auto">
          <a:xfrm>
            <a:off x="6922168" y="408328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5" name="Oval 24"/>
          <p:cNvSpPr>
            <a:spLocks noChangeAspect="1"/>
          </p:cNvSpPr>
          <p:nvPr/>
        </p:nvSpPr>
        <p:spPr bwMode="auto">
          <a:xfrm>
            <a:off x="6329502" y="3913949"/>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6" name="Oval 25"/>
          <p:cNvSpPr>
            <a:spLocks noChangeAspect="1"/>
          </p:cNvSpPr>
          <p:nvPr/>
        </p:nvSpPr>
        <p:spPr bwMode="auto">
          <a:xfrm>
            <a:off x="6643300" y="408328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7" name="Oval 26"/>
          <p:cNvSpPr>
            <a:spLocks noChangeAspect="1"/>
          </p:cNvSpPr>
          <p:nvPr/>
        </p:nvSpPr>
        <p:spPr bwMode="auto">
          <a:xfrm>
            <a:off x="6464968" y="319767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2621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094" y="1676400"/>
            <a:ext cx="4573094" cy="4572000"/>
            <a:chOff x="-1094" y="1676400"/>
            <a:chExt cx="4573094" cy="4572000"/>
          </a:xfrm>
        </p:grpSpPr>
        <p:pic>
          <p:nvPicPr>
            <p:cNvPr id="9" name="Picture 8" descr="vis_140916_1645z.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6400"/>
              <a:ext cx="4572000" cy="4572000"/>
            </a:xfrm>
            <a:prstGeom prst="rect">
              <a:avLst/>
            </a:prstGeom>
          </p:spPr>
        </p:pic>
        <p:sp>
          <p:nvSpPr>
            <p:cNvPr id="36" name="Freeform 35"/>
            <p:cNvSpPr/>
            <p:nvPr/>
          </p:nvSpPr>
          <p:spPr>
            <a:xfrm>
              <a:off x="-1094" y="3145725"/>
              <a:ext cx="2958662" cy="997865"/>
            </a:xfrm>
            <a:custGeom>
              <a:avLst/>
              <a:gdLst>
                <a:gd name="connsiteX0" fmla="*/ 1416475 w 2767826"/>
                <a:gd name="connsiteY0" fmla="*/ 0 h 2604819"/>
                <a:gd name="connsiteX1" fmla="*/ 1367631 w 2767826"/>
                <a:gd name="connsiteY1" fmla="*/ 2604819 h 2604819"/>
                <a:gd name="connsiteX2" fmla="*/ 2767826 w 2767826"/>
                <a:gd name="connsiteY2" fmla="*/ 1058208 h 2604819"/>
                <a:gd name="connsiteX3" fmla="*/ 0 w 2767826"/>
                <a:gd name="connsiteY3" fmla="*/ 1041928 h 2604819"/>
                <a:gd name="connsiteX0" fmla="*/ 1179409 w 2767826"/>
                <a:gd name="connsiteY0" fmla="*/ 0 h 3316019"/>
                <a:gd name="connsiteX1" fmla="*/ 1367631 w 2767826"/>
                <a:gd name="connsiteY1" fmla="*/ 3316019 h 3316019"/>
                <a:gd name="connsiteX2" fmla="*/ 2767826 w 2767826"/>
                <a:gd name="connsiteY2" fmla="*/ 1769408 h 3316019"/>
                <a:gd name="connsiteX3" fmla="*/ 0 w 2767826"/>
                <a:gd name="connsiteY3" fmla="*/ 1753128 h 3316019"/>
                <a:gd name="connsiteX0" fmla="*/ 1179409 w 2767826"/>
                <a:gd name="connsiteY0" fmla="*/ 0 h 3316019"/>
                <a:gd name="connsiteX1" fmla="*/ 1193800 w 2767826"/>
                <a:gd name="connsiteY1" fmla="*/ 4572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3316019"/>
                <a:gd name="connsiteX1" fmla="*/ 1413933 w 2767826"/>
                <a:gd name="connsiteY1" fmla="*/ 11430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2545552"/>
                <a:gd name="connsiteX1" fmla="*/ 1413933 w 2767826"/>
                <a:gd name="connsiteY1" fmla="*/ 1143000 h 2545552"/>
                <a:gd name="connsiteX2" fmla="*/ 1443831 w 2767826"/>
                <a:gd name="connsiteY2" fmla="*/ 2545552 h 2545552"/>
                <a:gd name="connsiteX3" fmla="*/ 2767826 w 2767826"/>
                <a:gd name="connsiteY3" fmla="*/ 1769408 h 2545552"/>
                <a:gd name="connsiteX4" fmla="*/ 0 w 2767826"/>
                <a:gd name="connsiteY4" fmla="*/ 1753128 h 2545552"/>
                <a:gd name="connsiteX0" fmla="*/ 1179409 w 2767826"/>
                <a:gd name="connsiteY0" fmla="*/ 0 h 2579419"/>
                <a:gd name="connsiteX1" fmla="*/ 1413933 w 2767826"/>
                <a:gd name="connsiteY1" fmla="*/ 1143000 h 2579419"/>
                <a:gd name="connsiteX2" fmla="*/ 1426898 w 2767826"/>
                <a:gd name="connsiteY2" fmla="*/ 2579419 h 2579419"/>
                <a:gd name="connsiteX3" fmla="*/ 2767826 w 2767826"/>
                <a:gd name="connsiteY3" fmla="*/ 1769408 h 2579419"/>
                <a:gd name="connsiteX4" fmla="*/ 0 w 2767826"/>
                <a:gd name="connsiteY4" fmla="*/ 1753128 h 2579419"/>
                <a:gd name="connsiteX0" fmla="*/ 1179409 w 1878826"/>
                <a:gd name="connsiteY0" fmla="*/ 0 h 2579419"/>
                <a:gd name="connsiteX1" fmla="*/ 1413933 w 1878826"/>
                <a:gd name="connsiteY1" fmla="*/ 1143000 h 2579419"/>
                <a:gd name="connsiteX2" fmla="*/ 1426898 w 1878826"/>
                <a:gd name="connsiteY2" fmla="*/ 2579419 h 2579419"/>
                <a:gd name="connsiteX3" fmla="*/ 1878826 w 1878826"/>
                <a:gd name="connsiteY3" fmla="*/ 1837142 h 2579419"/>
                <a:gd name="connsiteX4" fmla="*/ 0 w 1878826"/>
                <a:gd name="connsiteY4" fmla="*/ 1753128 h 2579419"/>
                <a:gd name="connsiteX0" fmla="*/ 1179409 w 1895760"/>
                <a:gd name="connsiteY0" fmla="*/ 0 h 2579419"/>
                <a:gd name="connsiteX1" fmla="*/ 1413933 w 1895760"/>
                <a:gd name="connsiteY1" fmla="*/ 1143000 h 2579419"/>
                <a:gd name="connsiteX2" fmla="*/ 1426898 w 1895760"/>
                <a:gd name="connsiteY2" fmla="*/ 2579419 h 2579419"/>
                <a:gd name="connsiteX3" fmla="*/ 1895760 w 1895760"/>
                <a:gd name="connsiteY3" fmla="*/ 1794809 h 2579419"/>
                <a:gd name="connsiteX4" fmla="*/ 0 w 1895760"/>
                <a:gd name="connsiteY4" fmla="*/ 17531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0 w 2479960"/>
                <a:gd name="connsiteY4"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93800 w 2479960"/>
                <a:gd name="connsiteY4" fmla="*/ 1659467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828800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778000 h 2579419"/>
                <a:gd name="connsiteX5" fmla="*/ 0 w 2479960"/>
                <a:gd name="connsiteY5" fmla="*/ 1549928 h 2579419"/>
                <a:gd name="connsiteX0" fmla="*/ 0 w 2485885"/>
                <a:gd name="connsiteY0" fmla="*/ 0 h 2173019"/>
                <a:gd name="connsiteX1" fmla="*/ 2004058 w 2485885"/>
                <a:gd name="connsiteY1" fmla="*/ 736600 h 2173019"/>
                <a:gd name="connsiteX2" fmla="*/ 2017023 w 2485885"/>
                <a:gd name="connsiteY2" fmla="*/ 2173019 h 2173019"/>
                <a:gd name="connsiteX3" fmla="*/ 2485885 w 2485885"/>
                <a:gd name="connsiteY3" fmla="*/ 1388409 h 2173019"/>
                <a:gd name="connsiteX4" fmla="*/ 1165858 w 2485885"/>
                <a:gd name="connsiteY4" fmla="*/ 1371600 h 2173019"/>
                <a:gd name="connsiteX5" fmla="*/ 5925 w 2485885"/>
                <a:gd name="connsiteY5" fmla="*/ 1143528 h 217301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291340 w 2771300"/>
                <a:gd name="connsiteY5" fmla="*/ 886688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34466 w 2771300"/>
                <a:gd name="connsiteY5" fmla="*/ 444352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722206 w 2771300"/>
                <a:gd name="connsiteY4" fmla="*/ 809960 h 1916179"/>
                <a:gd name="connsiteX5" fmla="*/ 34466 w 27713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09960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22206 w 3203100"/>
                <a:gd name="connsiteY4" fmla="*/ 818426 h 1916179"/>
                <a:gd name="connsiteX5" fmla="*/ 34466 w 3203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98406 w 3203100"/>
                <a:gd name="connsiteY4" fmla="*/ 818426 h 1916179"/>
                <a:gd name="connsiteX5" fmla="*/ 34466 w 3203100"/>
                <a:gd name="connsiteY5" fmla="*/ 444352 h 1916179"/>
                <a:gd name="connsiteX0" fmla="*/ 0 w 3203100"/>
                <a:gd name="connsiteY0" fmla="*/ 22688 h 857924"/>
                <a:gd name="connsiteX1" fmla="*/ 2289473 w 3203100"/>
                <a:gd name="connsiteY1" fmla="*/ 502448 h 857924"/>
                <a:gd name="connsiteX2" fmla="*/ 2742705 w 3203100"/>
                <a:gd name="connsiteY2" fmla="*/ 0 h 857924"/>
                <a:gd name="connsiteX3" fmla="*/ 3203100 w 3203100"/>
                <a:gd name="connsiteY3" fmla="*/ 857924 h 857924"/>
                <a:gd name="connsiteX4" fmla="*/ 1798406 w 3203100"/>
                <a:gd name="connsiteY4" fmla="*/ 841114 h 857924"/>
                <a:gd name="connsiteX5" fmla="*/ 34466 w 3203100"/>
                <a:gd name="connsiteY5" fmla="*/ 467040 h 857924"/>
                <a:gd name="connsiteX0" fmla="*/ 0 w 3203100"/>
                <a:gd name="connsiteY0" fmla="*/ 22688 h 1459181"/>
                <a:gd name="connsiteX1" fmla="*/ 1925406 w 3203100"/>
                <a:gd name="connsiteY1" fmla="*/ 1459181 h 1459181"/>
                <a:gd name="connsiteX2" fmla="*/ 2742705 w 3203100"/>
                <a:gd name="connsiteY2" fmla="*/ 0 h 1459181"/>
                <a:gd name="connsiteX3" fmla="*/ 3203100 w 3203100"/>
                <a:gd name="connsiteY3" fmla="*/ 857924 h 1459181"/>
                <a:gd name="connsiteX4" fmla="*/ 1798406 w 3203100"/>
                <a:gd name="connsiteY4" fmla="*/ 841114 h 1459181"/>
                <a:gd name="connsiteX5" fmla="*/ 34466 w 3203100"/>
                <a:gd name="connsiteY5" fmla="*/ 467040 h 1459181"/>
                <a:gd name="connsiteX0" fmla="*/ 0 w 3203100"/>
                <a:gd name="connsiteY0" fmla="*/ 22688 h 1459181"/>
                <a:gd name="connsiteX1" fmla="*/ 1755300 w 3203100"/>
                <a:gd name="connsiteY1" fmla="*/ 1315248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2669700 w 3203100"/>
                <a:gd name="connsiteY1" fmla="*/ 993514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1238833 w 3203100"/>
                <a:gd name="connsiteY1" fmla="*/ 460115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1459181"/>
                <a:gd name="connsiteX1" fmla="*/ 1679100 w 3203100"/>
                <a:gd name="connsiteY1" fmla="*/ 341582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993514"/>
                <a:gd name="connsiteX1" fmla="*/ 1679100 w 3203100"/>
                <a:gd name="connsiteY1" fmla="*/ 341582 h 993514"/>
                <a:gd name="connsiteX2" fmla="*/ 2669700 w 3203100"/>
                <a:gd name="connsiteY2" fmla="*/ 993514 h 993514"/>
                <a:gd name="connsiteX3" fmla="*/ 2170940 w 3203100"/>
                <a:gd name="connsiteY3" fmla="*/ 968114 h 993514"/>
                <a:gd name="connsiteX4" fmla="*/ 2742705 w 3203100"/>
                <a:gd name="connsiteY4" fmla="*/ 0 h 993514"/>
                <a:gd name="connsiteX5" fmla="*/ 3203100 w 3203100"/>
                <a:gd name="connsiteY5" fmla="*/ 857924 h 993514"/>
                <a:gd name="connsiteX6" fmla="*/ 1798406 w 3203100"/>
                <a:gd name="connsiteY6" fmla="*/ 841114 h 993514"/>
                <a:gd name="connsiteX7" fmla="*/ 34466 w 3203100"/>
                <a:gd name="connsiteY7" fmla="*/ 467040 h 993514"/>
                <a:gd name="connsiteX0" fmla="*/ 0 w 3203100"/>
                <a:gd name="connsiteY0" fmla="*/ 22688 h 1010448"/>
                <a:gd name="connsiteX1" fmla="*/ 1679100 w 3203100"/>
                <a:gd name="connsiteY1" fmla="*/ 341582 h 1010448"/>
                <a:gd name="connsiteX2" fmla="*/ 2669700 w 3203100"/>
                <a:gd name="connsiteY2" fmla="*/ 993514 h 1010448"/>
                <a:gd name="connsiteX3" fmla="*/ 2170940 w 3203100"/>
                <a:gd name="connsiteY3" fmla="*/ 1010448 h 1010448"/>
                <a:gd name="connsiteX4" fmla="*/ 2742705 w 3203100"/>
                <a:gd name="connsiteY4" fmla="*/ 0 h 1010448"/>
                <a:gd name="connsiteX5" fmla="*/ 3203100 w 3203100"/>
                <a:gd name="connsiteY5" fmla="*/ 857924 h 1010448"/>
                <a:gd name="connsiteX6" fmla="*/ 1798406 w 3203100"/>
                <a:gd name="connsiteY6" fmla="*/ 841114 h 1010448"/>
                <a:gd name="connsiteX7" fmla="*/ 34466 w 3203100"/>
                <a:gd name="connsiteY7" fmla="*/ 467040 h 1010448"/>
                <a:gd name="connsiteX0" fmla="*/ 0 w 3203100"/>
                <a:gd name="connsiteY0" fmla="*/ 22688 h 1027381"/>
                <a:gd name="connsiteX1" fmla="*/ 1679100 w 3203100"/>
                <a:gd name="connsiteY1" fmla="*/ 341582 h 1027381"/>
                <a:gd name="connsiteX2" fmla="*/ 2491900 w 3203100"/>
                <a:gd name="connsiteY2" fmla="*/ 1027381 h 1027381"/>
                <a:gd name="connsiteX3" fmla="*/ 2170940 w 3203100"/>
                <a:gd name="connsiteY3" fmla="*/ 1010448 h 1027381"/>
                <a:gd name="connsiteX4" fmla="*/ 2742705 w 3203100"/>
                <a:gd name="connsiteY4" fmla="*/ 0 h 1027381"/>
                <a:gd name="connsiteX5" fmla="*/ 3203100 w 3203100"/>
                <a:gd name="connsiteY5" fmla="*/ 857924 h 1027381"/>
                <a:gd name="connsiteX6" fmla="*/ 1798406 w 3203100"/>
                <a:gd name="connsiteY6" fmla="*/ 841114 h 1027381"/>
                <a:gd name="connsiteX7" fmla="*/ 34466 w 3203100"/>
                <a:gd name="connsiteY7" fmla="*/ 467040 h 1027381"/>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984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476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891539 w 3203100"/>
                <a:gd name="connsiteY6" fmla="*/ 855132 h 1041399"/>
                <a:gd name="connsiteX7" fmla="*/ 34466 w 3203100"/>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42705 w 3033767"/>
                <a:gd name="connsiteY4" fmla="*/ 140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32933"/>
                <a:gd name="connsiteX1" fmla="*/ 1865367 w 3033767"/>
                <a:gd name="connsiteY1" fmla="*/ 0 h 1032933"/>
                <a:gd name="connsiteX2" fmla="*/ 2491900 w 3033767"/>
                <a:gd name="connsiteY2" fmla="*/ 1007532 h 1032933"/>
                <a:gd name="connsiteX3" fmla="*/ 2196340 w 3033767"/>
                <a:gd name="connsiteY3" fmla="*/ 1032933 h 1032933"/>
                <a:gd name="connsiteX4" fmla="*/ 2700372 w 3033767"/>
                <a:gd name="connsiteY4" fmla="*/ 166418 h 1032933"/>
                <a:gd name="connsiteX5" fmla="*/ 3033767 w 3033767"/>
                <a:gd name="connsiteY5" fmla="*/ 880408 h 1032933"/>
                <a:gd name="connsiteX6" fmla="*/ 1891539 w 3033767"/>
                <a:gd name="connsiteY6" fmla="*/ 855132 h 1032933"/>
                <a:gd name="connsiteX7" fmla="*/ 34466 w 3033767"/>
                <a:gd name="connsiteY7" fmla="*/ 481058 h 1032933"/>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34466 w 3033767"/>
                <a:gd name="connsiteY7" fmla="*/ 444352 h 1004693"/>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75432 w 3033767"/>
                <a:gd name="connsiteY7" fmla="*/ 444352 h 1004693"/>
                <a:gd name="connsiteX0" fmla="*/ 0 w 2958662"/>
                <a:gd name="connsiteY0" fmla="*/ 0 h 997865"/>
                <a:gd name="connsiteX1" fmla="*/ 1951129 w 2958662"/>
                <a:gd name="connsiteY1" fmla="*/ 100399 h 997865"/>
                <a:gd name="connsiteX2" fmla="*/ 2416795 w 2958662"/>
                <a:gd name="connsiteY2" fmla="*/ 997865 h 997865"/>
                <a:gd name="connsiteX3" fmla="*/ 2121235 w 2958662"/>
                <a:gd name="connsiteY3" fmla="*/ 989399 h 997865"/>
                <a:gd name="connsiteX4" fmla="*/ 2625267 w 2958662"/>
                <a:gd name="connsiteY4" fmla="*/ 122884 h 997865"/>
                <a:gd name="connsiteX5" fmla="*/ 2958662 w 2958662"/>
                <a:gd name="connsiteY5" fmla="*/ 836874 h 997865"/>
                <a:gd name="connsiteX6" fmla="*/ 1816434 w 2958662"/>
                <a:gd name="connsiteY6" fmla="*/ 811598 h 997865"/>
                <a:gd name="connsiteX7" fmla="*/ 327 w 2958662"/>
                <a:gd name="connsiteY7" fmla="*/ 437524 h 9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662" h="997865">
                  <a:moveTo>
                    <a:pt x="0" y="0"/>
                  </a:moveTo>
                  <a:lnTo>
                    <a:pt x="1951129" y="100399"/>
                  </a:lnTo>
                  <a:lnTo>
                    <a:pt x="2416795" y="997865"/>
                  </a:lnTo>
                  <a:lnTo>
                    <a:pt x="2121235" y="989399"/>
                  </a:lnTo>
                  <a:lnTo>
                    <a:pt x="2625267" y="122884"/>
                  </a:lnTo>
                  <a:lnTo>
                    <a:pt x="2958662" y="836874"/>
                  </a:lnTo>
                  <a:lnTo>
                    <a:pt x="1816434" y="811598"/>
                  </a:lnTo>
                  <a:lnTo>
                    <a:pt x="327" y="437524"/>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37" name="Oval 36"/>
            <p:cNvSpPr>
              <a:spLocks noChangeAspect="1"/>
            </p:cNvSpPr>
            <p:nvPr/>
          </p:nvSpPr>
          <p:spPr bwMode="auto">
            <a:xfrm>
              <a:off x="2889302" y="390652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Oval 37"/>
            <p:cNvSpPr>
              <a:spLocks noChangeAspect="1"/>
            </p:cNvSpPr>
            <p:nvPr/>
          </p:nvSpPr>
          <p:spPr bwMode="auto">
            <a:xfrm>
              <a:off x="2568099" y="3221006"/>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Oval 38"/>
            <p:cNvSpPr>
              <a:spLocks noChangeAspect="1"/>
            </p:cNvSpPr>
            <p:nvPr/>
          </p:nvSpPr>
          <p:spPr bwMode="auto">
            <a:xfrm>
              <a:off x="2355902" y="408432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0" name="Oval 39"/>
            <p:cNvSpPr>
              <a:spLocks noChangeAspect="1"/>
            </p:cNvSpPr>
            <p:nvPr/>
          </p:nvSpPr>
          <p:spPr bwMode="auto">
            <a:xfrm>
              <a:off x="1763236" y="3914990"/>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1" name="Oval 40"/>
            <p:cNvSpPr>
              <a:spLocks noChangeAspect="1"/>
            </p:cNvSpPr>
            <p:nvPr/>
          </p:nvSpPr>
          <p:spPr bwMode="auto">
            <a:xfrm>
              <a:off x="2077034" y="408432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2" name="Oval 41"/>
            <p:cNvSpPr>
              <a:spLocks noChangeAspect="1"/>
            </p:cNvSpPr>
            <p:nvPr/>
          </p:nvSpPr>
          <p:spPr bwMode="auto">
            <a:xfrm>
              <a:off x="1898702" y="319871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31" name="Group 30"/>
          <p:cNvGrpSpPr/>
          <p:nvPr/>
        </p:nvGrpSpPr>
        <p:grpSpPr>
          <a:xfrm>
            <a:off x="2892436" y="2359152"/>
            <a:ext cx="6251564" cy="3200400"/>
            <a:chOff x="2892436" y="2359152"/>
            <a:chExt cx="6251564" cy="3200400"/>
          </a:xfrm>
        </p:grpSpPr>
        <p:pic>
          <p:nvPicPr>
            <p:cNvPr id="30" name="Picture 29" descr="D20140916_160514_Pskew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2359152"/>
              <a:ext cx="4572000" cy="3200400"/>
            </a:xfrm>
            <a:prstGeom prst="rect">
              <a:avLst/>
            </a:prstGeom>
          </p:spPr>
        </p:pic>
        <p:sp>
          <p:nvSpPr>
            <p:cNvPr id="43" name="Oval 42"/>
            <p:cNvSpPr>
              <a:spLocks noChangeAspect="1"/>
            </p:cNvSpPr>
            <p:nvPr/>
          </p:nvSpPr>
          <p:spPr bwMode="auto">
            <a:xfrm>
              <a:off x="2892436" y="3913512"/>
              <a:ext cx="106676" cy="106676"/>
            </a:xfrm>
            <a:prstGeom prst="ellipse">
              <a:avLst/>
            </a:prstGeom>
            <a:solidFill>
              <a:srgbClr val="FF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4" name="TextBox 43"/>
            <p:cNvSpPr txBox="1"/>
            <p:nvPr/>
          </p:nvSpPr>
          <p:spPr>
            <a:xfrm>
              <a:off x="6746568" y="4890456"/>
              <a:ext cx="1930587" cy="307777"/>
            </a:xfrm>
            <a:prstGeom prst="rect">
              <a:avLst/>
            </a:prstGeom>
            <a:noFill/>
          </p:spPr>
          <p:txBody>
            <a:bodyPr wrap="none" rtlCol="0">
              <a:spAutoFit/>
            </a:bodyPr>
            <a:lstStyle/>
            <a:p>
              <a:r>
                <a:rPr lang="en-US" sz="1400" dirty="0" smtClean="0"/>
                <a:t> 26.9</a:t>
              </a:r>
              <a:r>
                <a:rPr lang="en-US" sz="1400" baseline="30000" dirty="0" smtClean="0"/>
                <a:t>o</a:t>
              </a:r>
              <a:r>
                <a:rPr lang="en-US" sz="1400" dirty="0" smtClean="0"/>
                <a:t>C; 71% RH -----</a:t>
              </a:r>
              <a:endParaRPr lang="en-US" sz="1400" dirty="0"/>
            </a:p>
          </p:txBody>
        </p:sp>
        <p:sp>
          <p:nvSpPr>
            <p:cNvPr id="45" name="TextBox 44"/>
            <p:cNvSpPr txBox="1"/>
            <p:nvPr/>
          </p:nvSpPr>
          <p:spPr>
            <a:xfrm>
              <a:off x="4684524" y="4834740"/>
              <a:ext cx="1870800" cy="307777"/>
            </a:xfrm>
            <a:prstGeom prst="rect">
              <a:avLst/>
            </a:prstGeom>
            <a:noFill/>
          </p:spPr>
          <p:txBody>
            <a:bodyPr wrap="none" rtlCol="0">
              <a:spAutoFit/>
            </a:bodyPr>
            <a:lstStyle/>
            <a:p>
              <a:r>
                <a:rPr lang="en-US" sz="1400" dirty="0" smtClean="0"/>
                <a:t> 26.5</a:t>
              </a:r>
              <a:r>
                <a:rPr lang="en-US" sz="1400" baseline="30000" dirty="0" smtClean="0"/>
                <a:t>o</a:t>
              </a:r>
              <a:r>
                <a:rPr lang="en-US" sz="1400" dirty="0" smtClean="0"/>
                <a:t>C; 66% RH ---- </a:t>
              </a:r>
              <a:endParaRPr lang="en-US" sz="1400" dirty="0"/>
            </a:p>
          </p:txBody>
        </p:sp>
      </p:grpSp>
      <p:grpSp>
        <p:nvGrpSpPr>
          <p:cNvPr id="29" name="Group 28"/>
          <p:cNvGrpSpPr/>
          <p:nvPr/>
        </p:nvGrpSpPr>
        <p:grpSpPr>
          <a:xfrm>
            <a:off x="2568244" y="2362200"/>
            <a:ext cx="6575756" cy="3200400"/>
            <a:chOff x="2568244" y="2362200"/>
            <a:chExt cx="6575756" cy="3200400"/>
          </a:xfrm>
        </p:grpSpPr>
        <p:sp>
          <p:nvSpPr>
            <p:cNvPr id="34" name="Oval 33"/>
            <p:cNvSpPr>
              <a:spLocks noChangeAspect="1"/>
            </p:cNvSpPr>
            <p:nvPr/>
          </p:nvSpPr>
          <p:spPr bwMode="auto">
            <a:xfrm>
              <a:off x="2568244" y="3215148"/>
              <a:ext cx="106676" cy="106676"/>
            </a:xfrm>
            <a:prstGeom prst="ellipse">
              <a:avLst/>
            </a:prstGeom>
            <a:solidFill>
              <a:srgbClr val="FF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0" name="Picture 19" descr="D20140916_162613_Pskew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2362200"/>
              <a:ext cx="4572000" cy="3200400"/>
            </a:xfrm>
            <a:prstGeom prst="rect">
              <a:avLst/>
            </a:prstGeom>
          </p:spPr>
        </p:pic>
        <p:sp>
          <p:nvSpPr>
            <p:cNvPr id="28" name="TextBox 27"/>
            <p:cNvSpPr txBox="1"/>
            <p:nvPr/>
          </p:nvSpPr>
          <p:spPr>
            <a:xfrm>
              <a:off x="4906296" y="4846511"/>
              <a:ext cx="2050161" cy="307777"/>
            </a:xfrm>
            <a:prstGeom prst="rect">
              <a:avLst/>
            </a:prstGeom>
            <a:noFill/>
          </p:spPr>
          <p:txBody>
            <a:bodyPr wrap="none" rtlCol="0">
              <a:spAutoFit/>
            </a:bodyPr>
            <a:lstStyle/>
            <a:p>
              <a:r>
                <a:rPr lang="en-US" sz="1400" dirty="0" smtClean="0"/>
                <a:t> 27.7</a:t>
              </a:r>
              <a:r>
                <a:rPr lang="en-US" sz="1400" baseline="30000" dirty="0" smtClean="0"/>
                <a:t>o</a:t>
              </a:r>
              <a:r>
                <a:rPr lang="en-US" sz="1400" dirty="0" smtClean="0"/>
                <a:t>C; 71% RH ------- </a:t>
              </a:r>
              <a:endParaRPr lang="en-US" sz="1400" dirty="0"/>
            </a:p>
          </p:txBody>
        </p:sp>
      </p:grpSp>
      <p:grpSp>
        <p:nvGrpSpPr>
          <p:cNvPr id="35" name="Group 34"/>
          <p:cNvGrpSpPr/>
          <p:nvPr/>
        </p:nvGrpSpPr>
        <p:grpSpPr>
          <a:xfrm>
            <a:off x="1905000" y="2362200"/>
            <a:ext cx="7239000" cy="3200400"/>
            <a:chOff x="1905000" y="2362200"/>
            <a:chExt cx="7239000" cy="3200400"/>
          </a:xfrm>
        </p:grpSpPr>
        <p:pic>
          <p:nvPicPr>
            <p:cNvPr id="33" name="Picture 32" descr="D20140916_174519_Pskew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2362200"/>
              <a:ext cx="4572000" cy="3200400"/>
            </a:xfrm>
            <a:prstGeom prst="rect">
              <a:avLst/>
            </a:prstGeom>
          </p:spPr>
        </p:pic>
        <p:sp>
          <p:nvSpPr>
            <p:cNvPr id="46" name="TextBox 45"/>
            <p:cNvSpPr txBox="1"/>
            <p:nvPr/>
          </p:nvSpPr>
          <p:spPr>
            <a:xfrm>
              <a:off x="5791200" y="3775860"/>
              <a:ext cx="2196238" cy="307777"/>
            </a:xfrm>
            <a:prstGeom prst="rect">
              <a:avLst/>
            </a:prstGeom>
            <a:noFill/>
          </p:spPr>
          <p:txBody>
            <a:bodyPr wrap="none" rtlCol="0">
              <a:spAutoFit/>
            </a:bodyPr>
            <a:lstStyle/>
            <a:p>
              <a:r>
                <a:rPr lang="en-US" sz="1400" dirty="0" smtClean="0"/>
                <a:t>----- 20.9</a:t>
              </a:r>
              <a:r>
                <a:rPr lang="en-US" sz="1400" baseline="30000" dirty="0" smtClean="0"/>
                <a:t>o</a:t>
              </a:r>
              <a:r>
                <a:rPr lang="en-US" sz="1400" dirty="0" smtClean="0"/>
                <a:t>C; 52% RH -----   </a:t>
              </a:r>
              <a:endParaRPr lang="en-US" sz="1400" dirty="0"/>
            </a:p>
          </p:txBody>
        </p:sp>
        <p:sp>
          <p:nvSpPr>
            <p:cNvPr id="47" name="Oval 46"/>
            <p:cNvSpPr>
              <a:spLocks noChangeAspect="1"/>
            </p:cNvSpPr>
            <p:nvPr/>
          </p:nvSpPr>
          <p:spPr bwMode="auto">
            <a:xfrm>
              <a:off x="1905000" y="3200400"/>
              <a:ext cx="106676" cy="106676"/>
            </a:xfrm>
            <a:prstGeom prst="ellipse">
              <a:avLst/>
            </a:prstGeom>
            <a:solidFill>
              <a:srgbClr val="FF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4" name="Text Box 5"/>
          <p:cNvSpPr txBox="1">
            <a:spLocks noChangeArrowheads="1"/>
          </p:cNvSpPr>
          <p:nvPr/>
        </p:nvSpPr>
        <p:spPr bwMode="auto">
          <a:xfrm>
            <a:off x="0" y="0"/>
            <a:ext cx="9144000"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a:t>
            </a:r>
            <a:r>
              <a:rPr lang="en-US" sz="3200" dirty="0" smtClean="0">
                <a:latin typeface="Comic Sans MS" charset="0"/>
              </a:rPr>
              <a:t>16 </a:t>
            </a:r>
            <a:r>
              <a:rPr lang="en-US" sz="3200" dirty="0">
                <a:latin typeface="Comic Sans MS" charset="0"/>
              </a:rPr>
              <a:t>Sept </a:t>
            </a:r>
            <a:r>
              <a:rPr lang="en-US" sz="3200" dirty="0" smtClean="0">
                <a:latin typeface="Comic Sans MS" charset="0"/>
              </a:rPr>
              <a:t>2014 </a:t>
            </a:r>
            <a:endParaRPr lang="en-US" sz="3200" dirty="0">
              <a:latin typeface="Comic Sans MS" charset="0"/>
            </a:endParaRPr>
          </a:p>
        </p:txBody>
      </p:sp>
      <p:sp>
        <p:nvSpPr>
          <p:cNvPr id="3" name="TextBox 2"/>
          <p:cNvSpPr txBox="1"/>
          <p:nvPr/>
        </p:nvSpPr>
        <p:spPr>
          <a:xfrm>
            <a:off x="-5156" y="1143000"/>
            <a:ext cx="4572000" cy="523220"/>
          </a:xfrm>
          <a:prstGeom prst="rect">
            <a:avLst/>
          </a:prstGeom>
          <a:noFill/>
        </p:spPr>
        <p:txBody>
          <a:bodyPr wrap="square" rtlCol="0">
            <a:spAutoFit/>
          </a:bodyPr>
          <a:lstStyle/>
          <a:p>
            <a:pPr algn="ctr"/>
            <a:r>
              <a:rPr lang="en-US" sz="2800" dirty="0" smtClean="0">
                <a:latin typeface="Calibri"/>
                <a:cs typeface="Calibri"/>
              </a:rPr>
              <a:t>GOES VIS</a:t>
            </a:r>
            <a:endParaRPr lang="en-US" sz="2800" dirty="0">
              <a:latin typeface="Calibri"/>
              <a:cs typeface="Calibri"/>
            </a:endParaRPr>
          </a:p>
        </p:txBody>
      </p:sp>
      <p:sp>
        <p:nvSpPr>
          <p:cNvPr id="48" name="TextBox 47"/>
          <p:cNvSpPr txBox="1"/>
          <p:nvPr/>
        </p:nvSpPr>
        <p:spPr>
          <a:xfrm>
            <a:off x="4572000" y="1905000"/>
            <a:ext cx="4572000" cy="523220"/>
          </a:xfrm>
          <a:prstGeom prst="rect">
            <a:avLst/>
          </a:prstGeom>
          <a:noFill/>
        </p:spPr>
        <p:txBody>
          <a:bodyPr wrap="square" rtlCol="0">
            <a:spAutoFit/>
          </a:bodyPr>
          <a:lstStyle/>
          <a:p>
            <a:pPr algn="ctr"/>
            <a:r>
              <a:rPr lang="en-US" sz="2800" dirty="0" smtClean="0">
                <a:latin typeface="Calibri"/>
                <a:cs typeface="Calibri"/>
              </a:rPr>
              <a:t>GPS </a:t>
            </a:r>
            <a:r>
              <a:rPr lang="en-US" sz="2800" dirty="0" err="1" smtClean="0">
                <a:latin typeface="Calibri"/>
                <a:cs typeface="Calibri"/>
              </a:rPr>
              <a:t>Dropsonde</a:t>
            </a:r>
            <a:r>
              <a:rPr lang="en-US" sz="2800" dirty="0" smtClean="0">
                <a:latin typeface="Calibri"/>
                <a:cs typeface="Calibri"/>
              </a:rPr>
              <a:t> Skew-t</a:t>
            </a:r>
            <a:endParaRPr lang="en-US" sz="2800" dirty="0">
              <a:latin typeface="Calibri"/>
              <a:cs typeface="Calibri"/>
            </a:endParaRPr>
          </a:p>
        </p:txBody>
      </p:sp>
      <p:grpSp>
        <p:nvGrpSpPr>
          <p:cNvPr id="52" name="Group 51"/>
          <p:cNvGrpSpPr/>
          <p:nvPr/>
        </p:nvGrpSpPr>
        <p:grpSpPr>
          <a:xfrm>
            <a:off x="1696884" y="2362200"/>
            <a:ext cx="7447116" cy="3200400"/>
            <a:chOff x="1696884" y="2362200"/>
            <a:chExt cx="7447116" cy="3200400"/>
          </a:xfrm>
        </p:grpSpPr>
        <p:sp>
          <p:nvSpPr>
            <p:cNvPr id="49" name="Oval 48"/>
            <p:cNvSpPr>
              <a:spLocks noChangeAspect="1"/>
            </p:cNvSpPr>
            <p:nvPr/>
          </p:nvSpPr>
          <p:spPr bwMode="auto">
            <a:xfrm>
              <a:off x="1696884" y="3176752"/>
              <a:ext cx="106676" cy="106676"/>
            </a:xfrm>
            <a:prstGeom prst="ellipse">
              <a:avLst/>
            </a:prstGeom>
            <a:solidFill>
              <a:srgbClr val="FF00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50" name="Picture 49" descr="D20140916_175246_Pskewt.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0" y="2362200"/>
              <a:ext cx="4572000" cy="3200400"/>
            </a:xfrm>
            <a:prstGeom prst="rect">
              <a:avLst/>
            </a:prstGeom>
          </p:spPr>
        </p:pic>
        <p:sp>
          <p:nvSpPr>
            <p:cNvPr id="51" name="TextBox 50"/>
            <p:cNvSpPr txBox="1"/>
            <p:nvPr/>
          </p:nvSpPr>
          <p:spPr>
            <a:xfrm>
              <a:off x="4855130" y="4880651"/>
              <a:ext cx="2894309" cy="307777"/>
            </a:xfrm>
            <a:prstGeom prst="rect">
              <a:avLst/>
            </a:prstGeom>
            <a:noFill/>
          </p:spPr>
          <p:txBody>
            <a:bodyPr wrap="none" rtlCol="0">
              <a:spAutoFit/>
            </a:bodyPr>
            <a:lstStyle/>
            <a:p>
              <a:r>
                <a:rPr lang="en-US" sz="1400" dirty="0" smtClean="0"/>
                <a:t>----- 24.6</a:t>
              </a:r>
              <a:r>
                <a:rPr lang="en-US" sz="1400" baseline="30000" dirty="0" smtClean="0"/>
                <a:t>o</a:t>
              </a:r>
              <a:r>
                <a:rPr lang="en-US" sz="1400" dirty="0" smtClean="0"/>
                <a:t>C ----------       79.1% RH   </a:t>
              </a:r>
              <a:endParaRPr lang="en-US" sz="1400" dirty="0"/>
            </a:p>
          </p:txBody>
        </p:sp>
      </p:grpSp>
    </p:spTree>
    <p:extLst>
      <p:ext uri="{BB962C8B-B14F-4D97-AF65-F5344CB8AC3E}">
        <p14:creationId xmlns:p14="http://schemas.microsoft.com/office/powerpoint/2010/main" val="2029905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_140916_1545z.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6400"/>
            <a:ext cx="4572000" cy="4572000"/>
          </a:xfrm>
          <a:prstGeom prst="rect">
            <a:avLst/>
          </a:prstGeom>
        </p:spPr>
      </p:pic>
      <p:pic>
        <p:nvPicPr>
          <p:cNvPr id="9" name="Picture 8" descr="tpw_140916_1600z.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676400"/>
            <a:ext cx="4572000" cy="4572000"/>
          </a:xfrm>
          <a:prstGeom prst="rect">
            <a:avLst/>
          </a:prstGeom>
        </p:spPr>
      </p:pic>
      <p:sp>
        <p:nvSpPr>
          <p:cNvPr id="4" name="Text Box 5"/>
          <p:cNvSpPr txBox="1">
            <a:spLocks noChangeArrowheads="1"/>
          </p:cNvSpPr>
          <p:nvPr/>
        </p:nvSpPr>
        <p:spPr bwMode="auto">
          <a:xfrm>
            <a:off x="0" y="0"/>
            <a:ext cx="9144000"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a:t>
            </a:r>
            <a:r>
              <a:rPr lang="en-US" sz="3200" dirty="0" smtClean="0">
                <a:latin typeface="Comic Sans MS" charset="0"/>
              </a:rPr>
              <a:t>16 </a:t>
            </a:r>
            <a:r>
              <a:rPr lang="en-US" sz="3200" dirty="0">
                <a:latin typeface="Comic Sans MS" charset="0"/>
              </a:rPr>
              <a:t>Sept </a:t>
            </a:r>
            <a:r>
              <a:rPr lang="en-US" sz="3200" dirty="0" smtClean="0">
                <a:latin typeface="Comic Sans MS" charset="0"/>
              </a:rPr>
              <a:t>2014 </a:t>
            </a:r>
            <a:endParaRPr lang="en-US" sz="3200" dirty="0">
              <a:latin typeface="Comic Sans MS" charset="0"/>
            </a:endParaRPr>
          </a:p>
        </p:txBody>
      </p:sp>
      <p:sp>
        <p:nvSpPr>
          <p:cNvPr id="3" name="TextBox 2"/>
          <p:cNvSpPr txBox="1"/>
          <p:nvPr/>
        </p:nvSpPr>
        <p:spPr>
          <a:xfrm>
            <a:off x="-5156" y="1143000"/>
            <a:ext cx="4572000" cy="523220"/>
          </a:xfrm>
          <a:prstGeom prst="rect">
            <a:avLst/>
          </a:prstGeom>
          <a:noFill/>
        </p:spPr>
        <p:txBody>
          <a:bodyPr wrap="square" rtlCol="0">
            <a:spAutoFit/>
          </a:bodyPr>
          <a:lstStyle/>
          <a:p>
            <a:pPr algn="ctr"/>
            <a:r>
              <a:rPr lang="en-US" sz="2800" dirty="0" smtClean="0">
                <a:latin typeface="Calibri"/>
                <a:cs typeface="Calibri"/>
              </a:rPr>
              <a:t>GOES Infrared</a:t>
            </a:r>
            <a:endParaRPr lang="en-US" sz="2800" dirty="0">
              <a:latin typeface="Calibri"/>
              <a:cs typeface="Calibri"/>
            </a:endParaRPr>
          </a:p>
        </p:txBody>
      </p:sp>
      <p:sp>
        <p:nvSpPr>
          <p:cNvPr id="7" name="TextBox 6"/>
          <p:cNvSpPr txBox="1"/>
          <p:nvPr/>
        </p:nvSpPr>
        <p:spPr>
          <a:xfrm>
            <a:off x="4572000" y="1143000"/>
            <a:ext cx="4572000" cy="523220"/>
          </a:xfrm>
          <a:prstGeom prst="rect">
            <a:avLst/>
          </a:prstGeom>
          <a:noFill/>
        </p:spPr>
        <p:txBody>
          <a:bodyPr wrap="square" rtlCol="0">
            <a:spAutoFit/>
          </a:bodyPr>
          <a:lstStyle/>
          <a:p>
            <a:pPr algn="ctr"/>
            <a:r>
              <a:rPr lang="en-US" sz="2800" dirty="0" smtClean="0">
                <a:latin typeface="Calibri"/>
                <a:cs typeface="Calibri"/>
              </a:rPr>
              <a:t>CIMSS MIMIC TPW</a:t>
            </a:r>
            <a:endParaRPr lang="en-US" sz="2800" dirty="0">
              <a:latin typeface="Calibri"/>
              <a:cs typeface="Calibri"/>
            </a:endParaRPr>
          </a:p>
        </p:txBody>
      </p:sp>
      <p:sp>
        <p:nvSpPr>
          <p:cNvPr id="24" name="Freeform 23"/>
          <p:cNvSpPr/>
          <p:nvPr/>
        </p:nvSpPr>
        <p:spPr>
          <a:xfrm>
            <a:off x="-1094" y="3145725"/>
            <a:ext cx="2958662" cy="997865"/>
          </a:xfrm>
          <a:custGeom>
            <a:avLst/>
            <a:gdLst>
              <a:gd name="connsiteX0" fmla="*/ 1416475 w 2767826"/>
              <a:gd name="connsiteY0" fmla="*/ 0 h 2604819"/>
              <a:gd name="connsiteX1" fmla="*/ 1367631 w 2767826"/>
              <a:gd name="connsiteY1" fmla="*/ 2604819 h 2604819"/>
              <a:gd name="connsiteX2" fmla="*/ 2767826 w 2767826"/>
              <a:gd name="connsiteY2" fmla="*/ 1058208 h 2604819"/>
              <a:gd name="connsiteX3" fmla="*/ 0 w 2767826"/>
              <a:gd name="connsiteY3" fmla="*/ 1041928 h 2604819"/>
              <a:gd name="connsiteX0" fmla="*/ 1179409 w 2767826"/>
              <a:gd name="connsiteY0" fmla="*/ 0 h 3316019"/>
              <a:gd name="connsiteX1" fmla="*/ 1367631 w 2767826"/>
              <a:gd name="connsiteY1" fmla="*/ 3316019 h 3316019"/>
              <a:gd name="connsiteX2" fmla="*/ 2767826 w 2767826"/>
              <a:gd name="connsiteY2" fmla="*/ 1769408 h 3316019"/>
              <a:gd name="connsiteX3" fmla="*/ 0 w 2767826"/>
              <a:gd name="connsiteY3" fmla="*/ 1753128 h 3316019"/>
              <a:gd name="connsiteX0" fmla="*/ 1179409 w 2767826"/>
              <a:gd name="connsiteY0" fmla="*/ 0 h 3316019"/>
              <a:gd name="connsiteX1" fmla="*/ 1193800 w 2767826"/>
              <a:gd name="connsiteY1" fmla="*/ 4572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3316019"/>
              <a:gd name="connsiteX1" fmla="*/ 1413933 w 2767826"/>
              <a:gd name="connsiteY1" fmla="*/ 11430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2545552"/>
              <a:gd name="connsiteX1" fmla="*/ 1413933 w 2767826"/>
              <a:gd name="connsiteY1" fmla="*/ 1143000 h 2545552"/>
              <a:gd name="connsiteX2" fmla="*/ 1443831 w 2767826"/>
              <a:gd name="connsiteY2" fmla="*/ 2545552 h 2545552"/>
              <a:gd name="connsiteX3" fmla="*/ 2767826 w 2767826"/>
              <a:gd name="connsiteY3" fmla="*/ 1769408 h 2545552"/>
              <a:gd name="connsiteX4" fmla="*/ 0 w 2767826"/>
              <a:gd name="connsiteY4" fmla="*/ 1753128 h 2545552"/>
              <a:gd name="connsiteX0" fmla="*/ 1179409 w 2767826"/>
              <a:gd name="connsiteY0" fmla="*/ 0 h 2579419"/>
              <a:gd name="connsiteX1" fmla="*/ 1413933 w 2767826"/>
              <a:gd name="connsiteY1" fmla="*/ 1143000 h 2579419"/>
              <a:gd name="connsiteX2" fmla="*/ 1426898 w 2767826"/>
              <a:gd name="connsiteY2" fmla="*/ 2579419 h 2579419"/>
              <a:gd name="connsiteX3" fmla="*/ 2767826 w 2767826"/>
              <a:gd name="connsiteY3" fmla="*/ 1769408 h 2579419"/>
              <a:gd name="connsiteX4" fmla="*/ 0 w 2767826"/>
              <a:gd name="connsiteY4" fmla="*/ 1753128 h 2579419"/>
              <a:gd name="connsiteX0" fmla="*/ 1179409 w 1878826"/>
              <a:gd name="connsiteY0" fmla="*/ 0 h 2579419"/>
              <a:gd name="connsiteX1" fmla="*/ 1413933 w 1878826"/>
              <a:gd name="connsiteY1" fmla="*/ 1143000 h 2579419"/>
              <a:gd name="connsiteX2" fmla="*/ 1426898 w 1878826"/>
              <a:gd name="connsiteY2" fmla="*/ 2579419 h 2579419"/>
              <a:gd name="connsiteX3" fmla="*/ 1878826 w 1878826"/>
              <a:gd name="connsiteY3" fmla="*/ 1837142 h 2579419"/>
              <a:gd name="connsiteX4" fmla="*/ 0 w 1878826"/>
              <a:gd name="connsiteY4" fmla="*/ 1753128 h 2579419"/>
              <a:gd name="connsiteX0" fmla="*/ 1179409 w 1895760"/>
              <a:gd name="connsiteY0" fmla="*/ 0 h 2579419"/>
              <a:gd name="connsiteX1" fmla="*/ 1413933 w 1895760"/>
              <a:gd name="connsiteY1" fmla="*/ 1143000 h 2579419"/>
              <a:gd name="connsiteX2" fmla="*/ 1426898 w 1895760"/>
              <a:gd name="connsiteY2" fmla="*/ 2579419 h 2579419"/>
              <a:gd name="connsiteX3" fmla="*/ 1895760 w 1895760"/>
              <a:gd name="connsiteY3" fmla="*/ 1794809 h 2579419"/>
              <a:gd name="connsiteX4" fmla="*/ 0 w 1895760"/>
              <a:gd name="connsiteY4" fmla="*/ 17531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0 w 2479960"/>
              <a:gd name="connsiteY4"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93800 w 2479960"/>
              <a:gd name="connsiteY4" fmla="*/ 1659467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828800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778000 h 2579419"/>
              <a:gd name="connsiteX5" fmla="*/ 0 w 2479960"/>
              <a:gd name="connsiteY5" fmla="*/ 1549928 h 2579419"/>
              <a:gd name="connsiteX0" fmla="*/ 0 w 2485885"/>
              <a:gd name="connsiteY0" fmla="*/ 0 h 2173019"/>
              <a:gd name="connsiteX1" fmla="*/ 2004058 w 2485885"/>
              <a:gd name="connsiteY1" fmla="*/ 736600 h 2173019"/>
              <a:gd name="connsiteX2" fmla="*/ 2017023 w 2485885"/>
              <a:gd name="connsiteY2" fmla="*/ 2173019 h 2173019"/>
              <a:gd name="connsiteX3" fmla="*/ 2485885 w 2485885"/>
              <a:gd name="connsiteY3" fmla="*/ 1388409 h 2173019"/>
              <a:gd name="connsiteX4" fmla="*/ 1165858 w 2485885"/>
              <a:gd name="connsiteY4" fmla="*/ 1371600 h 2173019"/>
              <a:gd name="connsiteX5" fmla="*/ 5925 w 2485885"/>
              <a:gd name="connsiteY5" fmla="*/ 1143528 h 217301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291340 w 2771300"/>
              <a:gd name="connsiteY5" fmla="*/ 886688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34466 w 2771300"/>
              <a:gd name="connsiteY5" fmla="*/ 444352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722206 w 2771300"/>
              <a:gd name="connsiteY4" fmla="*/ 809960 h 1916179"/>
              <a:gd name="connsiteX5" fmla="*/ 34466 w 27713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09960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22206 w 3203100"/>
              <a:gd name="connsiteY4" fmla="*/ 818426 h 1916179"/>
              <a:gd name="connsiteX5" fmla="*/ 34466 w 3203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98406 w 3203100"/>
              <a:gd name="connsiteY4" fmla="*/ 818426 h 1916179"/>
              <a:gd name="connsiteX5" fmla="*/ 34466 w 3203100"/>
              <a:gd name="connsiteY5" fmla="*/ 444352 h 1916179"/>
              <a:gd name="connsiteX0" fmla="*/ 0 w 3203100"/>
              <a:gd name="connsiteY0" fmla="*/ 22688 h 857924"/>
              <a:gd name="connsiteX1" fmla="*/ 2289473 w 3203100"/>
              <a:gd name="connsiteY1" fmla="*/ 502448 h 857924"/>
              <a:gd name="connsiteX2" fmla="*/ 2742705 w 3203100"/>
              <a:gd name="connsiteY2" fmla="*/ 0 h 857924"/>
              <a:gd name="connsiteX3" fmla="*/ 3203100 w 3203100"/>
              <a:gd name="connsiteY3" fmla="*/ 857924 h 857924"/>
              <a:gd name="connsiteX4" fmla="*/ 1798406 w 3203100"/>
              <a:gd name="connsiteY4" fmla="*/ 841114 h 857924"/>
              <a:gd name="connsiteX5" fmla="*/ 34466 w 3203100"/>
              <a:gd name="connsiteY5" fmla="*/ 467040 h 857924"/>
              <a:gd name="connsiteX0" fmla="*/ 0 w 3203100"/>
              <a:gd name="connsiteY0" fmla="*/ 22688 h 1459181"/>
              <a:gd name="connsiteX1" fmla="*/ 1925406 w 3203100"/>
              <a:gd name="connsiteY1" fmla="*/ 1459181 h 1459181"/>
              <a:gd name="connsiteX2" fmla="*/ 2742705 w 3203100"/>
              <a:gd name="connsiteY2" fmla="*/ 0 h 1459181"/>
              <a:gd name="connsiteX3" fmla="*/ 3203100 w 3203100"/>
              <a:gd name="connsiteY3" fmla="*/ 857924 h 1459181"/>
              <a:gd name="connsiteX4" fmla="*/ 1798406 w 3203100"/>
              <a:gd name="connsiteY4" fmla="*/ 841114 h 1459181"/>
              <a:gd name="connsiteX5" fmla="*/ 34466 w 3203100"/>
              <a:gd name="connsiteY5" fmla="*/ 467040 h 1459181"/>
              <a:gd name="connsiteX0" fmla="*/ 0 w 3203100"/>
              <a:gd name="connsiteY0" fmla="*/ 22688 h 1459181"/>
              <a:gd name="connsiteX1" fmla="*/ 1755300 w 3203100"/>
              <a:gd name="connsiteY1" fmla="*/ 1315248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2669700 w 3203100"/>
              <a:gd name="connsiteY1" fmla="*/ 993514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1238833 w 3203100"/>
              <a:gd name="connsiteY1" fmla="*/ 460115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1459181"/>
              <a:gd name="connsiteX1" fmla="*/ 1679100 w 3203100"/>
              <a:gd name="connsiteY1" fmla="*/ 341582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993514"/>
              <a:gd name="connsiteX1" fmla="*/ 1679100 w 3203100"/>
              <a:gd name="connsiteY1" fmla="*/ 341582 h 993514"/>
              <a:gd name="connsiteX2" fmla="*/ 2669700 w 3203100"/>
              <a:gd name="connsiteY2" fmla="*/ 993514 h 993514"/>
              <a:gd name="connsiteX3" fmla="*/ 2170940 w 3203100"/>
              <a:gd name="connsiteY3" fmla="*/ 968114 h 993514"/>
              <a:gd name="connsiteX4" fmla="*/ 2742705 w 3203100"/>
              <a:gd name="connsiteY4" fmla="*/ 0 h 993514"/>
              <a:gd name="connsiteX5" fmla="*/ 3203100 w 3203100"/>
              <a:gd name="connsiteY5" fmla="*/ 857924 h 993514"/>
              <a:gd name="connsiteX6" fmla="*/ 1798406 w 3203100"/>
              <a:gd name="connsiteY6" fmla="*/ 841114 h 993514"/>
              <a:gd name="connsiteX7" fmla="*/ 34466 w 3203100"/>
              <a:gd name="connsiteY7" fmla="*/ 467040 h 993514"/>
              <a:gd name="connsiteX0" fmla="*/ 0 w 3203100"/>
              <a:gd name="connsiteY0" fmla="*/ 22688 h 1010448"/>
              <a:gd name="connsiteX1" fmla="*/ 1679100 w 3203100"/>
              <a:gd name="connsiteY1" fmla="*/ 341582 h 1010448"/>
              <a:gd name="connsiteX2" fmla="*/ 2669700 w 3203100"/>
              <a:gd name="connsiteY2" fmla="*/ 993514 h 1010448"/>
              <a:gd name="connsiteX3" fmla="*/ 2170940 w 3203100"/>
              <a:gd name="connsiteY3" fmla="*/ 1010448 h 1010448"/>
              <a:gd name="connsiteX4" fmla="*/ 2742705 w 3203100"/>
              <a:gd name="connsiteY4" fmla="*/ 0 h 1010448"/>
              <a:gd name="connsiteX5" fmla="*/ 3203100 w 3203100"/>
              <a:gd name="connsiteY5" fmla="*/ 857924 h 1010448"/>
              <a:gd name="connsiteX6" fmla="*/ 1798406 w 3203100"/>
              <a:gd name="connsiteY6" fmla="*/ 841114 h 1010448"/>
              <a:gd name="connsiteX7" fmla="*/ 34466 w 3203100"/>
              <a:gd name="connsiteY7" fmla="*/ 467040 h 1010448"/>
              <a:gd name="connsiteX0" fmla="*/ 0 w 3203100"/>
              <a:gd name="connsiteY0" fmla="*/ 22688 h 1027381"/>
              <a:gd name="connsiteX1" fmla="*/ 1679100 w 3203100"/>
              <a:gd name="connsiteY1" fmla="*/ 341582 h 1027381"/>
              <a:gd name="connsiteX2" fmla="*/ 2491900 w 3203100"/>
              <a:gd name="connsiteY2" fmla="*/ 1027381 h 1027381"/>
              <a:gd name="connsiteX3" fmla="*/ 2170940 w 3203100"/>
              <a:gd name="connsiteY3" fmla="*/ 1010448 h 1027381"/>
              <a:gd name="connsiteX4" fmla="*/ 2742705 w 3203100"/>
              <a:gd name="connsiteY4" fmla="*/ 0 h 1027381"/>
              <a:gd name="connsiteX5" fmla="*/ 3203100 w 3203100"/>
              <a:gd name="connsiteY5" fmla="*/ 857924 h 1027381"/>
              <a:gd name="connsiteX6" fmla="*/ 1798406 w 3203100"/>
              <a:gd name="connsiteY6" fmla="*/ 841114 h 1027381"/>
              <a:gd name="connsiteX7" fmla="*/ 34466 w 3203100"/>
              <a:gd name="connsiteY7" fmla="*/ 467040 h 1027381"/>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984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476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891539 w 3203100"/>
              <a:gd name="connsiteY6" fmla="*/ 855132 h 1041399"/>
              <a:gd name="connsiteX7" fmla="*/ 34466 w 3203100"/>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42705 w 3033767"/>
              <a:gd name="connsiteY4" fmla="*/ 140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32933"/>
              <a:gd name="connsiteX1" fmla="*/ 1865367 w 3033767"/>
              <a:gd name="connsiteY1" fmla="*/ 0 h 1032933"/>
              <a:gd name="connsiteX2" fmla="*/ 2491900 w 3033767"/>
              <a:gd name="connsiteY2" fmla="*/ 1007532 h 1032933"/>
              <a:gd name="connsiteX3" fmla="*/ 2196340 w 3033767"/>
              <a:gd name="connsiteY3" fmla="*/ 1032933 h 1032933"/>
              <a:gd name="connsiteX4" fmla="*/ 2700372 w 3033767"/>
              <a:gd name="connsiteY4" fmla="*/ 166418 h 1032933"/>
              <a:gd name="connsiteX5" fmla="*/ 3033767 w 3033767"/>
              <a:gd name="connsiteY5" fmla="*/ 880408 h 1032933"/>
              <a:gd name="connsiteX6" fmla="*/ 1891539 w 3033767"/>
              <a:gd name="connsiteY6" fmla="*/ 855132 h 1032933"/>
              <a:gd name="connsiteX7" fmla="*/ 34466 w 3033767"/>
              <a:gd name="connsiteY7" fmla="*/ 481058 h 1032933"/>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34466 w 3033767"/>
              <a:gd name="connsiteY7" fmla="*/ 444352 h 1004693"/>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75432 w 3033767"/>
              <a:gd name="connsiteY7" fmla="*/ 444352 h 1004693"/>
              <a:gd name="connsiteX0" fmla="*/ 0 w 2958662"/>
              <a:gd name="connsiteY0" fmla="*/ 0 h 997865"/>
              <a:gd name="connsiteX1" fmla="*/ 1951129 w 2958662"/>
              <a:gd name="connsiteY1" fmla="*/ 100399 h 997865"/>
              <a:gd name="connsiteX2" fmla="*/ 2416795 w 2958662"/>
              <a:gd name="connsiteY2" fmla="*/ 997865 h 997865"/>
              <a:gd name="connsiteX3" fmla="*/ 2121235 w 2958662"/>
              <a:gd name="connsiteY3" fmla="*/ 989399 h 997865"/>
              <a:gd name="connsiteX4" fmla="*/ 2625267 w 2958662"/>
              <a:gd name="connsiteY4" fmla="*/ 122884 h 997865"/>
              <a:gd name="connsiteX5" fmla="*/ 2958662 w 2958662"/>
              <a:gd name="connsiteY5" fmla="*/ 836874 h 997865"/>
              <a:gd name="connsiteX6" fmla="*/ 1816434 w 2958662"/>
              <a:gd name="connsiteY6" fmla="*/ 811598 h 997865"/>
              <a:gd name="connsiteX7" fmla="*/ 327 w 2958662"/>
              <a:gd name="connsiteY7" fmla="*/ 437524 h 9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662" h="997865">
                <a:moveTo>
                  <a:pt x="0" y="0"/>
                </a:moveTo>
                <a:lnTo>
                  <a:pt x="1951129" y="100399"/>
                </a:lnTo>
                <a:lnTo>
                  <a:pt x="2416795" y="997865"/>
                </a:lnTo>
                <a:lnTo>
                  <a:pt x="2121235" y="989399"/>
                </a:lnTo>
                <a:lnTo>
                  <a:pt x="2625267" y="122884"/>
                </a:lnTo>
                <a:lnTo>
                  <a:pt x="2958662" y="836874"/>
                </a:lnTo>
                <a:lnTo>
                  <a:pt x="1816434" y="811598"/>
                </a:lnTo>
                <a:lnTo>
                  <a:pt x="327" y="437524"/>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28" name="Oval 27"/>
          <p:cNvSpPr>
            <a:spLocks noChangeAspect="1"/>
          </p:cNvSpPr>
          <p:nvPr/>
        </p:nvSpPr>
        <p:spPr bwMode="auto">
          <a:xfrm>
            <a:off x="2889302" y="390652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9" name="Oval 28"/>
          <p:cNvSpPr>
            <a:spLocks noChangeAspect="1"/>
          </p:cNvSpPr>
          <p:nvPr/>
        </p:nvSpPr>
        <p:spPr bwMode="auto">
          <a:xfrm>
            <a:off x="2568099" y="3221006"/>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0" name="Oval 29"/>
          <p:cNvSpPr>
            <a:spLocks noChangeAspect="1"/>
          </p:cNvSpPr>
          <p:nvPr/>
        </p:nvSpPr>
        <p:spPr bwMode="auto">
          <a:xfrm>
            <a:off x="2355902" y="408432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1" name="Oval 30"/>
          <p:cNvSpPr>
            <a:spLocks noChangeAspect="1"/>
          </p:cNvSpPr>
          <p:nvPr/>
        </p:nvSpPr>
        <p:spPr bwMode="auto">
          <a:xfrm>
            <a:off x="1763236" y="3914990"/>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2" name="Oval 31"/>
          <p:cNvSpPr>
            <a:spLocks noChangeAspect="1"/>
          </p:cNvSpPr>
          <p:nvPr/>
        </p:nvSpPr>
        <p:spPr bwMode="auto">
          <a:xfrm>
            <a:off x="2077034" y="408432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3" name="Oval 32"/>
          <p:cNvSpPr>
            <a:spLocks noChangeAspect="1"/>
          </p:cNvSpPr>
          <p:nvPr/>
        </p:nvSpPr>
        <p:spPr bwMode="auto">
          <a:xfrm>
            <a:off x="1898702" y="3198714"/>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4" name="Freeform 33"/>
          <p:cNvSpPr/>
          <p:nvPr/>
        </p:nvSpPr>
        <p:spPr>
          <a:xfrm>
            <a:off x="4565172" y="3144684"/>
            <a:ext cx="2958662" cy="997865"/>
          </a:xfrm>
          <a:custGeom>
            <a:avLst/>
            <a:gdLst>
              <a:gd name="connsiteX0" fmla="*/ 1416475 w 2767826"/>
              <a:gd name="connsiteY0" fmla="*/ 0 h 2604819"/>
              <a:gd name="connsiteX1" fmla="*/ 1367631 w 2767826"/>
              <a:gd name="connsiteY1" fmla="*/ 2604819 h 2604819"/>
              <a:gd name="connsiteX2" fmla="*/ 2767826 w 2767826"/>
              <a:gd name="connsiteY2" fmla="*/ 1058208 h 2604819"/>
              <a:gd name="connsiteX3" fmla="*/ 0 w 2767826"/>
              <a:gd name="connsiteY3" fmla="*/ 1041928 h 2604819"/>
              <a:gd name="connsiteX0" fmla="*/ 1179409 w 2767826"/>
              <a:gd name="connsiteY0" fmla="*/ 0 h 3316019"/>
              <a:gd name="connsiteX1" fmla="*/ 1367631 w 2767826"/>
              <a:gd name="connsiteY1" fmla="*/ 3316019 h 3316019"/>
              <a:gd name="connsiteX2" fmla="*/ 2767826 w 2767826"/>
              <a:gd name="connsiteY2" fmla="*/ 1769408 h 3316019"/>
              <a:gd name="connsiteX3" fmla="*/ 0 w 2767826"/>
              <a:gd name="connsiteY3" fmla="*/ 1753128 h 3316019"/>
              <a:gd name="connsiteX0" fmla="*/ 1179409 w 2767826"/>
              <a:gd name="connsiteY0" fmla="*/ 0 h 3316019"/>
              <a:gd name="connsiteX1" fmla="*/ 1193800 w 2767826"/>
              <a:gd name="connsiteY1" fmla="*/ 4572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3316019"/>
              <a:gd name="connsiteX1" fmla="*/ 1413933 w 2767826"/>
              <a:gd name="connsiteY1" fmla="*/ 1143000 h 3316019"/>
              <a:gd name="connsiteX2" fmla="*/ 1367631 w 2767826"/>
              <a:gd name="connsiteY2" fmla="*/ 3316019 h 3316019"/>
              <a:gd name="connsiteX3" fmla="*/ 2767826 w 2767826"/>
              <a:gd name="connsiteY3" fmla="*/ 1769408 h 3316019"/>
              <a:gd name="connsiteX4" fmla="*/ 0 w 2767826"/>
              <a:gd name="connsiteY4" fmla="*/ 1753128 h 3316019"/>
              <a:gd name="connsiteX0" fmla="*/ 1179409 w 2767826"/>
              <a:gd name="connsiteY0" fmla="*/ 0 h 2545552"/>
              <a:gd name="connsiteX1" fmla="*/ 1413933 w 2767826"/>
              <a:gd name="connsiteY1" fmla="*/ 1143000 h 2545552"/>
              <a:gd name="connsiteX2" fmla="*/ 1443831 w 2767826"/>
              <a:gd name="connsiteY2" fmla="*/ 2545552 h 2545552"/>
              <a:gd name="connsiteX3" fmla="*/ 2767826 w 2767826"/>
              <a:gd name="connsiteY3" fmla="*/ 1769408 h 2545552"/>
              <a:gd name="connsiteX4" fmla="*/ 0 w 2767826"/>
              <a:gd name="connsiteY4" fmla="*/ 1753128 h 2545552"/>
              <a:gd name="connsiteX0" fmla="*/ 1179409 w 2767826"/>
              <a:gd name="connsiteY0" fmla="*/ 0 h 2579419"/>
              <a:gd name="connsiteX1" fmla="*/ 1413933 w 2767826"/>
              <a:gd name="connsiteY1" fmla="*/ 1143000 h 2579419"/>
              <a:gd name="connsiteX2" fmla="*/ 1426898 w 2767826"/>
              <a:gd name="connsiteY2" fmla="*/ 2579419 h 2579419"/>
              <a:gd name="connsiteX3" fmla="*/ 2767826 w 2767826"/>
              <a:gd name="connsiteY3" fmla="*/ 1769408 h 2579419"/>
              <a:gd name="connsiteX4" fmla="*/ 0 w 2767826"/>
              <a:gd name="connsiteY4" fmla="*/ 1753128 h 2579419"/>
              <a:gd name="connsiteX0" fmla="*/ 1179409 w 1878826"/>
              <a:gd name="connsiteY0" fmla="*/ 0 h 2579419"/>
              <a:gd name="connsiteX1" fmla="*/ 1413933 w 1878826"/>
              <a:gd name="connsiteY1" fmla="*/ 1143000 h 2579419"/>
              <a:gd name="connsiteX2" fmla="*/ 1426898 w 1878826"/>
              <a:gd name="connsiteY2" fmla="*/ 2579419 h 2579419"/>
              <a:gd name="connsiteX3" fmla="*/ 1878826 w 1878826"/>
              <a:gd name="connsiteY3" fmla="*/ 1837142 h 2579419"/>
              <a:gd name="connsiteX4" fmla="*/ 0 w 1878826"/>
              <a:gd name="connsiteY4" fmla="*/ 1753128 h 2579419"/>
              <a:gd name="connsiteX0" fmla="*/ 1179409 w 1895760"/>
              <a:gd name="connsiteY0" fmla="*/ 0 h 2579419"/>
              <a:gd name="connsiteX1" fmla="*/ 1413933 w 1895760"/>
              <a:gd name="connsiteY1" fmla="*/ 1143000 h 2579419"/>
              <a:gd name="connsiteX2" fmla="*/ 1426898 w 1895760"/>
              <a:gd name="connsiteY2" fmla="*/ 2579419 h 2579419"/>
              <a:gd name="connsiteX3" fmla="*/ 1895760 w 1895760"/>
              <a:gd name="connsiteY3" fmla="*/ 1794809 h 2579419"/>
              <a:gd name="connsiteX4" fmla="*/ 0 w 1895760"/>
              <a:gd name="connsiteY4" fmla="*/ 17531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0 w 2479960"/>
              <a:gd name="connsiteY4"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93800 w 2479960"/>
              <a:gd name="connsiteY4" fmla="*/ 1659467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828800 h 2579419"/>
              <a:gd name="connsiteX5" fmla="*/ 0 w 2479960"/>
              <a:gd name="connsiteY5" fmla="*/ 1549928 h 2579419"/>
              <a:gd name="connsiteX0" fmla="*/ 1763609 w 2479960"/>
              <a:gd name="connsiteY0" fmla="*/ 0 h 2579419"/>
              <a:gd name="connsiteX1" fmla="*/ 1998133 w 2479960"/>
              <a:gd name="connsiteY1" fmla="*/ 1143000 h 2579419"/>
              <a:gd name="connsiteX2" fmla="*/ 2011098 w 2479960"/>
              <a:gd name="connsiteY2" fmla="*/ 2579419 h 2579419"/>
              <a:gd name="connsiteX3" fmla="*/ 2479960 w 2479960"/>
              <a:gd name="connsiteY3" fmla="*/ 1794809 h 2579419"/>
              <a:gd name="connsiteX4" fmla="*/ 1159933 w 2479960"/>
              <a:gd name="connsiteY4" fmla="*/ 1778000 h 2579419"/>
              <a:gd name="connsiteX5" fmla="*/ 0 w 2479960"/>
              <a:gd name="connsiteY5" fmla="*/ 1549928 h 2579419"/>
              <a:gd name="connsiteX0" fmla="*/ 0 w 2485885"/>
              <a:gd name="connsiteY0" fmla="*/ 0 h 2173019"/>
              <a:gd name="connsiteX1" fmla="*/ 2004058 w 2485885"/>
              <a:gd name="connsiteY1" fmla="*/ 736600 h 2173019"/>
              <a:gd name="connsiteX2" fmla="*/ 2017023 w 2485885"/>
              <a:gd name="connsiteY2" fmla="*/ 2173019 h 2173019"/>
              <a:gd name="connsiteX3" fmla="*/ 2485885 w 2485885"/>
              <a:gd name="connsiteY3" fmla="*/ 1388409 h 2173019"/>
              <a:gd name="connsiteX4" fmla="*/ 1165858 w 2485885"/>
              <a:gd name="connsiteY4" fmla="*/ 1371600 h 2173019"/>
              <a:gd name="connsiteX5" fmla="*/ 5925 w 2485885"/>
              <a:gd name="connsiteY5" fmla="*/ 1143528 h 217301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291340 w 2771300"/>
              <a:gd name="connsiteY5" fmla="*/ 886688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451273 w 2771300"/>
              <a:gd name="connsiteY4" fmla="*/ 1114760 h 1916179"/>
              <a:gd name="connsiteX5" fmla="*/ 34466 w 2771300"/>
              <a:gd name="connsiteY5" fmla="*/ 444352 h 1916179"/>
              <a:gd name="connsiteX0" fmla="*/ 0 w 2771300"/>
              <a:gd name="connsiteY0" fmla="*/ 0 h 1916179"/>
              <a:gd name="connsiteX1" fmla="*/ 2289473 w 2771300"/>
              <a:gd name="connsiteY1" fmla="*/ 479760 h 1916179"/>
              <a:gd name="connsiteX2" fmla="*/ 2302438 w 2771300"/>
              <a:gd name="connsiteY2" fmla="*/ 1916179 h 1916179"/>
              <a:gd name="connsiteX3" fmla="*/ 2771300 w 2771300"/>
              <a:gd name="connsiteY3" fmla="*/ 1131569 h 1916179"/>
              <a:gd name="connsiteX4" fmla="*/ 1722206 w 2771300"/>
              <a:gd name="connsiteY4" fmla="*/ 809960 h 1916179"/>
              <a:gd name="connsiteX5" fmla="*/ 34466 w 27713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09960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77569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076100"/>
              <a:gd name="connsiteY0" fmla="*/ 0 h 1916179"/>
              <a:gd name="connsiteX1" fmla="*/ 2289473 w 3076100"/>
              <a:gd name="connsiteY1" fmla="*/ 479760 h 1916179"/>
              <a:gd name="connsiteX2" fmla="*/ 2302438 w 3076100"/>
              <a:gd name="connsiteY2" fmla="*/ 1916179 h 1916179"/>
              <a:gd name="connsiteX3" fmla="*/ 3076100 w 3076100"/>
              <a:gd name="connsiteY3" fmla="*/ 835236 h 1916179"/>
              <a:gd name="connsiteX4" fmla="*/ 1722206 w 3076100"/>
              <a:gd name="connsiteY4" fmla="*/ 818426 h 1916179"/>
              <a:gd name="connsiteX5" fmla="*/ 34466 w 3076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22206 w 3203100"/>
              <a:gd name="connsiteY4" fmla="*/ 818426 h 1916179"/>
              <a:gd name="connsiteX5" fmla="*/ 34466 w 3203100"/>
              <a:gd name="connsiteY5" fmla="*/ 444352 h 1916179"/>
              <a:gd name="connsiteX0" fmla="*/ 0 w 3203100"/>
              <a:gd name="connsiteY0" fmla="*/ 0 h 1916179"/>
              <a:gd name="connsiteX1" fmla="*/ 2289473 w 3203100"/>
              <a:gd name="connsiteY1" fmla="*/ 479760 h 1916179"/>
              <a:gd name="connsiteX2" fmla="*/ 2302438 w 3203100"/>
              <a:gd name="connsiteY2" fmla="*/ 1916179 h 1916179"/>
              <a:gd name="connsiteX3" fmla="*/ 3203100 w 3203100"/>
              <a:gd name="connsiteY3" fmla="*/ 835236 h 1916179"/>
              <a:gd name="connsiteX4" fmla="*/ 1798406 w 3203100"/>
              <a:gd name="connsiteY4" fmla="*/ 818426 h 1916179"/>
              <a:gd name="connsiteX5" fmla="*/ 34466 w 3203100"/>
              <a:gd name="connsiteY5" fmla="*/ 444352 h 1916179"/>
              <a:gd name="connsiteX0" fmla="*/ 0 w 3203100"/>
              <a:gd name="connsiteY0" fmla="*/ 22688 h 857924"/>
              <a:gd name="connsiteX1" fmla="*/ 2289473 w 3203100"/>
              <a:gd name="connsiteY1" fmla="*/ 502448 h 857924"/>
              <a:gd name="connsiteX2" fmla="*/ 2742705 w 3203100"/>
              <a:gd name="connsiteY2" fmla="*/ 0 h 857924"/>
              <a:gd name="connsiteX3" fmla="*/ 3203100 w 3203100"/>
              <a:gd name="connsiteY3" fmla="*/ 857924 h 857924"/>
              <a:gd name="connsiteX4" fmla="*/ 1798406 w 3203100"/>
              <a:gd name="connsiteY4" fmla="*/ 841114 h 857924"/>
              <a:gd name="connsiteX5" fmla="*/ 34466 w 3203100"/>
              <a:gd name="connsiteY5" fmla="*/ 467040 h 857924"/>
              <a:gd name="connsiteX0" fmla="*/ 0 w 3203100"/>
              <a:gd name="connsiteY0" fmla="*/ 22688 h 1459181"/>
              <a:gd name="connsiteX1" fmla="*/ 1925406 w 3203100"/>
              <a:gd name="connsiteY1" fmla="*/ 1459181 h 1459181"/>
              <a:gd name="connsiteX2" fmla="*/ 2742705 w 3203100"/>
              <a:gd name="connsiteY2" fmla="*/ 0 h 1459181"/>
              <a:gd name="connsiteX3" fmla="*/ 3203100 w 3203100"/>
              <a:gd name="connsiteY3" fmla="*/ 857924 h 1459181"/>
              <a:gd name="connsiteX4" fmla="*/ 1798406 w 3203100"/>
              <a:gd name="connsiteY4" fmla="*/ 841114 h 1459181"/>
              <a:gd name="connsiteX5" fmla="*/ 34466 w 3203100"/>
              <a:gd name="connsiteY5" fmla="*/ 467040 h 1459181"/>
              <a:gd name="connsiteX0" fmla="*/ 0 w 3203100"/>
              <a:gd name="connsiteY0" fmla="*/ 22688 h 1459181"/>
              <a:gd name="connsiteX1" fmla="*/ 1755300 w 3203100"/>
              <a:gd name="connsiteY1" fmla="*/ 1315248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2669700 w 3203100"/>
              <a:gd name="connsiteY1" fmla="*/ 993514 h 1459181"/>
              <a:gd name="connsiteX2" fmla="*/ 1925406 w 3203100"/>
              <a:gd name="connsiteY2" fmla="*/ 1459181 h 1459181"/>
              <a:gd name="connsiteX3" fmla="*/ 2742705 w 3203100"/>
              <a:gd name="connsiteY3" fmla="*/ 0 h 1459181"/>
              <a:gd name="connsiteX4" fmla="*/ 3203100 w 3203100"/>
              <a:gd name="connsiteY4" fmla="*/ 857924 h 1459181"/>
              <a:gd name="connsiteX5" fmla="*/ 1798406 w 3203100"/>
              <a:gd name="connsiteY5" fmla="*/ 841114 h 1459181"/>
              <a:gd name="connsiteX6" fmla="*/ 34466 w 3203100"/>
              <a:gd name="connsiteY6" fmla="*/ 467040 h 1459181"/>
              <a:gd name="connsiteX0" fmla="*/ 0 w 3203100"/>
              <a:gd name="connsiteY0" fmla="*/ 22688 h 1459181"/>
              <a:gd name="connsiteX1" fmla="*/ 1238833 w 3203100"/>
              <a:gd name="connsiteY1" fmla="*/ 460115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1459181"/>
              <a:gd name="connsiteX1" fmla="*/ 1679100 w 3203100"/>
              <a:gd name="connsiteY1" fmla="*/ 341582 h 1459181"/>
              <a:gd name="connsiteX2" fmla="*/ 2669700 w 3203100"/>
              <a:gd name="connsiteY2" fmla="*/ 993514 h 1459181"/>
              <a:gd name="connsiteX3" fmla="*/ 1925406 w 3203100"/>
              <a:gd name="connsiteY3" fmla="*/ 1459181 h 1459181"/>
              <a:gd name="connsiteX4" fmla="*/ 2742705 w 3203100"/>
              <a:gd name="connsiteY4" fmla="*/ 0 h 1459181"/>
              <a:gd name="connsiteX5" fmla="*/ 3203100 w 3203100"/>
              <a:gd name="connsiteY5" fmla="*/ 857924 h 1459181"/>
              <a:gd name="connsiteX6" fmla="*/ 1798406 w 3203100"/>
              <a:gd name="connsiteY6" fmla="*/ 841114 h 1459181"/>
              <a:gd name="connsiteX7" fmla="*/ 34466 w 3203100"/>
              <a:gd name="connsiteY7" fmla="*/ 467040 h 1459181"/>
              <a:gd name="connsiteX0" fmla="*/ 0 w 3203100"/>
              <a:gd name="connsiteY0" fmla="*/ 22688 h 993514"/>
              <a:gd name="connsiteX1" fmla="*/ 1679100 w 3203100"/>
              <a:gd name="connsiteY1" fmla="*/ 341582 h 993514"/>
              <a:gd name="connsiteX2" fmla="*/ 2669700 w 3203100"/>
              <a:gd name="connsiteY2" fmla="*/ 993514 h 993514"/>
              <a:gd name="connsiteX3" fmla="*/ 2170940 w 3203100"/>
              <a:gd name="connsiteY3" fmla="*/ 968114 h 993514"/>
              <a:gd name="connsiteX4" fmla="*/ 2742705 w 3203100"/>
              <a:gd name="connsiteY4" fmla="*/ 0 h 993514"/>
              <a:gd name="connsiteX5" fmla="*/ 3203100 w 3203100"/>
              <a:gd name="connsiteY5" fmla="*/ 857924 h 993514"/>
              <a:gd name="connsiteX6" fmla="*/ 1798406 w 3203100"/>
              <a:gd name="connsiteY6" fmla="*/ 841114 h 993514"/>
              <a:gd name="connsiteX7" fmla="*/ 34466 w 3203100"/>
              <a:gd name="connsiteY7" fmla="*/ 467040 h 993514"/>
              <a:gd name="connsiteX0" fmla="*/ 0 w 3203100"/>
              <a:gd name="connsiteY0" fmla="*/ 22688 h 1010448"/>
              <a:gd name="connsiteX1" fmla="*/ 1679100 w 3203100"/>
              <a:gd name="connsiteY1" fmla="*/ 341582 h 1010448"/>
              <a:gd name="connsiteX2" fmla="*/ 2669700 w 3203100"/>
              <a:gd name="connsiteY2" fmla="*/ 993514 h 1010448"/>
              <a:gd name="connsiteX3" fmla="*/ 2170940 w 3203100"/>
              <a:gd name="connsiteY3" fmla="*/ 1010448 h 1010448"/>
              <a:gd name="connsiteX4" fmla="*/ 2742705 w 3203100"/>
              <a:gd name="connsiteY4" fmla="*/ 0 h 1010448"/>
              <a:gd name="connsiteX5" fmla="*/ 3203100 w 3203100"/>
              <a:gd name="connsiteY5" fmla="*/ 857924 h 1010448"/>
              <a:gd name="connsiteX6" fmla="*/ 1798406 w 3203100"/>
              <a:gd name="connsiteY6" fmla="*/ 841114 h 1010448"/>
              <a:gd name="connsiteX7" fmla="*/ 34466 w 3203100"/>
              <a:gd name="connsiteY7" fmla="*/ 467040 h 1010448"/>
              <a:gd name="connsiteX0" fmla="*/ 0 w 3203100"/>
              <a:gd name="connsiteY0" fmla="*/ 22688 h 1027381"/>
              <a:gd name="connsiteX1" fmla="*/ 1679100 w 3203100"/>
              <a:gd name="connsiteY1" fmla="*/ 341582 h 1027381"/>
              <a:gd name="connsiteX2" fmla="*/ 2491900 w 3203100"/>
              <a:gd name="connsiteY2" fmla="*/ 1027381 h 1027381"/>
              <a:gd name="connsiteX3" fmla="*/ 2170940 w 3203100"/>
              <a:gd name="connsiteY3" fmla="*/ 1010448 h 1027381"/>
              <a:gd name="connsiteX4" fmla="*/ 2742705 w 3203100"/>
              <a:gd name="connsiteY4" fmla="*/ 0 h 1027381"/>
              <a:gd name="connsiteX5" fmla="*/ 3203100 w 3203100"/>
              <a:gd name="connsiteY5" fmla="*/ 857924 h 1027381"/>
              <a:gd name="connsiteX6" fmla="*/ 1798406 w 3203100"/>
              <a:gd name="connsiteY6" fmla="*/ 841114 h 1027381"/>
              <a:gd name="connsiteX7" fmla="*/ 34466 w 3203100"/>
              <a:gd name="connsiteY7" fmla="*/ 467040 h 1027381"/>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984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747606 w 3203100"/>
              <a:gd name="connsiteY6" fmla="*/ 855132 h 1041399"/>
              <a:gd name="connsiteX7" fmla="*/ 34466 w 3203100"/>
              <a:gd name="connsiteY7" fmla="*/ 481058 h 1041399"/>
              <a:gd name="connsiteX0" fmla="*/ 0 w 3203100"/>
              <a:gd name="connsiteY0" fmla="*/ 36706 h 1041399"/>
              <a:gd name="connsiteX1" fmla="*/ 1865367 w 3203100"/>
              <a:gd name="connsiteY1" fmla="*/ 0 h 1041399"/>
              <a:gd name="connsiteX2" fmla="*/ 2491900 w 3203100"/>
              <a:gd name="connsiteY2" fmla="*/ 1041399 h 1041399"/>
              <a:gd name="connsiteX3" fmla="*/ 2170940 w 3203100"/>
              <a:gd name="connsiteY3" fmla="*/ 1024466 h 1041399"/>
              <a:gd name="connsiteX4" fmla="*/ 2742705 w 3203100"/>
              <a:gd name="connsiteY4" fmla="*/ 14018 h 1041399"/>
              <a:gd name="connsiteX5" fmla="*/ 3203100 w 3203100"/>
              <a:gd name="connsiteY5" fmla="*/ 871942 h 1041399"/>
              <a:gd name="connsiteX6" fmla="*/ 1891539 w 3203100"/>
              <a:gd name="connsiteY6" fmla="*/ 855132 h 1041399"/>
              <a:gd name="connsiteX7" fmla="*/ 34466 w 3203100"/>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42705 w 3033767"/>
              <a:gd name="connsiteY4" fmla="*/ 140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70940 w 3033767"/>
              <a:gd name="connsiteY3" fmla="*/ 1024466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36706 h 1032933"/>
              <a:gd name="connsiteX1" fmla="*/ 1865367 w 3033767"/>
              <a:gd name="connsiteY1" fmla="*/ 0 h 1032933"/>
              <a:gd name="connsiteX2" fmla="*/ 2491900 w 3033767"/>
              <a:gd name="connsiteY2" fmla="*/ 1007532 h 1032933"/>
              <a:gd name="connsiteX3" fmla="*/ 2196340 w 3033767"/>
              <a:gd name="connsiteY3" fmla="*/ 1032933 h 1032933"/>
              <a:gd name="connsiteX4" fmla="*/ 2700372 w 3033767"/>
              <a:gd name="connsiteY4" fmla="*/ 166418 h 1032933"/>
              <a:gd name="connsiteX5" fmla="*/ 3033767 w 3033767"/>
              <a:gd name="connsiteY5" fmla="*/ 880408 h 1032933"/>
              <a:gd name="connsiteX6" fmla="*/ 1891539 w 3033767"/>
              <a:gd name="connsiteY6" fmla="*/ 855132 h 1032933"/>
              <a:gd name="connsiteX7" fmla="*/ 34466 w 3033767"/>
              <a:gd name="connsiteY7" fmla="*/ 481058 h 1032933"/>
              <a:gd name="connsiteX0" fmla="*/ 0 w 3033767"/>
              <a:gd name="connsiteY0" fmla="*/ 36706 h 1041399"/>
              <a:gd name="connsiteX1" fmla="*/ 1865367 w 3033767"/>
              <a:gd name="connsiteY1" fmla="*/ 0 h 1041399"/>
              <a:gd name="connsiteX2" fmla="*/ 2491900 w 3033767"/>
              <a:gd name="connsiteY2" fmla="*/ 1041399 h 1041399"/>
              <a:gd name="connsiteX3" fmla="*/ 2196340 w 3033767"/>
              <a:gd name="connsiteY3" fmla="*/ 1032933 h 1041399"/>
              <a:gd name="connsiteX4" fmla="*/ 2700372 w 3033767"/>
              <a:gd name="connsiteY4" fmla="*/ 166418 h 1041399"/>
              <a:gd name="connsiteX5" fmla="*/ 3033767 w 3033767"/>
              <a:gd name="connsiteY5" fmla="*/ 880408 h 1041399"/>
              <a:gd name="connsiteX6" fmla="*/ 1891539 w 3033767"/>
              <a:gd name="connsiteY6" fmla="*/ 855132 h 1041399"/>
              <a:gd name="connsiteX7" fmla="*/ 34466 w 3033767"/>
              <a:gd name="connsiteY7" fmla="*/ 481058 h 1041399"/>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34466 w 3033767"/>
              <a:gd name="connsiteY7" fmla="*/ 444352 h 1004693"/>
              <a:gd name="connsiteX0" fmla="*/ 0 w 3033767"/>
              <a:gd name="connsiteY0" fmla="*/ 0 h 1004693"/>
              <a:gd name="connsiteX1" fmla="*/ 2026234 w 3033767"/>
              <a:gd name="connsiteY1" fmla="*/ 107227 h 1004693"/>
              <a:gd name="connsiteX2" fmla="*/ 2491900 w 3033767"/>
              <a:gd name="connsiteY2" fmla="*/ 1004693 h 1004693"/>
              <a:gd name="connsiteX3" fmla="*/ 2196340 w 3033767"/>
              <a:gd name="connsiteY3" fmla="*/ 996227 h 1004693"/>
              <a:gd name="connsiteX4" fmla="*/ 2700372 w 3033767"/>
              <a:gd name="connsiteY4" fmla="*/ 129712 h 1004693"/>
              <a:gd name="connsiteX5" fmla="*/ 3033767 w 3033767"/>
              <a:gd name="connsiteY5" fmla="*/ 843702 h 1004693"/>
              <a:gd name="connsiteX6" fmla="*/ 1891539 w 3033767"/>
              <a:gd name="connsiteY6" fmla="*/ 818426 h 1004693"/>
              <a:gd name="connsiteX7" fmla="*/ 75432 w 3033767"/>
              <a:gd name="connsiteY7" fmla="*/ 444352 h 1004693"/>
              <a:gd name="connsiteX0" fmla="*/ 0 w 2958662"/>
              <a:gd name="connsiteY0" fmla="*/ 0 h 997865"/>
              <a:gd name="connsiteX1" fmla="*/ 1951129 w 2958662"/>
              <a:gd name="connsiteY1" fmla="*/ 100399 h 997865"/>
              <a:gd name="connsiteX2" fmla="*/ 2416795 w 2958662"/>
              <a:gd name="connsiteY2" fmla="*/ 997865 h 997865"/>
              <a:gd name="connsiteX3" fmla="*/ 2121235 w 2958662"/>
              <a:gd name="connsiteY3" fmla="*/ 989399 h 997865"/>
              <a:gd name="connsiteX4" fmla="*/ 2625267 w 2958662"/>
              <a:gd name="connsiteY4" fmla="*/ 122884 h 997865"/>
              <a:gd name="connsiteX5" fmla="*/ 2958662 w 2958662"/>
              <a:gd name="connsiteY5" fmla="*/ 836874 h 997865"/>
              <a:gd name="connsiteX6" fmla="*/ 1816434 w 2958662"/>
              <a:gd name="connsiteY6" fmla="*/ 811598 h 997865"/>
              <a:gd name="connsiteX7" fmla="*/ 327 w 2958662"/>
              <a:gd name="connsiteY7" fmla="*/ 437524 h 99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662" h="997865">
                <a:moveTo>
                  <a:pt x="0" y="0"/>
                </a:moveTo>
                <a:lnTo>
                  <a:pt x="1951129" y="100399"/>
                </a:lnTo>
                <a:lnTo>
                  <a:pt x="2416795" y="997865"/>
                </a:lnTo>
                <a:lnTo>
                  <a:pt x="2121235" y="989399"/>
                </a:lnTo>
                <a:lnTo>
                  <a:pt x="2625267" y="122884"/>
                </a:lnTo>
                <a:lnTo>
                  <a:pt x="2958662" y="836874"/>
                </a:lnTo>
                <a:lnTo>
                  <a:pt x="1816434" y="811598"/>
                </a:lnTo>
                <a:lnTo>
                  <a:pt x="327" y="437524"/>
                </a:ln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t> </a:t>
            </a:r>
            <a:endParaRPr lang="en-US" dirty="0"/>
          </a:p>
        </p:txBody>
      </p:sp>
      <p:sp>
        <p:nvSpPr>
          <p:cNvPr id="35" name="Oval 34"/>
          <p:cNvSpPr>
            <a:spLocks noChangeAspect="1"/>
          </p:cNvSpPr>
          <p:nvPr/>
        </p:nvSpPr>
        <p:spPr bwMode="auto">
          <a:xfrm>
            <a:off x="7455568" y="3905482"/>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6" name="Oval 35"/>
          <p:cNvSpPr>
            <a:spLocks noChangeAspect="1"/>
          </p:cNvSpPr>
          <p:nvPr/>
        </p:nvSpPr>
        <p:spPr bwMode="auto">
          <a:xfrm>
            <a:off x="7134365" y="3219965"/>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7" name="Oval 36"/>
          <p:cNvSpPr>
            <a:spLocks noChangeAspect="1"/>
          </p:cNvSpPr>
          <p:nvPr/>
        </p:nvSpPr>
        <p:spPr bwMode="auto">
          <a:xfrm>
            <a:off x="6922168" y="408328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8" name="Oval 37"/>
          <p:cNvSpPr>
            <a:spLocks noChangeAspect="1"/>
          </p:cNvSpPr>
          <p:nvPr/>
        </p:nvSpPr>
        <p:spPr bwMode="auto">
          <a:xfrm>
            <a:off x="6329502" y="3913949"/>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9" name="Oval 38"/>
          <p:cNvSpPr>
            <a:spLocks noChangeAspect="1"/>
          </p:cNvSpPr>
          <p:nvPr/>
        </p:nvSpPr>
        <p:spPr bwMode="auto">
          <a:xfrm>
            <a:off x="6643300" y="408328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0" name="Oval 39"/>
          <p:cNvSpPr>
            <a:spLocks noChangeAspect="1"/>
          </p:cNvSpPr>
          <p:nvPr/>
        </p:nvSpPr>
        <p:spPr bwMode="auto">
          <a:xfrm>
            <a:off x="6464968" y="3197673"/>
            <a:ext cx="106676" cy="106676"/>
          </a:xfrm>
          <a:prstGeom prst="ellipse">
            <a:avLst/>
          </a:prstGeom>
          <a:solidFill>
            <a:schemeClr val="bg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1" name="Group 10"/>
          <p:cNvGrpSpPr/>
          <p:nvPr/>
        </p:nvGrpSpPr>
        <p:grpSpPr>
          <a:xfrm>
            <a:off x="0" y="2212848"/>
            <a:ext cx="4572000" cy="3429000"/>
            <a:chOff x="0" y="2212848"/>
            <a:chExt cx="4572000" cy="3429000"/>
          </a:xfrm>
        </p:grpSpPr>
        <p:pic>
          <p:nvPicPr>
            <p:cNvPr id="10" name="Picture 9" descr="fp.6dustaot.sfc.000.hs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212848"/>
              <a:ext cx="4572000" cy="3429000"/>
            </a:xfrm>
            <a:prstGeom prst="rect">
              <a:avLst/>
            </a:prstGeom>
          </p:spPr>
        </p:pic>
        <p:sp>
          <p:nvSpPr>
            <p:cNvPr id="26" name="TextBox 25"/>
            <p:cNvSpPr txBox="1"/>
            <p:nvPr/>
          </p:nvSpPr>
          <p:spPr>
            <a:xfrm>
              <a:off x="1981200" y="3210683"/>
              <a:ext cx="389951" cy="461665"/>
            </a:xfrm>
            <a:prstGeom prst="rect">
              <a:avLst/>
            </a:prstGeom>
            <a:noFill/>
          </p:spPr>
          <p:txBody>
            <a:bodyPr wrap="none" rtlCol="0">
              <a:spAutoFit/>
            </a:bodyPr>
            <a:lstStyle/>
            <a:p>
              <a:r>
                <a:rPr lang="en-US" dirty="0" smtClean="0">
                  <a:solidFill>
                    <a:srgbClr val="FF0000"/>
                  </a:solidFill>
                </a:rPr>
                <a:t>X</a:t>
              </a:r>
              <a:endParaRPr lang="en-US" dirty="0">
                <a:solidFill>
                  <a:srgbClr val="FF0000"/>
                </a:solidFill>
              </a:endParaRPr>
            </a:p>
          </p:txBody>
        </p:sp>
      </p:grpSp>
    </p:spTree>
    <p:extLst>
      <p:ext uri="{BB962C8B-B14F-4D97-AF65-F5344CB8AC3E}">
        <p14:creationId xmlns:p14="http://schemas.microsoft.com/office/powerpoint/2010/main" val="34140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0" y="0"/>
            <a:ext cx="9144000" cy="70788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4000" dirty="0" smtClean="0">
                <a:latin typeface="Comic Sans MS" charset="0"/>
              </a:rPr>
              <a:t>Summary</a:t>
            </a:r>
            <a:endParaRPr lang="en-US" sz="4000" dirty="0">
              <a:latin typeface="Comic Sans MS" charset="0"/>
            </a:endParaRPr>
          </a:p>
        </p:txBody>
      </p:sp>
      <p:sp>
        <p:nvSpPr>
          <p:cNvPr id="46082" name="Text Box 2"/>
          <p:cNvSpPr txBox="1">
            <a:spLocks noChangeArrowheads="1"/>
          </p:cNvSpPr>
          <p:nvPr/>
        </p:nvSpPr>
        <p:spPr bwMode="auto">
          <a:xfrm>
            <a:off x="0" y="733723"/>
            <a:ext cx="8991600" cy="280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just">
              <a:buFontTx/>
              <a:buChar char="•"/>
            </a:pPr>
            <a:r>
              <a:rPr lang="en-US" dirty="0" smtClean="0">
                <a:latin typeface="Comic Sans MS" charset="0"/>
              </a:rPr>
              <a:t> Successful Coyote (#2) eye launch</a:t>
            </a:r>
          </a:p>
          <a:p>
            <a:pPr algn="just"/>
            <a:endParaRPr lang="en-US" sz="2000" dirty="0">
              <a:latin typeface="Comic Sans MS" charset="0"/>
            </a:endParaRPr>
          </a:p>
          <a:p>
            <a:pPr algn="just">
              <a:buFontTx/>
              <a:buChar char="•"/>
            </a:pPr>
            <a:r>
              <a:rPr lang="en-US" dirty="0" smtClean="0">
                <a:latin typeface="Comic Sans MS" charset="0"/>
              </a:rPr>
              <a:t> 2-3 GPS </a:t>
            </a:r>
            <a:r>
              <a:rPr lang="en-US" dirty="0" err="1" smtClean="0">
                <a:latin typeface="Comic Sans MS" charset="0"/>
              </a:rPr>
              <a:t>dropwindsondes</a:t>
            </a:r>
            <a:r>
              <a:rPr lang="en-US" dirty="0" smtClean="0">
                <a:latin typeface="Comic Sans MS" charset="0"/>
              </a:rPr>
              <a:t>: “cursed”</a:t>
            </a:r>
          </a:p>
          <a:p>
            <a:pPr algn="just"/>
            <a:endParaRPr lang="en-US" sz="2000" dirty="0" smtClean="0">
              <a:latin typeface="Comic Sans MS" charset="0"/>
            </a:endParaRPr>
          </a:p>
          <a:p>
            <a:pPr algn="just">
              <a:buFontTx/>
              <a:buChar char="•"/>
            </a:pPr>
            <a:r>
              <a:rPr lang="en-US" dirty="0" smtClean="0">
                <a:latin typeface="Comic Sans MS" charset="0"/>
              </a:rPr>
              <a:t> NOAA-42/43 coordination improved</a:t>
            </a:r>
          </a:p>
          <a:p>
            <a:pPr algn="just"/>
            <a:endParaRPr lang="en-US" sz="2000" dirty="0" smtClean="0">
              <a:latin typeface="Comic Sans MS" charset="0"/>
            </a:endParaRPr>
          </a:p>
          <a:p>
            <a:pPr algn="just">
              <a:buFontTx/>
              <a:buChar char="•"/>
            </a:pPr>
            <a:r>
              <a:rPr lang="en-US" dirty="0" smtClean="0">
                <a:latin typeface="Comic Sans MS" charset="0"/>
              </a:rPr>
              <a:t> Negotiated “Hurricane Hunter Rate” at Grotto Bay (50%)</a:t>
            </a:r>
            <a:endParaRPr lang="en-US" dirty="0">
              <a:latin typeface="Comic Sans MS" charset="0"/>
            </a:endParaRPr>
          </a:p>
          <a:p>
            <a:pPr algn="just"/>
            <a:r>
              <a:rPr lang="en-US" sz="2000" dirty="0" smtClean="0">
                <a:latin typeface="Comic Sans MS" charset="0"/>
              </a:rPr>
              <a:t>	-savings to NOAA ~25K</a:t>
            </a:r>
          </a:p>
        </p:txBody>
      </p:sp>
      <p:pic>
        <p:nvPicPr>
          <p:cNvPr id="5" name="Picture 4" descr="phot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5344" y="5050536"/>
            <a:ext cx="2308352" cy="1731264"/>
          </a:xfrm>
          <a:prstGeom prst="rect">
            <a:avLst/>
          </a:prstGeom>
        </p:spPr>
      </p:pic>
      <p:pic>
        <p:nvPicPr>
          <p:cNvPr id="6" name="Picture 5" descr="20140916 Edouard eye 1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40401" y="4083699"/>
            <a:ext cx="3403599" cy="1914525"/>
          </a:xfrm>
          <a:prstGeom prst="rect">
            <a:avLst/>
          </a:prstGeom>
        </p:spPr>
      </p:pic>
      <p:pic>
        <p:nvPicPr>
          <p:cNvPr id="7" name="Picture 6" descr="20140916 Edouard eye 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085173"/>
            <a:ext cx="3402920" cy="1914143"/>
          </a:xfrm>
          <a:prstGeom prst="rect">
            <a:avLst/>
          </a:prstGeom>
        </p:spPr>
      </p:pic>
      <p:pic>
        <p:nvPicPr>
          <p:cNvPr id="8" name="Picture 7" descr="20140916 N42RF Preflight morning 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15344" y="3733800"/>
            <a:ext cx="2310384" cy="1299591"/>
          </a:xfrm>
          <a:prstGeom prst="rect">
            <a:avLst/>
          </a:prstGeom>
        </p:spPr>
      </p:pic>
    </p:spTree>
    <p:extLst>
      <p:ext uri="{BB962C8B-B14F-4D97-AF65-F5344CB8AC3E}">
        <p14:creationId xmlns:p14="http://schemas.microsoft.com/office/powerpoint/2010/main" val="427688320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0"/>
            <a:ext cx="9144000" cy="1231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3200" dirty="0">
                <a:latin typeface="Comic Sans MS" charset="0"/>
              </a:rPr>
              <a:t>Hurricane </a:t>
            </a:r>
            <a:r>
              <a:rPr lang="en-US" sz="3200" dirty="0" err="1">
                <a:latin typeface="Comic Sans MS" charset="0"/>
              </a:rPr>
              <a:t>Edouard</a:t>
            </a:r>
            <a:r>
              <a:rPr lang="en-US" sz="3200" dirty="0">
                <a:latin typeface="Comic Sans MS" charset="0"/>
              </a:rPr>
              <a:t>: </a:t>
            </a:r>
            <a:r>
              <a:rPr lang="en-US" sz="3200" dirty="0" smtClean="0">
                <a:latin typeface="Comic Sans MS" charset="0"/>
              </a:rPr>
              <a:t>17 </a:t>
            </a:r>
            <a:r>
              <a:rPr lang="en-US" sz="3200" dirty="0">
                <a:latin typeface="Comic Sans MS" charset="0"/>
              </a:rPr>
              <a:t>Sept </a:t>
            </a:r>
            <a:r>
              <a:rPr lang="en-US" sz="3200" dirty="0" smtClean="0">
                <a:latin typeface="Comic Sans MS" charset="0"/>
              </a:rPr>
              <a:t>2014</a:t>
            </a:r>
          </a:p>
          <a:p>
            <a:pPr algn="ctr">
              <a:spcBef>
                <a:spcPct val="50000"/>
              </a:spcBef>
            </a:pPr>
            <a:r>
              <a:rPr lang="en-US" sz="2800" dirty="0" smtClean="0">
                <a:latin typeface="Comic Sans MS" charset="0"/>
              </a:rPr>
              <a:t>TC Diurnal Cycle </a:t>
            </a:r>
            <a:endParaRPr lang="en-US" sz="2800" dirty="0">
              <a:latin typeface="Comic Sans MS" charset="0"/>
            </a:endParaRPr>
          </a:p>
        </p:txBody>
      </p:sp>
      <p:pic>
        <p:nvPicPr>
          <p:cNvPr id="12" name="Picture 11" descr="Slide0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13" name="Picture 12" descr="Slide0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14" name="Picture 13" descr="Slide0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16" name="Picture 15" descr="Slide04.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17" name="Picture 16" descr="Slide0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18" name="Picture 17" descr="Slide06.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19" name="Picture 18" descr="Slide07.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0" name="Picture 19" descr="Slide08.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1" name="Picture 20" descr="Slide09.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2" name="Picture 21" descr="Slide10.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3" name="Picture 22" descr="Slide11.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4" name="Picture 23" descr="Slide12.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5" name="Picture 24" descr="Slide13.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6" name="Picture 25" descr="Slide14.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7" name="Picture 26" descr="Slide15.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8" name="Picture 27" descr="Slide16.jp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29" name="Picture 28" descr="Slide17.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30" name="Picture 29" descr="Slide18.jp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33" name="Picture 32" descr="Slide19.jp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34" name="Picture 33" descr="Slide20.jp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35" name="Picture 34" descr="Slide21.jp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pic>
        <p:nvPicPr>
          <p:cNvPr id="36" name="Picture 35" descr="Slide22.jp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0" y="1828800"/>
            <a:ext cx="9144000" cy="3657600"/>
          </a:xfrm>
          <a:prstGeom prst="rect">
            <a:avLst/>
          </a:prstGeom>
        </p:spPr>
      </p:pic>
    </p:spTree>
    <p:extLst>
      <p:ext uri="{BB962C8B-B14F-4D97-AF65-F5344CB8AC3E}">
        <p14:creationId xmlns:p14="http://schemas.microsoft.com/office/powerpoint/2010/main" val="2395601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65" y="423248"/>
            <a:ext cx="8709631" cy="1143000"/>
          </a:xfrm>
        </p:spPr>
        <p:txBody>
          <a:bodyPr>
            <a:normAutofit fontScale="90000"/>
          </a:bodyPr>
          <a:lstStyle/>
          <a:p>
            <a:r>
              <a:rPr lang="en-US" sz="5300" b="1" dirty="0" smtClean="0"/>
              <a:t>“Assets in </a:t>
            </a:r>
            <a:r>
              <a:rPr lang="en-US" sz="5300" b="1" dirty="0" err="1" smtClean="0"/>
              <a:t>Edouard</a:t>
            </a:r>
            <a:r>
              <a:rPr lang="en-US" sz="5300" b="1" dirty="0" smtClean="0"/>
              <a:t>”:</a:t>
            </a:r>
            <a:br>
              <a:rPr lang="en-US" sz="5300" b="1" dirty="0" smtClean="0"/>
            </a:br>
            <a:r>
              <a:rPr lang="en-US" sz="3600" i="1" dirty="0" smtClean="0"/>
              <a:t>A daily breakdown – 11-14 September</a:t>
            </a:r>
            <a:br>
              <a:rPr lang="en-US" sz="3600" i="1" dirty="0" smtClean="0"/>
            </a:br>
            <a:r>
              <a:rPr lang="en-US" sz="3600" i="1" dirty="0" smtClean="0">
                <a:solidFill>
                  <a:srgbClr val="FF6600"/>
                </a:solidFill>
              </a:rPr>
              <a:t>43 Pre-Storm Ocean Survey on 11</a:t>
            </a:r>
            <a:r>
              <a:rPr lang="en-US" sz="3600" i="1" baseline="30000" dirty="0" smtClean="0">
                <a:solidFill>
                  <a:srgbClr val="FF6600"/>
                </a:solidFill>
              </a:rPr>
              <a:t>th</a:t>
            </a:r>
            <a:r>
              <a:rPr lang="en-US" sz="3600" i="1" dirty="0" smtClean="0">
                <a:solidFill>
                  <a:srgbClr val="FF6600"/>
                </a:solidFill>
              </a:rPr>
              <a:t> and 12</a:t>
            </a:r>
            <a:r>
              <a:rPr lang="en-US" sz="3600" i="1" baseline="30000" dirty="0" smtClean="0">
                <a:solidFill>
                  <a:srgbClr val="FF6600"/>
                </a:solidFill>
              </a:rPr>
              <a:t>th</a:t>
            </a:r>
            <a:r>
              <a:rPr lang="en-US" sz="3600" i="1" dirty="0" smtClean="0">
                <a:solidFill>
                  <a:srgbClr val="FF6600"/>
                </a:solidFill>
              </a:rPr>
              <a:t>…</a:t>
            </a:r>
            <a:br>
              <a:rPr lang="en-US" sz="3600" i="1" dirty="0" smtClean="0">
                <a:solidFill>
                  <a:srgbClr val="FF6600"/>
                </a:solidFill>
              </a:rPr>
            </a:br>
            <a:r>
              <a:rPr lang="en-US" sz="3600" i="1" dirty="0" smtClean="0">
                <a:solidFill>
                  <a:srgbClr val="FF6600"/>
                </a:solidFill>
              </a:rPr>
              <a:t>14</a:t>
            </a:r>
            <a:r>
              <a:rPr lang="en-US" sz="3600" i="1" baseline="30000" dirty="0" smtClean="0">
                <a:solidFill>
                  <a:srgbClr val="FF6600"/>
                </a:solidFill>
              </a:rPr>
              <a:t>th</a:t>
            </a:r>
            <a:r>
              <a:rPr lang="en-US" sz="3600" i="1" dirty="0" smtClean="0">
                <a:solidFill>
                  <a:srgbClr val="FF6600"/>
                </a:solidFill>
              </a:rPr>
              <a:t> Ocean Winds (1</a:t>
            </a:r>
            <a:r>
              <a:rPr lang="en-US" sz="3600" i="1" baseline="30000" dirty="0" smtClean="0">
                <a:solidFill>
                  <a:srgbClr val="FF6600"/>
                </a:solidFill>
              </a:rPr>
              <a:t>st</a:t>
            </a:r>
            <a:r>
              <a:rPr lang="en-US" sz="3600" i="1" dirty="0" smtClean="0">
                <a:solidFill>
                  <a:srgbClr val="FF6600"/>
                </a:solidFill>
              </a:rPr>
              <a:t> In-storm pattern)…  </a:t>
            </a:r>
            <a:endParaRPr lang="en-US" sz="3600" i="1" dirty="0">
              <a:solidFill>
                <a:srgbClr val="FF6600"/>
              </a:solidFill>
            </a:endParaRPr>
          </a:p>
        </p:txBody>
      </p:sp>
      <p:pic>
        <p:nvPicPr>
          <p:cNvPr id="4" name="Picture 3" descr="edouard_12-14.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6252" y="2376488"/>
            <a:ext cx="7447748" cy="4189358"/>
          </a:xfrm>
          <a:prstGeom prst="rect">
            <a:avLst/>
          </a:prstGeom>
        </p:spPr>
      </p:pic>
      <p:sp>
        <p:nvSpPr>
          <p:cNvPr id="5" name="TextBox 4"/>
          <p:cNvSpPr txBox="1"/>
          <p:nvPr/>
        </p:nvSpPr>
        <p:spPr>
          <a:xfrm>
            <a:off x="4468925" y="2388730"/>
            <a:ext cx="979755" cy="523220"/>
          </a:xfrm>
          <a:prstGeom prst="rect">
            <a:avLst/>
          </a:prstGeom>
          <a:noFill/>
        </p:spPr>
        <p:txBody>
          <a:bodyPr wrap="none" rtlCol="0">
            <a:spAutoFit/>
          </a:bodyPr>
          <a:lstStyle/>
          <a:p>
            <a:r>
              <a:rPr lang="en-US" sz="2800" b="1" dirty="0" smtClean="0">
                <a:solidFill>
                  <a:srgbClr val="FF0000"/>
                </a:solidFill>
              </a:rPr>
              <a:t>13 TS</a:t>
            </a:r>
            <a:endParaRPr lang="en-US" sz="2800" b="1" dirty="0">
              <a:solidFill>
                <a:srgbClr val="FF0000"/>
              </a:solidFill>
            </a:endParaRPr>
          </a:p>
        </p:txBody>
      </p:sp>
      <p:sp>
        <p:nvSpPr>
          <p:cNvPr id="6" name="TextBox 5"/>
          <p:cNvSpPr txBox="1"/>
          <p:nvPr/>
        </p:nvSpPr>
        <p:spPr>
          <a:xfrm>
            <a:off x="1817857" y="2376488"/>
            <a:ext cx="1495597" cy="523220"/>
          </a:xfrm>
          <a:prstGeom prst="rect">
            <a:avLst/>
          </a:prstGeom>
          <a:noFill/>
        </p:spPr>
        <p:txBody>
          <a:bodyPr wrap="none" rtlCol="0">
            <a:spAutoFit/>
          </a:bodyPr>
          <a:lstStyle/>
          <a:p>
            <a:r>
              <a:rPr lang="en-US" sz="2800" b="1" dirty="0" smtClean="0">
                <a:solidFill>
                  <a:srgbClr val="FF0000"/>
                </a:solidFill>
              </a:rPr>
              <a:t>11/12 TS</a:t>
            </a:r>
            <a:endParaRPr lang="en-US" sz="2800" b="1" dirty="0">
              <a:solidFill>
                <a:srgbClr val="FF0000"/>
              </a:solidFill>
            </a:endParaRPr>
          </a:p>
        </p:txBody>
      </p:sp>
      <p:sp>
        <p:nvSpPr>
          <p:cNvPr id="7" name="TextBox 6"/>
          <p:cNvSpPr txBox="1"/>
          <p:nvPr/>
        </p:nvSpPr>
        <p:spPr>
          <a:xfrm>
            <a:off x="7011328" y="2388730"/>
            <a:ext cx="1667945" cy="523220"/>
          </a:xfrm>
          <a:prstGeom prst="rect">
            <a:avLst/>
          </a:prstGeom>
          <a:noFill/>
        </p:spPr>
        <p:txBody>
          <a:bodyPr wrap="none" rtlCol="0">
            <a:spAutoFit/>
          </a:bodyPr>
          <a:lstStyle/>
          <a:p>
            <a:r>
              <a:rPr lang="en-US" sz="2800" b="1" dirty="0" smtClean="0">
                <a:solidFill>
                  <a:srgbClr val="FF0000"/>
                </a:solidFill>
              </a:rPr>
              <a:t>14 H (15z)</a:t>
            </a:r>
            <a:endParaRPr lang="en-US" sz="2800" b="1" dirty="0">
              <a:solidFill>
                <a:srgbClr val="FF0000"/>
              </a:solidFill>
            </a:endParaRPr>
          </a:p>
        </p:txBody>
      </p:sp>
      <p:pic>
        <p:nvPicPr>
          <p:cNvPr id="8" name="Picture 7" descr="piggy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47784"/>
            <a:ext cx="932640" cy="921846"/>
          </a:xfrm>
          <a:prstGeom prst="rect">
            <a:avLst/>
          </a:prstGeom>
        </p:spPr>
      </p:pic>
      <p:sp>
        <p:nvSpPr>
          <p:cNvPr id="9" name="Rectangle 8"/>
          <p:cNvSpPr/>
          <p:nvPr/>
        </p:nvSpPr>
        <p:spPr>
          <a:xfrm rot="20690424">
            <a:off x="320571" y="3594905"/>
            <a:ext cx="787655" cy="646331"/>
          </a:xfrm>
          <a:prstGeom prst="rect">
            <a:avLst/>
          </a:prstGeom>
        </p:spPr>
        <p:txBody>
          <a:bodyPr wrap="square">
            <a:spAutoFit/>
          </a:bodyPr>
          <a:lstStyle/>
          <a:p>
            <a:r>
              <a:rPr lang="en-US" sz="3600" b="0" i="0" dirty="0" smtClean="0">
                <a:latin typeface="Wingdings"/>
                <a:ea typeface="Wingdings"/>
                <a:cs typeface="Wingdings"/>
              </a:rPr>
              <a:t></a:t>
            </a:r>
            <a:endParaRPr lang="en-US" sz="3600" dirty="0"/>
          </a:p>
        </p:txBody>
      </p:sp>
      <p:sp>
        <p:nvSpPr>
          <p:cNvPr id="10" name="Rounded Rectangle 9"/>
          <p:cNvSpPr/>
          <p:nvPr/>
        </p:nvSpPr>
        <p:spPr>
          <a:xfrm>
            <a:off x="249765" y="2606156"/>
            <a:ext cx="1098833" cy="10145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piggy43.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1083" y="3598220"/>
            <a:ext cx="575295" cy="568636"/>
          </a:xfrm>
          <a:prstGeom prst="rect">
            <a:avLst/>
          </a:prstGeom>
        </p:spPr>
      </p:pic>
      <p:pic>
        <p:nvPicPr>
          <p:cNvPr id="12" name="Picture 11" descr="hawk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7394" y="2966348"/>
            <a:ext cx="911499" cy="622440"/>
          </a:xfrm>
          <a:prstGeom prst="rect">
            <a:avLst/>
          </a:prstGeom>
        </p:spPr>
      </p:pic>
      <p:pic>
        <p:nvPicPr>
          <p:cNvPr id="14" name="Picture 13" descr="hawk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9844" y="2929047"/>
            <a:ext cx="911499" cy="622440"/>
          </a:xfrm>
          <a:prstGeom prst="rect">
            <a:avLst/>
          </a:prstGeom>
        </p:spPr>
      </p:pic>
    </p:spTree>
    <p:extLst>
      <p:ext uri="{BB962C8B-B14F-4D97-AF65-F5344CB8AC3E}">
        <p14:creationId xmlns:p14="http://schemas.microsoft.com/office/powerpoint/2010/main" val="17966611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800" dirty="0">
                <a:solidFill>
                  <a:srgbClr val="0070C0"/>
                </a:solidFill>
              </a:rPr>
              <a:t>Coyote UAS</a:t>
            </a:r>
            <a:r>
              <a:rPr lang="en-US" sz="4900" dirty="0" smtClean="0">
                <a:solidFill>
                  <a:srgbClr val="0070C0"/>
                </a:solidFill>
              </a:rPr>
              <a:t/>
            </a:r>
            <a:br>
              <a:rPr lang="en-US" sz="4900" dirty="0" smtClean="0">
                <a:solidFill>
                  <a:srgbClr val="0070C0"/>
                </a:solidFill>
              </a:rPr>
            </a:br>
            <a:r>
              <a:rPr lang="en-US" sz="4900" dirty="0" smtClean="0">
                <a:solidFill>
                  <a:srgbClr val="0070C0"/>
                </a:solidFill>
              </a:rPr>
              <a:t>20140916H1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Joe </a:t>
            </a:r>
            <a:r>
              <a:rPr lang="en-US" sz="4000" dirty="0" err="1" smtClean="0"/>
              <a:t>Cione</a:t>
            </a:r>
            <a:endParaRPr lang="en-US" sz="4000" dirty="0"/>
          </a:p>
        </p:txBody>
      </p:sp>
    </p:spTree>
    <p:extLst>
      <p:ext uri="{BB962C8B-B14F-4D97-AF65-F5344CB8AC3E}">
        <p14:creationId xmlns:p14="http://schemas.microsoft.com/office/powerpoint/2010/main" val="24680912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pt_17_ed_spacestatio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56661" y="108081"/>
            <a:ext cx="7828676" cy="2062103"/>
          </a:xfrm>
          <a:prstGeom prst="rect">
            <a:avLst/>
          </a:prstGeom>
          <a:noFill/>
        </p:spPr>
        <p:txBody>
          <a:bodyPr wrap="none" rtlCol="0">
            <a:spAutoFit/>
          </a:bodyPr>
          <a:lstStyle/>
          <a:p>
            <a:pPr algn="ctr"/>
            <a:r>
              <a:rPr lang="en-US" sz="4400" b="1" dirty="0" smtClean="0">
                <a:solidFill>
                  <a:srgbClr val="FF0000"/>
                </a:solidFill>
              </a:rPr>
              <a:t>Hurricane </a:t>
            </a:r>
            <a:r>
              <a:rPr lang="en-US" sz="4400" b="1" dirty="0" err="1" smtClean="0">
                <a:solidFill>
                  <a:srgbClr val="FF0000"/>
                </a:solidFill>
              </a:rPr>
              <a:t>Edouard</a:t>
            </a:r>
            <a:endParaRPr lang="en-US" sz="4400" b="1" dirty="0">
              <a:solidFill>
                <a:srgbClr val="FF0000"/>
              </a:solidFill>
            </a:endParaRPr>
          </a:p>
          <a:p>
            <a:pPr algn="ctr"/>
            <a:r>
              <a:rPr lang="en-US" sz="4200" b="1" i="1" dirty="0" smtClean="0"/>
              <a:t>Coyote Eye/</a:t>
            </a:r>
            <a:r>
              <a:rPr lang="en-US" sz="4200" b="1" i="1" dirty="0" err="1" smtClean="0"/>
              <a:t>Eyewall</a:t>
            </a:r>
            <a:r>
              <a:rPr lang="en-US" sz="4200" b="1" i="1" dirty="0" smtClean="0"/>
              <a:t> Mission</a:t>
            </a:r>
          </a:p>
          <a:p>
            <a:pPr algn="ctr"/>
            <a:r>
              <a:rPr lang="en-US" sz="4200" b="1" i="1" dirty="0" smtClean="0"/>
              <a:t>September 16</a:t>
            </a:r>
            <a:r>
              <a:rPr lang="en-US" sz="4200" b="1" i="1" baseline="30000" dirty="0" smtClean="0"/>
              <a:t>th</a:t>
            </a:r>
            <a:r>
              <a:rPr lang="en-US" sz="4200" b="1" i="1" dirty="0" smtClean="0"/>
              <a:t> 2014  </a:t>
            </a:r>
            <a:endParaRPr lang="en-US" sz="4200" b="1" i="1" dirty="0"/>
          </a:p>
        </p:txBody>
      </p:sp>
      <p:sp>
        <p:nvSpPr>
          <p:cNvPr id="7" name="Rectangle 6"/>
          <p:cNvSpPr/>
          <p:nvPr/>
        </p:nvSpPr>
        <p:spPr>
          <a:xfrm>
            <a:off x="1486281" y="4956701"/>
            <a:ext cx="6147794" cy="1754327"/>
          </a:xfrm>
          <a:prstGeom prst="rect">
            <a:avLst/>
          </a:prstGeom>
        </p:spPr>
        <p:txBody>
          <a:bodyPr wrap="square">
            <a:spAutoFit/>
          </a:bodyPr>
          <a:lstStyle/>
          <a:p>
            <a:pPr algn="ctr"/>
            <a:r>
              <a:rPr lang="en-US" sz="3600" i="1" dirty="0" smtClean="0">
                <a:solidFill>
                  <a:srgbClr val="FFFF00"/>
                </a:solidFill>
              </a:rPr>
              <a:t>De-brief</a:t>
            </a:r>
          </a:p>
          <a:p>
            <a:pPr algn="ctr"/>
            <a:r>
              <a:rPr lang="en-US" sz="3600" i="1" dirty="0" smtClean="0">
                <a:solidFill>
                  <a:srgbClr val="FFFF00"/>
                </a:solidFill>
              </a:rPr>
              <a:t>Miami, </a:t>
            </a:r>
            <a:r>
              <a:rPr lang="en-US" sz="3600" i="1" dirty="0" err="1" smtClean="0">
                <a:solidFill>
                  <a:srgbClr val="FFFF00"/>
                </a:solidFill>
              </a:rPr>
              <a:t>Fl</a:t>
            </a:r>
            <a:r>
              <a:rPr lang="en-US" sz="3600" i="1" dirty="0" smtClean="0">
                <a:solidFill>
                  <a:srgbClr val="FFFF00"/>
                </a:solidFill>
              </a:rPr>
              <a:t>; Boulder, Co</a:t>
            </a:r>
          </a:p>
          <a:p>
            <a:pPr algn="ctr"/>
            <a:r>
              <a:rPr lang="en-US" sz="3600" i="1" dirty="0" smtClean="0">
                <a:solidFill>
                  <a:srgbClr val="FFFF00"/>
                </a:solidFill>
              </a:rPr>
              <a:t>1 October 2014</a:t>
            </a:r>
            <a:endParaRPr lang="en-US" sz="3600" i="1" dirty="0">
              <a:solidFill>
                <a:srgbClr val="FFFF00"/>
              </a:solidFill>
            </a:endParaRPr>
          </a:p>
        </p:txBody>
      </p:sp>
    </p:spTree>
    <p:extLst>
      <p:ext uri="{BB962C8B-B14F-4D97-AF65-F5344CB8AC3E}">
        <p14:creationId xmlns:p14="http://schemas.microsoft.com/office/powerpoint/2010/main" val="386045670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50" y="360331"/>
            <a:ext cx="8555062" cy="441391"/>
          </a:xfrm>
        </p:spPr>
        <p:txBody>
          <a:bodyPr>
            <a:normAutofit fontScale="90000"/>
          </a:bodyPr>
          <a:lstStyle/>
          <a:p>
            <a:r>
              <a:rPr lang="en-US" dirty="0" smtClean="0"/>
              <a:t>First air-deployed UAS mission into a hurricane (a major one at that!)</a:t>
            </a:r>
            <a:endParaRPr lang="en-US" dirty="0"/>
          </a:p>
        </p:txBody>
      </p:sp>
      <p:pic>
        <p:nvPicPr>
          <p:cNvPr id="4" name="Picture 3"/>
          <p:cNvPicPr>
            <a:picLocks noChangeAspect="1"/>
          </p:cNvPicPr>
          <p:nvPr/>
        </p:nvPicPr>
        <p:blipFill>
          <a:blip r:embed="rId2"/>
          <a:stretch>
            <a:fillRect/>
          </a:stretch>
        </p:blipFill>
        <p:spPr>
          <a:xfrm>
            <a:off x="0" y="3264702"/>
            <a:ext cx="9144000" cy="3629464"/>
          </a:xfrm>
          <a:prstGeom prst="rect">
            <a:avLst/>
          </a:prstGeom>
        </p:spPr>
      </p:pic>
      <p:sp>
        <p:nvSpPr>
          <p:cNvPr id="5" name="TextBox 4"/>
          <p:cNvSpPr txBox="1"/>
          <p:nvPr/>
        </p:nvSpPr>
        <p:spPr>
          <a:xfrm>
            <a:off x="838871" y="1528837"/>
            <a:ext cx="7037729" cy="1754327"/>
          </a:xfrm>
          <a:prstGeom prst="rect">
            <a:avLst/>
          </a:prstGeom>
          <a:noFill/>
        </p:spPr>
        <p:txBody>
          <a:bodyPr wrap="none" rtlCol="0">
            <a:spAutoFit/>
          </a:bodyPr>
          <a:lstStyle/>
          <a:p>
            <a:r>
              <a:rPr lang="en-US" b="1" dirty="0" smtClean="0">
                <a:solidFill>
                  <a:srgbClr val="FF0000"/>
                </a:solidFill>
              </a:rPr>
              <a:t>When: 1432Z September 16</a:t>
            </a:r>
            <a:r>
              <a:rPr lang="en-US" b="1" baseline="30000" dirty="0" smtClean="0">
                <a:solidFill>
                  <a:srgbClr val="FF0000"/>
                </a:solidFill>
              </a:rPr>
              <a:t>th</a:t>
            </a:r>
            <a:r>
              <a:rPr lang="en-US" b="1" dirty="0" smtClean="0">
                <a:solidFill>
                  <a:srgbClr val="FF0000"/>
                </a:solidFill>
              </a:rPr>
              <a:t> 2014</a:t>
            </a:r>
          </a:p>
          <a:p>
            <a:r>
              <a:rPr lang="en-US" b="1" dirty="0" smtClean="0">
                <a:solidFill>
                  <a:srgbClr val="FF0000"/>
                </a:solidFill>
              </a:rPr>
              <a:t>Where: Deployed into Major Hurricane </a:t>
            </a:r>
            <a:r>
              <a:rPr lang="en-US" b="1" dirty="0" err="1" smtClean="0">
                <a:solidFill>
                  <a:srgbClr val="FF0000"/>
                </a:solidFill>
              </a:rPr>
              <a:t>Edouard’s</a:t>
            </a:r>
            <a:r>
              <a:rPr lang="en-US" b="1" dirty="0" smtClean="0">
                <a:solidFill>
                  <a:srgbClr val="FF0000"/>
                </a:solidFill>
              </a:rPr>
              <a:t> eye (then </a:t>
            </a:r>
            <a:r>
              <a:rPr lang="en-US" b="1" dirty="0" err="1" smtClean="0">
                <a:solidFill>
                  <a:srgbClr val="FF0000"/>
                </a:solidFill>
              </a:rPr>
              <a:t>eyewall</a:t>
            </a:r>
            <a:r>
              <a:rPr lang="en-US" b="1" dirty="0" smtClean="0">
                <a:solidFill>
                  <a:srgbClr val="FF0000"/>
                </a:solidFill>
              </a:rPr>
              <a:t>)</a:t>
            </a:r>
          </a:p>
          <a:p>
            <a:r>
              <a:rPr lang="en-US" b="1" dirty="0" smtClean="0">
                <a:solidFill>
                  <a:srgbClr val="FF0000"/>
                </a:solidFill>
              </a:rPr>
              <a:t>Deployment aircraft: NOAA WP-3D Orion (42)</a:t>
            </a:r>
          </a:p>
          <a:p>
            <a:r>
              <a:rPr lang="en-US" b="1" dirty="0" smtClean="0">
                <a:solidFill>
                  <a:srgbClr val="FF0000"/>
                </a:solidFill>
              </a:rPr>
              <a:t>UAS flight duration: 28 minutes</a:t>
            </a:r>
          </a:p>
          <a:p>
            <a:r>
              <a:rPr lang="en-US" b="1" dirty="0" smtClean="0">
                <a:solidFill>
                  <a:srgbClr val="FF0000"/>
                </a:solidFill>
              </a:rPr>
              <a:t>Minimum Altitude: 896m </a:t>
            </a:r>
          </a:p>
          <a:p>
            <a:r>
              <a:rPr lang="en-US" b="1" dirty="0" smtClean="0">
                <a:solidFill>
                  <a:srgbClr val="FF0000"/>
                </a:solidFill>
              </a:rPr>
              <a:t>Maximum Wind Speed:</a:t>
            </a:r>
            <a:r>
              <a:rPr lang="en-US" b="1" dirty="0" smtClean="0">
                <a:solidFill>
                  <a:srgbClr val="0000FF"/>
                </a:solidFill>
              </a:rPr>
              <a:t> 100kt @971m (in SW </a:t>
            </a:r>
            <a:r>
              <a:rPr lang="en-US" b="1" dirty="0" err="1" smtClean="0">
                <a:solidFill>
                  <a:srgbClr val="0000FF"/>
                </a:solidFill>
              </a:rPr>
              <a:t>eyewall</a:t>
            </a:r>
            <a:r>
              <a:rPr lang="en-US" b="1" dirty="0" smtClean="0">
                <a:solidFill>
                  <a:srgbClr val="0000FF"/>
                </a:solidFill>
              </a:rPr>
              <a:t>)  Platform record!</a:t>
            </a:r>
            <a:endParaRPr lang="en-US" b="1" dirty="0">
              <a:solidFill>
                <a:srgbClr val="0000FF"/>
              </a:solidFill>
            </a:endParaRPr>
          </a:p>
        </p:txBody>
      </p:sp>
    </p:spTree>
    <p:extLst>
      <p:ext uri="{BB962C8B-B14F-4D97-AF65-F5344CB8AC3E}">
        <p14:creationId xmlns:p14="http://schemas.microsoft.com/office/powerpoint/2010/main" val="34936812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708"/>
            <a:ext cx="8229600" cy="1143000"/>
          </a:xfrm>
        </p:spPr>
        <p:txBody>
          <a:bodyPr>
            <a:normAutofit/>
          </a:bodyPr>
          <a:lstStyle/>
          <a:p>
            <a:r>
              <a:rPr lang="en-US" dirty="0" smtClean="0"/>
              <a:t>SUAVE experiment conducted…</a:t>
            </a:r>
            <a:endParaRPr lang="en-US" dirty="0"/>
          </a:p>
        </p:txBody>
      </p:sp>
      <p:pic>
        <p:nvPicPr>
          <p:cNvPr id="7" name="Picture 6"/>
          <p:cNvPicPr>
            <a:picLocks noChangeAspect="1"/>
          </p:cNvPicPr>
          <p:nvPr/>
        </p:nvPicPr>
        <p:blipFill>
          <a:blip r:embed="rId2"/>
          <a:stretch>
            <a:fillRect/>
          </a:stretch>
        </p:blipFill>
        <p:spPr>
          <a:xfrm>
            <a:off x="325666" y="1566664"/>
            <a:ext cx="8361134" cy="4338941"/>
          </a:xfrm>
          <a:prstGeom prst="rect">
            <a:avLst/>
          </a:prstGeom>
        </p:spPr>
      </p:pic>
    </p:spTree>
    <p:extLst>
      <p:ext uri="{BB962C8B-B14F-4D97-AF65-F5344CB8AC3E}">
        <p14:creationId xmlns:p14="http://schemas.microsoft.com/office/powerpoint/2010/main" val="325842881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778" b="1" dirty="0" smtClean="0"/>
              <a:t>Coyote UAS in </a:t>
            </a:r>
            <a:r>
              <a:rPr lang="en-US" sz="3778" b="1" dirty="0" err="1" smtClean="0"/>
              <a:t>Edouard’s</a:t>
            </a:r>
            <a:r>
              <a:rPr lang="en-US" sz="3778" b="1" dirty="0" smtClean="0"/>
              <a:t> eye…and </a:t>
            </a:r>
            <a:r>
              <a:rPr lang="en-US" sz="3778" b="1" dirty="0" err="1" smtClean="0"/>
              <a:t>eyewall</a:t>
            </a:r>
            <a:r>
              <a:rPr lang="en-US" sz="3778" b="1" dirty="0" smtClean="0"/>
              <a:t>..</a:t>
            </a:r>
            <a:br>
              <a:rPr lang="en-US" sz="3778" b="1" dirty="0" smtClean="0"/>
            </a:br>
            <a:r>
              <a:rPr lang="en-US" sz="2700" i="1" dirty="0" smtClean="0">
                <a:solidFill>
                  <a:srgbClr val="FF6600"/>
                </a:solidFill>
              </a:rPr>
              <a:t>~10kt </a:t>
            </a:r>
            <a:r>
              <a:rPr lang="en-US" sz="2700" i="1" dirty="0" smtClean="0">
                <a:solidFill>
                  <a:srgbClr val="0000FF"/>
                </a:solidFill>
              </a:rPr>
              <a:t>SE </a:t>
            </a:r>
            <a:r>
              <a:rPr lang="en-US" sz="2700" i="1" dirty="0" smtClean="0">
                <a:solidFill>
                  <a:srgbClr val="FF6600"/>
                </a:solidFill>
              </a:rPr>
              <a:t>in eye; Max 100kt in </a:t>
            </a:r>
            <a:r>
              <a:rPr lang="en-US" sz="2700" i="1" dirty="0" smtClean="0">
                <a:solidFill>
                  <a:srgbClr val="0000FF"/>
                </a:solidFill>
              </a:rPr>
              <a:t>SW</a:t>
            </a:r>
            <a:r>
              <a:rPr lang="en-US" sz="2700" i="1" dirty="0" smtClean="0">
                <a:solidFill>
                  <a:srgbClr val="FF6600"/>
                </a:solidFill>
              </a:rPr>
              <a:t> </a:t>
            </a:r>
            <a:r>
              <a:rPr lang="en-US" sz="2700" i="1" dirty="0" err="1" smtClean="0">
                <a:solidFill>
                  <a:srgbClr val="FF6600"/>
                </a:solidFill>
              </a:rPr>
              <a:t>eyewall</a:t>
            </a:r>
            <a:r>
              <a:rPr lang="en-US" sz="2700" i="1" dirty="0" smtClean="0">
                <a:solidFill>
                  <a:srgbClr val="FF6600"/>
                </a:solidFill>
              </a:rPr>
              <a:t>  (</a:t>
            </a:r>
            <a:r>
              <a:rPr lang="en-US" sz="2700" i="1" dirty="0" smtClean="0">
                <a:solidFill>
                  <a:srgbClr val="FF6600"/>
                </a:solidFill>
                <a:latin typeface="Symbol"/>
              </a:rPr>
              <a:t>D</a:t>
            </a:r>
            <a:r>
              <a:rPr lang="en-US" sz="2700" i="1" dirty="0" smtClean="0">
                <a:solidFill>
                  <a:srgbClr val="FF6600"/>
                </a:solidFill>
              </a:rPr>
              <a:t>t~15 min!)</a:t>
            </a:r>
            <a:endParaRPr lang="en-US" sz="2700" i="1" dirty="0">
              <a:solidFill>
                <a:srgbClr val="FF6600"/>
              </a:solidFill>
            </a:endParaRPr>
          </a:p>
        </p:txBody>
      </p:sp>
      <p:pic>
        <p:nvPicPr>
          <p:cNvPr id="13" name="Picture 12" descr="dd_ff_coyote_all_900 copy.pdf"/>
          <p:cNvPicPr>
            <a:picLocks noChangeAspect="1"/>
          </p:cNvPicPr>
          <p:nvPr/>
        </p:nvPicPr>
        <p:blipFill>
          <a:blip r:embed="rId2"/>
          <a:stretch>
            <a:fillRect/>
          </a:stretch>
        </p:blipFill>
        <p:spPr>
          <a:xfrm>
            <a:off x="1230574" y="1158299"/>
            <a:ext cx="6138782" cy="5715000"/>
          </a:xfrm>
          <a:prstGeom prst="rect">
            <a:avLst/>
          </a:prstGeom>
        </p:spPr>
      </p:pic>
    </p:spTree>
    <p:extLst>
      <p:ext uri="{BB962C8B-B14F-4D97-AF65-F5344CB8AC3E}">
        <p14:creationId xmlns:p14="http://schemas.microsoft.com/office/powerpoint/2010/main" val="300885142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0781"/>
            <a:ext cx="9144000" cy="1143000"/>
          </a:xfrm>
        </p:spPr>
        <p:txBody>
          <a:bodyPr>
            <a:normAutofit fontScale="90000"/>
          </a:bodyPr>
          <a:lstStyle/>
          <a:p>
            <a:r>
              <a:rPr lang="en-US" sz="3778" b="1" dirty="0" smtClean="0"/>
              <a:t>Coyote UAS in </a:t>
            </a:r>
            <a:r>
              <a:rPr lang="en-US" sz="3778" b="1" dirty="0" err="1" smtClean="0"/>
              <a:t>Edouard’s</a:t>
            </a:r>
            <a:r>
              <a:rPr lang="en-US" sz="3778" b="1" dirty="0" smtClean="0"/>
              <a:t> eye…</a:t>
            </a:r>
            <a:br>
              <a:rPr lang="en-US" sz="3778" b="1" dirty="0" smtClean="0"/>
            </a:br>
            <a:r>
              <a:rPr lang="en-US" sz="3778" b="1" dirty="0" smtClean="0"/>
              <a:t>and </a:t>
            </a:r>
            <a:r>
              <a:rPr lang="en-US" sz="3778" b="1" dirty="0" err="1" smtClean="0"/>
              <a:t>eyewall</a:t>
            </a:r>
            <a:r>
              <a:rPr lang="en-US" sz="3778" b="1" dirty="0" smtClean="0"/>
              <a:t>..</a:t>
            </a:r>
            <a:br>
              <a:rPr lang="en-US" sz="3778" b="1" dirty="0" smtClean="0"/>
            </a:br>
            <a:r>
              <a:rPr lang="en-US" sz="2700" i="1" dirty="0" smtClean="0">
                <a:solidFill>
                  <a:schemeClr val="tx2"/>
                </a:solidFill>
              </a:rPr>
              <a:t>Visible and IR (1445Z Sept 16th)</a:t>
            </a:r>
            <a:r>
              <a:rPr lang="en-US" sz="2700" i="1" dirty="0" smtClean="0">
                <a:solidFill>
                  <a:srgbClr val="FF6600"/>
                </a:solidFill>
              </a:rPr>
              <a:t/>
            </a:r>
            <a:br>
              <a:rPr lang="en-US" sz="2700" i="1" dirty="0" smtClean="0">
                <a:solidFill>
                  <a:srgbClr val="FF6600"/>
                </a:solidFill>
              </a:rPr>
            </a:br>
            <a:r>
              <a:rPr lang="en-US" sz="2400" i="1" dirty="0" smtClean="0">
                <a:solidFill>
                  <a:srgbClr val="FF6600"/>
                </a:solidFill>
              </a:rPr>
              <a:t>Angle of Satellite image distorts co-location of Coyote in </a:t>
            </a:r>
            <a:r>
              <a:rPr lang="en-US" sz="2400" i="1" dirty="0" err="1" smtClean="0">
                <a:solidFill>
                  <a:srgbClr val="FF6600"/>
                </a:solidFill>
              </a:rPr>
              <a:t>Edouard’s</a:t>
            </a:r>
            <a:r>
              <a:rPr lang="en-US" sz="2400" i="1" dirty="0" smtClean="0">
                <a:solidFill>
                  <a:srgbClr val="FF6600"/>
                </a:solidFill>
              </a:rPr>
              <a:t> eye…After losing communications via satellite and the P-3, @ ~1454Z the UAS climbs and -tries- to get back into eye…Did it ever make it ?</a:t>
            </a:r>
            <a:endParaRPr lang="en-US" sz="2400" i="1" dirty="0">
              <a:solidFill>
                <a:srgbClr val="FF66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7045" y="2434778"/>
            <a:ext cx="3618686" cy="3989298"/>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75727"/>
            <a:ext cx="3014478" cy="311894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3629" y="2765570"/>
            <a:ext cx="3176584" cy="4092430"/>
          </a:xfrm>
          <a:prstGeom prst="rect">
            <a:avLst/>
          </a:prstGeom>
        </p:spPr>
      </p:pic>
    </p:spTree>
    <p:extLst>
      <p:ext uri="{BB962C8B-B14F-4D97-AF65-F5344CB8AC3E}">
        <p14:creationId xmlns:p14="http://schemas.microsoft.com/office/powerpoint/2010/main" val="249410612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smtClean="0">
                <a:solidFill>
                  <a:srgbClr val="0070C0"/>
                </a:solidFill>
              </a:rPr>
              <a:t>Ocean winds</a:t>
            </a:r>
            <a:r>
              <a:rPr lang="en-US" sz="4900" dirty="0" smtClean="0">
                <a:solidFill>
                  <a:srgbClr val="0070C0"/>
                </a:solidFill>
              </a:rPr>
              <a:t/>
            </a:r>
            <a:br>
              <a:rPr lang="en-US" sz="4900" dirty="0" smtClean="0">
                <a:solidFill>
                  <a:srgbClr val="0070C0"/>
                </a:solidFill>
              </a:rPr>
            </a:br>
            <a:r>
              <a:rPr lang="en-US" sz="4900" dirty="0" smtClean="0">
                <a:solidFill>
                  <a:srgbClr val="0070C0"/>
                </a:solidFill>
              </a:rPr>
              <a:t>20140916I1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err="1" smtClean="0"/>
              <a:t>Sim</a:t>
            </a:r>
            <a:r>
              <a:rPr lang="en-US" sz="4000" dirty="0" smtClean="0"/>
              <a:t> </a:t>
            </a:r>
            <a:r>
              <a:rPr lang="en-US" sz="4000" dirty="0" err="1" smtClean="0"/>
              <a:t>Abserson</a:t>
            </a:r>
            <a:endParaRPr lang="en-US" sz="4000" dirty="0"/>
          </a:p>
        </p:txBody>
      </p:sp>
    </p:spTree>
    <p:extLst>
      <p:ext uri="{BB962C8B-B14F-4D97-AF65-F5344CB8AC3E}">
        <p14:creationId xmlns:p14="http://schemas.microsoft.com/office/powerpoint/2010/main" val="39946858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Screen Shot 2014-09-30 at 12.33.04 PM.png"/>
          <p:cNvPicPr/>
          <p:nvPr/>
        </p:nvPicPr>
        <p:blipFill>
          <a:blip r:embed="rId2" cstate="email">
            <a:extLst>
              <a:ext uri="{28A0092B-C50C-407E-A947-70E740481C1C}">
                <a14:useLocalDpi xmlns:a14="http://schemas.microsoft.com/office/drawing/2010/main"/>
              </a:ext>
            </a:extLst>
          </a:blip>
          <a:stretch>
            <a:fillRect/>
          </a:stretch>
        </p:blipFill>
        <p:spPr>
          <a:xfrm>
            <a:off x="-1972152" y="0"/>
            <a:ext cx="7769000" cy="6858000"/>
          </a:xfrm>
          <a:prstGeom prst="rect">
            <a:avLst/>
          </a:prstGeom>
          <a:ln w="12700">
            <a:miter lim="400000"/>
          </a:ln>
        </p:spPr>
      </p:pic>
      <p:pic>
        <p:nvPicPr>
          <p:cNvPr id="33" name="pasted-image.tif"/>
          <p:cNvPicPr/>
          <p:nvPr/>
        </p:nvPicPr>
        <p:blipFill>
          <a:blip r:embed="rId3" cstate="email">
            <a:extLst>
              <a:ext uri="{28A0092B-C50C-407E-A947-70E740481C1C}">
                <a14:useLocalDpi xmlns:a14="http://schemas.microsoft.com/office/drawing/2010/main"/>
              </a:ext>
            </a:extLst>
          </a:blip>
          <a:stretch>
            <a:fillRect/>
          </a:stretch>
        </p:blipFill>
        <p:spPr>
          <a:xfrm>
            <a:off x="4680586" y="678656"/>
            <a:ext cx="4464844" cy="4464844"/>
          </a:xfrm>
          <a:prstGeom prst="rect">
            <a:avLst/>
          </a:prstGeom>
          <a:ln w="12700">
            <a:miter lim="400000"/>
          </a:ln>
        </p:spPr>
      </p:pic>
      <p:sp>
        <p:nvSpPr>
          <p:cNvPr id="34" name="Shape 34"/>
          <p:cNvSpPr/>
          <p:nvPr/>
        </p:nvSpPr>
        <p:spPr>
          <a:xfrm>
            <a:off x="6665235" y="110902"/>
            <a:ext cx="1585366" cy="4568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Arial"/>
                <a:ea typeface="Arial"/>
                <a:cs typeface="Arial"/>
                <a:sym typeface="Arial"/>
              </a:defRPr>
            </a:lvl1pPr>
          </a:lstStyle>
          <a:p>
            <a:pPr lvl="0">
              <a:defRPr sz="1800">
                <a:solidFill>
                  <a:srgbClr val="000000"/>
                </a:solidFill>
              </a:defRPr>
            </a:pPr>
            <a:r>
              <a:rPr sz="2500">
                <a:solidFill>
                  <a:srgbClr val="FFFFFF"/>
                </a:solidFill>
              </a:rPr>
              <a:t>20140916I</a:t>
            </a:r>
          </a:p>
        </p:txBody>
      </p:sp>
      <p:sp>
        <p:nvSpPr>
          <p:cNvPr id="35" name="Shape 35"/>
          <p:cNvSpPr/>
          <p:nvPr/>
        </p:nvSpPr>
        <p:spPr>
          <a:xfrm>
            <a:off x="5782972" y="5244728"/>
            <a:ext cx="3364493" cy="1226294"/>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lgn="l">
              <a:defRPr>
                <a:latin typeface="Arial"/>
                <a:ea typeface="Arial"/>
                <a:cs typeface="Arial"/>
                <a:sym typeface="Arial"/>
              </a:defRPr>
            </a:lvl1pPr>
          </a:lstStyle>
          <a:p>
            <a:pPr lvl="0">
              <a:defRPr sz="1800">
                <a:solidFill>
                  <a:srgbClr val="000000"/>
                </a:solidFill>
              </a:defRPr>
            </a:pPr>
            <a:r>
              <a:rPr sz="2500">
                <a:solidFill>
                  <a:srgbClr val="FFFFFF"/>
                </a:solidFill>
              </a:rPr>
              <a:t>Double eyewall, none of the passes in strong convection</a:t>
            </a:r>
          </a:p>
        </p:txBody>
      </p:sp>
    </p:spTree>
    <p:extLst>
      <p:ext uri="{BB962C8B-B14F-4D97-AF65-F5344CB8AC3E}">
        <p14:creationId xmlns:p14="http://schemas.microsoft.com/office/powerpoint/2010/main" val="33221922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NESDIS Ocean Winds Experiment</a:t>
            </a:r>
            <a:br>
              <a:rPr lang="en-US" dirty="0" smtClean="0"/>
            </a:br>
            <a:r>
              <a:rPr lang="en-US" dirty="0" smtClean="0"/>
              <a:t>Hurricane </a:t>
            </a:r>
            <a:r>
              <a:rPr lang="en-US" dirty="0" err="1" smtClean="0"/>
              <a:t>Edouard</a:t>
            </a:r>
            <a:endParaRPr lang="en-US" dirty="0"/>
          </a:p>
        </p:txBody>
      </p:sp>
      <p:sp>
        <p:nvSpPr>
          <p:cNvPr id="3" name="Content Placeholder 2"/>
          <p:cNvSpPr>
            <a:spLocks noGrp="1"/>
          </p:cNvSpPr>
          <p:nvPr>
            <p:ph idx="1"/>
          </p:nvPr>
        </p:nvSpPr>
        <p:spPr/>
        <p:txBody>
          <a:bodyPr>
            <a:normAutofit/>
          </a:bodyPr>
          <a:lstStyle/>
          <a:p>
            <a:r>
              <a:rPr lang="en-US" sz="2800" dirty="0" smtClean="0"/>
              <a:t>Provided the first opportunity in 3 years (since we started collecting cross-polarized radar data with IWRAP) to sample winds above category 1 strength</a:t>
            </a:r>
          </a:p>
          <a:p>
            <a:pPr lvl="1"/>
            <a:r>
              <a:rPr lang="en-US" sz="2400" dirty="0" smtClean="0"/>
              <a:t>Data will support the follow-on ASCAT design for </a:t>
            </a:r>
            <a:r>
              <a:rPr lang="en-US" sz="2400" smtClean="0"/>
              <a:t>Europe’s EPS</a:t>
            </a:r>
            <a:r>
              <a:rPr lang="en-US" sz="2400" dirty="0" smtClean="0"/>
              <a:t>-SG program (follow-on polar satellite program to METOP)</a:t>
            </a:r>
          </a:p>
          <a:p>
            <a:pPr lvl="1"/>
            <a:r>
              <a:rPr lang="en-US" sz="2400" dirty="0" smtClean="0"/>
              <a:t>Goal is to characterize cross-pol performance in high winds</a:t>
            </a:r>
          </a:p>
          <a:p>
            <a:r>
              <a:rPr lang="en-US" sz="2800" dirty="0" smtClean="0"/>
              <a:t>The </a:t>
            </a:r>
            <a:r>
              <a:rPr lang="en-US" sz="2800" dirty="0" err="1" smtClean="0"/>
              <a:t>Edouard</a:t>
            </a:r>
            <a:r>
              <a:rPr lang="en-US" sz="2800" dirty="0" smtClean="0"/>
              <a:t> flights provided AMSR2 under flight opportunities in support of product validation</a:t>
            </a:r>
          </a:p>
          <a:p>
            <a:endParaRPr lang="en-US" dirty="0"/>
          </a:p>
        </p:txBody>
      </p:sp>
    </p:spTree>
    <p:extLst>
      <p:ext uri="{BB962C8B-B14F-4D97-AF65-F5344CB8AC3E}">
        <p14:creationId xmlns:p14="http://schemas.microsoft.com/office/powerpoint/2010/main" val="318939164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NESDIS Ocean Winds Experiment</a:t>
            </a:r>
            <a:br>
              <a:rPr lang="en-US" dirty="0" smtClean="0"/>
            </a:br>
            <a:r>
              <a:rPr lang="en-US" dirty="0" smtClean="0"/>
              <a:t>Hurricane </a:t>
            </a:r>
            <a:r>
              <a:rPr lang="en-US" dirty="0" err="1" smtClean="0"/>
              <a:t>Edouard</a:t>
            </a:r>
            <a:endParaRPr lang="en-US" dirty="0"/>
          </a:p>
        </p:txBody>
      </p:sp>
      <p:sp>
        <p:nvSpPr>
          <p:cNvPr id="3" name="Content Placeholder 2"/>
          <p:cNvSpPr>
            <a:spLocks noGrp="1"/>
          </p:cNvSpPr>
          <p:nvPr>
            <p:ph idx="1"/>
          </p:nvPr>
        </p:nvSpPr>
        <p:spPr/>
        <p:txBody>
          <a:bodyPr/>
          <a:lstStyle/>
          <a:p>
            <a:r>
              <a:rPr lang="en-US" dirty="0" smtClean="0"/>
              <a:t>Higher wind and rain areas targeted</a:t>
            </a:r>
          </a:p>
          <a:p>
            <a:r>
              <a:rPr lang="en-US" dirty="0" smtClean="0"/>
              <a:t>Data collected</a:t>
            </a:r>
          </a:p>
          <a:p>
            <a:pPr lvl="1"/>
            <a:r>
              <a:rPr lang="en-US" dirty="0" smtClean="0"/>
              <a:t>GPS </a:t>
            </a:r>
            <a:r>
              <a:rPr lang="en-US" dirty="0" err="1" smtClean="0"/>
              <a:t>dropsondes</a:t>
            </a:r>
            <a:r>
              <a:rPr lang="en-US" dirty="0" smtClean="0"/>
              <a:t> mostly targeting radii of max minds</a:t>
            </a:r>
          </a:p>
          <a:p>
            <a:pPr lvl="1"/>
            <a:r>
              <a:rPr lang="en-US" dirty="0" smtClean="0"/>
              <a:t>AXBT for SST tie down points</a:t>
            </a:r>
          </a:p>
          <a:p>
            <a:pPr lvl="1"/>
            <a:r>
              <a:rPr lang="en-US" dirty="0" smtClean="0"/>
              <a:t>IWRAP data (C-band and Ku-band, co- and x-pol)</a:t>
            </a:r>
          </a:p>
          <a:p>
            <a:pPr lvl="1"/>
            <a:r>
              <a:rPr lang="en-US" dirty="0" smtClean="0"/>
              <a:t>SFMR</a:t>
            </a:r>
          </a:p>
          <a:p>
            <a:pPr lvl="1"/>
            <a:endParaRPr lang="en-US" dirty="0"/>
          </a:p>
        </p:txBody>
      </p:sp>
    </p:spTree>
    <p:extLst>
      <p:ext uri="{BB962C8B-B14F-4D97-AF65-F5344CB8AC3E}">
        <p14:creationId xmlns:p14="http://schemas.microsoft.com/office/powerpoint/2010/main" val="39822971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605" y="301658"/>
            <a:ext cx="9022395" cy="1143000"/>
          </a:xfrm>
        </p:spPr>
        <p:txBody>
          <a:bodyPr>
            <a:normAutofit fontScale="90000"/>
          </a:bodyPr>
          <a:lstStyle/>
          <a:p>
            <a:r>
              <a:rPr lang="en-US" sz="5300" b="1" dirty="0" smtClean="0"/>
              <a:t>“Assets in </a:t>
            </a:r>
            <a:r>
              <a:rPr lang="en-US" sz="5300" b="1" dirty="0" err="1" smtClean="0"/>
              <a:t>Edouard</a:t>
            </a:r>
            <a:r>
              <a:rPr lang="en-US" sz="5300" b="1" dirty="0" smtClean="0"/>
              <a:t>”:</a:t>
            </a:r>
            <a:br>
              <a:rPr lang="en-US" sz="5300" b="1" dirty="0" smtClean="0"/>
            </a:br>
            <a:r>
              <a:rPr lang="en-US" sz="3600" i="1" dirty="0" smtClean="0"/>
              <a:t>A daily breakdown – 15-16 September</a:t>
            </a:r>
            <a:br>
              <a:rPr lang="en-US" sz="3600" i="1" dirty="0" smtClean="0"/>
            </a:br>
            <a:r>
              <a:rPr lang="en-US" sz="3100" b="1" i="1" dirty="0" smtClean="0">
                <a:solidFill>
                  <a:schemeClr val="accent6"/>
                </a:solidFill>
              </a:rPr>
              <a:t>Sept. 16</a:t>
            </a:r>
            <a:r>
              <a:rPr lang="en-US" sz="3100" b="1" i="1" baseline="30000" dirty="0" smtClean="0">
                <a:solidFill>
                  <a:schemeClr val="accent6"/>
                </a:solidFill>
              </a:rPr>
              <a:t>th</a:t>
            </a:r>
            <a:r>
              <a:rPr lang="en-US" sz="3100" b="1" i="1" dirty="0" smtClean="0">
                <a:solidFill>
                  <a:schemeClr val="accent6"/>
                </a:solidFill>
              </a:rPr>
              <a:t>: 1</a:t>
            </a:r>
            <a:r>
              <a:rPr lang="en-US" sz="3100" b="1" i="1" baseline="30000" dirty="0" smtClean="0">
                <a:solidFill>
                  <a:schemeClr val="accent6"/>
                </a:solidFill>
              </a:rPr>
              <a:t>st</a:t>
            </a:r>
            <a:r>
              <a:rPr lang="en-US" sz="3100" b="1" i="1" dirty="0" smtClean="0">
                <a:solidFill>
                  <a:schemeClr val="accent6"/>
                </a:solidFill>
              </a:rPr>
              <a:t> Successful air-deployed UAS mission into a hurricane (Coyote)</a:t>
            </a:r>
            <a:r>
              <a:rPr lang="en-US" sz="3600" i="1" dirty="0" smtClean="0"/>
              <a:t> </a:t>
            </a:r>
            <a:endParaRPr lang="en-US" sz="3600" i="1" dirty="0"/>
          </a:p>
        </p:txBody>
      </p:sp>
      <p:pic>
        <p:nvPicPr>
          <p:cNvPr id="3" name="Picture 2" descr="edouard_15.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605" y="2079627"/>
            <a:ext cx="5225067" cy="3918801"/>
          </a:xfrm>
          <a:prstGeom prst="rect">
            <a:avLst/>
          </a:prstGeom>
        </p:spPr>
      </p:pic>
      <p:sp>
        <p:nvSpPr>
          <p:cNvPr id="6" name="TextBox 5"/>
          <p:cNvSpPr txBox="1"/>
          <p:nvPr/>
        </p:nvSpPr>
        <p:spPr>
          <a:xfrm>
            <a:off x="121605" y="1958037"/>
            <a:ext cx="856349" cy="523220"/>
          </a:xfrm>
          <a:prstGeom prst="rect">
            <a:avLst/>
          </a:prstGeom>
          <a:noFill/>
        </p:spPr>
        <p:txBody>
          <a:bodyPr wrap="none" rtlCol="0">
            <a:spAutoFit/>
          </a:bodyPr>
          <a:lstStyle/>
          <a:p>
            <a:r>
              <a:rPr lang="en-US" sz="2800" b="1" dirty="0" smtClean="0">
                <a:solidFill>
                  <a:srgbClr val="FF0000"/>
                </a:solidFill>
              </a:rPr>
              <a:t>15 H</a:t>
            </a:r>
            <a:endParaRPr lang="en-US" sz="2800" b="1" dirty="0">
              <a:solidFill>
                <a:srgbClr val="FF0000"/>
              </a:solidFill>
            </a:endParaRPr>
          </a:p>
        </p:txBody>
      </p:sp>
      <p:pic>
        <p:nvPicPr>
          <p:cNvPr id="7" name="Picture 6" descr="piggy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0560" y="4330026"/>
            <a:ext cx="648558" cy="641052"/>
          </a:xfrm>
          <a:prstGeom prst="rect">
            <a:avLst/>
          </a:prstGeom>
        </p:spPr>
      </p:pic>
      <p:pic>
        <p:nvPicPr>
          <p:cNvPr id="8" name="Picture 7" descr="Kermit_the_Frog4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0560" y="3126756"/>
            <a:ext cx="550923" cy="688654"/>
          </a:xfrm>
          <a:prstGeom prst="rect">
            <a:avLst/>
          </a:prstGeom>
        </p:spPr>
      </p:pic>
      <p:pic>
        <p:nvPicPr>
          <p:cNvPr id="9" name="Picture 8" descr="hawk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4391" y="2065495"/>
            <a:ext cx="911499" cy="622440"/>
          </a:xfrm>
          <a:prstGeom prst="rect">
            <a:avLst/>
          </a:prstGeom>
        </p:spPr>
      </p:pic>
      <p:pic>
        <p:nvPicPr>
          <p:cNvPr id="10" name="Picture 9" descr="Muppets-8-Super-Gonzo.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5631" y="2566152"/>
            <a:ext cx="655162" cy="645499"/>
          </a:xfrm>
          <a:prstGeom prst="rect">
            <a:avLst/>
          </a:prstGeom>
        </p:spPr>
      </p:pic>
      <p:pic>
        <p:nvPicPr>
          <p:cNvPr id="17" name="Picture 16" descr="edouard.a2014259.1735.2km_0.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6672" y="2065495"/>
            <a:ext cx="3716512" cy="4778373"/>
          </a:xfrm>
          <a:prstGeom prst="rect">
            <a:avLst/>
          </a:prstGeom>
        </p:spPr>
      </p:pic>
      <p:sp>
        <p:nvSpPr>
          <p:cNvPr id="18" name="TextBox 17"/>
          <p:cNvSpPr txBox="1"/>
          <p:nvPr/>
        </p:nvSpPr>
        <p:spPr>
          <a:xfrm>
            <a:off x="5346672" y="2039179"/>
            <a:ext cx="1170187" cy="523220"/>
          </a:xfrm>
          <a:prstGeom prst="rect">
            <a:avLst/>
          </a:prstGeom>
          <a:noFill/>
        </p:spPr>
        <p:txBody>
          <a:bodyPr wrap="none" rtlCol="0">
            <a:spAutoFit/>
          </a:bodyPr>
          <a:lstStyle/>
          <a:p>
            <a:r>
              <a:rPr lang="en-US" sz="2800" b="1" dirty="0" smtClean="0">
                <a:solidFill>
                  <a:srgbClr val="FF0000"/>
                </a:solidFill>
              </a:rPr>
              <a:t>16 MH</a:t>
            </a:r>
            <a:endParaRPr lang="en-US" sz="2800" b="1" dirty="0">
              <a:solidFill>
                <a:srgbClr val="FF0000"/>
              </a:solidFill>
            </a:endParaRPr>
          </a:p>
        </p:txBody>
      </p:sp>
      <p:pic>
        <p:nvPicPr>
          <p:cNvPr id="19" name="Picture 18" descr="Kermit_the_Frog4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068" y="3126756"/>
            <a:ext cx="550923" cy="688654"/>
          </a:xfrm>
          <a:prstGeom prst="rect">
            <a:avLst/>
          </a:prstGeom>
        </p:spPr>
      </p:pic>
      <p:pic>
        <p:nvPicPr>
          <p:cNvPr id="20" name="Picture 19" descr="piggy43.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3068" y="4495885"/>
            <a:ext cx="648558" cy="641052"/>
          </a:xfrm>
          <a:prstGeom prst="rect">
            <a:avLst/>
          </a:prstGeom>
        </p:spPr>
      </p:pic>
      <p:pic>
        <p:nvPicPr>
          <p:cNvPr id="21" name="Picture 20" descr="coyote_moon.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97778" y="4004513"/>
            <a:ext cx="590579" cy="411229"/>
          </a:xfrm>
          <a:prstGeom prst="rect">
            <a:avLst/>
          </a:prstGeom>
        </p:spPr>
      </p:pic>
      <p:pic>
        <p:nvPicPr>
          <p:cNvPr id="22" name="Picture 21" descr="hawk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76858" y="2170037"/>
            <a:ext cx="911499" cy="622440"/>
          </a:xfrm>
          <a:prstGeom prst="rect">
            <a:avLst/>
          </a:prstGeom>
        </p:spPr>
      </p:pic>
    </p:spTree>
    <p:extLst>
      <p:ext uri="{BB962C8B-B14F-4D97-AF65-F5344CB8AC3E}">
        <p14:creationId xmlns:p14="http://schemas.microsoft.com/office/powerpoint/2010/main" val="270620426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Model evaluation experiment </a:t>
            </a:r>
            <a:br>
              <a:rPr lang="en-US" sz="4900" dirty="0" smtClean="0">
                <a:solidFill>
                  <a:srgbClr val="0070C0"/>
                </a:solidFill>
              </a:rPr>
            </a:br>
            <a:r>
              <a:rPr lang="en-US" sz="4900" dirty="0" smtClean="0">
                <a:solidFill>
                  <a:srgbClr val="0070C0"/>
                </a:solidFill>
              </a:rPr>
              <a:t>20140917H1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Evan </a:t>
            </a:r>
            <a:r>
              <a:rPr lang="en-US" sz="4000" dirty="0" err="1" smtClean="0"/>
              <a:t>Kalina</a:t>
            </a:r>
            <a:endParaRPr lang="en-US" sz="4000" dirty="0"/>
          </a:p>
        </p:txBody>
      </p:sp>
    </p:spTree>
    <p:extLst>
      <p:ext uri="{BB962C8B-B14F-4D97-AF65-F5344CB8AC3E}">
        <p14:creationId xmlns:p14="http://schemas.microsoft.com/office/powerpoint/2010/main" val="343277628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ftp://ftp.aoml.noaa.gov/pub/hrd/dunion/edouard/140917/ftk_140917h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6" name="Picture 4" descr="ftp://ftp.aoml.noaa.gov/pub/hrd/dunion/edouard/140917/ftk_140917h1.png"/>
          <p:cNvPicPr>
            <a:picLocks noChangeAspect="1" noChangeArrowheads="1"/>
          </p:cNvPicPr>
          <p:nvPr/>
        </p:nvPicPr>
        <p:blipFill>
          <a:blip r:embed="rId2" cstate="email">
            <a:extLst>
              <a:ext uri="{28A0092B-C50C-407E-A947-70E740481C1C}">
                <a14:useLocalDpi xmlns:a14="http://schemas.microsoft.com/office/drawing/2010/main"/>
              </a:ext>
            </a:extLst>
          </a:blip>
          <a:srcRect l="6000" t="7767" r="9000" b="5502"/>
          <a:stretch>
            <a:fillRect/>
          </a:stretch>
        </p:blipFill>
        <p:spPr bwMode="auto">
          <a:xfrm>
            <a:off x="7960" y="1450777"/>
            <a:ext cx="4640240" cy="3657600"/>
          </a:xfrm>
          <a:prstGeom prst="rect">
            <a:avLst/>
          </a:prstGeom>
          <a:noFill/>
        </p:spPr>
      </p:pic>
      <p:sp>
        <p:nvSpPr>
          <p:cNvPr id="6" name="TextBox 5"/>
          <p:cNvSpPr txBox="1"/>
          <p:nvPr/>
        </p:nvSpPr>
        <p:spPr>
          <a:xfrm>
            <a:off x="0" y="0"/>
            <a:ext cx="9144000" cy="646331"/>
          </a:xfrm>
          <a:prstGeom prst="rect">
            <a:avLst/>
          </a:prstGeom>
          <a:noFill/>
        </p:spPr>
        <p:txBody>
          <a:bodyPr wrap="square" rtlCol="0">
            <a:spAutoFit/>
          </a:bodyPr>
          <a:lstStyle/>
          <a:p>
            <a:pPr algn="ctr"/>
            <a:r>
              <a:rPr lang="en-US" sz="3600" dirty="0" smtClean="0">
                <a:solidFill>
                  <a:srgbClr val="0000FF"/>
                </a:solidFill>
              </a:rPr>
              <a:t>NOAA 42 SEPT 17 2014</a:t>
            </a:r>
          </a:p>
        </p:txBody>
      </p:sp>
      <p:sp>
        <p:nvSpPr>
          <p:cNvPr id="7" name="TextBox 6"/>
          <p:cNvSpPr txBox="1"/>
          <p:nvPr/>
        </p:nvSpPr>
        <p:spPr>
          <a:xfrm>
            <a:off x="4648200" y="5486400"/>
            <a:ext cx="4419600" cy="1061829"/>
          </a:xfrm>
          <a:prstGeom prst="rect">
            <a:avLst/>
          </a:prstGeom>
          <a:noFill/>
        </p:spPr>
        <p:txBody>
          <a:bodyPr wrap="square" rtlCol="0">
            <a:spAutoFit/>
          </a:bodyPr>
          <a:lstStyle/>
          <a:p>
            <a:pPr algn="ctr"/>
            <a:r>
              <a:rPr lang="en-US" sz="2100" dirty="0" smtClean="0">
                <a:solidFill>
                  <a:srgbClr val="C00000"/>
                </a:solidFill>
              </a:rPr>
              <a:t>VMAX 80 kt, MSLP 958 mb</a:t>
            </a:r>
          </a:p>
          <a:p>
            <a:pPr algn="ctr"/>
            <a:r>
              <a:rPr lang="en-US" sz="2100" dirty="0" smtClean="0">
                <a:solidFill>
                  <a:srgbClr val="C00000"/>
                </a:solidFill>
              </a:rPr>
              <a:t>Exhibited double eyewall structure throughout the mission </a:t>
            </a:r>
            <a:endParaRPr lang="en-US" sz="2100" dirty="0">
              <a:solidFill>
                <a:srgbClr val="C00000"/>
              </a:solidFill>
            </a:endParaRPr>
          </a:p>
        </p:txBody>
      </p:sp>
      <p:sp>
        <p:nvSpPr>
          <p:cNvPr id="8" name="TextBox 7"/>
          <p:cNvSpPr txBox="1"/>
          <p:nvPr/>
        </p:nvSpPr>
        <p:spPr>
          <a:xfrm>
            <a:off x="228600" y="3289757"/>
            <a:ext cx="1066800" cy="523220"/>
          </a:xfrm>
          <a:prstGeom prst="rect">
            <a:avLst/>
          </a:prstGeom>
          <a:noFill/>
        </p:spPr>
        <p:txBody>
          <a:bodyPr wrap="square" rtlCol="0">
            <a:spAutoFit/>
          </a:bodyPr>
          <a:lstStyle/>
          <a:p>
            <a:pPr algn="ctr"/>
            <a:r>
              <a:rPr lang="en-US" sz="1400" b="1" dirty="0" smtClean="0"/>
              <a:t>T/O: 11Z</a:t>
            </a:r>
          </a:p>
          <a:p>
            <a:pPr algn="ctr"/>
            <a:r>
              <a:rPr lang="en-US" sz="1400" b="1" dirty="0" smtClean="0"/>
              <a:t>LAND: 19Z</a:t>
            </a:r>
            <a:endParaRPr lang="en-US" sz="1400" b="1" dirty="0"/>
          </a:p>
        </p:txBody>
      </p:sp>
      <p:sp>
        <p:nvSpPr>
          <p:cNvPr id="9" name="TextBox 8"/>
          <p:cNvSpPr txBox="1"/>
          <p:nvPr/>
        </p:nvSpPr>
        <p:spPr>
          <a:xfrm>
            <a:off x="1447800" y="3736777"/>
            <a:ext cx="3200400" cy="738664"/>
          </a:xfrm>
          <a:prstGeom prst="rect">
            <a:avLst/>
          </a:prstGeom>
          <a:noFill/>
        </p:spPr>
        <p:txBody>
          <a:bodyPr wrap="square" rtlCol="0">
            <a:spAutoFit/>
          </a:bodyPr>
          <a:lstStyle/>
          <a:p>
            <a:pPr algn="ctr"/>
            <a:r>
              <a:rPr lang="en-US" sz="1400" b="1" dirty="0" smtClean="0"/>
              <a:t>GENERAL DROP STRATEGY:</a:t>
            </a:r>
          </a:p>
          <a:p>
            <a:pPr algn="ctr"/>
            <a:r>
              <a:rPr lang="en-US" sz="1400" b="1" dirty="0" smtClean="0"/>
              <a:t>SONDE + BT at corners, eyewall, and eye</a:t>
            </a:r>
          </a:p>
          <a:p>
            <a:pPr algn="ctr"/>
            <a:r>
              <a:rPr lang="en-US" sz="1400" b="1" dirty="0" smtClean="0"/>
              <a:t>SONDE at midpoints</a:t>
            </a:r>
            <a:endParaRPr lang="en-US" sz="1400" b="1" dirty="0"/>
          </a:p>
        </p:txBody>
      </p:sp>
      <p:sp>
        <p:nvSpPr>
          <p:cNvPr id="10" name="TextBox 9"/>
          <p:cNvSpPr txBox="1"/>
          <p:nvPr/>
        </p:nvSpPr>
        <p:spPr>
          <a:xfrm>
            <a:off x="1219200" y="1755577"/>
            <a:ext cx="2162287" cy="523220"/>
          </a:xfrm>
          <a:prstGeom prst="rect">
            <a:avLst/>
          </a:prstGeom>
          <a:noFill/>
        </p:spPr>
        <p:txBody>
          <a:bodyPr wrap="square" rtlCol="0">
            <a:spAutoFit/>
          </a:bodyPr>
          <a:lstStyle/>
          <a:p>
            <a:pPr algn="ctr"/>
            <a:r>
              <a:rPr lang="en-US" sz="1400" b="1" dirty="0" smtClean="0"/>
              <a:t>COYOTE DEPLOYMENT</a:t>
            </a:r>
          </a:p>
          <a:p>
            <a:pPr algn="ctr"/>
            <a:r>
              <a:rPr lang="en-US" sz="1400" b="1" dirty="0" smtClean="0"/>
              <a:t>TO STUDY TC INFLOW</a:t>
            </a:r>
            <a:endParaRPr lang="en-US" sz="1400" b="1" dirty="0"/>
          </a:p>
        </p:txBody>
      </p:sp>
      <p:sp>
        <p:nvSpPr>
          <p:cNvPr id="11" name="Oval 10"/>
          <p:cNvSpPr/>
          <p:nvPr/>
        </p:nvSpPr>
        <p:spPr>
          <a:xfrm>
            <a:off x="2895600" y="2441377"/>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2667000" y="2212777"/>
            <a:ext cx="360381" cy="37106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descr="20140917.2006.gpm.x.89h.06LEDOUARD.80kts-956mb-372N-524W.46pc.jpg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143000"/>
            <a:ext cx="4343400" cy="4343400"/>
          </a:xfrm>
          <a:prstGeom prst="rect">
            <a:avLst/>
          </a:prstGeom>
          <a:noFill/>
        </p:spPr>
      </p:pic>
      <p:sp>
        <p:nvSpPr>
          <p:cNvPr id="17" name="TextBox 16"/>
          <p:cNvSpPr txBox="1"/>
          <p:nvPr/>
        </p:nvSpPr>
        <p:spPr>
          <a:xfrm>
            <a:off x="1342913" y="1108502"/>
            <a:ext cx="2162287" cy="415498"/>
          </a:xfrm>
          <a:prstGeom prst="rect">
            <a:avLst/>
          </a:prstGeom>
          <a:noFill/>
        </p:spPr>
        <p:txBody>
          <a:bodyPr wrap="square" rtlCol="0">
            <a:spAutoFit/>
          </a:bodyPr>
          <a:lstStyle/>
          <a:p>
            <a:pPr algn="ctr"/>
            <a:r>
              <a:rPr lang="en-US" sz="2100" b="1" dirty="0" smtClean="0">
                <a:solidFill>
                  <a:srgbClr val="C00000"/>
                </a:solidFill>
              </a:rPr>
              <a:t>Mission Plan</a:t>
            </a:r>
            <a:endParaRPr lang="en-US" sz="2100" b="1" dirty="0">
              <a:solidFill>
                <a:srgbClr val="C00000"/>
              </a:solidFill>
            </a:endParaRPr>
          </a:p>
        </p:txBody>
      </p:sp>
      <p:sp>
        <p:nvSpPr>
          <p:cNvPr id="18" name="TextBox 17"/>
          <p:cNvSpPr txBox="1"/>
          <p:nvPr/>
        </p:nvSpPr>
        <p:spPr>
          <a:xfrm>
            <a:off x="4724400" y="762000"/>
            <a:ext cx="4343400" cy="415498"/>
          </a:xfrm>
          <a:prstGeom prst="rect">
            <a:avLst/>
          </a:prstGeom>
          <a:noFill/>
        </p:spPr>
        <p:txBody>
          <a:bodyPr wrap="square" rtlCol="0">
            <a:spAutoFit/>
          </a:bodyPr>
          <a:lstStyle/>
          <a:p>
            <a:pPr algn="ctr"/>
            <a:r>
              <a:rPr lang="en-US" sz="2100" b="1" dirty="0" smtClean="0">
                <a:solidFill>
                  <a:srgbClr val="C00000"/>
                </a:solidFill>
              </a:rPr>
              <a:t>Hurricane Edouard</a:t>
            </a:r>
            <a:endParaRPr lang="en-US" sz="2100" b="1" dirty="0">
              <a:solidFill>
                <a:srgbClr val="C00000"/>
              </a:solidFill>
            </a:endParaRPr>
          </a:p>
        </p:txBody>
      </p:sp>
      <p:sp>
        <p:nvSpPr>
          <p:cNvPr id="19" name="TextBox 18"/>
          <p:cNvSpPr txBox="1"/>
          <p:nvPr/>
        </p:nvSpPr>
        <p:spPr>
          <a:xfrm>
            <a:off x="95706" y="5040868"/>
            <a:ext cx="2723694" cy="369332"/>
          </a:xfrm>
          <a:prstGeom prst="rect">
            <a:avLst/>
          </a:prstGeom>
          <a:noFill/>
        </p:spPr>
        <p:txBody>
          <a:bodyPr wrap="none" rtlCol="0">
            <a:spAutoFit/>
          </a:bodyPr>
          <a:lstStyle/>
          <a:p>
            <a:r>
              <a:rPr lang="en-US" dirty="0" smtClean="0"/>
              <a:t>Image credit: Jason Dunion</a:t>
            </a:r>
            <a:endParaRPr lang="en-US" dirty="0"/>
          </a:p>
        </p:txBody>
      </p:sp>
    </p:spTree>
    <p:extLst>
      <p:ext uri="{BB962C8B-B14F-4D97-AF65-F5344CB8AC3E}">
        <p14:creationId xmlns:p14="http://schemas.microsoft.com/office/powerpoint/2010/main" val="214054364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943600"/>
          </a:xfrm>
          <a:prstGeom prst="rect">
            <a:avLst/>
          </a:prstGeom>
          <a:noFill/>
          <a:ln w="9525">
            <a:noFill/>
            <a:miter lim="800000"/>
            <a:headEnd/>
            <a:tailEnd/>
          </a:ln>
        </p:spPr>
      </p:pic>
      <p:sp>
        <p:nvSpPr>
          <p:cNvPr id="10" name="5-Point Star 9"/>
          <p:cNvSpPr>
            <a:spLocks noChangeAspect="1"/>
          </p:cNvSpPr>
          <p:nvPr/>
        </p:nvSpPr>
        <p:spPr>
          <a:xfrm>
            <a:off x="228600" y="5943600"/>
            <a:ext cx="457200" cy="457200"/>
          </a:xfrm>
          <a:prstGeom prst="star5">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85800" y="6031468"/>
            <a:ext cx="2298771" cy="369332"/>
          </a:xfrm>
          <a:prstGeom prst="rect">
            <a:avLst/>
          </a:prstGeom>
          <a:noFill/>
        </p:spPr>
        <p:txBody>
          <a:bodyPr wrap="none" rtlCol="0">
            <a:spAutoFit/>
          </a:bodyPr>
          <a:lstStyle/>
          <a:p>
            <a:r>
              <a:rPr lang="en-US" b="1" dirty="0" smtClean="0"/>
              <a:t>Coyote Launch/Splash</a:t>
            </a:r>
            <a:endParaRPr lang="en-US" b="1" dirty="0"/>
          </a:p>
        </p:txBody>
      </p:sp>
      <p:pic>
        <p:nvPicPr>
          <p:cNvPr id="1033"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5989320"/>
            <a:ext cx="533400" cy="426720"/>
          </a:xfrm>
          <a:prstGeom prst="rect">
            <a:avLst/>
          </a:prstGeom>
          <a:noFill/>
          <a:ln w="9525">
            <a:noFill/>
            <a:miter lim="800000"/>
            <a:headEnd/>
            <a:tailEnd/>
          </a:ln>
        </p:spPr>
      </p:pic>
      <p:sp>
        <p:nvSpPr>
          <p:cNvPr id="14" name="TextBox 13"/>
          <p:cNvSpPr txBox="1"/>
          <p:nvPr/>
        </p:nvSpPr>
        <p:spPr>
          <a:xfrm>
            <a:off x="3810000" y="6019800"/>
            <a:ext cx="1138325" cy="369332"/>
          </a:xfrm>
          <a:prstGeom prst="rect">
            <a:avLst/>
          </a:prstGeom>
          <a:noFill/>
        </p:spPr>
        <p:txBody>
          <a:bodyPr wrap="none" rtlCol="0">
            <a:spAutoFit/>
          </a:bodyPr>
          <a:lstStyle/>
          <a:p>
            <a:r>
              <a:rPr lang="en-US" b="1" dirty="0" smtClean="0"/>
              <a:t>Center Fix</a:t>
            </a:r>
            <a:endParaRPr lang="en-US" b="1" dirty="0"/>
          </a:p>
        </p:txBody>
      </p:sp>
      <p:pic>
        <p:nvPicPr>
          <p:cNvPr id="1035" name="Picture 11" descr="http://www.clipartsfree.net/vector/medium/marker-red-optimized_Clip_Ar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3010" y="6019800"/>
            <a:ext cx="199390" cy="381000"/>
          </a:xfrm>
          <a:prstGeom prst="rect">
            <a:avLst/>
          </a:prstGeom>
          <a:noFill/>
        </p:spPr>
      </p:pic>
      <p:sp>
        <p:nvSpPr>
          <p:cNvPr id="16" name="TextBox 15"/>
          <p:cNvSpPr txBox="1"/>
          <p:nvPr/>
        </p:nvSpPr>
        <p:spPr>
          <a:xfrm>
            <a:off x="7772400" y="6019800"/>
            <a:ext cx="1239185" cy="369332"/>
          </a:xfrm>
          <a:prstGeom prst="rect">
            <a:avLst/>
          </a:prstGeom>
          <a:noFill/>
        </p:spPr>
        <p:txBody>
          <a:bodyPr wrap="none" rtlCol="0">
            <a:spAutoFit/>
          </a:bodyPr>
          <a:lstStyle/>
          <a:p>
            <a:r>
              <a:rPr lang="en-US" b="1" dirty="0" smtClean="0"/>
              <a:t>Sonde + BT</a:t>
            </a:r>
            <a:endParaRPr lang="en-US" b="1" dirty="0"/>
          </a:p>
        </p:txBody>
      </p:sp>
      <p:pic>
        <p:nvPicPr>
          <p:cNvPr id="1037" name="Picture 13" descr="http://4vector.com/i/free-vector-blue-map-pin_098390_Blue_Map_Pi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62600" y="6019800"/>
            <a:ext cx="199073" cy="381000"/>
          </a:xfrm>
          <a:prstGeom prst="rect">
            <a:avLst/>
          </a:prstGeom>
          <a:noFill/>
        </p:spPr>
      </p:pic>
      <p:sp>
        <p:nvSpPr>
          <p:cNvPr id="18" name="TextBox 17"/>
          <p:cNvSpPr txBox="1"/>
          <p:nvPr/>
        </p:nvSpPr>
        <p:spPr>
          <a:xfrm>
            <a:off x="5791200" y="6019800"/>
            <a:ext cx="779381" cy="369332"/>
          </a:xfrm>
          <a:prstGeom prst="rect">
            <a:avLst/>
          </a:prstGeom>
          <a:noFill/>
        </p:spPr>
        <p:txBody>
          <a:bodyPr wrap="none" rtlCol="0">
            <a:spAutoFit/>
          </a:bodyPr>
          <a:lstStyle/>
          <a:p>
            <a:r>
              <a:rPr lang="en-US" b="1" dirty="0" smtClean="0"/>
              <a:t>Sonde</a:t>
            </a:r>
            <a:endParaRPr lang="en-US" b="1" dirty="0"/>
          </a:p>
        </p:txBody>
      </p:sp>
      <p:sp>
        <p:nvSpPr>
          <p:cNvPr id="19" name="TextBox 18"/>
          <p:cNvSpPr txBox="1"/>
          <p:nvPr/>
        </p:nvSpPr>
        <p:spPr>
          <a:xfrm>
            <a:off x="0" y="6488668"/>
            <a:ext cx="9144000" cy="369332"/>
          </a:xfrm>
          <a:prstGeom prst="rect">
            <a:avLst/>
          </a:prstGeom>
          <a:noFill/>
        </p:spPr>
        <p:txBody>
          <a:bodyPr wrap="square" rtlCol="0">
            <a:spAutoFit/>
          </a:bodyPr>
          <a:lstStyle/>
          <a:p>
            <a:pPr algn="ctr"/>
            <a:r>
              <a:rPr lang="en-US" b="1" dirty="0" smtClean="0"/>
              <a:t>Total expendables: 17 sondes (1 bad) and 8 BTs</a:t>
            </a:r>
            <a:endParaRPr lang="en-US" b="1" dirty="0"/>
          </a:p>
        </p:txBody>
      </p:sp>
      <p:sp>
        <p:nvSpPr>
          <p:cNvPr id="20" name="TextBox 19"/>
          <p:cNvSpPr txBox="1"/>
          <p:nvPr/>
        </p:nvSpPr>
        <p:spPr>
          <a:xfrm>
            <a:off x="228600" y="0"/>
            <a:ext cx="2156937" cy="1384995"/>
          </a:xfrm>
          <a:prstGeom prst="rect">
            <a:avLst/>
          </a:prstGeom>
          <a:noFill/>
        </p:spPr>
        <p:txBody>
          <a:bodyPr wrap="none" rtlCol="0">
            <a:spAutoFit/>
          </a:bodyPr>
          <a:lstStyle/>
          <a:p>
            <a:pPr algn="ctr"/>
            <a:r>
              <a:rPr lang="en-US" sz="2800" b="1" dirty="0" smtClean="0">
                <a:solidFill>
                  <a:srgbClr val="C00000"/>
                </a:solidFill>
              </a:rPr>
              <a:t>NOAA 42 </a:t>
            </a:r>
          </a:p>
          <a:p>
            <a:pPr algn="ctr"/>
            <a:r>
              <a:rPr lang="en-US" sz="2800" b="1" dirty="0" smtClean="0">
                <a:solidFill>
                  <a:srgbClr val="C00000"/>
                </a:solidFill>
              </a:rPr>
              <a:t>SEPT 17 2014</a:t>
            </a:r>
          </a:p>
          <a:p>
            <a:pPr algn="ctr"/>
            <a:r>
              <a:rPr lang="en-US" sz="2800" b="1" dirty="0" smtClean="0">
                <a:solidFill>
                  <a:srgbClr val="C00000"/>
                </a:solidFill>
              </a:rPr>
              <a:t>EDOUARD</a:t>
            </a:r>
            <a:endParaRPr lang="en-US" sz="2800" b="1" dirty="0">
              <a:solidFill>
                <a:srgbClr val="C00000"/>
              </a:solidFill>
            </a:endParaRPr>
          </a:p>
        </p:txBody>
      </p:sp>
      <p:sp>
        <p:nvSpPr>
          <p:cNvPr id="21" name="TextBox 20"/>
          <p:cNvSpPr txBox="1"/>
          <p:nvPr/>
        </p:nvSpPr>
        <p:spPr>
          <a:xfrm>
            <a:off x="457200" y="3886200"/>
            <a:ext cx="899605" cy="369332"/>
          </a:xfrm>
          <a:prstGeom prst="rect">
            <a:avLst/>
          </a:prstGeom>
          <a:noFill/>
        </p:spPr>
        <p:txBody>
          <a:bodyPr wrap="none" rtlCol="0">
            <a:spAutoFit/>
          </a:bodyPr>
          <a:lstStyle/>
          <a:p>
            <a:r>
              <a:rPr lang="en-US" b="1" dirty="0" smtClean="0">
                <a:solidFill>
                  <a:srgbClr val="FFFF00"/>
                </a:solidFill>
              </a:rPr>
              <a:t>250 nm</a:t>
            </a:r>
            <a:endParaRPr lang="en-US" b="1" dirty="0">
              <a:solidFill>
                <a:srgbClr val="FFFF00"/>
              </a:solidFill>
            </a:endParaRPr>
          </a:p>
        </p:txBody>
      </p:sp>
      <p:sp>
        <p:nvSpPr>
          <p:cNvPr id="22" name="TextBox 21"/>
          <p:cNvSpPr txBox="1"/>
          <p:nvPr/>
        </p:nvSpPr>
        <p:spPr>
          <a:xfrm>
            <a:off x="1843595" y="2895600"/>
            <a:ext cx="899605" cy="369332"/>
          </a:xfrm>
          <a:prstGeom prst="rect">
            <a:avLst/>
          </a:prstGeom>
          <a:noFill/>
        </p:spPr>
        <p:txBody>
          <a:bodyPr wrap="none" rtlCol="0">
            <a:spAutoFit/>
          </a:bodyPr>
          <a:lstStyle/>
          <a:p>
            <a:r>
              <a:rPr lang="en-US" b="1" dirty="0" smtClean="0">
                <a:solidFill>
                  <a:srgbClr val="FFFF00"/>
                </a:solidFill>
              </a:rPr>
              <a:t>500 nm</a:t>
            </a:r>
            <a:endParaRPr lang="en-US" b="1" dirty="0">
              <a:solidFill>
                <a:srgbClr val="FFFF00"/>
              </a:solidFill>
            </a:endParaRPr>
          </a:p>
        </p:txBody>
      </p:sp>
      <p:sp>
        <p:nvSpPr>
          <p:cNvPr id="23" name="TextBox 22"/>
          <p:cNvSpPr txBox="1"/>
          <p:nvPr/>
        </p:nvSpPr>
        <p:spPr>
          <a:xfrm>
            <a:off x="3200400" y="1992868"/>
            <a:ext cx="899605" cy="369332"/>
          </a:xfrm>
          <a:prstGeom prst="rect">
            <a:avLst/>
          </a:prstGeom>
          <a:noFill/>
        </p:spPr>
        <p:txBody>
          <a:bodyPr wrap="none" rtlCol="0">
            <a:spAutoFit/>
          </a:bodyPr>
          <a:lstStyle/>
          <a:p>
            <a:r>
              <a:rPr lang="en-US" b="1" dirty="0" smtClean="0">
                <a:solidFill>
                  <a:srgbClr val="FFFF00"/>
                </a:solidFill>
              </a:rPr>
              <a:t>750 nm</a:t>
            </a:r>
            <a:endParaRPr lang="en-US" b="1" dirty="0">
              <a:solidFill>
                <a:srgbClr val="FFFF00"/>
              </a:solidFill>
            </a:endParaRPr>
          </a:p>
        </p:txBody>
      </p:sp>
      <p:sp>
        <p:nvSpPr>
          <p:cNvPr id="24" name="TextBox 23"/>
          <p:cNvSpPr txBox="1"/>
          <p:nvPr/>
        </p:nvSpPr>
        <p:spPr>
          <a:xfrm>
            <a:off x="4241175" y="914400"/>
            <a:ext cx="1016625" cy="369332"/>
          </a:xfrm>
          <a:prstGeom prst="rect">
            <a:avLst/>
          </a:prstGeom>
          <a:noFill/>
        </p:spPr>
        <p:txBody>
          <a:bodyPr wrap="none" rtlCol="0">
            <a:spAutoFit/>
          </a:bodyPr>
          <a:lstStyle/>
          <a:p>
            <a:r>
              <a:rPr lang="en-US" b="1" dirty="0" smtClean="0">
                <a:solidFill>
                  <a:srgbClr val="FFFF00"/>
                </a:solidFill>
              </a:rPr>
              <a:t>1000 nm</a:t>
            </a:r>
            <a:endParaRPr lang="en-US" b="1" dirty="0">
              <a:solidFill>
                <a:srgbClr val="FFFF00"/>
              </a:solidFill>
            </a:endParaRPr>
          </a:p>
        </p:txBody>
      </p:sp>
      <p:sp>
        <p:nvSpPr>
          <p:cNvPr id="25" name="TextBox 24"/>
          <p:cNvSpPr txBox="1"/>
          <p:nvPr/>
        </p:nvSpPr>
        <p:spPr>
          <a:xfrm>
            <a:off x="5562600" y="152400"/>
            <a:ext cx="1016625" cy="369332"/>
          </a:xfrm>
          <a:prstGeom prst="rect">
            <a:avLst/>
          </a:prstGeom>
          <a:noFill/>
        </p:spPr>
        <p:txBody>
          <a:bodyPr wrap="none" rtlCol="0">
            <a:spAutoFit/>
          </a:bodyPr>
          <a:lstStyle/>
          <a:p>
            <a:r>
              <a:rPr lang="en-US" b="1" dirty="0" smtClean="0">
                <a:solidFill>
                  <a:srgbClr val="FFFF00"/>
                </a:solidFill>
              </a:rPr>
              <a:t>1250 nm</a:t>
            </a:r>
            <a:endParaRPr lang="en-US" b="1" dirty="0">
              <a:solidFill>
                <a:srgbClr val="FFFF00"/>
              </a:solidFill>
            </a:endParaRPr>
          </a:p>
        </p:txBody>
      </p:sp>
      <p:sp>
        <p:nvSpPr>
          <p:cNvPr id="26" name="TextBox 25"/>
          <p:cNvSpPr txBox="1"/>
          <p:nvPr/>
        </p:nvSpPr>
        <p:spPr>
          <a:xfrm>
            <a:off x="8171586" y="0"/>
            <a:ext cx="857927" cy="646331"/>
          </a:xfrm>
          <a:prstGeom prst="rect">
            <a:avLst/>
          </a:prstGeom>
          <a:noFill/>
        </p:spPr>
        <p:txBody>
          <a:bodyPr wrap="none" rtlCol="0">
            <a:spAutoFit/>
          </a:bodyPr>
          <a:lstStyle/>
          <a:p>
            <a:pPr algn="ctr"/>
            <a:r>
              <a:rPr lang="en-US" b="1" dirty="0" smtClean="0"/>
              <a:t>MODIS</a:t>
            </a:r>
          </a:p>
          <a:p>
            <a:pPr algn="ctr"/>
            <a:r>
              <a:rPr lang="en-US" b="1" dirty="0" smtClean="0"/>
              <a:t>1640Z</a:t>
            </a:r>
            <a:endParaRPr lang="en-US" b="1" dirty="0"/>
          </a:p>
        </p:txBody>
      </p:sp>
      <p:sp>
        <p:nvSpPr>
          <p:cNvPr id="27" name="TextBox 26"/>
          <p:cNvSpPr txBox="1"/>
          <p:nvPr/>
        </p:nvSpPr>
        <p:spPr>
          <a:xfrm>
            <a:off x="7010400" y="1295400"/>
            <a:ext cx="1142999" cy="307777"/>
          </a:xfrm>
          <a:prstGeom prst="rect">
            <a:avLst/>
          </a:prstGeom>
          <a:noFill/>
        </p:spPr>
        <p:txBody>
          <a:bodyPr wrap="square" rtlCol="0">
            <a:spAutoFit/>
          </a:bodyPr>
          <a:lstStyle/>
          <a:p>
            <a:pPr algn="ctr"/>
            <a:r>
              <a:rPr lang="en-US" sz="1400" b="1" dirty="0" smtClean="0"/>
              <a:t>1341Z</a:t>
            </a:r>
            <a:endParaRPr lang="en-US" sz="1400" b="1" dirty="0"/>
          </a:p>
        </p:txBody>
      </p:sp>
      <p:sp>
        <p:nvSpPr>
          <p:cNvPr id="28" name="TextBox 27"/>
          <p:cNvSpPr txBox="1"/>
          <p:nvPr/>
        </p:nvSpPr>
        <p:spPr>
          <a:xfrm>
            <a:off x="5257801" y="1216223"/>
            <a:ext cx="1142999" cy="307777"/>
          </a:xfrm>
          <a:prstGeom prst="rect">
            <a:avLst/>
          </a:prstGeom>
          <a:noFill/>
        </p:spPr>
        <p:txBody>
          <a:bodyPr wrap="square" rtlCol="0">
            <a:spAutoFit/>
          </a:bodyPr>
          <a:lstStyle/>
          <a:p>
            <a:pPr algn="ctr"/>
            <a:r>
              <a:rPr lang="en-US" sz="1400" b="1" dirty="0" smtClean="0"/>
              <a:t>1420Z</a:t>
            </a:r>
            <a:endParaRPr lang="en-US" sz="1400" b="1" dirty="0"/>
          </a:p>
        </p:txBody>
      </p:sp>
      <p:sp>
        <p:nvSpPr>
          <p:cNvPr id="29" name="TextBox 28"/>
          <p:cNvSpPr txBox="1"/>
          <p:nvPr/>
        </p:nvSpPr>
        <p:spPr>
          <a:xfrm>
            <a:off x="5638800" y="2209800"/>
            <a:ext cx="1142999" cy="307777"/>
          </a:xfrm>
          <a:prstGeom prst="rect">
            <a:avLst/>
          </a:prstGeom>
          <a:noFill/>
        </p:spPr>
        <p:txBody>
          <a:bodyPr wrap="square" rtlCol="0">
            <a:spAutoFit/>
          </a:bodyPr>
          <a:lstStyle/>
          <a:p>
            <a:pPr algn="ctr"/>
            <a:r>
              <a:rPr lang="en-US" sz="1400" b="1" dirty="0" smtClean="0"/>
              <a:t>1617Z</a:t>
            </a:r>
            <a:endParaRPr lang="en-US" sz="1400" b="1" dirty="0"/>
          </a:p>
        </p:txBody>
      </p:sp>
      <p:sp>
        <p:nvSpPr>
          <p:cNvPr id="30" name="TextBox 29"/>
          <p:cNvSpPr txBox="1"/>
          <p:nvPr/>
        </p:nvSpPr>
        <p:spPr>
          <a:xfrm>
            <a:off x="7239001" y="2057400"/>
            <a:ext cx="1142999" cy="307777"/>
          </a:xfrm>
          <a:prstGeom prst="rect">
            <a:avLst/>
          </a:prstGeom>
          <a:noFill/>
        </p:spPr>
        <p:txBody>
          <a:bodyPr wrap="square" rtlCol="0">
            <a:spAutoFit/>
          </a:bodyPr>
          <a:lstStyle/>
          <a:p>
            <a:pPr algn="ctr"/>
            <a:r>
              <a:rPr lang="en-US" sz="1400" b="1" dirty="0" smtClean="0"/>
              <a:t>1638Z</a:t>
            </a:r>
            <a:endParaRPr lang="en-US" sz="1400" b="1" dirty="0"/>
          </a:p>
        </p:txBody>
      </p:sp>
      <p:sp>
        <p:nvSpPr>
          <p:cNvPr id="31" name="TextBox 30"/>
          <p:cNvSpPr txBox="1"/>
          <p:nvPr/>
        </p:nvSpPr>
        <p:spPr>
          <a:xfrm>
            <a:off x="5943601" y="2587823"/>
            <a:ext cx="1142999" cy="307777"/>
          </a:xfrm>
          <a:prstGeom prst="rect">
            <a:avLst/>
          </a:prstGeom>
          <a:noFill/>
        </p:spPr>
        <p:txBody>
          <a:bodyPr wrap="square" rtlCol="0">
            <a:spAutoFit/>
          </a:bodyPr>
          <a:lstStyle/>
          <a:p>
            <a:pPr algn="ctr"/>
            <a:r>
              <a:rPr lang="en-US" sz="1400" b="1" dirty="0" smtClean="0"/>
              <a:t>1316Z</a:t>
            </a:r>
            <a:endParaRPr lang="en-US" sz="1400" b="1" dirty="0"/>
          </a:p>
        </p:txBody>
      </p:sp>
      <p:sp>
        <p:nvSpPr>
          <p:cNvPr id="32" name="TextBox 31"/>
          <p:cNvSpPr txBox="1"/>
          <p:nvPr/>
        </p:nvSpPr>
        <p:spPr>
          <a:xfrm>
            <a:off x="6172200" y="3578423"/>
            <a:ext cx="1142999" cy="307777"/>
          </a:xfrm>
          <a:prstGeom prst="rect">
            <a:avLst/>
          </a:prstGeom>
          <a:noFill/>
        </p:spPr>
        <p:txBody>
          <a:bodyPr wrap="square" rtlCol="0">
            <a:spAutoFit/>
          </a:bodyPr>
          <a:lstStyle/>
          <a:p>
            <a:pPr algn="ctr"/>
            <a:r>
              <a:rPr lang="en-US" sz="1400" b="1" dirty="0" smtClean="0"/>
              <a:t>1259Z</a:t>
            </a:r>
            <a:endParaRPr lang="en-US" sz="1400" b="1" dirty="0"/>
          </a:p>
        </p:txBody>
      </p:sp>
      <p:sp>
        <p:nvSpPr>
          <p:cNvPr id="33" name="TextBox 32"/>
          <p:cNvSpPr txBox="1"/>
          <p:nvPr/>
        </p:nvSpPr>
        <p:spPr>
          <a:xfrm>
            <a:off x="0" y="4495800"/>
            <a:ext cx="1142999" cy="523220"/>
          </a:xfrm>
          <a:prstGeom prst="rect">
            <a:avLst/>
          </a:prstGeom>
          <a:noFill/>
        </p:spPr>
        <p:txBody>
          <a:bodyPr wrap="square" rtlCol="0">
            <a:spAutoFit/>
          </a:bodyPr>
          <a:lstStyle/>
          <a:p>
            <a:pPr algn="ctr"/>
            <a:r>
              <a:rPr lang="en-US" sz="1400" b="1" dirty="0" smtClean="0">
                <a:solidFill>
                  <a:schemeClr val="bg1"/>
                </a:solidFill>
              </a:rPr>
              <a:t>T/O: 1110Z</a:t>
            </a:r>
          </a:p>
          <a:p>
            <a:pPr algn="ctr"/>
            <a:r>
              <a:rPr lang="en-US" sz="1400" b="1" dirty="0" smtClean="0">
                <a:solidFill>
                  <a:schemeClr val="bg1"/>
                </a:solidFill>
              </a:rPr>
              <a:t>LAND: 1919Z</a:t>
            </a:r>
            <a:endParaRPr lang="en-US" sz="1400" b="1" dirty="0">
              <a:solidFill>
                <a:schemeClr val="bg1"/>
              </a:solidFill>
            </a:endParaRPr>
          </a:p>
        </p:txBody>
      </p:sp>
      <p:cxnSp>
        <p:nvCxnSpPr>
          <p:cNvPr id="35" name="Straight Arrow Connector 34"/>
          <p:cNvCxnSpPr/>
          <p:nvPr/>
        </p:nvCxnSpPr>
        <p:spPr>
          <a:xfrm flipV="1">
            <a:off x="3429000" y="4267200"/>
            <a:ext cx="685800" cy="228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3352800" y="3810000"/>
            <a:ext cx="762000" cy="3048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609600" y="5105400"/>
            <a:ext cx="762000" cy="381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609600" y="5029200"/>
            <a:ext cx="685800" cy="228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36010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800" dirty="0">
                <a:solidFill>
                  <a:srgbClr val="0070C0"/>
                </a:solidFill>
              </a:rPr>
              <a:t>Coyote UAS</a:t>
            </a:r>
            <a:r>
              <a:rPr lang="en-US" sz="4900" dirty="0" smtClean="0">
                <a:solidFill>
                  <a:srgbClr val="0070C0"/>
                </a:solidFill>
              </a:rPr>
              <a:t/>
            </a:r>
            <a:br>
              <a:rPr lang="en-US" sz="4900" dirty="0" smtClean="0">
                <a:solidFill>
                  <a:srgbClr val="0070C0"/>
                </a:solidFill>
              </a:rPr>
            </a:br>
            <a:r>
              <a:rPr lang="en-US" sz="4900" dirty="0" smtClean="0">
                <a:solidFill>
                  <a:srgbClr val="0070C0"/>
                </a:solidFill>
              </a:rPr>
              <a:t>2014091671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Joe </a:t>
            </a:r>
            <a:r>
              <a:rPr lang="en-US" sz="4000" dirty="0" err="1" smtClean="0"/>
              <a:t>Cione</a:t>
            </a:r>
            <a:endParaRPr lang="en-US" sz="4000" dirty="0"/>
          </a:p>
        </p:txBody>
      </p:sp>
    </p:spTree>
    <p:extLst>
      <p:ext uri="{BB962C8B-B14F-4D97-AF65-F5344CB8AC3E}">
        <p14:creationId xmlns:p14="http://schemas.microsoft.com/office/powerpoint/2010/main" val="382410537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pt_17_ed_spacestatio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1949483" y="108081"/>
            <a:ext cx="5243029" cy="2062103"/>
          </a:xfrm>
          <a:prstGeom prst="rect">
            <a:avLst/>
          </a:prstGeom>
          <a:noFill/>
        </p:spPr>
        <p:txBody>
          <a:bodyPr wrap="none" rtlCol="0">
            <a:spAutoFit/>
          </a:bodyPr>
          <a:lstStyle/>
          <a:p>
            <a:pPr algn="ctr"/>
            <a:r>
              <a:rPr lang="en-US" sz="4400" b="1" dirty="0" smtClean="0">
                <a:solidFill>
                  <a:srgbClr val="FF0000"/>
                </a:solidFill>
              </a:rPr>
              <a:t>Hurricane </a:t>
            </a:r>
            <a:r>
              <a:rPr lang="en-US" sz="4400" b="1" dirty="0" err="1" smtClean="0">
                <a:solidFill>
                  <a:srgbClr val="FF0000"/>
                </a:solidFill>
              </a:rPr>
              <a:t>Edouard</a:t>
            </a:r>
            <a:endParaRPr lang="en-US" sz="4400" b="1" dirty="0">
              <a:solidFill>
                <a:srgbClr val="FF0000"/>
              </a:solidFill>
            </a:endParaRPr>
          </a:p>
          <a:p>
            <a:pPr algn="ctr"/>
            <a:r>
              <a:rPr lang="en-US" sz="4200" b="1" i="1" dirty="0" smtClean="0"/>
              <a:t>Coyote Inflow Mission</a:t>
            </a:r>
          </a:p>
          <a:p>
            <a:pPr algn="ctr"/>
            <a:r>
              <a:rPr lang="en-US" sz="4200" b="1" i="1" dirty="0" smtClean="0"/>
              <a:t>September 17</a:t>
            </a:r>
            <a:r>
              <a:rPr lang="en-US" sz="4200" b="1" i="1" baseline="30000" dirty="0" smtClean="0"/>
              <a:t>th</a:t>
            </a:r>
            <a:r>
              <a:rPr lang="en-US" sz="4200" b="1" i="1" dirty="0" smtClean="0"/>
              <a:t> 2014  </a:t>
            </a:r>
            <a:endParaRPr lang="en-US" sz="4200" b="1" i="1" dirty="0"/>
          </a:p>
        </p:txBody>
      </p:sp>
      <p:sp>
        <p:nvSpPr>
          <p:cNvPr id="7" name="Rectangle 6"/>
          <p:cNvSpPr/>
          <p:nvPr/>
        </p:nvSpPr>
        <p:spPr>
          <a:xfrm>
            <a:off x="1486281" y="4956701"/>
            <a:ext cx="6147794" cy="1754327"/>
          </a:xfrm>
          <a:prstGeom prst="rect">
            <a:avLst/>
          </a:prstGeom>
        </p:spPr>
        <p:txBody>
          <a:bodyPr wrap="square">
            <a:spAutoFit/>
          </a:bodyPr>
          <a:lstStyle/>
          <a:p>
            <a:pPr algn="ctr"/>
            <a:r>
              <a:rPr lang="en-US" sz="3600" i="1" dirty="0" smtClean="0">
                <a:solidFill>
                  <a:srgbClr val="FFFF00"/>
                </a:solidFill>
              </a:rPr>
              <a:t>De-brief</a:t>
            </a:r>
          </a:p>
          <a:p>
            <a:pPr algn="ctr"/>
            <a:r>
              <a:rPr lang="en-US" sz="3600" i="1" dirty="0" smtClean="0">
                <a:solidFill>
                  <a:srgbClr val="FFFF00"/>
                </a:solidFill>
              </a:rPr>
              <a:t>Miami, </a:t>
            </a:r>
            <a:r>
              <a:rPr lang="en-US" sz="3600" i="1" dirty="0" err="1" smtClean="0">
                <a:solidFill>
                  <a:srgbClr val="FFFF00"/>
                </a:solidFill>
              </a:rPr>
              <a:t>Fl</a:t>
            </a:r>
            <a:r>
              <a:rPr lang="en-US" sz="3600" i="1" dirty="0" smtClean="0">
                <a:solidFill>
                  <a:srgbClr val="FFFF00"/>
                </a:solidFill>
              </a:rPr>
              <a:t>; Boulder, Co</a:t>
            </a:r>
          </a:p>
          <a:p>
            <a:pPr algn="ctr"/>
            <a:r>
              <a:rPr lang="en-US" sz="3600" i="1" dirty="0" smtClean="0">
                <a:solidFill>
                  <a:srgbClr val="FFFF00"/>
                </a:solidFill>
              </a:rPr>
              <a:t>1 October 2014</a:t>
            </a:r>
            <a:endParaRPr lang="en-US" sz="3600" i="1" dirty="0">
              <a:solidFill>
                <a:srgbClr val="FFFF00"/>
              </a:solidFill>
            </a:endParaRPr>
          </a:p>
        </p:txBody>
      </p:sp>
    </p:spTree>
    <p:extLst>
      <p:ext uri="{BB962C8B-B14F-4D97-AF65-F5344CB8AC3E}">
        <p14:creationId xmlns:p14="http://schemas.microsoft.com/office/powerpoint/2010/main" val="72822885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50" y="214194"/>
            <a:ext cx="8555062" cy="801722"/>
          </a:xfrm>
        </p:spPr>
        <p:txBody>
          <a:bodyPr>
            <a:normAutofit fontScale="90000"/>
          </a:bodyPr>
          <a:lstStyle/>
          <a:p>
            <a:r>
              <a:rPr lang="en-US" sz="4200" dirty="0" smtClean="0"/>
              <a:t>Record duration Coyote UAS mission!</a:t>
            </a:r>
            <a:r>
              <a:rPr lang="en-US" dirty="0" smtClean="0"/>
              <a:t/>
            </a:r>
            <a:br>
              <a:rPr lang="en-US" dirty="0" smtClean="0"/>
            </a:br>
            <a:r>
              <a:rPr lang="en-US" sz="2778" dirty="0" smtClean="0">
                <a:solidFill>
                  <a:srgbClr val="FF6600"/>
                </a:solidFill>
              </a:rPr>
              <a:t>Thermodynamic and kinematic radial profile within the boundary layer of Hurricane </a:t>
            </a:r>
            <a:r>
              <a:rPr lang="en-US" sz="2778" dirty="0" err="1" smtClean="0">
                <a:solidFill>
                  <a:srgbClr val="FF6600"/>
                </a:solidFill>
              </a:rPr>
              <a:t>Edouard</a:t>
            </a:r>
            <a:endParaRPr lang="en-US" sz="2778" dirty="0">
              <a:solidFill>
                <a:srgbClr val="FF6600"/>
              </a:solidFill>
            </a:endParaRPr>
          </a:p>
        </p:txBody>
      </p:sp>
      <p:pic>
        <p:nvPicPr>
          <p:cNvPr id="4" name="Picture 3"/>
          <p:cNvPicPr>
            <a:picLocks noChangeAspect="1"/>
          </p:cNvPicPr>
          <p:nvPr/>
        </p:nvPicPr>
        <p:blipFill>
          <a:blip r:embed="rId2"/>
          <a:stretch>
            <a:fillRect/>
          </a:stretch>
        </p:blipFill>
        <p:spPr>
          <a:xfrm>
            <a:off x="0" y="3264702"/>
            <a:ext cx="9144000" cy="3629464"/>
          </a:xfrm>
          <a:prstGeom prst="rect">
            <a:avLst/>
          </a:prstGeom>
        </p:spPr>
      </p:pic>
      <p:sp>
        <p:nvSpPr>
          <p:cNvPr id="5" name="TextBox 4"/>
          <p:cNvSpPr txBox="1"/>
          <p:nvPr/>
        </p:nvSpPr>
        <p:spPr>
          <a:xfrm>
            <a:off x="586823" y="1528837"/>
            <a:ext cx="8470262" cy="1661993"/>
          </a:xfrm>
          <a:prstGeom prst="rect">
            <a:avLst/>
          </a:prstGeom>
          <a:noFill/>
        </p:spPr>
        <p:txBody>
          <a:bodyPr wrap="none" rtlCol="0">
            <a:spAutoFit/>
          </a:bodyPr>
          <a:lstStyle/>
          <a:p>
            <a:r>
              <a:rPr lang="en-US" sz="1700" b="1" dirty="0" smtClean="0">
                <a:solidFill>
                  <a:srgbClr val="FF0000"/>
                </a:solidFill>
              </a:rPr>
              <a:t>When: 1507Z September 17</a:t>
            </a:r>
            <a:r>
              <a:rPr lang="en-US" sz="1700" b="1" baseline="30000" dirty="0" smtClean="0">
                <a:solidFill>
                  <a:srgbClr val="FF0000"/>
                </a:solidFill>
              </a:rPr>
              <a:t>th</a:t>
            </a:r>
            <a:r>
              <a:rPr lang="en-US" sz="1700" b="1" dirty="0" smtClean="0">
                <a:solidFill>
                  <a:srgbClr val="FF0000"/>
                </a:solidFill>
              </a:rPr>
              <a:t> 2014</a:t>
            </a:r>
          </a:p>
          <a:p>
            <a:r>
              <a:rPr lang="en-US" sz="1700" b="1" dirty="0" smtClean="0">
                <a:solidFill>
                  <a:srgbClr val="FF0000"/>
                </a:solidFill>
              </a:rPr>
              <a:t>Where: Deployed along a boundary layer inflow channel into Hurricane </a:t>
            </a:r>
            <a:r>
              <a:rPr lang="en-US" sz="1700" b="1" dirty="0" err="1" smtClean="0">
                <a:solidFill>
                  <a:srgbClr val="FF0000"/>
                </a:solidFill>
              </a:rPr>
              <a:t>Edouard</a:t>
            </a:r>
            <a:endParaRPr lang="en-US" sz="1700" b="1" dirty="0" smtClean="0">
              <a:solidFill>
                <a:srgbClr val="FF0000"/>
              </a:solidFill>
            </a:endParaRPr>
          </a:p>
          <a:p>
            <a:r>
              <a:rPr lang="en-US" sz="1700" b="1" dirty="0" smtClean="0">
                <a:solidFill>
                  <a:srgbClr val="FF0000"/>
                </a:solidFill>
              </a:rPr>
              <a:t>Deployment aircraft: NOAA WP-3D Orion (42)</a:t>
            </a:r>
          </a:p>
          <a:p>
            <a:r>
              <a:rPr lang="en-US" sz="1700" b="1" dirty="0" smtClean="0">
                <a:solidFill>
                  <a:srgbClr val="FF0000"/>
                </a:solidFill>
              </a:rPr>
              <a:t>UAS flight duration</a:t>
            </a:r>
            <a:r>
              <a:rPr lang="en-US" sz="1700" b="1" dirty="0" smtClean="0">
                <a:solidFill>
                  <a:srgbClr val="0000FF"/>
                </a:solidFill>
              </a:rPr>
              <a:t>: 68 minutes (platform record!)</a:t>
            </a:r>
          </a:p>
          <a:p>
            <a:r>
              <a:rPr lang="en-US" sz="1700" b="1" dirty="0" smtClean="0">
                <a:solidFill>
                  <a:srgbClr val="FF0000"/>
                </a:solidFill>
              </a:rPr>
              <a:t>Minimum (controlled) Altitude: 400m </a:t>
            </a:r>
          </a:p>
          <a:p>
            <a:r>
              <a:rPr lang="en-US" sz="1700" b="1" dirty="0" smtClean="0">
                <a:solidFill>
                  <a:srgbClr val="FF0000"/>
                </a:solidFill>
              </a:rPr>
              <a:t>Maximum Wind Speed: 53kt @6m</a:t>
            </a:r>
            <a:endParaRPr lang="en-US" sz="1700" b="1" dirty="0">
              <a:solidFill>
                <a:srgbClr val="FF0000"/>
              </a:solidFill>
            </a:endParaRPr>
          </a:p>
        </p:txBody>
      </p:sp>
    </p:spTree>
    <p:extLst>
      <p:ext uri="{BB962C8B-B14F-4D97-AF65-F5344CB8AC3E}">
        <p14:creationId xmlns:p14="http://schemas.microsoft.com/office/powerpoint/2010/main" val="174057378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708"/>
            <a:ext cx="8229600" cy="1143000"/>
          </a:xfrm>
        </p:spPr>
        <p:txBody>
          <a:bodyPr>
            <a:normAutofit/>
          </a:bodyPr>
          <a:lstStyle/>
          <a:p>
            <a:r>
              <a:rPr lang="en-US" dirty="0" smtClean="0"/>
              <a:t>SUAVE experiment conducted…</a:t>
            </a:r>
            <a:endParaRPr lang="en-US" dirty="0"/>
          </a:p>
        </p:txBody>
      </p:sp>
      <p:pic>
        <p:nvPicPr>
          <p:cNvPr id="4" name="Picture 3"/>
          <p:cNvPicPr>
            <a:picLocks noChangeAspect="1"/>
          </p:cNvPicPr>
          <p:nvPr/>
        </p:nvPicPr>
        <p:blipFill>
          <a:blip r:embed="rId2"/>
          <a:stretch>
            <a:fillRect/>
          </a:stretch>
        </p:blipFill>
        <p:spPr>
          <a:xfrm>
            <a:off x="1458139" y="1238250"/>
            <a:ext cx="6498154" cy="5015354"/>
          </a:xfrm>
          <a:prstGeom prst="rect">
            <a:avLst/>
          </a:prstGeom>
        </p:spPr>
      </p:pic>
    </p:spTree>
    <p:extLst>
      <p:ext uri="{BB962C8B-B14F-4D97-AF65-F5344CB8AC3E}">
        <p14:creationId xmlns:p14="http://schemas.microsoft.com/office/powerpoint/2010/main" val="402586974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99"/>
            <a:ext cx="9144000" cy="1143000"/>
          </a:xfrm>
        </p:spPr>
        <p:txBody>
          <a:bodyPr>
            <a:normAutofit fontScale="90000"/>
          </a:bodyPr>
          <a:lstStyle/>
          <a:p>
            <a:r>
              <a:rPr lang="en-US" sz="3778" b="1" dirty="0" smtClean="0"/>
              <a:t>Coyote UAS inflow module in </a:t>
            </a:r>
            <a:r>
              <a:rPr lang="en-US" sz="3778" b="1" dirty="0" err="1" smtClean="0"/>
              <a:t>Edouard</a:t>
            </a:r>
            <a:r>
              <a:rPr lang="en-US" sz="3778" b="1" dirty="0" smtClean="0"/>
              <a:t>…</a:t>
            </a:r>
            <a:br>
              <a:rPr lang="en-US" sz="3778" b="1" dirty="0" smtClean="0"/>
            </a:br>
            <a:r>
              <a:rPr lang="en-US" sz="2700" i="1" dirty="0">
                <a:solidFill>
                  <a:srgbClr val="FF6600"/>
                </a:solidFill>
              </a:rPr>
              <a:t>E</a:t>
            </a:r>
            <a:r>
              <a:rPr lang="en-US" sz="2700" i="1" dirty="0" smtClean="0">
                <a:solidFill>
                  <a:srgbClr val="FF6600"/>
                </a:solidFill>
              </a:rPr>
              <a:t>vidence of high frequency variations in radial temperature, winds</a:t>
            </a:r>
            <a:br>
              <a:rPr lang="en-US" sz="2700" i="1" dirty="0" smtClean="0">
                <a:solidFill>
                  <a:srgbClr val="FF6600"/>
                </a:solidFill>
              </a:rPr>
            </a:br>
            <a:r>
              <a:rPr lang="en-US" sz="2700" i="1" dirty="0" smtClean="0">
                <a:solidFill>
                  <a:srgbClr val="0000FF"/>
                </a:solidFill>
              </a:rPr>
              <a:t>Bonus: Splash SST!</a:t>
            </a:r>
            <a:endParaRPr lang="en-US" sz="2700" i="1" dirty="0">
              <a:solidFill>
                <a:srgbClr val="0000FF"/>
              </a:solidFill>
            </a:endParaRPr>
          </a:p>
        </p:txBody>
      </p:sp>
      <p:pic>
        <p:nvPicPr>
          <p:cNvPr id="4" name="Picture 3" descr="ff_z_Ta_sst_917_edourad.pdf"/>
          <p:cNvPicPr>
            <a:picLocks noChangeAspect="1"/>
          </p:cNvPicPr>
          <p:nvPr/>
        </p:nvPicPr>
        <p:blipFill>
          <a:blip r:embed="rId2"/>
          <a:stretch>
            <a:fillRect/>
          </a:stretch>
        </p:blipFill>
        <p:spPr>
          <a:xfrm>
            <a:off x="1586268" y="1040445"/>
            <a:ext cx="6220409" cy="5924199"/>
          </a:xfrm>
          <a:prstGeom prst="rect">
            <a:avLst/>
          </a:prstGeom>
        </p:spPr>
      </p:pic>
      <p:cxnSp>
        <p:nvCxnSpPr>
          <p:cNvPr id="6" name="Straight Arrow Connector 5"/>
          <p:cNvCxnSpPr/>
          <p:nvPr/>
        </p:nvCxnSpPr>
        <p:spPr>
          <a:xfrm>
            <a:off x="6029757" y="1040446"/>
            <a:ext cx="1066355" cy="91167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677018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7188"/>
            <a:ext cx="9144000" cy="1143000"/>
          </a:xfrm>
        </p:spPr>
        <p:txBody>
          <a:bodyPr>
            <a:normAutofit fontScale="90000"/>
          </a:bodyPr>
          <a:lstStyle/>
          <a:p>
            <a:r>
              <a:rPr lang="en-US" sz="3200" b="1" dirty="0" smtClean="0"/>
              <a:t>Coyote UAS radial trek </a:t>
            </a:r>
            <a:r>
              <a:rPr lang="en-US" sz="3200" b="1" dirty="0" err="1" smtClean="0"/>
              <a:t>toward’s</a:t>
            </a:r>
            <a:r>
              <a:rPr lang="en-US" sz="3200" b="1" dirty="0" smtClean="0"/>
              <a:t> </a:t>
            </a:r>
            <a:r>
              <a:rPr lang="en-US" sz="3200" b="1" dirty="0" err="1" smtClean="0"/>
              <a:t>Edouard’s</a:t>
            </a:r>
            <a:r>
              <a:rPr lang="en-US" sz="3200" b="1" dirty="0" smtClean="0"/>
              <a:t> center</a:t>
            </a:r>
            <a:r>
              <a:rPr lang="en-US" sz="3778" b="1" dirty="0" smtClean="0"/>
              <a:t/>
            </a:r>
            <a:br>
              <a:rPr lang="en-US" sz="3778" b="1" dirty="0" smtClean="0"/>
            </a:br>
            <a:r>
              <a:rPr lang="en-US" sz="2700" i="1" dirty="0" smtClean="0">
                <a:solidFill>
                  <a:schemeClr val="tx2"/>
                </a:solidFill>
              </a:rPr>
              <a:t>Visible and IR (1515Z Sept 17th)</a:t>
            </a:r>
            <a:r>
              <a:rPr lang="en-US" sz="2700" i="1" dirty="0" smtClean="0">
                <a:solidFill>
                  <a:srgbClr val="FF6600"/>
                </a:solidFill>
              </a:rPr>
              <a:t/>
            </a:r>
            <a:br>
              <a:rPr lang="en-US" sz="2700" i="1" dirty="0" smtClean="0">
                <a:solidFill>
                  <a:srgbClr val="FF6600"/>
                </a:solidFill>
              </a:rPr>
            </a:br>
            <a:r>
              <a:rPr lang="en-US" sz="2600" i="1" dirty="0" smtClean="0">
                <a:solidFill>
                  <a:srgbClr val="FF6600"/>
                </a:solidFill>
              </a:rPr>
              <a:t>Coyote UAS didn’t quite get to the outermost (concentric) </a:t>
            </a:r>
            <a:r>
              <a:rPr lang="en-US" sz="2600" i="1" dirty="0" err="1" smtClean="0">
                <a:solidFill>
                  <a:srgbClr val="FF6600"/>
                </a:solidFill>
              </a:rPr>
              <a:t>eyewall</a:t>
            </a:r>
            <a:r>
              <a:rPr lang="en-US" sz="2600" i="1" dirty="0" smtClean="0">
                <a:solidFill>
                  <a:srgbClr val="FF6600"/>
                </a:solidFill>
              </a:rPr>
              <a:t>…</a:t>
            </a:r>
            <a:br>
              <a:rPr lang="en-US" sz="2600" i="1" dirty="0" smtClean="0">
                <a:solidFill>
                  <a:srgbClr val="FF6600"/>
                </a:solidFill>
              </a:rPr>
            </a:br>
            <a:r>
              <a:rPr lang="en-US" sz="2600" i="1" dirty="0" smtClean="0">
                <a:solidFill>
                  <a:srgbClr val="FF6600"/>
                </a:solidFill>
              </a:rPr>
              <a:t>…But did make it through some banding as it headed </a:t>
            </a:r>
            <a:r>
              <a:rPr lang="en-US" sz="2600" i="1" dirty="0" err="1" smtClean="0">
                <a:solidFill>
                  <a:srgbClr val="FF6600"/>
                </a:solidFill>
              </a:rPr>
              <a:t>radially</a:t>
            </a:r>
            <a:r>
              <a:rPr lang="en-US" sz="2600" i="1" dirty="0" smtClean="0">
                <a:solidFill>
                  <a:srgbClr val="FF6600"/>
                </a:solidFill>
              </a:rPr>
              <a:t> inward</a:t>
            </a:r>
            <a:endParaRPr lang="en-US" sz="2600" i="1" dirty="0">
              <a:solidFill>
                <a:srgbClr val="FF66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9120" y="1735639"/>
            <a:ext cx="5157446" cy="5122361"/>
          </a:xfrm>
          <a:prstGeom prst="rect">
            <a:avLst/>
          </a:prstGeom>
        </p:spPr>
      </p:pic>
    </p:spTree>
    <p:extLst>
      <p:ext uri="{BB962C8B-B14F-4D97-AF65-F5344CB8AC3E}">
        <p14:creationId xmlns:p14="http://schemas.microsoft.com/office/powerpoint/2010/main" val="53965533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HS3 GH operations </a:t>
            </a:r>
            <a:br>
              <a:rPr lang="en-US" sz="4900" dirty="0" smtClean="0">
                <a:solidFill>
                  <a:srgbClr val="0070C0"/>
                </a:solidFill>
              </a:rPr>
            </a:br>
            <a:r>
              <a:rPr lang="en-US" sz="4900" dirty="0" smtClean="0">
                <a:solidFill>
                  <a:srgbClr val="0070C0"/>
                </a:solidFill>
              </a:rPr>
              <a:t>20140916-17</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Robert Rogers</a:t>
            </a:r>
            <a:endParaRPr lang="en-US" sz="4000" dirty="0"/>
          </a:p>
        </p:txBody>
      </p:sp>
    </p:spTree>
    <p:extLst>
      <p:ext uri="{BB962C8B-B14F-4D97-AF65-F5344CB8AC3E}">
        <p14:creationId xmlns:p14="http://schemas.microsoft.com/office/powerpoint/2010/main" val="28714548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74" y="587660"/>
            <a:ext cx="8772332" cy="1143000"/>
          </a:xfrm>
        </p:spPr>
        <p:txBody>
          <a:bodyPr>
            <a:normAutofit fontScale="90000"/>
          </a:bodyPr>
          <a:lstStyle/>
          <a:p>
            <a:r>
              <a:rPr lang="en-US" sz="5300" b="1" dirty="0" smtClean="0"/>
              <a:t>“Assets in </a:t>
            </a:r>
            <a:r>
              <a:rPr lang="en-US" sz="5300" b="1" dirty="0" err="1" smtClean="0"/>
              <a:t>Edouard</a:t>
            </a:r>
            <a:r>
              <a:rPr lang="en-US" sz="5300" b="1" dirty="0" smtClean="0"/>
              <a:t>”:</a:t>
            </a:r>
            <a:br>
              <a:rPr lang="en-US" sz="5300" b="1" dirty="0" smtClean="0"/>
            </a:br>
            <a:r>
              <a:rPr lang="en-US" sz="3600" i="1" dirty="0" smtClean="0"/>
              <a:t>A daily breakdown – 17-19 September</a:t>
            </a:r>
            <a:br>
              <a:rPr lang="en-US" sz="3600" i="1" dirty="0" smtClean="0"/>
            </a:br>
            <a:r>
              <a:rPr lang="en-US" sz="3600" i="1" dirty="0" smtClean="0">
                <a:solidFill>
                  <a:srgbClr val="F79646"/>
                </a:solidFill>
              </a:rPr>
              <a:t>2</a:t>
            </a:r>
            <a:r>
              <a:rPr lang="en-US" sz="3600" i="1" baseline="30000" dirty="0" smtClean="0">
                <a:solidFill>
                  <a:srgbClr val="F79646"/>
                </a:solidFill>
              </a:rPr>
              <a:t>nd</a:t>
            </a:r>
            <a:r>
              <a:rPr lang="en-US" sz="3600" i="1" dirty="0" smtClean="0">
                <a:solidFill>
                  <a:srgbClr val="F79646"/>
                </a:solidFill>
              </a:rPr>
              <a:t> Successful Coyote mission on the 17</a:t>
            </a:r>
            <a:r>
              <a:rPr lang="en-US" sz="3600" i="1" baseline="30000" dirty="0" smtClean="0">
                <a:solidFill>
                  <a:srgbClr val="F79646"/>
                </a:solidFill>
              </a:rPr>
              <a:t>th</a:t>
            </a:r>
            <a:r>
              <a:rPr lang="en-US" sz="3600" i="1" dirty="0" smtClean="0">
                <a:solidFill>
                  <a:srgbClr val="F79646"/>
                </a:solidFill>
              </a:rPr>
              <a:t>  </a:t>
            </a:r>
            <a:r>
              <a:rPr lang="en-US" sz="3600" i="1" dirty="0" smtClean="0"/>
              <a:t/>
            </a:r>
            <a:br>
              <a:rPr lang="en-US" sz="3600" i="1" dirty="0" smtClean="0"/>
            </a:br>
            <a:r>
              <a:rPr lang="en-US" sz="3600" i="1" dirty="0" smtClean="0"/>
              <a:t>GH solo in the storm (18-19)…</a:t>
            </a:r>
            <a:br>
              <a:rPr lang="en-US" sz="3600" i="1" dirty="0" smtClean="0"/>
            </a:br>
            <a:r>
              <a:rPr lang="en-US" sz="3600" i="1" dirty="0" smtClean="0"/>
              <a:t>43 Ocean glider survey in the Caribbean (19) </a:t>
            </a:r>
            <a:endParaRPr lang="en-US" sz="3600" i="1" dirty="0"/>
          </a:p>
        </p:txBody>
      </p:sp>
      <p:pic>
        <p:nvPicPr>
          <p:cNvPr id="3" name="Picture 2" descr="edouard17th.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1196" y="2512854"/>
            <a:ext cx="3521240" cy="4345143"/>
          </a:xfrm>
          <a:prstGeom prst="rect">
            <a:avLst/>
          </a:prstGeom>
        </p:spPr>
      </p:pic>
      <p:pic>
        <p:nvPicPr>
          <p:cNvPr id="4" name="Picture 3" descr="edouard18th _added19th.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5743" y="2484386"/>
            <a:ext cx="3400572" cy="4372164"/>
          </a:xfrm>
          <a:prstGeom prst="rect">
            <a:avLst/>
          </a:prstGeom>
        </p:spPr>
      </p:pic>
      <p:pic>
        <p:nvPicPr>
          <p:cNvPr id="6" name="Picture 5" descr="hawk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8921" y="2484386"/>
            <a:ext cx="1153613" cy="787774"/>
          </a:xfrm>
          <a:prstGeom prst="rect">
            <a:avLst/>
          </a:prstGeom>
        </p:spPr>
      </p:pic>
      <p:sp>
        <p:nvSpPr>
          <p:cNvPr id="7" name="TextBox 6"/>
          <p:cNvSpPr txBox="1"/>
          <p:nvPr/>
        </p:nvSpPr>
        <p:spPr>
          <a:xfrm>
            <a:off x="5347111" y="2484386"/>
            <a:ext cx="1330262" cy="523220"/>
          </a:xfrm>
          <a:prstGeom prst="rect">
            <a:avLst/>
          </a:prstGeom>
          <a:noFill/>
        </p:spPr>
        <p:txBody>
          <a:bodyPr wrap="none" rtlCol="0">
            <a:spAutoFit/>
          </a:bodyPr>
          <a:lstStyle/>
          <a:p>
            <a:r>
              <a:rPr lang="en-US" sz="2800" b="1" dirty="0" smtClean="0">
                <a:solidFill>
                  <a:srgbClr val="FF0000"/>
                </a:solidFill>
              </a:rPr>
              <a:t>18-19 H</a:t>
            </a:r>
            <a:endParaRPr lang="en-US" sz="2800" b="1" dirty="0">
              <a:solidFill>
                <a:srgbClr val="FF0000"/>
              </a:solidFill>
            </a:endParaRPr>
          </a:p>
        </p:txBody>
      </p:sp>
      <p:sp>
        <p:nvSpPr>
          <p:cNvPr id="8" name="TextBox 7"/>
          <p:cNvSpPr txBox="1"/>
          <p:nvPr/>
        </p:nvSpPr>
        <p:spPr>
          <a:xfrm>
            <a:off x="1121465" y="2484386"/>
            <a:ext cx="1044543" cy="523220"/>
          </a:xfrm>
          <a:prstGeom prst="rect">
            <a:avLst/>
          </a:prstGeom>
          <a:noFill/>
        </p:spPr>
        <p:txBody>
          <a:bodyPr wrap="square" rtlCol="0">
            <a:spAutoFit/>
          </a:bodyPr>
          <a:lstStyle/>
          <a:p>
            <a:r>
              <a:rPr lang="en-US" sz="2800" b="1" dirty="0" smtClean="0">
                <a:solidFill>
                  <a:srgbClr val="FF0000"/>
                </a:solidFill>
              </a:rPr>
              <a:t>17 H</a:t>
            </a:r>
            <a:endParaRPr lang="en-US" sz="2800" b="1" dirty="0">
              <a:solidFill>
                <a:srgbClr val="FF0000"/>
              </a:solidFill>
            </a:endParaRPr>
          </a:p>
        </p:txBody>
      </p:sp>
      <p:pic>
        <p:nvPicPr>
          <p:cNvPr id="9" name="Picture 8" descr="coyote_moon.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3291" y="4003725"/>
            <a:ext cx="494993" cy="344671"/>
          </a:xfrm>
          <a:prstGeom prst="rect">
            <a:avLst/>
          </a:prstGeom>
        </p:spPr>
      </p:pic>
      <p:pic>
        <p:nvPicPr>
          <p:cNvPr id="10" name="Picture 9" descr="Kermit_the_Frog4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8284" y="3315071"/>
            <a:ext cx="550923" cy="688654"/>
          </a:xfrm>
          <a:prstGeom prst="rect">
            <a:avLst/>
          </a:prstGeom>
        </p:spPr>
      </p:pic>
      <p:pic>
        <p:nvPicPr>
          <p:cNvPr id="11" name="Picture 10" descr="piggy43.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45743" y="5430292"/>
            <a:ext cx="978983" cy="967652"/>
          </a:xfrm>
          <a:prstGeom prst="rect">
            <a:avLst/>
          </a:prstGeom>
        </p:spPr>
      </p:pic>
      <p:pic>
        <p:nvPicPr>
          <p:cNvPr id="12" name="Picture 11" descr="hawk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92875" y="2502269"/>
            <a:ext cx="1065409" cy="727542"/>
          </a:xfrm>
          <a:prstGeom prst="rect">
            <a:avLst/>
          </a:prstGeom>
        </p:spPr>
      </p:pic>
      <p:sp>
        <p:nvSpPr>
          <p:cNvPr id="13" name="Rectangle 12"/>
          <p:cNvSpPr/>
          <p:nvPr/>
        </p:nvSpPr>
        <p:spPr>
          <a:xfrm rot="10800000">
            <a:off x="4658088" y="6182500"/>
            <a:ext cx="787655" cy="430887"/>
          </a:xfrm>
          <a:prstGeom prst="rect">
            <a:avLst/>
          </a:prstGeom>
        </p:spPr>
        <p:txBody>
          <a:bodyPr wrap="square">
            <a:spAutoFit/>
          </a:bodyPr>
          <a:lstStyle/>
          <a:p>
            <a:r>
              <a:rPr lang="en-US" sz="2200" b="0" i="0" dirty="0" smtClean="0">
                <a:latin typeface="Wingdings"/>
                <a:ea typeface="Wingdings"/>
                <a:cs typeface="Wingdings"/>
              </a:rPr>
              <a:t></a:t>
            </a:r>
            <a:endParaRPr lang="en-US" sz="2200" dirty="0"/>
          </a:p>
        </p:txBody>
      </p:sp>
    </p:spTree>
    <p:extLst>
      <p:ext uri="{BB962C8B-B14F-4D97-AF65-F5344CB8AC3E}">
        <p14:creationId xmlns:p14="http://schemas.microsoft.com/office/powerpoint/2010/main" val="243203456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28801" y="2675512"/>
            <a:ext cx="6096000" cy="3953887"/>
            <a:chOff x="1536971" y="1907205"/>
            <a:chExt cx="7242039" cy="4722195"/>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6971" y="2395538"/>
              <a:ext cx="5301980" cy="423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61174" y="1907205"/>
              <a:ext cx="3517438" cy="369332"/>
            </a:xfrm>
            <a:prstGeom prst="rect">
              <a:avLst/>
            </a:prstGeom>
            <a:noFill/>
          </p:spPr>
          <p:txBody>
            <a:bodyPr wrap="none" rtlCol="0">
              <a:spAutoFit/>
            </a:bodyPr>
            <a:lstStyle/>
            <a:p>
              <a:r>
                <a:rPr lang="en-US" u="sng" dirty="0" smtClean="0"/>
                <a:t>Flight plan for AV-6 flight 9/16-9/17</a:t>
              </a:r>
              <a:endParaRPr lang="en-US" u="sng" dirty="0"/>
            </a:p>
          </p:txBody>
        </p:sp>
        <p:sp>
          <p:nvSpPr>
            <p:cNvPr id="4" name="Oval 3"/>
            <p:cNvSpPr/>
            <p:nvPr/>
          </p:nvSpPr>
          <p:spPr>
            <a:xfrm>
              <a:off x="4187961" y="2669205"/>
              <a:ext cx="1752600" cy="12954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68960" y="4193205"/>
              <a:ext cx="2000249" cy="1905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97710" y="2745011"/>
              <a:ext cx="1326389" cy="369332"/>
            </a:xfrm>
            <a:prstGeom prst="rect">
              <a:avLst/>
            </a:prstGeom>
            <a:noFill/>
          </p:spPr>
          <p:txBody>
            <a:bodyPr wrap="none" rtlCol="0">
              <a:spAutoFit/>
            </a:bodyPr>
            <a:lstStyle/>
            <a:p>
              <a:r>
                <a:rPr lang="en-US" dirty="0"/>
                <a:t>j</a:t>
              </a:r>
              <a:r>
                <a:rPr lang="en-US" dirty="0" smtClean="0"/>
                <a:t>et sampling</a:t>
              </a:r>
              <a:endParaRPr lang="en-US" dirty="0"/>
            </a:p>
          </p:txBody>
        </p:sp>
        <p:cxnSp>
          <p:nvCxnSpPr>
            <p:cNvPr id="9" name="Straight Arrow Connector 8"/>
            <p:cNvCxnSpPr/>
            <p:nvPr/>
          </p:nvCxnSpPr>
          <p:spPr>
            <a:xfrm flipH="1">
              <a:off x="5864361" y="2974060"/>
              <a:ext cx="1162049" cy="68134"/>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512061" y="4802805"/>
              <a:ext cx="685800" cy="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150038" y="4600553"/>
              <a:ext cx="1628972" cy="369332"/>
            </a:xfrm>
            <a:prstGeom prst="rect">
              <a:avLst/>
            </a:prstGeom>
            <a:noFill/>
          </p:spPr>
          <p:txBody>
            <a:bodyPr wrap="none" rtlCol="0">
              <a:spAutoFit/>
            </a:bodyPr>
            <a:lstStyle/>
            <a:p>
              <a:r>
                <a:rPr lang="en-US" dirty="0"/>
                <a:t>s</a:t>
              </a:r>
              <a:r>
                <a:rPr lang="en-US" dirty="0" smtClean="0"/>
                <a:t>torm sampling</a:t>
              </a:r>
              <a:endParaRPr lang="en-US" dirty="0"/>
            </a:p>
          </p:txBody>
        </p:sp>
      </p:grpSp>
      <p:sp>
        <p:nvSpPr>
          <p:cNvPr id="15" name="TextBox 14"/>
          <p:cNvSpPr txBox="1"/>
          <p:nvPr/>
        </p:nvSpPr>
        <p:spPr>
          <a:xfrm>
            <a:off x="839435" y="76200"/>
            <a:ext cx="7390165" cy="461665"/>
          </a:xfrm>
          <a:prstGeom prst="rect">
            <a:avLst/>
          </a:prstGeom>
          <a:noFill/>
        </p:spPr>
        <p:txBody>
          <a:bodyPr wrap="none" rtlCol="0">
            <a:spAutoFit/>
          </a:bodyPr>
          <a:lstStyle/>
          <a:p>
            <a:r>
              <a:rPr lang="en-US" sz="2400" u="sng" dirty="0" smtClean="0"/>
              <a:t>AV-6 mission into Hurricane Edouard on September 16-17</a:t>
            </a:r>
            <a:endParaRPr lang="en-US" sz="2400" u="sng" dirty="0"/>
          </a:p>
        </p:txBody>
      </p:sp>
      <p:sp>
        <p:nvSpPr>
          <p:cNvPr id="16" name="TextBox 15"/>
          <p:cNvSpPr txBox="1"/>
          <p:nvPr/>
        </p:nvSpPr>
        <p:spPr>
          <a:xfrm>
            <a:off x="260444" y="628471"/>
            <a:ext cx="8534400" cy="2031325"/>
          </a:xfrm>
          <a:prstGeom prst="rect">
            <a:avLst/>
          </a:prstGeom>
          <a:noFill/>
        </p:spPr>
        <p:txBody>
          <a:bodyPr wrap="square" rtlCol="0">
            <a:spAutoFit/>
          </a:bodyPr>
          <a:lstStyle/>
          <a:p>
            <a:r>
              <a:rPr lang="en-US" dirty="0" smtClean="0"/>
              <a:t>Two primary objectives: </a:t>
            </a:r>
          </a:p>
          <a:p>
            <a:pPr marL="742950" lvl="1" indent="-285750">
              <a:buFont typeface="Arial" panose="020B0604020202020204" pitchFamily="34" charset="0"/>
              <a:buChar char="•"/>
            </a:pPr>
            <a:r>
              <a:rPr lang="en-US" dirty="0" smtClean="0"/>
              <a:t>Sample storm at multiple azimuths around center, high radial resolution</a:t>
            </a:r>
          </a:p>
          <a:p>
            <a:pPr marL="742950" lvl="1" indent="-285750">
              <a:buFont typeface="Arial" panose="020B0604020202020204" pitchFamily="34" charset="0"/>
              <a:buChar char="•"/>
            </a:pPr>
            <a:r>
              <a:rPr lang="en-US" dirty="0" smtClean="0"/>
              <a:t>Sample structure of jet to north of storm that may have been impacting upper-level outflow</a:t>
            </a:r>
          </a:p>
          <a:p>
            <a:pPr marL="742950" lvl="1" indent="-285750">
              <a:buFont typeface="Arial" panose="020B0604020202020204" pitchFamily="34" charset="0"/>
              <a:buChar char="•"/>
            </a:pPr>
            <a:r>
              <a:rPr lang="en-US" dirty="0" smtClean="0"/>
              <a:t>Storm was a mature, briefly Cat-3 hurricane; stadium effect</a:t>
            </a:r>
          </a:p>
          <a:p>
            <a:pPr marL="742950" lvl="1" indent="-285750">
              <a:buFont typeface="Arial" panose="020B0604020202020204" pitchFamily="34" charset="0"/>
              <a:buChar char="•"/>
            </a:pPr>
            <a:r>
              <a:rPr lang="en-US" dirty="0" smtClean="0"/>
              <a:t>Mission concurrent with 42 Coyote, 43 Ocean Winds flights</a:t>
            </a:r>
          </a:p>
          <a:p>
            <a:pPr marL="742950" lvl="1" indent="-285750">
              <a:buFont typeface="Arial" panose="020B0604020202020204" pitchFamily="34" charset="0"/>
              <a:buChar char="•"/>
            </a:pPr>
            <a:r>
              <a:rPr lang="en-US" dirty="0" smtClean="0"/>
              <a:t>Take-off 1240 UTC 9/16; landing 1121 UTC 9/17; 85 </a:t>
            </a:r>
            <a:r>
              <a:rPr lang="en-US" dirty="0" err="1" smtClean="0"/>
              <a:t>dropsondes</a:t>
            </a:r>
            <a:r>
              <a:rPr lang="en-US" dirty="0" smtClean="0"/>
              <a:t> released</a:t>
            </a:r>
            <a:endParaRPr lang="en-US" dirty="0"/>
          </a:p>
        </p:txBody>
      </p:sp>
    </p:spTree>
    <p:extLst>
      <p:ext uri="{BB962C8B-B14F-4D97-AF65-F5344CB8AC3E}">
        <p14:creationId xmlns:p14="http://schemas.microsoft.com/office/powerpoint/2010/main" val="90064471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1000" y="1286606"/>
            <a:ext cx="8382000" cy="435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62200" y="553998"/>
            <a:ext cx="4945136" cy="461665"/>
          </a:xfrm>
          <a:prstGeom prst="rect">
            <a:avLst/>
          </a:prstGeom>
          <a:noFill/>
        </p:spPr>
        <p:txBody>
          <a:bodyPr wrap="none" rtlCol="0">
            <a:spAutoFit/>
          </a:bodyPr>
          <a:lstStyle/>
          <a:p>
            <a:r>
              <a:rPr lang="en-US" sz="2400" u="sng" dirty="0" smtClean="0"/>
              <a:t>Aircraft sampling Edouard during 9/16</a:t>
            </a:r>
            <a:endParaRPr lang="en-US" sz="2400" u="sng" dirty="0"/>
          </a:p>
        </p:txBody>
      </p:sp>
      <p:sp>
        <p:nvSpPr>
          <p:cNvPr id="2" name="TextBox 1"/>
          <p:cNvSpPr txBox="1"/>
          <p:nvPr/>
        </p:nvSpPr>
        <p:spPr>
          <a:xfrm>
            <a:off x="4341394" y="3810000"/>
            <a:ext cx="567784" cy="369332"/>
          </a:xfrm>
          <a:prstGeom prst="rect">
            <a:avLst/>
          </a:prstGeom>
          <a:noFill/>
        </p:spPr>
        <p:txBody>
          <a:bodyPr wrap="none" rtlCol="0">
            <a:spAutoFit/>
          </a:bodyPr>
          <a:lstStyle/>
          <a:p>
            <a:r>
              <a:rPr lang="en-US" dirty="0" smtClean="0"/>
              <a:t>N42</a:t>
            </a:r>
            <a:endParaRPr lang="en-US" dirty="0"/>
          </a:p>
        </p:txBody>
      </p:sp>
      <p:sp>
        <p:nvSpPr>
          <p:cNvPr id="5" name="TextBox 4"/>
          <p:cNvSpPr txBox="1"/>
          <p:nvPr/>
        </p:nvSpPr>
        <p:spPr>
          <a:xfrm>
            <a:off x="5290990" y="5181600"/>
            <a:ext cx="567784" cy="369332"/>
          </a:xfrm>
          <a:prstGeom prst="rect">
            <a:avLst/>
          </a:prstGeom>
          <a:noFill/>
        </p:spPr>
        <p:txBody>
          <a:bodyPr wrap="none" rtlCol="0">
            <a:spAutoFit/>
          </a:bodyPr>
          <a:lstStyle/>
          <a:p>
            <a:r>
              <a:rPr lang="en-US" dirty="0" smtClean="0"/>
              <a:t>N43</a:t>
            </a:r>
            <a:endParaRPr lang="en-US" dirty="0"/>
          </a:p>
        </p:txBody>
      </p:sp>
      <p:sp>
        <p:nvSpPr>
          <p:cNvPr id="6" name="TextBox 5"/>
          <p:cNvSpPr txBox="1"/>
          <p:nvPr/>
        </p:nvSpPr>
        <p:spPr>
          <a:xfrm>
            <a:off x="7162800" y="3352800"/>
            <a:ext cx="626710" cy="369332"/>
          </a:xfrm>
          <a:prstGeom prst="rect">
            <a:avLst/>
          </a:prstGeom>
          <a:noFill/>
        </p:spPr>
        <p:txBody>
          <a:bodyPr wrap="none" rtlCol="0">
            <a:spAutoFit/>
          </a:bodyPr>
          <a:lstStyle/>
          <a:p>
            <a:r>
              <a:rPr lang="en-US" dirty="0" smtClean="0"/>
              <a:t>AV-6</a:t>
            </a:r>
            <a:endParaRPr lang="en-US" dirty="0"/>
          </a:p>
        </p:txBody>
      </p:sp>
    </p:spTree>
    <p:extLst>
      <p:ext uri="{BB962C8B-B14F-4D97-AF65-F5344CB8AC3E}">
        <p14:creationId xmlns:p14="http://schemas.microsoft.com/office/powerpoint/2010/main" val="48753196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43400" y="1066800"/>
            <a:ext cx="450247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5334000"/>
            <a:ext cx="8229601" cy="646331"/>
          </a:xfrm>
          <a:prstGeom prst="rect">
            <a:avLst/>
          </a:prstGeom>
          <a:noFill/>
        </p:spPr>
        <p:txBody>
          <a:bodyPr wrap="square" rtlCol="0">
            <a:spAutoFit/>
          </a:bodyPr>
          <a:lstStyle/>
          <a:p>
            <a:r>
              <a:rPr lang="en-US" dirty="0" smtClean="0"/>
              <a:t>Schematic of inner-core </a:t>
            </a:r>
            <a:r>
              <a:rPr lang="en-US" dirty="0" err="1" smtClean="0"/>
              <a:t>dropsondes</a:t>
            </a:r>
            <a:r>
              <a:rPr lang="en-US" dirty="0" smtClean="0"/>
              <a:t> (red dots) in storm-relative and RMW-relative framework.  RMW assumed to be 14 nm (based on VDM from NOAA42 earlier in day). </a:t>
            </a:r>
            <a:endParaRPr lang="en-US" dirty="0"/>
          </a:p>
        </p:txBody>
      </p:sp>
      <p:sp>
        <p:nvSpPr>
          <p:cNvPr id="5" name="TextBox 4"/>
          <p:cNvSpPr txBox="1"/>
          <p:nvPr/>
        </p:nvSpPr>
        <p:spPr>
          <a:xfrm>
            <a:off x="1143000" y="533400"/>
            <a:ext cx="7102778" cy="461665"/>
          </a:xfrm>
          <a:prstGeom prst="rect">
            <a:avLst/>
          </a:prstGeom>
          <a:noFill/>
        </p:spPr>
        <p:txBody>
          <a:bodyPr wrap="none" rtlCol="0">
            <a:spAutoFit/>
          </a:bodyPr>
          <a:lstStyle/>
          <a:p>
            <a:r>
              <a:rPr lang="en-US" sz="2400" u="sng" dirty="0" smtClean="0"/>
              <a:t>Inner-core </a:t>
            </a:r>
            <a:r>
              <a:rPr lang="en-US" sz="2400" u="sng" dirty="0" err="1"/>
              <a:t>d</a:t>
            </a:r>
            <a:r>
              <a:rPr lang="en-US" sz="2400" u="sng" dirty="0" err="1" smtClean="0"/>
              <a:t>ropsonde</a:t>
            </a:r>
            <a:r>
              <a:rPr lang="en-US" sz="2400" u="sng" dirty="0" smtClean="0"/>
              <a:t> strategy for AV-6 flight 9/16-9/17</a:t>
            </a:r>
            <a:endParaRPr lang="en-US" sz="2400" u="sng" dirty="0"/>
          </a:p>
        </p:txBody>
      </p:sp>
      <p:pic>
        <p:nvPicPr>
          <p:cNvPr id="102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5011"/>
          <a:stretch/>
        </p:blipFill>
        <p:spPr bwMode="auto">
          <a:xfrm>
            <a:off x="685800" y="1608971"/>
            <a:ext cx="3358662" cy="311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7236" y="4857690"/>
            <a:ext cx="3389964" cy="400110"/>
          </a:xfrm>
          <a:prstGeom prst="rect">
            <a:avLst/>
          </a:prstGeom>
          <a:noFill/>
        </p:spPr>
        <p:txBody>
          <a:bodyPr wrap="square" rtlCol="0">
            <a:spAutoFit/>
          </a:bodyPr>
          <a:lstStyle/>
          <a:p>
            <a:r>
              <a:rPr lang="en-US" sz="1000" dirty="0" err="1" smtClean="0"/>
              <a:t>Sonde</a:t>
            </a:r>
            <a:r>
              <a:rPr lang="en-US" sz="1000" dirty="0" smtClean="0"/>
              <a:t> distribution (centered at 00z30 8/30/10) in Earl (2010) from Montgomery et al. (2014) and Rogers et al. (2014)</a:t>
            </a:r>
            <a:endParaRPr lang="en-US" sz="1000" dirty="0"/>
          </a:p>
        </p:txBody>
      </p:sp>
      <p:sp>
        <p:nvSpPr>
          <p:cNvPr id="10" name="TextBox 9"/>
          <p:cNvSpPr txBox="1"/>
          <p:nvPr/>
        </p:nvSpPr>
        <p:spPr>
          <a:xfrm>
            <a:off x="5820504" y="4875654"/>
            <a:ext cx="1981200" cy="246221"/>
          </a:xfrm>
          <a:prstGeom prst="rect">
            <a:avLst/>
          </a:prstGeom>
          <a:noFill/>
        </p:spPr>
        <p:txBody>
          <a:bodyPr wrap="square" rtlCol="0">
            <a:spAutoFit/>
          </a:bodyPr>
          <a:lstStyle/>
          <a:p>
            <a:r>
              <a:rPr lang="en-US" sz="1000" dirty="0" err="1" smtClean="0"/>
              <a:t>Sonde</a:t>
            </a:r>
            <a:r>
              <a:rPr lang="en-US" sz="1000" dirty="0" smtClean="0"/>
              <a:t> pattern in </a:t>
            </a:r>
            <a:r>
              <a:rPr lang="en-US" sz="1000" dirty="0" err="1" smtClean="0"/>
              <a:t>Eduoard</a:t>
            </a:r>
            <a:endParaRPr lang="en-US" sz="1000" dirty="0"/>
          </a:p>
        </p:txBody>
      </p:sp>
    </p:spTree>
    <p:extLst>
      <p:ext uri="{BB962C8B-B14F-4D97-AF65-F5344CB8AC3E}">
        <p14:creationId xmlns:p14="http://schemas.microsoft.com/office/powerpoint/2010/main" val="424140382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19400" y="954115"/>
            <a:ext cx="3536755" cy="2572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0"/>
            <a:ext cx="3854645" cy="523220"/>
          </a:xfrm>
          <a:prstGeom prst="rect">
            <a:avLst/>
          </a:prstGeom>
          <a:noFill/>
        </p:spPr>
        <p:txBody>
          <a:bodyPr wrap="none" rtlCol="0">
            <a:spAutoFit/>
          </a:bodyPr>
          <a:lstStyle/>
          <a:p>
            <a:r>
              <a:rPr lang="en-US" sz="2800" u="sng" dirty="0" smtClean="0"/>
              <a:t>Eye pass from ~55,000 </a:t>
            </a:r>
            <a:r>
              <a:rPr lang="en-US" sz="2800" u="sng" dirty="0" err="1" smtClean="0"/>
              <a:t>ft</a:t>
            </a:r>
            <a:r>
              <a:rPr lang="en-US" sz="2800" u="sng" dirty="0" smtClean="0"/>
              <a:t> </a:t>
            </a:r>
            <a:endParaRPr lang="en-US" sz="2800" u="sng" dirty="0"/>
          </a:p>
        </p:txBody>
      </p:sp>
      <p:sp>
        <p:nvSpPr>
          <p:cNvPr id="2" name="TextBox 1"/>
          <p:cNvSpPr txBox="1"/>
          <p:nvPr/>
        </p:nvSpPr>
        <p:spPr>
          <a:xfrm>
            <a:off x="2991739" y="544209"/>
            <a:ext cx="3256661" cy="369332"/>
          </a:xfrm>
          <a:prstGeom prst="rect">
            <a:avLst/>
          </a:prstGeom>
          <a:noFill/>
        </p:spPr>
        <p:txBody>
          <a:bodyPr wrap="none" rtlCol="0">
            <a:spAutoFit/>
          </a:bodyPr>
          <a:lstStyle/>
          <a:p>
            <a:r>
              <a:rPr lang="en-US" dirty="0" smtClean="0"/>
              <a:t>Edge of cirrus shield at 1650 UTC</a:t>
            </a:r>
            <a:endParaRPr lang="en-US" dirty="0"/>
          </a:p>
        </p:txBody>
      </p:sp>
      <p:sp>
        <p:nvSpPr>
          <p:cNvPr id="3" name="AutoShape 4" descr="ftp://ftp1.esrl.noaa.gov/users/sat/hs3/skewT/D20140916_160527_Pskew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ftp://ftp1.esrl.noaa.gov/users/sat/hs3/skewT/D20140916_160527_Pskewt.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ftp://ftp1.esrl.noaa.gov/users/sat/hs3/skewT/D20140916_160527_Pskewt.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ftp://ftp1.esrl.noaa.gov/users/sat/hs3/skewT/D20140916_160527_Pskewt.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2" descr="ftp://ftp1.esrl.noaa.gov/users/sat/hs3/skewT/D20140916_160527_Pskewt.pn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1" name="Picture 1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81353" y="4191000"/>
            <a:ext cx="3581647" cy="249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2422" y="4201963"/>
            <a:ext cx="3597178" cy="250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219200" y="3810000"/>
            <a:ext cx="2594493" cy="369332"/>
          </a:xfrm>
          <a:prstGeom prst="rect">
            <a:avLst/>
          </a:prstGeom>
          <a:noFill/>
        </p:spPr>
        <p:txBody>
          <a:bodyPr wrap="none" rtlCol="0">
            <a:spAutoFit/>
          </a:bodyPr>
          <a:lstStyle/>
          <a:p>
            <a:r>
              <a:rPr lang="en-US" dirty="0" smtClean="0"/>
              <a:t>Skew-T from N-W </a:t>
            </a:r>
            <a:r>
              <a:rPr lang="en-US" dirty="0" err="1" smtClean="0"/>
              <a:t>eyewall</a:t>
            </a:r>
            <a:endParaRPr lang="en-US" dirty="0"/>
          </a:p>
        </p:txBody>
      </p:sp>
      <p:sp>
        <p:nvSpPr>
          <p:cNvPr id="14" name="TextBox 13"/>
          <p:cNvSpPr txBox="1"/>
          <p:nvPr/>
        </p:nvSpPr>
        <p:spPr>
          <a:xfrm>
            <a:off x="5562600" y="3810000"/>
            <a:ext cx="2788969" cy="369332"/>
          </a:xfrm>
          <a:prstGeom prst="rect">
            <a:avLst/>
          </a:prstGeom>
          <a:noFill/>
        </p:spPr>
        <p:txBody>
          <a:bodyPr wrap="none" rtlCol="0">
            <a:spAutoFit/>
          </a:bodyPr>
          <a:lstStyle/>
          <a:p>
            <a:r>
              <a:rPr lang="en-US" dirty="0" smtClean="0"/>
              <a:t>Skew-T from eye-SE </a:t>
            </a:r>
            <a:r>
              <a:rPr lang="en-US" dirty="0" err="1" smtClean="0"/>
              <a:t>eyewall</a:t>
            </a:r>
            <a:endParaRPr lang="en-US" dirty="0"/>
          </a:p>
        </p:txBody>
      </p:sp>
    </p:spTree>
    <p:extLst>
      <p:ext uri="{BB962C8B-B14F-4D97-AF65-F5344CB8AC3E}">
        <p14:creationId xmlns:p14="http://schemas.microsoft.com/office/powerpoint/2010/main" val="42566464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1169331"/>
            <a:ext cx="32385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4267200"/>
            <a:ext cx="39470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567962"/>
            <a:ext cx="4333875"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5600" y="76200"/>
            <a:ext cx="3854645" cy="523220"/>
          </a:xfrm>
          <a:prstGeom prst="rect">
            <a:avLst/>
          </a:prstGeom>
          <a:noFill/>
        </p:spPr>
        <p:txBody>
          <a:bodyPr wrap="none" rtlCol="0">
            <a:spAutoFit/>
          </a:bodyPr>
          <a:lstStyle/>
          <a:p>
            <a:r>
              <a:rPr lang="en-US" sz="2800" u="sng" dirty="0" smtClean="0"/>
              <a:t>Eye pass from ~55,000 </a:t>
            </a:r>
            <a:r>
              <a:rPr lang="en-US" sz="2800" u="sng" dirty="0" err="1" smtClean="0"/>
              <a:t>ft</a:t>
            </a:r>
            <a:r>
              <a:rPr lang="en-US" sz="2800" u="sng" dirty="0" smtClean="0"/>
              <a:t> </a:t>
            </a:r>
            <a:endParaRPr lang="en-US" sz="2800" u="sng" dirty="0"/>
          </a:p>
        </p:txBody>
      </p:sp>
      <p:sp>
        <p:nvSpPr>
          <p:cNvPr id="3" name="TextBox 2"/>
          <p:cNvSpPr txBox="1"/>
          <p:nvPr/>
        </p:nvSpPr>
        <p:spPr>
          <a:xfrm>
            <a:off x="615814" y="1140023"/>
            <a:ext cx="4032386" cy="307777"/>
          </a:xfrm>
          <a:prstGeom prst="rect">
            <a:avLst/>
          </a:prstGeom>
          <a:noFill/>
        </p:spPr>
        <p:txBody>
          <a:bodyPr wrap="none" rtlCol="0">
            <a:spAutoFit/>
          </a:bodyPr>
          <a:lstStyle/>
          <a:p>
            <a:r>
              <a:rPr lang="en-US" sz="1400" dirty="0" smtClean="0"/>
              <a:t>Scanning-HIS shows warmer temperatures in the eye</a:t>
            </a:r>
            <a:endParaRPr lang="en-US" sz="1400" dirty="0"/>
          </a:p>
        </p:txBody>
      </p:sp>
      <p:sp>
        <p:nvSpPr>
          <p:cNvPr id="7" name="TextBox 6"/>
          <p:cNvSpPr txBox="1"/>
          <p:nvPr/>
        </p:nvSpPr>
        <p:spPr>
          <a:xfrm>
            <a:off x="5475513" y="899699"/>
            <a:ext cx="2754087" cy="307777"/>
          </a:xfrm>
          <a:prstGeom prst="rect">
            <a:avLst/>
          </a:prstGeom>
          <a:noFill/>
        </p:spPr>
        <p:txBody>
          <a:bodyPr wrap="none" rtlCol="0">
            <a:spAutoFit/>
          </a:bodyPr>
          <a:lstStyle/>
          <a:p>
            <a:r>
              <a:rPr lang="en-US" sz="1400" dirty="0" smtClean="0"/>
              <a:t>S-HIS cloud-top pressure in the eye</a:t>
            </a:r>
            <a:endParaRPr lang="en-US" sz="1400" dirty="0"/>
          </a:p>
        </p:txBody>
      </p:sp>
      <p:sp>
        <p:nvSpPr>
          <p:cNvPr id="8" name="TextBox 7"/>
          <p:cNvSpPr txBox="1"/>
          <p:nvPr/>
        </p:nvSpPr>
        <p:spPr>
          <a:xfrm>
            <a:off x="6477000" y="3908064"/>
            <a:ext cx="2087431" cy="307777"/>
          </a:xfrm>
          <a:prstGeom prst="rect">
            <a:avLst/>
          </a:prstGeom>
          <a:noFill/>
        </p:spPr>
        <p:txBody>
          <a:bodyPr wrap="none" rtlCol="0">
            <a:spAutoFit/>
          </a:bodyPr>
          <a:lstStyle/>
          <a:p>
            <a:r>
              <a:rPr lang="en-US" sz="1400" dirty="0" smtClean="0"/>
              <a:t>CPL cloud edge in the eye</a:t>
            </a:r>
            <a:endParaRPr lang="en-US" sz="1400" dirty="0"/>
          </a:p>
        </p:txBody>
      </p:sp>
      <p:sp>
        <p:nvSpPr>
          <p:cNvPr id="4" name="TextBox 3"/>
          <p:cNvSpPr txBox="1"/>
          <p:nvPr/>
        </p:nvSpPr>
        <p:spPr>
          <a:xfrm>
            <a:off x="5468814" y="3077310"/>
            <a:ext cx="1810304" cy="307777"/>
          </a:xfrm>
          <a:prstGeom prst="rect">
            <a:avLst/>
          </a:prstGeom>
          <a:noFill/>
        </p:spPr>
        <p:txBody>
          <a:bodyPr wrap="none" rtlCol="0">
            <a:spAutoFit/>
          </a:bodyPr>
          <a:lstStyle/>
          <a:p>
            <a:r>
              <a:rPr lang="en-US" sz="1400" dirty="0" smtClean="0"/>
              <a:t>Slope of </a:t>
            </a:r>
            <a:r>
              <a:rPr lang="en-US" sz="1400" dirty="0" err="1" smtClean="0"/>
              <a:t>eyewall</a:t>
            </a:r>
            <a:r>
              <a:rPr lang="en-US" sz="1400" dirty="0" smtClean="0"/>
              <a:t> cloud</a:t>
            </a:r>
            <a:endParaRPr lang="en-US" sz="1400" dirty="0"/>
          </a:p>
        </p:txBody>
      </p:sp>
      <p:cxnSp>
        <p:nvCxnSpPr>
          <p:cNvPr id="6" name="Straight Arrow Connector 5"/>
          <p:cNvCxnSpPr/>
          <p:nvPr/>
        </p:nvCxnSpPr>
        <p:spPr>
          <a:xfrm flipV="1">
            <a:off x="6096000" y="2388532"/>
            <a:ext cx="762000" cy="7356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050345" y="3377735"/>
            <a:ext cx="1036255" cy="18038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29000" y="2234643"/>
            <a:ext cx="878510" cy="307777"/>
          </a:xfrm>
          <a:prstGeom prst="rect">
            <a:avLst/>
          </a:prstGeom>
          <a:noFill/>
        </p:spPr>
        <p:txBody>
          <a:bodyPr wrap="none" rtlCol="0">
            <a:spAutoFit/>
          </a:bodyPr>
          <a:lstStyle/>
          <a:p>
            <a:r>
              <a:rPr lang="en-US" sz="1400" dirty="0" smtClean="0"/>
              <a:t>AV6 track</a:t>
            </a:r>
            <a:endParaRPr lang="en-US" sz="1400" dirty="0"/>
          </a:p>
        </p:txBody>
      </p:sp>
      <p:sp>
        <p:nvSpPr>
          <p:cNvPr id="16" name="TextBox 15"/>
          <p:cNvSpPr txBox="1"/>
          <p:nvPr/>
        </p:nvSpPr>
        <p:spPr>
          <a:xfrm>
            <a:off x="3352800" y="3111048"/>
            <a:ext cx="886333" cy="307777"/>
          </a:xfrm>
          <a:prstGeom prst="rect">
            <a:avLst/>
          </a:prstGeom>
          <a:noFill/>
        </p:spPr>
        <p:txBody>
          <a:bodyPr wrap="none" rtlCol="0">
            <a:spAutoFit/>
          </a:bodyPr>
          <a:lstStyle/>
          <a:p>
            <a:r>
              <a:rPr lang="en-US" sz="1400" dirty="0" smtClean="0"/>
              <a:t>N42 track</a:t>
            </a:r>
            <a:endParaRPr lang="en-US" sz="1400" dirty="0"/>
          </a:p>
        </p:txBody>
      </p:sp>
      <p:sp>
        <p:nvSpPr>
          <p:cNvPr id="17" name="TextBox 16"/>
          <p:cNvSpPr txBox="1"/>
          <p:nvPr/>
        </p:nvSpPr>
        <p:spPr>
          <a:xfrm>
            <a:off x="297485" y="2507285"/>
            <a:ext cx="1271117" cy="307777"/>
          </a:xfrm>
          <a:prstGeom prst="rect">
            <a:avLst/>
          </a:prstGeom>
          <a:noFill/>
        </p:spPr>
        <p:txBody>
          <a:bodyPr wrap="none" rtlCol="0">
            <a:spAutoFit/>
          </a:bodyPr>
          <a:lstStyle/>
          <a:p>
            <a:r>
              <a:rPr lang="en-US" sz="1400" dirty="0" smtClean="0"/>
              <a:t>warm anomaly</a:t>
            </a:r>
            <a:endParaRPr lang="en-US" sz="1400" dirty="0"/>
          </a:p>
        </p:txBody>
      </p:sp>
      <p:cxnSp>
        <p:nvCxnSpPr>
          <p:cNvPr id="14" name="Straight Arrow Connector 13"/>
          <p:cNvCxnSpPr/>
          <p:nvPr/>
        </p:nvCxnSpPr>
        <p:spPr>
          <a:xfrm>
            <a:off x="1143000" y="2815062"/>
            <a:ext cx="685800" cy="2959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54752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Post-storm ocean</a:t>
            </a:r>
            <a:br>
              <a:rPr lang="en-US" sz="4900" dirty="0" smtClean="0">
                <a:solidFill>
                  <a:srgbClr val="0070C0"/>
                </a:solidFill>
              </a:rPr>
            </a:br>
            <a:r>
              <a:rPr lang="en-US" sz="4900" dirty="0" smtClean="0">
                <a:solidFill>
                  <a:srgbClr val="0070C0"/>
                </a:solidFill>
              </a:rPr>
              <a:t>20140917I1</a:t>
            </a:r>
            <a:r>
              <a:rPr lang="en-US" sz="4900" dirty="0">
                <a:solidFill>
                  <a:srgbClr val="0070C0"/>
                </a:solidFill>
              </a:rPr>
              <a:t/>
            </a:r>
            <a:br>
              <a:rPr lang="en-US" sz="4900" dirty="0">
                <a:solidFill>
                  <a:srgbClr val="0070C0"/>
                </a:solidFill>
              </a:rPr>
            </a:br>
            <a:r>
              <a:rPr lang="en-US" sz="4900" dirty="0" smtClean="0">
                <a:solidFill>
                  <a:srgbClr val="0070C0"/>
                </a:solidFill>
              </a:rPr>
              <a:t/>
            </a:r>
            <a:br>
              <a:rPr lang="en-US" sz="4900" dirty="0" smtClean="0">
                <a:solidFill>
                  <a:srgbClr val="0070C0"/>
                </a:solidFill>
              </a:rPr>
            </a:br>
            <a:r>
              <a:rPr lang="en-US" sz="4000" dirty="0" smtClean="0"/>
              <a:t>Eric </a:t>
            </a:r>
            <a:r>
              <a:rPr lang="en-US" sz="4000" dirty="0" err="1" smtClean="0"/>
              <a:t>Uhlhorn</a:t>
            </a:r>
            <a:endParaRPr lang="en-US" sz="4000" dirty="0"/>
          </a:p>
        </p:txBody>
      </p:sp>
    </p:spTree>
    <p:extLst>
      <p:ext uri="{BB962C8B-B14F-4D97-AF65-F5344CB8AC3E}">
        <p14:creationId xmlns:p14="http://schemas.microsoft.com/office/powerpoint/2010/main" val="168213473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20140917I1 – Post-storm ocean</a:t>
            </a:r>
            <a:endParaRPr lang="en-US" dirty="0"/>
          </a:p>
        </p:txBody>
      </p:sp>
      <p:sp>
        <p:nvSpPr>
          <p:cNvPr id="3" name="Content Placeholder 2"/>
          <p:cNvSpPr>
            <a:spLocks noGrp="1"/>
          </p:cNvSpPr>
          <p:nvPr>
            <p:ph idx="1"/>
          </p:nvPr>
        </p:nvSpPr>
        <p:spPr>
          <a:xfrm>
            <a:off x="228599" y="1874837"/>
            <a:ext cx="3505201" cy="4525963"/>
          </a:xfrm>
        </p:spPr>
        <p:txBody>
          <a:bodyPr>
            <a:normAutofit/>
          </a:bodyPr>
          <a:lstStyle/>
          <a:p>
            <a:r>
              <a:rPr lang="en-US" sz="2800" dirty="0" smtClean="0"/>
              <a:t>~1.5 IP after storm</a:t>
            </a:r>
          </a:p>
          <a:p>
            <a:r>
              <a:rPr lang="en-US" sz="2800" dirty="0" smtClean="0"/>
              <a:t>38 ocean probes</a:t>
            </a:r>
          </a:p>
          <a:p>
            <a:pPr lvl="1"/>
            <a:r>
              <a:rPr lang="en-US" sz="2400" dirty="0" smtClean="0"/>
              <a:t>15 BT</a:t>
            </a:r>
          </a:p>
          <a:p>
            <a:pPr lvl="1"/>
            <a:r>
              <a:rPr lang="en-US" sz="2400" dirty="0" smtClean="0"/>
              <a:t>17 CP</a:t>
            </a:r>
          </a:p>
          <a:p>
            <a:pPr lvl="1"/>
            <a:r>
              <a:rPr lang="en-US" sz="2400" dirty="0" smtClean="0"/>
              <a:t>6 CTD</a:t>
            </a:r>
          </a:p>
          <a:p>
            <a:r>
              <a:rPr lang="en-US" sz="2800" dirty="0" smtClean="0"/>
              <a:t>HI-SFMR low-wind/large swell</a:t>
            </a: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97923" y="1934497"/>
            <a:ext cx="516987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101429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63562"/>
          </a:xfrm>
        </p:spPr>
        <p:txBody>
          <a:bodyPr>
            <a:normAutofit fontScale="90000"/>
          </a:bodyPr>
          <a:lstStyle/>
          <a:p>
            <a:r>
              <a:rPr lang="en-US" dirty="0" smtClean="0"/>
              <a:t>20140917I1 – Post-storm ocean</a:t>
            </a:r>
            <a:endParaRPr lang="en-US" dirty="0"/>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33695" y="990600"/>
            <a:ext cx="747210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2104" y="987552"/>
            <a:ext cx="7470648" cy="564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32104" y="987552"/>
            <a:ext cx="7470648" cy="564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32104" y="987552"/>
            <a:ext cx="7470648" cy="564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086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smtClean="0"/>
              <a:t>20140919I1 –  South glider inter-comparison/Caribbean </a:t>
            </a:r>
            <a:r>
              <a:rPr lang="en-US" dirty="0"/>
              <a:t>survey</a:t>
            </a:r>
            <a:r>
              <a:rPr lang="en-US" dirty="0" smtClean="0"/>
              <a:t>/North </a:t>
            </a:r>
            <a:r>
              <a:rPr lang="en-US" dirty="0"/>
              <a:t>Brazil Current Ring Experiment</a:t>
            </a:r>
            <a:endParaRPr lang="en-US" dirty="0"/>
          </a:p>
        </p:txBody>
      </p:sp>
      <p:sp>
        <p:nvSpPr>
          <p:cNvPr id="3" name="Content Placeholder 2"/>
          <p:cNvSpPr>
            <a:spLocks noGrp="1"/>
          </p:cNvSpPr>
          <p:nvPr>
            <p:ph idx="1"/>
          </p:nvPr>
        </p:nvSpPr>
        <p:spPr>
          <a:xfrm>
            <a:off x="176395" y="2475271"/>
            <a:ext cx="3124200" cy="3976253"/>
          </a:xfrm>
        </p:spPr>
        <p:txBody>
          <a:bodyPr/>
          <a:lstStyle/>
          <a:p>
            <a:r>
              <a:rPr lang="en-US" sz="2800" dirty="0" smtClean="0"/>
              <a:t>55 ocean probes</a:t>
            </a:r>
          </a:p>
          <a:p>
            <a:pPr lvl="1"/>
            <a:r>
              <a:rPr lang="en-US" sz="2400" dirty="0" smtClean="0"/>
              <a:t>41 BT</a:t>
            </a:r>
          </a:p>
          <a:p>
            <a:pPr lvl="1"/>
            <a:r>
              <a:rPr lang="en-US" sz="2400" dirty="0" smtClean="0"/>
              <a:t>8 CP</a:t>
            </a:r>
          </a:p>
          <a:p>
            <a:pPr lvl="1"/>
            <a:r>
              <a:rPr lang="en-US" sz="2400" dirty="0" smtClean="0"/>
              <a:t>6 CTD</a:t>
            </a:r>
          </a:p>
          <a:p>
            <a:r>
              <a:rPr lang="en-US" sz="2800" dirty="0" smtClean="0"/>
              <a:t>5 </a:t>
            </a:r>
            <a:r>
              <a:rPr lang="en-US" sz="2800" dirty="0" err="1" smtClean="0"/>
              <a:t>sondes</a:t>
            </a:r>
            <a:r>
              <a:rPr lang="en-US" sz="2800" dirty="0" smtClean="0"/>
              <a:t> (3 IR)</a:t>
            </a:r>
          </a:p>
          <a:p>
            <a:pPr lvl="1"/>
            <a:endParaRPr lang="en-US" dirty="0"/>
          </a:p>
        </p:txBody>
      </p:sp>
      <p:pic>
        <p:nvPicPr>
          <p:cNvPr id="6148"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15343" y="2475271"/>
            <a:ext cx="560497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993122" y="5073134"/>
            <a:ext cx="1927194" cy="369332"/>
          </a:xfrm>
          <a:prstGeom prst="rect">
            <a:avLst/>
          </a:prstGeom>
          <a:solidFill>
            <a:schemeClr val="bg1"/>
          </a:solidFill>
          <a:ln>
            <a:solidFill>
              <a:schemeClr val="accent1"/>
            </a:solidFill>
          </a:ln>
        </p:spPr>
        <p:txBody>
          <a:bodyPr wrap="none" rtlCol="0">
            <a:spAutoFit/>
          </a:bodyPr>
          <a:lstStyle/>
          <a:p>
            <a:r>
              <a:rPr lang="en-US" dirty="0" smtClean="0"/>
              <a:t>Glider SG610 track</a:t>
            </a:r>
            <a:endParaRPr lang="en-US" dirty="0"/>
          </a:p>
        </p:txBody>
      </p:sp>
      <p:cxnSp>
        <p:nvCxnSpPr>
          <p:cNvPr id="8" name="Straight Arrow Connector 7"/>
          <p:cNvCxnSpPr/>
          <p:nvPr/>
        </p:nvCxnSpPr>
        <p:spPr>
          <a:xfrm flipH="1" flipV="1">
            <a:off x="7956719" y="4227871"/>
            <a:ext cx="653881" cy="8452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89907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3962400" y="38100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 name="Rectangle 15"/>
          <p:cNvSpPr/>
          <p:nvPr/>
        </p:nvSpPr>
        <p:spPr>
          <a:xfrm>
            <a:off x="3352800" y="38100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89" name="Group 88"/>
          <p:cNvGrpSpPr/>
          <p:nvPr/>
        </p:nvGrpSpPr>
        <p:grpSpPr>
          <a:xfrm>
            <a:off x="0" y="0"/>
            <a:ext cx="9158819" cy="6858000"/>
            <a:chOff x="0" y="0"/>
            <a:chExt cx="9158819" cy="6858000"/>
          </a:xfrm>
        </p:grpSpPr>
        <p:grpSp>
          <p:nvGrpSpPr>
            <p:cNvPr id="78" name="Group 77"/>
            <p:cNvGrpSpPr/>
            <p:nvPr/>
          </p:nvGrpSpPr>
          <p:grpSpPr>
            <a:xfrm>
              <a:off x="0" y="0"/>
              <a:ext cx="9158819" cy="6858000"/>
              <a:chOff x="-7410" y="0"/>
              <a:chExt cx="9158819" cy="6858000"/>
            </a:xfrm>
          </p:grpSpPr>
          <p:pic>
            <p:nvPicPr>
              <p:cNvPr id="1026" name="Picture 2" descr="C:\Users\Johna\Desktop\NBCRexperiment\flightplan.geovel.ohc.20140919I1.gif"/>
              <p:cNvPicPr>
                <a:picLocks noChangeAspect="1" noChangeArrowheads="1"/>
              </p:cNvPicPr>
              <p:nvPr/>
            </p:nvPicPr>
            <p:blipFill>
              <a:blip r:embed="rId2" cstate="print"/>
              <a:srcRect/>
              <a:stretch>
                <a:fillRect/>
              </a:stretch>
            </p:blipFill>
            <p:spPr bwMode="auto">
              <a:xfrm>
                <a:off x="-7410" y="0"/>
                <a:ext cx="9158819" cy="6858000"/>
              </a:xfrm>
              <a:prstGeom prst="rect">
                <a:avLst/>
              </a:prstGeom>
              <a:noFill/>
            </p:spPr>
          </p:pic>
          <p:sp>
            <p:nvSpPr>
              <p:cNvPr id="5" name="TextBox 4"/>
              <p:cNvSpPr txBox="1"/>
              <p:nvPr/>
            </p:nvSpPr>
            <p:spPr>
              <a:xfrm>
                <a:off x="914400" y="4648200"/>
                <a:ext cx="1524000" cy="1200329"/>
              </a:xfrm>
              <a:prstGeom prst="rect">
                <a:avLst/>
              </a:prstGeom>
              <a:solidFill>
                <a:schemeClr val="bg1"/>
              </a:solidFill>
              <a:ln>
                <a:solidFill>
                  <a:schemeClr val="tx1"/>
                </a:solidFill>
              </a:ln>
            </p:spPr>
            <p:txBody>
              <a:bodyPr wrap="square" rtlCol="0">
                <a:spAutoFit/>
              </a:bodyPr>
              <a:lstStyle/>
              <a:p>
                <a:pPr defTabSz="914400"/>
                <a:r>
                  <a:rPr lang="en-US" dirty="0" smtClean="0">
                    <a:solidFill>
                      <a:prstClr val="black"/>
                    </a:solidFill>
                    <a:latin typeface="Times New Roman" pitchFamily="18" charset="0"/>
                    <a:cs typeface="Times New Roman" pitchFamily="18" charset="0"/>
                  </a:rPr>
                  <a:t>AXBT   </a:t>
                </a:r>
              </a:p>
              <a:p>
                <a:pPr defTabSz="914400"/>
                <a:r>
                  <a:rPr lang="en-US" dirty="0" smtClean="0">
                    <a:solidFill>
                      <a:prstClr val="black"/>
                    </a:solidFill>
                    <a:latin typeface="Times New Roman" pitchFamily="18" charset="0"/>
                    <a:cs typeface="Times New Roman" pitchFamily="18" charset="0"/>
                  </a:rPr>
                  <a:t>AXCP  </a:t>
                </a:r>
              </a:p>
              <a:p>
                <a:pPr defTabSz="914400"/>
                <a:r>
                  <a:rPr lang="en-US" dirty="0" smtClean="0">
                    <a:solidFill>
                      <a:prstClr val="black"/>
                    </a:solidFill>
                    <a:latin typeface="Times New Roman" pitchFamily="18" charset="0"/>
                    <a:cs typeface="Times New Roman" pitchFamily="18" charset="0"/>
                  </a:rPr>
                  <a:t>AXCTD</a:t>
                </a:r>
              </a:p>
              <a:p>
                <a:pPr defTabSz="914400"/>
                <a:r>
                  <a:rPr lang="en-US" dirty="0" err="1" smtClean="0">
                    <a:solidFill>
                      <a:prstClr val="black"/>
                    </a:solidFill>
                    <a:latin typeface="Times New Roman" pitchFamily="18" charset="0"/>
                    <a:cs typeface="Times New Roman" pitchFamily="18" charset="0"/>
                  </a:rPr>
                  <a:t>GPSsonde</a:t>
                </a:r>
                <a:r>
                  <a:rPr lang="en-US" dirty="0" smtClean="0">
                    <a:solidFill>
                      <a:prstClr val="black"/>
                    </a:solidFill>
                    <a:latin typeface="Times New Roman" pitchFamily="18" charset="0"/>
                    <a:cs typeface="Times New Roman" pitchFamily="18" charset="0"/>
                  </a:rPr>
                  <a:t>   </a:t>
                </a:r>
                <a:endParaRPr lang="en-US" dirty="0">
                  <a:solidFill>
                    <a:prstClr val="black"/>
                  </a:solidFill>
                  <a:latin typeface="Times New Roman" pitchFamily="18" charset="0"/>
                  <a:cs typeface="Times New Roman" pitchFamily="18" charset="0"/>
                </a:endParaRPr>
              </a:p>
            </p:txBody>
          </p:sp>
          <p:sp>
            <p:nvSpPr>
              <p:cNvPr id="6" name="Flowchart: Connector 5"/>
              <p:cNvSpPr/>
              <p:nvPr/>
            </p:nvSpPr>
            <p:spPr>
              <a:xfrm>
                <a:off x="1828800" y="48006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11" name="Group 10"/>
              <p:cNvGrpSpPr/>
              <p:nvPr/>
            </p:nvGrpSpPr>
            <p:grpSpPr>
              <a:xfrm>
                <a:off x="1752600" y="4953000"/>
                <a:ext cx="228600" cy="228600"/>
                <a:chOff x="1752600" y="4953000"/>
                <a:chExt cx="228600" cy="228600"/>
              </a:xfrm>
            </p:grpSpPr>
            <p:sp>
              <p:nvSpPr>
                <p:cNvPr id="9" name="Flowchart: Connector 8"/>
                <p:cNvSpPr/>
                <p:nvPr/>
              </p:nvSpPr>
              <p:spPr>
                <a:xfrm>
                  <a:off x="18288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Donut 9"/>
                <p:cNvSpPr/>
                <p:nvPr/>
              </p:nvSpPr>
              <p:spPr>
                <a:xfrm>
                  <a:off x="17526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sp>
            <p:nvSpPr>
              <p:cNvPr id="12" name="Rectangle 11"/>
              <p:cNvSpPr/>
              <p:nvPr/>
            </p:nvSpPr>
            <p:spPr>
              <a:xfrm>
                <a:off x="1905000" y="5334000"/>
                <a:ext cx="152400" cy="1524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27" name="Group 26"/>
              <p:cNvGrpSpPr/>
              <p:nvPr/>
            </p:nvGrpSpPr>
            <p:grpSpPr>
              <a:xfrm>
                <a:off x="3581400" y="4343400"/>
                <a:ext cx="304800" cy="304800"/>
                <a:chOff x="1600200" y="4953000"/>
                <a:chExt cx="228600" cy="228600"/>
              </a:xfrm>
            </p:grpSpPr>
            <p:sp>
              <p:nvSpPr>
                <p:cNvPr id="28" name="Flowchart: Connector 27"/>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9" name="Donut 28"/>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grpSp>
            <p:nvGrpSpPr>
              <p:cNvPr id="30" name="Group 29"/>
              <p:cNvGrpSpPr/>
              <p:nvPr/>
            </p:nvGrpSpPr>
            <p:grpSpPr>
              <a:xfrm>
                <a:off x="5562600" y="4343400"/>
                <a:ext cx="304800" cy="304800"/>
                <a:chOff x="1600200" y="4953000"/>
                <a:chExt cx="228600" cy="228600"/>
              </a:xfrm>
            </p:grpSpPr>
            <p:sp>
              <p:nvSpPr>
                <p:cNvPr id="31" name="Flowchart: Connector 30"/>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2" name="Donut 31"/>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grpSp>
            <p:nvGrpSpPr>
              <p:cNvPr id="33" name="Group 32"/>
              <p:cNvGrpSpPr/>
              <p:nvPr/>
            </p:nvGrpSpPr>
            <p:grpSpPr>
              <a:xfrm>
                <a:off x="3276600" y="2590800"/>
                <a:ext cx="304800" cy="304800"/>
                <a:chOff x="1600200" y="4953000"/>
                <a:chExt cx="228600" cy="228600"/>
              </a:xfrm>
            </p:grpSpPr>
            <p:sp>
              <p:nvSpPr>
                <p:cNvPr id="34" name="Flowchart: Connector 33"/>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5" name="Donut 34"/>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sp>
            <p:nvSpPr>
              <p:cNvPr id="36" name="Isosceles Triangle 35"/>
              <p:cNvSpPr/>
              <p:nvPr/>
            </p:nvSpPr>
            <p:spPr>
              <a:xfrm>
                <a:off x="2133600" y="5562600"/>
                <a:ext cx="152400" cy="152400"/>
              </a:xfrm>
              <a:prstGeom prst="triangl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5" name="Rectangle 44"/>
              <p:cNvSpPr/>
              <p:nvPr/>
            </p:nvSpPr>
            <p:spPr>
              <a:xfrm>
                <a:off x="5029200" y="32766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6" name="Rectangle 45"/>
              <p:cNvSpPr/>
              <p:nvPr/>
            </p:nvSpPr>
            <p:spPr>
              <a:xfrm>
                <a:off x="6172200" y="20574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7" name="Rectangle 46"/>
              <p:cNvSpPr/>
              <p:nvPr/>
            </p:nvSpPr>
            <p:spPr>
              <a:xfrm>
                <a:off x="6629400" y="26670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8" name="Rectangle 47"/>
              <p:cNvSpPr/>
              <p:nvPr/>
            </p:nvSpPr>
            <p:spPr>
              <a:xfrm>
                <a:off x="6781800" y="19050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nvGrpSpPr>
              <p:cNvPr id="54" name="Group 53"/>
              <p:cNvGrpSpPr/>
              <p:nvPr/>
            </p:nvGrpSpPr>
            <p:grpSpPr>
              <a:xfrm>
                <a:off x="2438400" y="2590800"/>
                <a:ext cx="304800" cy="304800"/>
                <a:chOff x="2438400" y="2590800"/>
                <a:chExt cx="304800" cy="304800"/>
              </a:xfrm>
            </p:grpSpPr>
            <p:grpSp>
              <p:nvGrpSpPr>
                <p:cNvPr id="49" name="Group 48"/>
                <p:cNvGrpSpPr/>
                <p:nvPr/>
              </p:nvGrpSpPr>
              <p:grpSpPr>
                <a:xfrm>
                  <a:off x="2438400" y="2590800"/>
                  <a:ext cx="304800" cy="304800"/>
                  <a:chOff x="1600200" y="4953000"/>
                  <a:chExt cx="228600" cy="228600"/>
                </a:xfrm>
              </p:grpSpPr>
              <p:sp>
                <p:nvSpPr>
                  <p:cNvPr id="50" name="Flowchart: Connector 49"/>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1" name="Donut 50"/>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sp>
              <p:nvSpPr>
                <p:cNvPr id="52" name="Isosceles Triangle 51"/>
                <p:cNvSpPr>
                  <a:spLocks noChangeAspect="1"/>
                </p:cNvSpPr>
                <p:nvPr/>
              </p:nvSpPr>
              <p:spPr>
                <a:xfrm>
                  <a:off x="2511552" y="2667000"/>
                  <a:ext cx="155448" cy="152400"/>
                </a:xfrm>
                <a:prstGeom prst="triangl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55" name="Group 54"/>
              <p:cNvGrpSpPr/>
              <p:nvPr/>
            </p:nvGrpSpPr>
            <p:grpSpPr>
              <a:xfrm>
                <a:off x="2743200" y="3733800"/>
                <a:ext cx="304800" cy="304800"/>
                <a:chOff x="2438400" y="2590800"/>
                <a:chExt cx="304800" cy="304800"/>
              </a:xfrm>
            </p:grpSpPr>
            <p:grpSp>
              <p:nvGrpSpPr>
                <p:cNvPr id="56" name="Group 48"/>
                <p:cNvGrpSpPr/>
                <p:nvPr/>
              </p:nvGrpSpPr>
              <p:grpSpPr>
                <a:xfrm>
                  <a:off x="2438400" y="2590800"/>
                  <a:ext cx="304800" cy="304800"/>
                  <a:chOff x="1600200" y="4953000"/>
                  <a:chExt cx="228600" cy="228600"/>
                </a:xfrm>
              </p:grpSpPr>
              <p:sp>
                <p:nvSpPr>
                  <p:cNvPr id="58" name="Flowchart: Connector 57"/>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9" name="Donut 58"/>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sp>
              <p:nvSpPr>
                <p:cNvPr id="57" name="Isosceles Triangle 56"/>
                <p:cNvSpPr>
                  <a:spLocks noChangeAspect="1"/>
                </p:cNvSpPr>
                <p:nvPr/>
              </p:nvSpPr>
              <p:spPr>
                <a:xfrm>
                  <a:off x="2511552" y="2667000"/>
                  <a:ext cx="155448" cy="152400"/>
                </a:xfrm>
                <a:prstGeom prst="triangl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60" name="Group 59"/>
              <p:cNvGrpSpPr/>
              <p:nvPr/>
            </p:nvGrpSpPr>
            <p:grpSpPr>
              <a:xfrm>
                <a:off x="2971800" y="4343400"/>
                <a:ext cx="304800" cy="304800"/>
                <a:chOff x="2438400" y="2590800"/>
                <a:chExt cx="304800" cy="304800"/>
              </a:xfrm>
            </p:grpSpPr>
            <p:grpSp>
              <p:nvGrpSpPr>
                <p:cNvPr id="61" name="Group 48"/>
                <p:cNvGrpSpPr/>
                <p:nvPr/>
              </p:nvGrpSpPr>
              <p:grpSpPr>
                <a:xfrm>
                  <a:off x="2438400" y="2590800"/>
                  <a:ext cx="304800" cy="304800"/>
                  <a:chOff x="1600200" y="4953000"/>
                  <a:chExt cx="228600" cy="228600"/>
                </a:xfrm>
              </p:grpSpPr>
              <p:sp>
                <p:nvSpPr>
                  <p:cNvPr id="63" name="Flowchart: Connector 62"/>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4" name="Donut 63"/>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sp>
              <p:nvSpPr>
                <p:cNvPr id="62" name="Isosceles Triangle 61"/>
                <p:cNvSpPr>
                  <a:spLocks noChangeAspect="1"/>
                </p:cNvSpPr>
                <p:nvPr/>
              </p:nvSpPr>
              <p:spPr>
                <a:xfrm>
                  <a:off x="2511552" y="2667000"/>
                  <a:ext cx="155448" cy="152400"/>
                </a:xfrm>
                <a:prstGeom prst="triangl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65" name="Group 64"/>
              <p:cNvGrpSpPr/>
              <p:nvPr/>
            </p:nvGrpSpPr>
            <p:grpSpPr>
              <a:xfrm>
                <a:off x="4114800" y="3200400"/>
                <a:ext cx="304800" cy="304800"/>
                <a:chOff x="1600200" y="4953000"/>
                <a:chExt cx="228600" cy="228600"/>
              </a:xfrm>
            </p:grpSpPr>
            <p:sp>
              <p:nvSpPr>
                <p:cNvPr id="66" name="Flowchart: Connector 65"/>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7" name="Donut 66"/>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grpSp>
            <p:nvGrpSpPr>
              <p:cNvPr id="68" name="Group 67"/>
              <p:cNvGrpSpPr/>
              <p:nvPr/>
            </p:nvGrpSpPr>
            <p:grpSpPr>
              <a:xfrm>
                <a:off x="3276600" y="3200400"/>
                <a:ext cx="304800" cy="304800"/>
                <a:chOff x="1600200" y="4953000"/>
                <a:chExt cx="228600" cy="228600"/>
              </a:xfrm>
            </p:grpSpPr>
            <p:sp>
              <p:nvSpPr>
                <p:cNvPr id="69" name="Flowchart: Connector 68"/>
                <p:cNvSpPr/>
                <p:nvPr/>
              </p:nvSpPr>
              <p:spPr>
                <a:xfrm>
                  <a:off x="1676400" y="5029200"/>
                  <a:ext cx="76200" cy="762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70" name="Donut 69"/>
                <p:cNvSpPr/>
                <p:nvPr/>
              </p:nvSpPr>
              <p:spPr>
                <a:xfrm>
                  <a:off x="1600200" y="4953000"/>
                  <a:ext cx="228600" cy="228600"/>
                </a:xfrm>
                <a:prstGeom prst="donu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latin typeface="Calibri"/>
                  </a:endParaRPr>
                </a:p>
              </p:txBody>
            </p:sp>
          </p:grpSp>
        </p:grpSp>
        <p:grpSp>
          <p:nvGrpSpPr>
            <p:cNvPr id="85" name="Group 84"/>
            <p:cNvGrpSpPr/>
            <p:nvPr/>
          </p:nvGrpSpPr>
          <p:grpSpPr>
            <a:xfrm>
              <a:off x="3962400" y="3810000"/>
              <a:ext cx="228600" cy="228600"/>
              <a:chOff x="3962400" y="3810000"/>
              <a:chExt cx="228600" cy="228600"/>
            </a:xfrm>
          </p:grpSpPr>
          <p:sp>
            <p:nvSpPr>
              <p:cNvPr id="83" name="Rectangle 82"/>
              <p:cNvSpPr/>
              <p:nvPr/>
            </p:nvSpPr>
            <p:spPr>
              <a:xfrm>
                <a:off x="3962400" y="38100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4" name="Isosceles Triangle 83"/>
              <p:cNvSpPr/>
              <p:nvPr/>
            </p:nvSpPr>
            <p:spPr>
              <a:xfrm>
                <a:off x="3962400" y="3810000"/>
                <a:ext cx="228600" cy="228600"/>
              </a:xfrm>
              <a:prstGeom prst="triangl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86" name="Group 85"/>
            <p:cNvGrpSpPr/>
            <p:nvPr/>
          </p:nvGrpSpPr>
          <p:grpSpPr>
            <a:xfrm>
              <a:off x="3352800" y="3810000"/>
              <a:ext cx="228600" cy="228600"/>
              <a:chOff x="3962400" y="3810000"/>
              <a:chExt cx="228600" cy="228600"/>
            </a:xfrm>
          </p:grpSpPr>
          <p:sp>
            <p:nvSpPr>
              <p:cNvPr id="87" name="Rectangle 86"/>
              <p:cNvSpPr/>
              <p:nvPr/>
            </p:nvSpPr>
            <p:spPr>
              <a:xfrm>
                <a:off x="3962400" y="3810000"/>
                <a:ext cx="228600" cy="228600"/>
              </a:xfrm>
              <a:prstGeom prst="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8" name="Isosceles Triangle 87"/>
              <p:cNvSpPr/>
              <p:nvPr/>
            </p:nvSpPr>
            <p:spPr>
              <a:xfrm>
                <a:off x="3962400" y="3810000"/>
                <a:ext cx="228600" cy="228600"/>
              </a:xfrm>
              <a:prstGeom prst="triangle">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Overview of Doppler radar composites from P3 flights</a:t>
            </a:r>
            <a:br>
              <a:rPr lang="en-US" sz="4900" dirty="0" smtClean="0">
                <a:solidFill>
                  <a:srgbClr val="0070C0"/>
                </a:solidFill>
              </a:rPr>
            </a:br>
            <a:r>
              <a:rPr lang="en-US" sz="4900" dirty="0">
                <a:solidFill>
                  <a:srgbClr val="0070C0"/>
                </a:solidFill>
              </a:rPr>
              <a:t/>
            </a:r>
            <a:br>
              <a:rPr lang="en-US" sz="4900" dirty="0">
                <a:solidFill>
                  <a:srgbClr val="0070C0"/>
                </a:solidFill>
              </a:rPr>
            </a:br>
            <a:r>
              <a:rPr lang="en-US" sz="4000" dirty="0" err="1" smtClean="0"/>
              <a:t>Sim</a:t>
            </a:r>
            <a:r>
              <a:rPr lang="en-US" sz="4000" dirty="0" smtClean="0"/>
              <a:t> </a:t>
            </a:r>
            <a:r>
              <a:rPr lang="en-US" sz="4000" dirty="0" err="1" smtClean="0"/>
              <a:t>Abserson</a:t>
            </a:r>
            <a:endParaRPr lang="en-US" sz="4000" dirty="0"/>
          </a:p>
        </p:txBody>
      </p:sp>
    </p:spTree>
    <p:extLst>
      <p:ext uri="{BB962C8B-B14F-4D97-AF65-F5344CB8AC3E}">
        <p14:creationId xmlns:p14="http://schemas.microsoft.com/office/powerpoint/2010/main" val="401398278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2590800" cy="838200"/>
          </a:xfrm>
          <a:noFill/>
          <a:ln w="19050">
            <a:solidFill>
              <a:schemeClr val="tx1"/>
            </a:solidFill>
          </a:ln>
        </p:spPr>
        <p:txBody>
          <a:bodyPr/>
          <a:lstStyle/>
          <a:p>
            <a:r>
              <a:rPr lang="en-US" dirty="0" smtClean="0">
                <a:latin typeface="Times New Roman" pitchFamily="18" charset="0"/>
                <a:cs typeface="Times New Roman" pitchFamily="18" charset="0"/>
              </a:rPr>
              <a:t>Drops	</a:t>
            </a:r>
            <a:endParaRPr lang="en-US" dirty="0">
              <a:latin typeface="Times New Roman" pitchFamily="18" charset="0"/>
              <a:cs typeface="Times New Roman" pitchFamily="18" charset="0"/>
            </a:endParaRPr>
          </a:p>
        </p:txBody>
      </p:sp>
      <p:sp>
        <p:nvSpPr>
          <p:cNvPr id="3" name="Content Placeholder 2"/>
          <p:cNvSpPr>
            <a:spLocks noGrp="1"/>
          </p:cNvSpPr>
          <p:nvPr>
            <p:ph sz="half" idx="1"/>
          </p:nvPr>
        </p:nvSpPr>
        <p:spPr/>
        <p:txBody>
          <a:bodyPr>
            <a:normAutofit lnSpcReduction="10000"/>
          </a:bodyPr>
          <a:lstStyle/>
          <a:p>
            <a:pPr>
              <a:buNone/>
            </a:pPr>
            <a:r>
              <a:rPr lang="en-US" dirty="0" smtClean="0">
                <a:latin typeface="Times New Roman" pitchFamily="18" charset="0"/>
                <a:cs typeface="Times New Roman" pitchFamily="18" charset="0"/>
              </a:rPr>
              <a:t>54/55 planned drops</a:t>
            </a:r>
          </a:p>
          <a:p>
            <a:pPr lvl="1"/>
            <a:r>
              <a:rPr lang="en-US" dirty="0" smtClean="0">
                <a:latin typeface="Times New Roman" pitchFamily="18" charset="0"/>
                <a:cs typeface="Times New Roman" pitchFamily="18" charset="0"/>
              </a:rPr>
              <a:t>40/41 AXBTs (All Ch 16)</a:t>
            </a:r>
          </a:p>
          <a:p>
            <a:pPr lvl="1"/>
            <a:r>
              <a:rPr lang="en-US" dirty="0" smtClean="0">
                <a:latin typeface="Times New Roman" pitchFamily="18" charset="0"/>
                <a:cs typeface="Times New Roman" pitchFamily="18" charset="0"/>
              </a:rPr>
              <a:t>8 AXCPs (2 Ch 12 &amp; 6 Ch16)</a:t>
            </a:r>
          </a:p>
          <a:p>
            <a:pPr lvl="1"/>
            <a:r>
              <a:rPr lang="en-US" dirty="0" smtClean="0">
                <a:latin typeface="Times New Roman" pitchFamily="18" charset="0"/>
                <a:cs typeface="Times New Roman" pitchFamily="18" charset="0"/>
              </a:rPr>
              <a:t>6 AXCTDs (3 Ch 14 &amp; 3 Ch 16)</a:t>
            </a:r>
          </a:p>
          <a:p>
            <a:pPr>
              <a:buNone/>
            </a:pPr>
            <a:r>
              <a:rPr lang="en-US" dirty="0" smtClean="0">
                <a:latin typeface="Times New Roman" pitchFamily="18" charset="0"/>
                <a:cs typeface="Times New Roman" pitchFamily="18" charset="0"/>
              </a:rPr>
              <a:t>Success Rates</a:t>
            </a:r>
            <a:endParaRPr lang="en-US" dirty="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 88%  AXBTs (37/40)</a:t>
            </a:r>
          </a:p>
          <a:p>
            <a:pPr lvl="1"/>
            <a:r>
              <a:rPr lang="en-US" dirty="0" smtClean="0">
                <a:latin typeface="Times New Roman" pitchFamily="18" charset="0"/>
                <a:cs typeface="Times New Roman" pitchFamily="18" charset="0"/>
              </a:rPr>
              <a:t>93%  AXCPs (7/8)</a:t>
            </a:r>
          </a:p>
          <a:p>
            <a:pPr lvl="1"/>
            <a:r>
              <a:rPr lang="en-US" dirty="0" smtClean="0">
                <a:latin typeface="Times New Roman" pitchFamily="18" charset="0"/>
                <a:cs typeface="Times New Roman" pitchFamily="18" charset="0"/>
              </a:rPr>
              <a:t>100%  AXCTDs (6/6)</a:t>
            </a:r>
          </a:p>
        </p:txBody>
      </p:sp>
      <p:sp>
        <p:nvSpPr>
          <p:cNvPr id="4" name="Content Placeholder 3"/>
          <p:cNvSpPr>
            <a:spLocks noGrp="1"/>
          </p:cNvSpPr>
          <p:nvPr>
            <p:ph sz="half" idx="2"/>
          </p:nvPr>
        </p:nvSpPr>
        <p:spPr/>
        <p:txBody>
          <a:bodyPr>
            <a:normAutofit lnSpcReduction="10000"/>
          </a:bodyPr>
          <a:lstStyle/>
          <a:p>
            <a:pPr algn="ctr">
              <a:buNone/>
            </a:pPr>
            <a:r>
              <a:rPr lang="en-US" dirty="0"/>
              <a:t> </a:t>
            </a:r>
            <a:r>
              <a:rPr lang="en-US" dirty="0" smtClean="0">
                <a:latin typeface="Times New Roman" pitchFamily="18" charset="0"/>
                <a:cs typeface="Times New Roman" pitchFamily="18" charset="0"/>
              </a:rPr>
              <a:t>ALT – 8000’</a:t>
            </a:r>
          </a:p>
          <a:p>
            <a:pPr algn="ctr">
              <a:buNone/>
            </a:pPr>
            <a:r>
              <a:rPr lang="en-US" dirty="0" smtClean="0">
                <a:latin typeface="Times New Roman" pitchFamily="18" charset="0"/>
                <a:cs typeface="Times New Roman" pitchFamily="18" charset="0"/>
              </a:rPr>
              <a:t>GSPD – 230-240 </a:t>
            </a:r>
            <a:r>
              <a:rPr lang="en-US" dirty="0" err="1" smtClean="0">
                <a:latin typeface="Times New Roman" pitchFamily="18" charset="0"/>
                <a:cs typeface="Times New Roman" pitchFamily="18" charset="0"/>
              </a:rPr>
              <a:t>kts</a:t>
            </a:r>
            <a:endParaRPr lang="en-US" dirty="0" smtClean="0">
              <a:latin typeface="Times New Roman" pitchFamily="18" charset="0"/>
              <a:cs typeface="Times New Roman" pitchFamily="18" charset="0"/>
            </a:endParaRPr>
          </a:p>
          <a:p>
            <a:pPr algn="ctr">
              <a:buNone/>
            </a:pPr>
            <a:r>
              <a:rPr lang="en-US" dirty="0" smtClean="0">
                <a:latin typeface="Times New Roman" pitchFamily="18" charset="0"/>
                <a:cs typeface="Times New Roman" pitchFamily="18" charset="0"/>
              </a:rPr>
              <a:t>IAS – 210 </a:t>
            </a:r>
            <a:r>
              <a:rPr lang="en-US" dirty="0" err="1" smtClean="0">
                <a:latin typeface="Times New Roman" pitchFamily="18" charset="0"/>
                <a:cs typeface="Times New Roman" pitchFamily="18" charset="0"/>
              </a:rPr>
              <a:t>kts</a:t>
            </a:r>
            <a:endParaRPr lang="en-US" dirty="0" smtClean="0">
              <a:latin typeface="Times New Roman" pitchFamily="18" charset="0"/>
              <a:cs typeface="Times New Roman" pitchFamily="18" charset="0"/>
            </a:endParaRPr>
          </a:p>
          <a:p>
            <a:pPr algn="ctr">
              <a:buNone/>
            </a:pPr>
            <a:r>
              <a:rPr lang="en-US" dirty="0" smtClean="0">
                <a:latin typeface="Times New Roman" pitchFamily="18" charset="0"/>
                <a:cs typeface="Times New Roman" pitchFamily="18" charset="0"/>
              </a:rPr>
              <a:t>Flight time ~ 8hrs</a:t>
            </a:r>
          </a:p>
          <a:p>
            <a:pPr algn="ctr">
              <a:buNone/>
            </a:pPr>
            <a:r>
              <a:rPr lang="en-US" dirty="0" smtClean="0">
                <a:latin typeface="Times New Roman" pitchFamily="18" charset="0"/>
                <a:cs typeface="Times New Roman" pitchFamily="18" charset="0"/>
              </a:rPr>
              <a:t>Distance </a:t>
            </a:r>
            <a:r>
              <a:rPr lang="en-US" smtClean="0">
                <a:latin typeface="Times New Roman" pitchFamily="18" charset="0"/>
                <a:cs typeface="Times New Roman" pitchFamily="18" charset="0"/>
              </a:rPr>
              <a:t>~ 1874 nm</a:t>
            </a:r>
            <a:endParaRPr lang="en-US" dirty="0">
              <a:latin typeface="Times New Roman" pitchFamily="18" charset="0"/>
              <a:cs typeface="Times New Roman" pitchFamily="18" charset="0"/>
            </a:endParaRPr>
          </a:p>
        </p:txBody>
      </p:sp>
      <p:sp>
        <p:nvSpPr>
          <p:cNvPr id="5" name="Title 1"/>
          <p:cNvSpPr txBox="1">
            <a:spLocks/>
          </p:cNvSpPr>
          <p:nvPr/>
        </p:nvSpPr>
        <p:spPr>
          <a:xfrm>
            <a:off x="4648200" y="533400"/>
            <a:ext cx="4114800" cy="685800"/>
          </a:xfrm>
          <a:prstGeom prst="rect">
            <a:avLst/>
          </a:prstGeom>
          <a:ln w="19050">
            <a:solidFill>
              <a:schemeClr val="tx1"/>
            </a:solidFill>
          </a:ln>
        </p:spPr>
        <p:txBody>
          <a:bodyPr vert="horz" lIns="91440" tIns="45720" rIns="91440" bIns="45720" rtlCol="0" anchor="ctr">
            <a:normAutofit fontScale="85000" lnSpcReduction="10000"/>
          </a:bodyPr>
          <a:lstStyle/>
          <a:p>
            <a:pPr algn="ctr" defTabSz="914400">
              <a:spcBef>
                <a:spcPct val="0"/>
              </a:spcBef>
              <a:defRPr/>
            </a:pPr>
            <a:r>
              <a:rPr lang="en-US" sz="4400" dirty="0" smtClean="0">
                <a:solidFill>
                  <a:prstClr val="black"/>
                </a:solidFill>
                <a:latin typeface="Times New Roman" pitchFamily="18" charset="0"/>
                <a:cs typeface="Times New Roman" pitchFamily="18" charset="0"/>
              </a:rPr>
              <a:t>Flight Conditions	</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latin typeface="Times New Roman" pitchFamily="18" charset="0"/>
                <a:cs typeface="Times New Roman" pitchFamily="18" charset="0"/>
              </a:rPr>
              <a:t>Thermal Structure of Ring Core</a:t>
            </a:r>
            <a:endParaRPr lang="en-US" dirty="0">
              <a:latin typeface="Times New Roman" pitchFamily="18" charset="0"/>
              <a:cs typeface="Times New Roman" pitchFamily="18" charset="0"/>
            </a:endParaRPr>
          </a:p>
        </p:txBody>
      </p:sp>
      <p:pic>
        <p:nvPicPr>
          <p:cNvPr id="4" name="Content Placeholder 3" descr="tprofile_28to35_eddycore_wlegend.png"/>
          <p:cNvPicPr>
            <a:picLocks noGrp="1" noChangeAspect="1"/>
          </p:cNvPicPr>
          <p:nvPr>
            <p:ph idx="1"/>
          </p:nvPr>
        </p:nvPicPr>
        <p:blipFill>
          <a:blip r:embed="rId2" cstate="print"/>
          <a:stretch>
            <a:fillRect/>
          </a:stretch>
        </p:blipFill>
        <p:spPr>
          <a:xfrm>
            <a:off x="-228600" y="982822"/>
            <a:ext cx="9677400" cy="5806439"/>
          </a:xfrm>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latin typeface="Times New Roman" pitchFamily="18" charset="0"/>
                <a:cs typeface="Times New Roman" pitchFamily="18" charset="0"/>
              </a:rPr>
              <a:t>Thermal Structure of Ring Core</a:t>
            </a:r>
            <a:endParaRPr lang="en-US" dirty="0">
              <a:latin typeface="Times New Roman" pitchFamily="18" charset="0"/>
              <a:cs typeface="Times New Roman" pitchFamily="18" charset="0"/>
            </a:endParaRPr>
          </a:p>
        </p:txBody>
      </p:sp>
      <p:pic>
        <p:nvPicPr>
          <p:cNvPr id="4" name="Content Placeholder 3" descr="eddycore_tprofiletransect_28to35.png"/>
          <p:cNvPicPr>
            <a:picLocks noGrp="1" noChangeAspect="1"/>
          </p:cNvPicPr>
          <p:nvPr>
            <p:ph idx="1"/>
          </p:nvPr>
        </p:nvPicPr>
        <p:blipFill>
          <a:blip r:embed="rId2" cstate="print"/>
          <a:stretch>
            <a:fillRect/>
          </a:stretch>
        </p:blipFill>
        <p:spPr>
          <a:xfrm>
            <a:off x="-457200" y="990600"/>
            <a:ext cx="10394905" cy="5486400"/>
          </a:xfrm>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55" y="2096765"/>
            <a:ext cx="8229600" cy="1143000"/>
          </a:xfrm>
        </p:spPr>
        <p:txBody>
          <a:bodyPr>
            <a:normAutofit fontScale="90000"/>
          </a:bodyPr>
          <a:lstStyle/>
          <a:p>
            <a:r>
              <a:rPr lang="en-US" sz="4900" dirty="0" smtClean="0">
                <a:solidFill>
                  <a:srgbClr val="0070C0"/>
                </a:solidFill>
              </a:rPr>
              <a:t>Media</a:t>
            </a:r>
            <a:br>
              <a:rPr lang="en-US" sz="4900" dirty="0" smtClean="0">
                <a:solidFill>
                  <a:srgbClr val="0070C0"/>
                </a:solidFill>
              </a:rPr>
            </a:br>
            <a:r>
              <a:rPr lang="en-US" sz="4900" dirty="0">
                <a:solidFill>
                  <a:srgbClr val="0070C0"/>
                </a:solidFill>
              </a:rPr>
              <a:t/>
            </a:r>
            <a:br>
              <a:rPr lang="en-US" sz="4900" dirty="0">
                <a:solidFill>
                  <a:srgbClr val="0070C0"/>
                </a:solidFill>
              </a:rPr>
            </a:br>
            <a:r>
              <a:rPr lang="en-US" sz="4000" dirty="0" smtClean="0"/>
              <a:t>Erica Rule and David Hall</a:t>
            </a:r>
            <a:endParaRPr lang="en-US" sz="4000" dirty="0"/>
          </a:p>
        </p:txBody>
      </p:sp>
    </p:spTree>
    <p:extLst>
      <p:ext uri="{BB962C8B-B14F-4D97-AF65-F5344CB8AC3E}">
        <p14:creationId xmlns:p14="http://schemas.microsoft.com/office/powerpoint/2010/main" val="291611266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27" y="76510"/>
            <a:ext cx="8229600" cy="1143000"/>
          </a:xfrm>
        </p:spPr>
        <p:txBody>
          <a:bodyPr>
            <a:normAutofit/>
          </a:bodyPr>
          <a:lstStyle/>
          <a:p>
            <a:r>
              <a:rPr lang="en-US" dirty="0" smtClean="0"/>
              <a:t>Coyote Communications</a:t>
            </a:r>
            <a:br>
              <a:rPr lang="en-US" dirty="0" smtClean="0"/>
            </a:br>
            <a:r>
              <a:rPr lang="en-US" sz="1400" dirty="0" smtClean="0"/>
              <a:t>Erica Rule  (AOML) and David Hall (OMAO) </a:t>
            </a:r>
            <a:endParaRPr lang="en-US" sz="1400" dirty="0"/>
          </a:p>
        </p:txBody>
      </p:sp>
      <p:sp>
        <p:nvSpPr>
          <p:cNvPr id="3" name="Content Placeholder 2"/>
          <p:cNvSpPr>
            <a:spLocks noGrp="1"/>
          </p:cNvSpPr>
          <p:nvPr>
            <p:ph idx="1"/>
          </p:nvPr>
        </p:nvSpPr>
        <p:spPr>
          <a:xfrm>
            <a:off x="198907" y="1417637"/>
            <a:ext cx="8874328" cy="5167485"/>
          </a:xfrm>
        </p:spPr>
        <p:txBody>
          <a:bodyPr>
            <a:noAutofit/>
          </a:bodyPr>
          <a:lstStyle/>
          <a:p>
            <a:r>
              <a:rPr lang="en-US" sz="1600" b="1" dirty="0" smtClean="0">
                <a:solidFill>
                  <a:srgbClr val="000000"/>
                </a:solidFill>
              </a:rPr>
              <a:t>Highlights</a:t>
            </a:r>
            <a:r>
              <a:rPr lang="en-US" sz="1600" b="1" dirty="0">
                <a:solidFill>
                  <a:srgbClr val="000000"/>
                </a:solidFill>
              </a:rPr>
              <a:t>:</a:t>
            </a:r>
          </a:p>
          <a:p>
            <a:pPr lvl="1"/>
            <a:r>
              <a:rPr lang="en-US" sz="1400" dirty="0">
                <a:solidFill>
                  <a:srgbClr val="000000"/>
                </a:solidFill>
              </a:rPr>
              <a:t>Great </a:t>
            </a:r>
            <a:r>
              <a:rPr lang="en-US" sz="1400" b="1" dirty="0" smtClean="0">
                <a:solidFill>
                  <a:schemeClr val="accent6">
                    <a:lumMod val="75000"/>
                  </a:schemeClr>
                </a:solidFill>
              </a:rPr>
              <a:t>teamwork </a:t>
            </a:r>
            <a:r>
              <a:rPr lang="en-US" sz="1400" dirty="0" smtClean="0">
                <a:solidFill>
                  <a:srgbClr val="000000"/>
                </a:solidFill>
              </a:rPr>
              <a:t>(AOML/OAR/OMAO/NOAA), </a:t>
            </a:r>
            <a:r>
              <a:rPr lang="en-US" sz="1400" dirty="0">
                <a:solidFill>
                  <a:srgbClr val="000000"/>
                </a:solidFill>
              </a:rPr>
              <a:t>communication despite dynamic </a:t>
            </a:r>
            <a:r>
              <a:rPr lang="en-US" sz="1400" dirty="0" smtClean="0">
                <a:solidFill>
                  <a:srgbClr val="000000"/>
                </a:solidFill>
              </a:rPr>
              <a:t>situation</a:t>
            </a:r>
          </a:p>
          <a:p>
            <a:pPr lvl="1"/>
            <a:r>
              <a:rPr lang="en-US" sz="1400" dirty="0" smtClean="0">
                <a:solidFill>
                  <a:srgbClr val="000000"/>
                </a:solidFill>
              </a:rPr>
              <a:t>Advance </a:t>
            </a:r>
            <a:r>
              <a:rPr lang="en-US" sz="1400" b="1" dirty="0" smtClean="0">
                <a:solidFill>
                  <a:schemeClr val="tx2">
                    <a:lumMod val="60000"/>
                    <a:lumOff val="40000"/>
                  </a:schemeClr>
                </a:solidFill>
              </a:rPr>
              <a:t>communication strategy </a:t>
            </a:r>
            <a:r>
              <a:rPr lang="en-US" sz="1400" dirty="0" smtClean="0">
                <a:solidFill>
                  <a:srgbClr val="000000"/>
                </a:solidFill>
              </a:rPr>
              <a:t>(rollout, timing &amp; key points)</a:t>
            </a:r>
            <a:endParaRPr lang="en-US" sz="1400" dirty="0">
              <a:solidFill>
                <a:srgbClr val="000000"/>
              </a:solidFill>
            </a:endParaRPr>
          </a:p>
          <a:p>
            <a:pPr lvl="1"/>
            <a:r>
              <a:rPr lang="en-US" sz="1400" dirty="0" smtClean="0">
                <a:solidFill>
                  <a:srgbClr val="000000"/>
                </a:solidFill>
              </a:rPr>
              <a:t>Web features following Coyote progress posted on </a:t>
            </a:r>
            <a:r>
              <a:rPr lang="en-US" sz="1400" b="1" dirty="0" smtClean="0">
                <a:solidFill>
                  <a:schemeClr val="accent6">
                    <a:lumMod val="75000"/>
                  </a:schemeClr>
                </a:solidFill>
              </a:rPr>
              <a:t>AOML and OAR websites</a:t>
            </a:r>
            <a:r>
              <a:rPr lang="en-US" sz="1400" dirty="0" smtClean="0">
                <a:solidFill>
                  <a:srgbClr val="000000"/>
                </a:solidFill>
              </a:rPr>
              <a:t>, with social media highlights from AOML, HRD, AOC, OAR, NOAA</a:t>
            </a:r>
            <a:endParaRPr lang="en-US" sz="1400" dirty="0">
              <a:solidFill>
                <a:srgbClr val="000000"/>
              </a:solidFill>
            </a:endParaRPr>
          </a:p>
          <a:p>
            <a:pPr lvl="1"/>
            <a:r>
              <a:rPr lang="en-US" sz="1400" dirty="0">
                <a:solidFill>
                  <a:srgbClr val="000000"/>
                </a:solidFill>
              </a:rPr>
              <a:t>Positive </a:t>
            </a:r>
            <a:r>
              <a:rPr lang="en-US" sz="1400" b="1" dirty="0">
                <a:solidFill>
                  <a:schemeClr val="tx2">
                    <a:lumMod val="60000"/>
                    <a:lumOff val="40000"/>
                  </a:schemeClr>
                </a:solidFill>
              </a:rPr>
              <a:t>coverage for project </a:t>
            </a:r>
            <a:r>
              <a:rPr lang="en-US" sz="1400" dirty="0">
                <a:solidFill>
                  <a:srgbClr val="000000"/>
                </a:solidFill>
              </a:rPr>
              <a:t>and NOAA (AP, Weather Channel, CBC, </a:t>
            </a:r>
            <a:r>
              <a:rPr lang="en-US" sz="1400" dirty="0" smtClean="0">
                <a:solidFill>
                  <a:srgbClr val="000000"/>
                </a:solidFill>
              </a:rPr>
              <a:t>Business Insider) </a:t>
            </a:r>
          </a:p>
          <a:p>
            <a:pPr lvl="1"/>
            <a:r>
              <a:rPr lang="en-US" sz="1400" dirty="0">
                <a:solidFill>
                  <a:srgbClr val="000000"/>
                </a:solidFill>
              </a:rPr>
              <a:t>F</a:t>
            </a:r>
            <a:r>
              <a:rPr lang="en-US" sz="1400" dirty="0" smtClean="0">
                <a:solidFill>
                  <a:srgbClr val="000000"/>
                </a:solidFill>
              </a:rPr>
              <a:t>avorable weather/operational environment for photography, videography</a:t>
            </a:r>
          </a:p>
          <a:p>
            <a:pPr lvl="1"/>
            <a:r>
              <a:rPr lang="en-US" sz="1400" dirty="0" smtClean="0">
                <a:solidFill>
                  <a:srgbClr val="000000"/>
                </a:solidFill>
              </a:rPr>
              <a:t>Supportive </a:t>
            </a:r>
            <a:r>
              <a:rPr lang="en-US" sz="1400" b="1" dirty="0" smtClean="0">
                <a:solidFill>
                  <a:schemeClr val="accent6">
                    <a:lumMod val="75000"/>
                  </a:schemeClr>
                </a:solidFill>
              </a:rPr>
              <a:t>local community </a:t>
            </a:r>
            <a:r>
              <a:rPr lang="en-US" sz="1400" dirty="0" smtClean="0">
                <a:solidFill>
                  <a:srgbClr val="000000"/>
                </a:solidFill>
              </a:rPr>
              <a:t>in Bermuda (airport, FBO, BWS, etc.)</a:t>
            </a:r>
          </a:p>
          <a:p>
            <a:endParaRPr lang="en-US" sz="1000" dirty="0" smtClean="0"/>
          </a:p>
        </p:txBody>
      </p:sp>
      <p:pic>
        <p:nvPicPr>
          <p:cNvPr id="4" name="Picture 3" descr="Coyote_Logo.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24945" y="114765"/>
            <a:ext cx="1680805" cy="1155273"/>
          </a:xfrm>
          <a:prstGeom prst="rect">
            <a:avLst/>
          </a:prstGeom>
        </p:spPr>
      </p:pic>
      <p:pic>
        <p:nvPicPr>
          <p:cNvPr id="5" name="Picture 4" descr="NOAA logo 6 i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000" y="114765"/>
            <a:ext cx="1155273" cy="115527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3923772"/>
            <a:ext cx="3657600"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359591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829227" y="1546088"/>
            <a:ext cx="3886200" cy="2137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oyote_Logo.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24945" y="114765"/>
            <a:ext cx="1680805" cy="1155273"/>
          </a:xfrm>
          <a:prstGeom prst="rect">
            <a:avLst/>
          </a:prstGeom>
        </p:spPr>
      </p:pic>
      <p:pic>
        <p:nvPicPr>
          <p:cNvPr id="14" name="Picture 13" descr="NOAA logo 6 i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6000" y="114765"/>
            <a:ext cx="1155273" cy="1155273"/>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9227" y="3969738"/>
            <a:ext cx="38862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p:cNvSpPr/>
          <p:nvPr/>
        </p:nvSpPr>
        <p:spPr>
          <a:xfrm>
            <a:off x="306000" y="1559508"/>
            <a:ext cx="4358746" cy="4493537"/>
          </a:xfrm>
          <a:prstGeom prst="rect">
            <a:avLst/>
          </a:prstGeom>
        </p:spPr>
        <p:txBody>
          <a:bodyPr wrap="square">
            <a:spAutoFit/>
          </a:bodyPr>
          <a:lstStyle/>
          <a:p>
            <a:pPr marL="285750" indent="-285750">
              <a:buFont typeface="Arial"/>
              <a:buChar char="•"/>
            </a:pPr>
            <a:r>
              <a:rPr lang="en-US" sz="1600" b="1" dirty="0" smtClean="0"/>
              <a:t>Challenges:</a:t>
            </a:r>
          </a:p>
          <a:p>
            <a:pPr marL="742950" lvl="1" indent="-285750">
              <a:buFont typeface="Lucida Grande"/>
              <a:buChar char="-"/>
            </a:pPr>
            <a:r>
              <a:rPr lang="en-US" sz="1400" dirty="0" smtClean="0"/>
              <a:t>Uncertainty about deployment location and date</a:t>
            </a:r>
          </a:p>
          <a:p>
            <a:pPr marL="742950" lvl="1" indent="-285750">
              <a:buFont typeface="Lucida Grande"/>
              <a:buChar char="-"/>
            </a:pPr>
            <a:r>
              <a:rPr lang="en-US" sz="1400" dirty="0" smtClean="0"/>
              <a:t>Unfamiliarity with operating environment on the ground (e.g., airport rules)</a:t>
            </a:r>
          </a:p>
          <a:p>
            <a:pPr marL="742950" lvl="1" indent="-285750">
              <a:buFont typeface="Lucida Grande"/>
              <a:buChar char="-"/>
            </a:pPr>
            <a:r>
              <a:rPr lang="en-US" sz="1400" dirty="0" smtClean="0"/>
              <a:t>Internet connectivity issues</a:t>
            </a:r>
          </a:p>
          <a:p>
            <a:pPr marL="742950" lvl="1" indent="-285750">
              <a:buFont typeface="Lucida Grande"/>
              <a:buChar char="-"/>
            </a:pPr>
            <a:r>
              <a:rPr lang="en-US" sz="1400" dirty="0" smtClean="0"/>
              <a:t>Last-minute VIP tours</a:t>
            </a:r>
          </a:p>
          <a:p>
            <a:pPr marL="742950" lvl="1" indent="-285750">
              <a:buFont typeface="Lucida Grande"/>
              <a:buChar char="-"/>
            </a:pPr>
            <a:r>
              <a:rPr lang="en-US" sz="1400" dirty="0" smtClean="0"/>
              <a:t>Remote coordination of media interviews</a:t>
            </a:r>
          </a:p>
          <a:p>
            <a:pPr lvl="1"/>
            <a:endParaRPr lang="en-US" sz="1400" dirty="0" smtClean="0"/>
          </a:p>
          <a:p>
            <a:pPr marL="285750" indent="-285750">
              <a:buFont typeface="Arial"/>
              <a:buChar char="•"/>
            </a:pPr>
            <a:r>
              <a:rPr lang="en-US" sz="1600" b="1" dirty="0" smtClean="0"/>
              <a:t>Statistics:</a:t>
            </a:r>
          </a:p>
          <a:p>
            <a:pPr marL="285750" indent="-285750">
              <a:buFont typeface="Arial"/>
              <a:buChar char="•"/>
            </a:pPr>
            <a:endParaRPr lang="en-US" sz="1000" b="1" dirty="0" smtClean="0"/>
          </a:p>
          <a:p>
            <a:pPr marL="742950" lvl="1" indent="-285750">
              <a:buFont typeface="Lucida Grande"/>
              <a:buChar char="-"/>
            </a:pPr>
            <a:r>
              <a:rPr lang="en-US" sz="1400" dirty="0" smtClean="0"/>
              <a:t>From OAR Web feature and social media:</a:t>
            </a:r>
          </a:p>
          <a:p>
            <a:pPr lvl="2"/>
            <a:r>
              <a:rPr lang="en-US" sz="1400" dirty="0" smtClean="0"/>
              <a:t>FB reach was over </a:t>
            </a:r>
            <a:r>
              <a:rPr lang="en-US" sz="1400" b="1" dirty="0" smtClean="0">
                <a:solidFill>
                  <a:schemeClr val="tx2">
                    <a:lumMod val="60000"/>
                    <a:lumOff val="40000"/>
                  </a:schemeClr>
                </a:solidFill>
              </a:rPr>
              <a:t>5,200 / over 1,000 hits</a:t>
            </a:r>
            <a:r>
              <a:rPr lang="en-US" sz="1400" dirty="0" smtClean="0"/>
              <a:t> to the short link, and 78 </a:t>
            </a:r>
            <a:r>
              <a:rPr lang="en-US" sz="1400" dirty="0" err="1" smtClean="0"/>
              <a:t>retweets</a:t>
            </a:r>
            <a:endParaRPr lang="en-US" sz="1400" dirty="0" smtClean="0"/>
          </a:p>
          <a:p>
            <a:pPr lvl="2"/>
            <a:r>
              <a:rPr lang="en-US" sz="1400" b="1" dirty="0" smtClean="0">
                <a:solidFill>
                  <a:schemeClr val="accent6">
                    <a:lumMod val="75000"/>
                  </a:schemeClr>
                </a:solidFill>
              </a:rPr>
              <a:t>Twitter reach: 600,000 </a:t>
            </a:r>
          </a:p>
          <a:p>
            <a:pPr lvl="2"/>
            <a:endParaRPr lang="en-US" sz="1000" b="1" dirty="0" smtClean="0">
              <a:solidFill>
                <a:schemeClr val="accent6">
                  <a:lumMod val="75000"/>
                </a:schemeClr>
              </a:solidFill>
            </a:endParaRPr>
          </a:p>
          <a:p>
            <a:pPr marL="742950" lvl="1" indent="-285750">
              <a:buFont typeface="Lucida Grande"/>
              <a:buChar char="-"/>
            </a:pPr>
            <a:r>
              <a:rPr lang="en-US" sz="1400" dirty="0" smtClean="0"/>
              <a:t>From AOML Web feature and social media:</a:t>
            </a:r>
          </a:p>
          <a:p>
            <a:pPr lvl="2"/>
            <a:r>
              <a:rPr lang="en-US" sz="1400" dirty="0" smtClean="0"/>
              <a:t>Over </a:t>
            </a:r>
            <a:r>
              <a:rPr lang="en-US" sz="1400" b="1" dirty="0" smtClean="0">
                <a:solidFill>
                  <a:schemeClr val="tx2">
                    <a:lumMod val="60000"/>
                    <a:lumOff val="40000"/>
                  </a:schemeClr>
                </a:solidFill>
              </a:rPr>
              <a:t>700 hits</a:t>
            </a:r>
            <a:r>
              <a:rPr lang="en-US" sz="1400" dirty="0" smtClean="0"/>
              <a:t> to the short links, and </a:t>
            </a:r>
          </a:p>
          <a:p>
            <a:pPr lvl="2"/>
            <a:r>
              <a:rPr lang="en-US" sz="1400" dirty="0" smtClean="0"/>
              <a:t>24 </a:t>
            </a:r>
            <a:r>
              <a:rPr lang="en-US" sz="1400" dirty="0" err="1" smtClean="0"/>
              <a:t>retweets</a:t>
            </a:r>
            <a:r>
              <a:rPr lang="en-US" sz="1400" dirty="0" smtClean="0"/>
              <a:t>,</a:t>
            </a:r>
          </a:p>
          <a:p>
            <a:pPr lvl="2"/>
            <a:r>
              <a:rPr lang="en-US" sz="1400" b="1" dirty="0" smtClean="0">
                <a:solidFill>
                  <a:schemeClr val="accent6">
                    <a:lumMod val="75000"/>
                  </a:schemeClr>
                </a:solidFill>
              </a:rPr>
              <a:t>Twitter reach: 200,000</a:t>
            </a:r>
          </a:p>
          <a:p>
            <a:pPr lvl="1"/>
            <a:endParaRPr lang="en-US" sz="1000" b="1" dirty="0" smtClean="0"/>
          </a:p>
        </p:txBody>
      </p:sp>
      <p:sp>
        <p:nvSpPr>
          <p:cNvPr id="21" name="Title 1"/>
          <p:cNvSpPr>
            <a:spLocks noGrp="1"/>
          </p:cNvSpPr>
          <p:nvPr>
            <p:ph type="title"/>
          </p:nvPr>
        </p:nvSpPr>
        <p:spPr>
          <a:xfrm>
            <a:off x="485827" y="76510"/>
            <a:ext cx="8229600" cy="1143000"/>
          </a:xfrm>
        </p:spPr>
        <p:txBody>
          <a:bodyPr>
            <a:normAutofit/>
          </a:bodyPr>
          <a:lstStyle/>
          <a:p>
            <a:r>
              <a:rPr lang="en-US" dirty="0" smtClean="0"/>
              <a:t>Coyote Communications</a:t>
            </a:r>
            <a:br>
              <a:rPr lang="en-US" dirty="0" smtClean="0"/>
            </a:br>
            <a:r>
              <a:rPr lang="en-US" sz="1400" dirty="0" smtClean="0"/>
              <a:t>Erica Rule  (AOML) and David Hall (OMAO) </a:t>
            </a:r>
            <a:endParaRPr lang="en-US" sz="1400" dirty="0"/>
          </a:p>
        </p:txBody>
      </p:sp>
    </p:spTree>
    <p:extLst>
      <p:ext uri="{BB962C8B-B14F-4D97-AF65-F5344CB8AC3E}">
        <p14:creationId xmlns:p14="http://schemas.microsoft.com/office/powerpoint/2010/main" val="154764335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920" y="2122779"/>
            <a:ext cx="8229600" cy="1143000"/>
          </a:xfrm>
        </p:spPr>
        <p:txBody>
          <a:bodyPr>
            <a:normAutofit fontScale="90000"/>
          </a:bodyPr>
          <a:lstStyle/>
          <a:p>
            <a:r>
              <a:rPr lang="en-US" dirty="0" smtClean="0">
                <a:solidFill>
                  <a:srgbClr val="0070C0"/>
                </a:solidFill>
              </a:rPr>
              <a:t>Open </a:t>
            </a:r>
            <a:r>
              <a:rPr lang="en-US" dirty="0" err="1" smtClean="0">
                <a:solidFill>
                  <a:srgbClr val="0070C0"/>
                </a:solidFill>
              </a:rPr>
              <a:t>Disucussion</a:t>
            </a:r>
            <a:r>
              <a:rPr lang="en-US" dirty="0" smtClean="0">
                <a:solidFill>
                  <a:srgbClr val="0070C0"/>
                </a:solidFill>
              </a:rPr>
              <a:t/>
            </a:r>
            <a:br>
              <a:rPr lang="en-US" dirty="0" smtClean="0">
                <a:solidFill>
                  <a:srgbClr val="0070C0"/>
                </a:solidFill>
              </a:rPr>
            </a:br>
            <a:r>
              <a:rPr lang="en-US" dirty="0" smtClean="0">
                <a:solidFill>
                  <a:srgbClr val="0070C0"/>
                </a:solidFill>
              </a:rPr>
              <a:t/>
            </a:r>
            <a:br>
              <a:rPr lang="en-US" dirty="0" smtClean="0">
                <a:solidFill>
                  <a:srgbClr val="0070C0"/>
                </a:solidFill>
              </a:rPr>
            </a:br>
            <a:r>
              <a:rPr lang="en-US" dirty="0" smtClean="0"/>
              <a:t>All</a:t>
            </a:r>
            <a:endParaRPr lang="en-US" dirty="0">
              <a:solidFill>
                <a:srgbClr val="0070C0"/>
              </a:solidFill>
            </a:endParaRPr>
          </a:p>
        </p:txBody>
      </p:sp>
    </p:spTree>
    <p:extLst>
      <p:ext uri="{BB962C8B-B14F-4D97-AF65-F5344CB8AC3E}">
        <p14:creationId xmlns:p14="http://schemas.microsoft.com/office/powerpoint/2010/main" val="352745261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780" y="188364"/>
            <a:ext cx="8229600" cy="392313"/>
          </a:xfrm>
        </p:spPr>
        <p:txBody>
          <a:bodyPr>
            <a:normAutofit fontScale="90000"/>
          </a:bodyPr>
          <a:lstStyle/>
          <a:p>
            <a:endParaRPr lang="en-US" sz="4000" dirty="0"/>
          </a:p>
        </p:txBody>
      </p:sp>
      <p:sp>
        <p:nvSpPr>
          <p:cNvPr id="3" name="Rectangle 2"/>
          <p:cNvSpPr/>
          <p:nvPr/>
        </p:nvSpPr>
        <p:spPr>
          <a:xfrm>
            <a:off x="917736" y="849815"/>
            <a:ext cx="7391957" cy="5632311"/>
          </a:xfrm>
          <a:prstGeom prst="rect">
            <a:avLst/>
          </a:prstGeom>
        </p:spPr>
        <p:txBody>
          <a:bodyPr wrap="square">
            <a:spAutoFit/>
          </a:bodyPr>
          <a:lstStyle/>
          <a:p>
            <a:pPr marL="342900" indent="-342900">
              <a:buFont typeface="Arial" panose="020B0604020202020204" pitchFamily="34" charset="0"/>
              <a:buChar char="•"/>
            </a:pPr>
            <a:r>
              <a:rPr lang="en-US" sz="2400" dirty="0" smtClean="0"/>
              <a:t>- Overall</a:t>
            </a:r>
            <a:r>
              <a:rPr lang="en-US" sz="2400" dirty="0"/>
              <a:t>: how did things go, issues, concerns, lessons </a:t>
            </a:r>
            <a:r>
              <a:rPr lang="en-US" sz="2400" dirty="0" smtClean="0"/>
              <a:t>learned (MARKS/CIONE/REASOR/MURILLO)</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Ground </a:t>
            </a:r>
            <a:r>
              <a:rPr lang="en-US" sz="2400" dirty="0"/>
              <a:t>based 49 LPS: (how did things go, issues, concerns, lessons learned</a:t>
            </a:r>
            <a:r>
              <a:rPr lang="en-US" sz="2400" dirty="0" smtClean="0"/>
              <a:t>) (AKSOY/?)</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Ground </a:t>
            </a:r>
            <a:r>
              <a:rPr lang="en-US" sz="2400" dirty="0"/>
              <a:t>based radar support: (how did things go, issues, concerns, lessons learned) (</a:t>
            </a:r>
            <a:r>
              <a:rPr lang="en-US" sz="2400" dirty="0" smtClean="0"/>
              <a:t>GAMACHE/?)</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Wallops</a:t>
            </a:r>
            <a:r>
              <a:rPr lang="en-US" sz="2400" dirty="0"/>
              <a:t>: Overall how did things go, issues, concerns, lessons learned (MBLACK/ROGERS/SELLWOOD</a:t>
            </a:r>
            <a:r>
              <a:rPr lang="en-US" sz="2400" dirty="0" smtClean="0"/>
              <a:t>)</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 </a:t>
            </a:r>
            <a:r>
              <a:rPr lang="en-US" sz="2400" dirty="0"/>
              <a:t>Travel: concerns, admin issues (CALDERON) </a:t>
            </a: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 </a:t>
            </a:r>
            <a:r>
              <a:rPr lang="en-US" sz="2400" dirty="0"/>
              <a:t>Other issues not covered above (ALL)</a:t>
            </a:r>
          </a:p>
        </p:txBody>
      </p:sp>
    </p:spTree>
    <p:extLst>
      <p:ext uri="{BB962C8B-B14F-4D97-AF65-F5344CB8AC3E}">
        <p14:creationId xmlns:p14="http://schemas.microsoft.com/office/powerpoint/2010/main" val="405060001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564" y="2302003"/>
            <a:ext cx="6607709" cy="1143000"/>
          </a:xfrm>
        </p:spPr>
        <p:txBody>
          <a:bodyPr>
            <a:normAutofit fontScale="90000"/>
          </a:bodyPr>
          <a:lstStyle/>
          <a:p>
            <a:r>
              <a:rPr lang="en-US" dirty="0" smtClean="0">
                <a:solidFill>
                  <a:srgbClr val="0070C0"/>
                </a:solidFill>
              </a:rPr>
              <a:t>Suggestions from the Model </a:t>
            </a:r>
            <a:r>
              <a:rPr lang="en-US" dirty="0">
                <a:solidFill>
                  <a:srgbClr val="0070C0"/>
                </a:solidFill>
              </a:rPr>
              <a:t>Physics Evaluation and Improvement </a:t>
            </a:r>
            <a:r>
              <a:rPr lang="en-US" dirty="0" smtClean="0">
                <a:solidFill>
                  <a:srgbClr val="0070C0"/>
                </a:solidFill>
              </a:rPr>
              <a:t>Workshop</a:t>
            </a:r>
            <a:br>
              <a:rPr lang="en-US" dirty="0" smtClean="0">
                <a:solidFill>
                  <a:srgbClr val="0070C0"/>
                </a:solidFill>
              </a:rPr>
            </a:br>
            <a:r>
              <a:rPr lang="en-US" dirty="0">
                <a:solidFill>
                  <a:srgbClr val="0070C0"/>
                </a:solidFill>
              </a:rPr>
              <a:t/>
            </a:r>
            <a:br>
              <a:rPr lang="en-US" dirty="0">
                <a:solidFill>
                  <a:srgbClr val="0070C0"/>
                </a:solidFill>
              </a:rPr>
            </a:br>
            <a:r>
              <a:rPr lang="en-US" dirty="0" smtClean="0"/>
              <a:t>Joe </a:t>
            </a:r>
            <a:r>
              <a:rPr lang="en-US" dirty="0" err="1" smtClean="0"/>
              <a:t>Cione</a:t>
            </a:r>
            <a:endParaRPr lang="en-US" dirty="0"/>
          </a:p>
        </p:txBody>
      </p:sp>
    </p:spTree>
    <p:extLst>
      <p:ext uri="{BB962C8B-B14F-4D97-AF65-F5344CB8AC3E}">
        <p14:creationId xmlns:p14="http://schemas.microsoft.com/office/powerpoint/2010/main" val="262275629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A</a:t>
            </a:r>
            <a:r>
              <a:rPr lang="en-US" b="1" dirty="0"/>
              <a:t>. Warm core structure – Lead: Jason D.; (Jun Z.)</a:t>
            </a:r>
          </a:p>
          <a:p>
            <a:pPr lvl="0"/>
            <a:r>
              <a:rPr lang="en-US" dirty="0"/>
              <a:t>Desired measurements – environmental p, T, q; inner core p, T, q</a:t>
            </a:r>
          </a:p>
          <a:p>
            <a:pPr lvl="0"/>
            <a:r>
              <a:rPr lang="en-US" dirty="0"/>
              <a:t>Minimum measurement accuracy requirements – N/A</a:t>
            </a:r>
          </a:p>
          <a:p>
            <a:pPr lvl="0"/>
            <a:r>
              <a:rPr lang="en-US" dirty="0"/>
              <a:t>Platforms/</a:t>
            </a:r>
            <a:r>
              <a:rPr lang="en-US" dirty="0" err="1"/>
              <a:t>Instr</a:t>
            </a:r>
            <a:r>
              <a:rPr lang="en-US" dirty="0"/>
              <a:t> – </a:t>
            </a:r>
            <a:r>
              <a:rPr lang="en-US" dirty="0" err="1"/>
              <a:t>dropsondes</a:t>
            </a:r>
            <a:r>
              <a:rPr lang="en-US" dirty="0"/>
              <a:t>, </a:t>
            </a:r>
            <a:r>
              <a:rPr lang="en-US" dirty="0" err="1"/>
              <a:t>globalhawk</a:t>
            </a:r>
            <a:r>
              <a:rPr lang="en-US" dirty="0"/>
              <a:t> HAMSR, </a:t>
            </a:r>
            <a:r>
              <a:rPr lang="en-US" dirty="0" err="1"/>
              <a:t>globalhawk</a:t>
            </a:r>
            <a:r>
              <a:rPr lang="en-US" dirty="0"/>
              <a:t> scanning HIS, future </a:t>
            </a:r>
            <a:r>
              <a:rPr lang="en-US" dirty="0" err="1"/>
              <a:t>uplooking</a:t>
            </a:r>
            <a:r>
              <a:rPr lang="en-US" dirty="0"/>
              <a:t> radiometer</a:t>
            </a:r>
          </a:p>
          <a:p>
            <a:pPr lvl="0"/>
            <a:r>
              <a:rPr lang="en-US" dirty="0"/>
              <a:t>Time of day – N/A</a:t>
            </a:r>
          </a:p>
          <a:p>
            <a:pPr lvl="0"/>
            <a:r>
              <a:rPr lang="en-US" dirty="0"/>
              <a:t>Mission frequency – At least once per day; more frequently for RI</a:t>
            </a:r>
          </a:p>
          <a:p>
            <a:pPr lvl="0"/>
            <a:r>
              <a:rPr lang="en-US" dirty="0"/>
              <a:t>Radial/azimuthal coverage – For </a:t>
            </a:r>
            <a:r>
              <a:rPr lang="en-US" dirty="0" err="1"/>
              <a:t>enviro</a:t>
            </a:r>
            <a:r>
              <a:rPr lang="en-US" dirty="0"/>
              <a:t>, 400 km or greater, for core, 150 km or less</a:t>
            </a:r>
          </a:p>
          <a:p>
            <a:pPr lvl="0"/>
            <a:r>
              <a:rPr lang="en-US" dirty="0"/>
              <a:t>Flight level – GH 55-60k </a:t>
            </a:r>
            <a:r>
              <a:rPr lang="en-US" dirty="0" err="1"/>
              <a:t>ft</a:t>
            </a:r>
            <a:r>
              <a:rPr lang="en-US" dirty="0"/>
              <a:t>, G4 41-45k </a:t>
            </a:r>
            <a:r>
              <a:rPr lang="en-US" dirty="0" err="1"/>
              <a:t>ft</a:t>
            </a:r>
            <a:r>
              <a:rPr lang="en-US" dirty="0"/>
              <a:t>, WB-57 60-65k </a:t>
            </a:r>
            <a:r>
              <a:rPr lang="en-US" dirty="0" err="1"/>
              <a:t>ft</a:t>
            </a:r>
            <a:endParaRPr lang="en-US" dirty="0"/>
          </a:p>
          <a:p>
            <a:r>
              <a:rPr lang="en-US" dirty="0"/>
              <a:t> </a:t>
            </a:r>
          </a:p>
          <a:p>
            <a:endParaRPr lang="en-US" dirty="0"/>
          </a:p>
        </p:txBody>
      </p:sp>
    </p:spTree>
    <p:extLst>
      <p:ext uri="{BB962C8B-B14F-4D97-AF65-F5344CB8AC3E}">
        <p14:creationId xmlns:p14="http://schemas.microsoft.com/office/powerpoint/2010/main" val="23060524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8272" y="-14080"/>
            <a:ext cx="8927456" cy="6886160"/>
            <a:chOff x="153987" y="-20025"/>
            <a:chExt cx="12696826" cy="9793650"/>
          </a:xfrm>
        </p:grpSpPr>
        <p:pic>
          <p:nvPicPr>
            <p:cNvPr id="32" name="140914I1wind10.png"/>
            <p:cNvPicPr/>
            <p:nvPr/>
          </p:nvPicPr>
          <p:blipFill>
            <a:blip r:embed="rId2" cstate="email">
              <a:extLst>
                <a:ext uri="{28A0092B-C50C-407E-A947-70E740481C1C}">
                  <a14:useLocalDpi xmlns:a14="http://schemas.microsoft.com/office/drawing/2010/main"/>
                </a:ext>
              </a:extLst>
            </a:blip>
            <a:stretch>
              <a:fillRect/>
            </a:stretch>
          </p:blipFill>
          <p:spPr>
            <a:xfrm>
              <a:off x="153987" y="-20025"/>
              <a:ext cx="6348413" cy="4904150"/>
            </a:xfrm>
            <a:prstGeom prst="rect">
              <a:avLst/>
            </a:prstGeom>
            <a:ln w="12700">
              <a:miter lim="400000"/>
            </a:ln>
          </p:spPr>
        </p:pic>
        <p:pic>
          <p:nvPicPr>
            <p:cNvPr id="33" name="140914I1wind30.png"/>
            <p:cNvPicPr/>
            <p:nvPr/>
          </p:nvPicPr>
          <p:blipFill>
            <a:blip r:embed="rId3" cstate="email">
              <a:extLst>
                <a:ext uri="{28A0092B-C50C-407E-A947-70E740481C1C}">
                  <a14:useLocalDpi xmlns:a14="http://schemas.microsoft.com/office/drawing/2010/main"/>
                </a:ext>
              </a:extLst>
            </a:blip>
            <a:stretch>
              <a:fillRect/>
            </a:stretch>
          </p:blipFill>
          <p:spPr>
            <a:xfrm>
              <a:off x="153987" y="4869475"/>
              <a:ext cx="6348413" cy="4904150"/>
            </a:xfrm>
            <a:prstGeom prst="rect">
              <a:avLst/>
            </a:prstGeom>
            <a:ln w="12700">
              <a:miter lim="400000"/>
            </a:ln>
          </p:spPr>
        </p:pic>
        <p:pic>
          <p:nvPicPr>
            <p:cNvPr id="34" name="140914I1wind50.png"/>
            <p:cNvPicPr/>
            <p:nvPr/>
          </p:nvPicPr>
          <p:blipFill>
            <a:blip r:embed="rId4" cstate="email">
              <a:extLst>
                <a:ext uri="{28A0092B-C50C-407E-A947-70E740481C1C}">
                  <a14:useLocalDpi xmlns:a14="http://schemas.microsoft.com/office/drawing/2010/main"/>
                </a:ext>
              </a:extLst>
            </a:blip>
            <a:stretch>
              <a:fillRect/>
            </a:stretch>
          </p:blipFill>
          <p:spPr>
            <a:xfrm>
              <a:off x="6502399" y="-20025"/>
              <a:ext cx="6348414" cy="4904150"/>
            </a:xfrm>
            <a:prstGeom prst="rect">
              <a:avLst/>
            </a:prstGeom>
            <a:ln w="12700">
              <a:miter lim="400000"/>
            </a:ln>
          </p:spPr>
        </p:pic>
        <p:pic>
          <p:nvPicPr>
            <p:cNvPr id="35" name="140914I1wind70.png"/>
            <p:cNvPicPr/>
            <p:nvPr/>
          </p:nvPicPr>
          <p:blipFill>
            <a:blip r:embed="rId5" cstate="email">
              <a:extLst>
                <a:ext uri="{28A0092B-C50C-407E-A947-70E740481C1C}">
                  <a14:useLocalDpi xmlns:a14="http://schemas.microsoft.com/office/drawing/2010/main"/>
                </a:ext>
              </a:extLst>
            </a:blip>
            <a:stretch>
              <a:fillRect/>
            </a:stretch>
          </p:blipFill>
          <p:spPr>
            <a:xfrm>
              <a:off x="6502399" y="4869475"/>
              <a:ext cx="6348414" cy="4904150"/>
            </a:xfrm>
            <a:prstGeom prst="rect">
              <a:avLst/>
            </a:prstGeom>
            <a:ln w="12700">
              <a:miter lim="400000"/>
            </a:ln>
          </p:spPr>
        </p:pic>
      </p:grpSp>
    </p:spTree>
    <p:extLst>
      <p:ext uri="{BB962C8B-B14F-4D97-AF65-F5344CB8AC3E}">
        <p14:creationId xmlns:p14="http://schemas.microsoft.com/office/powerpoint/2010/main" val="16295059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B</a:t>
            </a:r>
            <a:r>
              <a:rPr lang="en-US" b="1" dirty="0"/>
              <a:t>. Radial profile of rainfall – Lead: Chris F.</a:t>
            </a:r>
          </a:p>
          <a:p>
            <a:pPr lvl="0"/>
            <a:r>
              <a:rPr lang="en-US" dirty="0"/>
              <a:t>Desired measurements – reflectivity (precipitation)</a:t>
            </a:r>
          </a:p>
          <a:p>
            <a:pPr lvl="0"/>
            <a:r>
              <a:rPr lang="en-US" dirty="0"/>
              <a:t>Minimum measurement accuracy requirements – 1 </a:t>
            </a:r>
            <a:r>
              <a:rPr lang="en-US" dirty="0" err="1"/>
              <a:t>dBZ</a:t>
            </a:r>
            <a:endParaRPr lang="en-US" dirty="0"/>
          </a:p>
          <a:p>
            <a:pPr lvl="0"/>
            <a:r>
              <a:rPr lang="en-US" dirty="0"/>
              <a:t>Platforms/</a:t>
            </a:r>
            <a:r>
              <a:rPr lang="en-US" dirty="0" err="1"/>
              <a:t>Instr</a:t>
            </a:r>
            <a:r>
              <a:rPr lang="en-US" dirty="0"/>
              <a:t> – P-3 TDR, P-3 Cloud micro package, Ku-band WSRA, C-band SFMR, G4 TDR and SFMR, </a:t>
            </a:r>
            <a:r>
              <a:rPr lang="en-US" dirty="0" err="1"/>
              <a:t>Globalhawk</a:t>
            </a:r>
            <a:r>
              <a:rPr lang="en-US" dirty="0"/>
              <a:t> HIWRAP, GH HIRAD</a:t>
            </a:r>
          </a:p>
          <a:p>
            <a:pPr lvl="0"/>
            <a:r>
              <a:rPr lang="en-US" dirty="0"/>
              <a:t>Time of day – N/A</a:t>
            </a:r>
          </a:p>
          <a:p>
            <a:pPr lvl="0"/>
            <a:r>
              <a:rPr lang="en-US" dirty="0"/>
              <a:t>Mission frequency – At least twice per day</a:t>
            </a:r>
          </a:p>
          <a:p>
            <a:pPr lvl="0"/>
            <a:r>
              <a:rPr lang="en-US" dirty="0"/>
              <a:t>Radial/azimuthal coverage – Fly rotated fig. 4 pattern, standard leg lengths (coverage out to at least 200 km)</a:t>
            </a:r>
          </a:p>
          <a:p>
            <a:r>
              <a:rPr lang="en-US" dirty="0"/>
              <a:t> </a:t>
            </a:r>
          </a:p>
          <a:p>
            <a:endParaRPr lang="en-US" dirty="0"/>
          </a:p>
        </p:txBody>
      </p:sp>
    </p:spTree>
    <p:extLst>
      <p:ext uri="{BB962C8B-B14F-4D97-AF65-F5344CB8AC3E}">
        <p14:creationId xmlns:p14="http://schemas.microsoft.com/office/powerpoint/2010/main" val="190921127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 </a:t>
            </a:r>
            <a:r>
              <a:rPr lang="en-US" b="1" dirty="0"/>
              <a:t>C. LWC radial profile – Lead </a:t>
            </a:r>
            <a:r>
              <a:rPr lang="en-US" b="1" dirty="0" err="1"/>
              <a:t>Bao</a:t>
            </a:r>
            <a:r>
              <a:rPr lang="en-US" b="1" dirty="0"/>
              <a:t>; (Evan K.), (Ferrier)</a:t>
            </a:r>
          </a:p>
          <a:p>
            <a:pPr lvl="0"/>
            <a:r>
              <a:rPr lang="en-US" dirty="0"/>
              <a:t>Desired measurements – Droplet spectra and concentration, ice-water discrimination, frozen hydrometeor characteristics, fall speed</a:t>
            </a:r>
          </a:p>
          <a:p>
            <a:pPr lvl="0"/>
            <a:r>
              <a:rPr lang="en-US" dirty="0"/>
              <a:t>Minimum measurement accuracy requirements – </a:t>
            </a:r>
          </a:p>
          <a:p>
            <a:pPr lvl="0"/>
            <a:r>
              <a:rPr lang="en-US" dirty="0"/>
              <a:t>Platforms/</a:t>
            </a:r>
            <a:r>
              <a:rPr lang="en-US" dirty="0" err="1"/>
              <a:t>Instr</a:t>
            </a:r>
            <a:r>
              <a:rPr lang="en-US" dirty="0"/>
              <a:t> – P-3 TDR (nadir/VI mode scanning), P-3 Cloud micro package, P-3 HIRAP, G4 TDR, </a:t>
            </a:r>
            <a:r>
              <a:rPr lang="en-US" dirty="0" err="1"/>
              <a:t>Globalhawk</a:t>
            </a:r>
            <a:r>
              <a:rPr lang="en-US" dirty="0"/>
              <a:t> HIWRAP</a:t>
            </a:r>
          </a:p>
          <a:p>
            <a:pPr lvl="0"/>
            <a:r>
              <a:rPr lang="en-US" dirty="0"/>
              <a:t>Time of day – N/A</a:t>
            </a:r>
          </a:p>
          <a:p>
            <a:pPr lvl="0"/>
            <a:r>
              <a:rPr lang="en-US" dirty="0"/>
              <a:t>Mission frequency – At least twice per day</a:t>
            </a:r>
          </a:p>
          <a:p>
            <a:pPr lvl="0"/>
            <a:r>
              <a:rPr lang="en-US" dirty="0"/>
              <a:t>Radial/azimuthal coverage – Fly rotated fig. 4 pattern, standard leg lengths (coverage out to at least 200 km)</a:t>
            </a:r>
          </a:p>
          <a:p>
            <a:pPr lvl="0"/>
            <a:r>
              <a:rPr lang="en-US" dirty="0"/>
              <a:t>Flight level – GH 55-60k </a:t>
            </a:r>
            <a:r>
              <a:rPr lang="en-US" dirty="0" err="1"/>
              <a:t>ft</a:t>
            </a:r>
            <a:r>
              <a:rPr lang="en-US" dirty="0"/>
              <a:t>, G4 41-45k </a:t>
            </a:r>
            <a:r>
              <a:rPr lang="en-US" dirty="0" err="1"/>
              <a:t>ft</a:t>
            </a:r>
            <a:r>
              <a:rPr lang="en-US" dirty="0"/>
              <a:t>, P-3 8-12k </a:t>
            </a:r>
            <a:r>
              <a:rPr lang="en-US" dirty="0" err="1"/>
              <a:t>ft</a:t>
            </a:r>
            <a:endParaRPr lang="en-US" dirty="0"/>
          </a:p>
          <a:p>
            <a:endParaRPr lang="en-US" dirty="0"/>
          </a:p>
        </p:txBody>
      </p:sp>
    </p:spTree>
    <p:extLst>
      <p:ext uri="{BB962C8B-B14F-4D97-AF65-F5344CB8AC3E}">
        <p14:creationId xmlns:p14="http://schemas.microsoft.com/office/powerpoint/2010/main" val="159775249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D</a:t>
            </a:r>
            <a:r>
              <a:rPr lang="en-US" b="1" dirty="0"/>
              <a:t>. TPW – Lead </a:t>
            </a:r>
            <a:r>
              <a:rPr lang="en-US" b="1" dirty="0" err="1"/>
              <a:t>Bao</a:t>
            </a:r>
            <a:r>
              <a:rPr lang="en-US" b="1" dirty="0"/>
              <a:t>; (Ferrier), (Evan K.)</a:t>
            </a:r>
          </a:p>
          <a:p>
            <a:pPr lvl="0"/>
            <a:r>
              <a:rPr lang="en-US" dirty="0"/>
              <a:t>Desired measurements – integrated water vapor </a:t>
            </a:r>
          </a:p>
          <a:p>
            <a:pPr lvl="0"/>
            <a:r>
              <a:rPr lang="en-US" dirty="0"/>
              <a:t>Minimum measurement accuracy requirements –  1mm</a:t>
            </a:r>
          </a:p>
          <a:p>
            <a:pPr lvl="0"/>
            <a:r>
              <a:rPr lang="en-US" dirty="0"/>
              <a:t>Platforms/</a:t>
            </a:r>
            <a:r>
              <a:rPr lang="en-US" dirty="0" err="1"/>
              <a:t>Instr</a:t>
            </a:r>
            <a:r>
              <a:rPr lang="en-US" dirty="0"/>
              <a:t> –GH HAMSR (as well as satellite sensors: SSMI, SSMI/S, AMSR2), G4/GH/WB-57 </a:t>
            </a:r>
            <a:r>
              <a:rPr lang="en-US" dirty="0" err="1"/>
              <a:t>dropsondes</a:t>
            </a:r>
            <a:endParaRPr lang="en-US" dirty="0"/>
          </a:p>
          <a:p>
            <a:pPr lvl="0"/>
            <a:r>
              <a:rPr lang="en-US" dirty="0"/>
              <a:t>Time of day – N/A</a:t>
            </a:r>
          </a:p>
          <a:p>
            <a:pPr lvl="0"/>
            <a:r>
              <a:rPr lang="en-US" dirty="0"/>
              <a:t>Mission frequency – 1-2x/day</a:t>
            </a:r>
          </a:p>
          <a:p>
            <a:pPr lvl="0"/>
            <a:r>
              <a:rPr lang="en-US" dirty="0"/>
              <a:t>Radial/azimuthal coverage – Fly rotated fig. 4 pattern or lawn mower patterns; radial coverage out to ~400 km)</a:t>
            </a:r>
          </a:p>
          <a:p>
            <a:pPr lvl="0"/>
            <a:r>
              <a:rPr lang="en-US" dirty="0"/>
              <a:t>Flight level – GH 55-60k </a:t>
            </a:r>
            <a:r>
              <a:rPr lang="en-US" dirty="0" err="1"/>
              <a:t>ft</a:t>
            </a:r>
            <a:r>
              <a:rPr lang="en-US" dirty="0"/>
              <a:t>, G4 41-45k </a:t>
            </a:r>
            <a:r>
              <a:rPr lang="en-US" dirty="0" err="1"/>
              <a:t>ft</a:t>
            </a:r>
            <a:r>
              <a:rPr lang="en-US" dirty="0"/>
              <a:t>, WB-57 60-65k </a:t>
            </a:r>
            <a:r>
              <a:rPr lang="en-US" dirty="0" err="1"/>
              <a:t>ft</a:t>
            </a:r>
            <a:endParaRPr lang="en-US" dirty="0"/>
          </a:p>
          <a:p>
            <a:endParaRPr lang="en-US" dirty="0"/>
          </a:p>
        </p:txBody>
      </p:sp>
    </p:spTree>
    <p:extLst>
      <p:ext uri="{BB962C8B-B14F-4D97-AF65-F5344CB8AC3E}">
        <p14:creationId xmlns:p14="http://schemas.microsoft.com/office/powerpoint/2010/main" val="159775249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F</a:t>
            </a:r>
            <a:r>
              <a:rPr lang="en-US" b="1" dirty="0"/>
              <a:t>. Ocean Initial Structure – Leads: Eric U., George H.; (Benjamin)</a:t>
            </a:r>
          </a:p>
          <a:p>
            <a:pPr lvl="0"/>
            <a:r>
              <a:rPr lang="en-US" dirty="0"/>
              <a:t>Desired measurements – T, S, V</a:t>
            </a:r>
          </a:p>
          <a:p>
            <a:pPr lvl="0"/>
            <a:r>
              <a:rPr lang="en-US" dirty="0"/>
              <a:t>Minimum measurement accuracy requirements </a:t>
            </a:r>
          </a:p>
          <a:p>
            <a:pPr lvl="0"/>
            <a:r>
              <a:rPr lang="en-US" dirty="0"/>
              <a:t>Platforms/</a:t>
            </a:r>
            <a:r>
              <a:rPr lang="en-US" dirty="0" err="1"/>
              <a:t>Instr</a:t>
            </a:r>
            <a:r>
              <a:rPr lang="en-US" dirty="0"/>
              <a:t> – Profiling floats, gliders, airborne profiles (XBT, XCTD, XCP) from P-3 and AF C-130, chained drifters, thermistor chains</a:t>
            </a:r>
          </a:p>
          <a:p>
            <a:pPr lvl="0"/>
            <a:r>
              <a:rPr lang="en-US" dirty="0"/>
              <a:t>Time of day – N/A</a:t>
            </a:r>
          </a:p>
          <a:p>
            <a:pPr lvl="0"/>
            <a:r>
              <a:rPr lang="en-US" dirty="0"/>
              <a:t>Mission frequency – 3 flights before, during, and after storm</a:t>
            </a:r>
          </a:p>
          <a:p>
            <a:pPr lvl="0"/>
            <a:r>
              <a:rPr lang="en-US" dirty="0"/>
              <a:t>Radial/azimuthal coverage – </a:t>
            </a:r>
            <a:r>
              <a:rPr lang="en-US" dirty="0" err="1"/>
              <a:t>Prestorm</a:t>
            </a:r>
            <a:r>
              <a:rPr lang="en-US" dirty="0"/>
              <a:t>: uncertainty forecast cone 2 days out</a:t>
            </a:r>
          </a:p>
          <a:p>
            <a:pPr lvl="0"/>
            <a:r>
              <a:rPr lang="en-US" dirty="0"/>
              <a:t>Flight level – P-3 5k </a:t>
            </a:r>
            <a:r>
              <a:rPr lang="en-US" dirty="0" err="1"/>
              <a:t>ft</a:t>
            </a:r>
            <a:r>
              <a:rPr lang="en-US" dirty="0"/>
              <a:t> for XCP and XCTD</a:t>
            </a:r>
          </a:p>
          <a:p>
            <a:endParaRPr lang="en-US" dirty="0"/>
          </a:p>
        </p:txBody>
      </p:sp>
    </p:spTree>
    <p:extLst>
      <p:ext uri="{BB962C8B-B14F-4D97-AF65-F5344CB8AC3E}">
        <p14:creationId xmlns:p14="http://schemas.microsoft.com/office/powerpoint/2010/main" val="315905693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G</a:t>
            </a:r>
            <a:r>
              <a:rPr lang="en-US" b="1" dirty="0"/>
              <a:t>. Ocean Core Structure – Leads: George H., Eric U.; (Benjamin)</a:t>
            </a:r>
          </a:p>
          <a:p>
            <a:pPr lvl="0"/>
            <a:r>
              <a:rPr lang="en-US" dirty="0"/>
              <a:t>Desired measurements – T, S, V, surface winds/waves</a:t>
            </a:r>
          </a:p>
          <a:p>
            <a:pPr lvl="0"/>
            <a:r>
              <a:rPr lang="en-US" dirty="0"/>
              <a:t>Minimum measurement accuracy requirements </a:t>
            </a:r>
          </a:p>
          <a:p>
            <a:pPr lvl="0"/>
            <a:r>
              <a:rPr lang="en-US" dirty="0"/>
              <a:t>Platforms/</a:t>
            </a:r>
            <a:r>
              <a:rPr lang="en-US" dirty="0" err="1"/>
              <a:t>Instr</a:t>
            </a:r>
            <a:r>
              <a:rPr lang="en-US" dirty="0"/>
              <a:t> – Profiling floats, gliders, airborne profiles (XBT, XCTD, XCP) from P-3 and AF C-130, chained drifters, thermistor chains, P-3 </a:t>
            </a:r>
            <a:r>
              <a:rPr lang="en-US" dirty="0" err="1"/>
              <a:t>dropsondes</a:t>
            </a:r>
            <a:endParaRPr lang="en-US" dirty="0"/>
          </a:p>
          <a:p>
            <a:pPr lvl="0"/>
            <a:r>
              <a:rPr lang="en-US" dirty="0"/>
              <a:t>Time of day – N/A</a:t>
            </a:r>
          </a:p>
          <a:p>
            <a:pPr lvl="0"/>
            <a:r>
              <a:rPr lang="en-US" dirty="0"/>
              <a:t>Mission frequency – within 3 RMW</a:t>
            </a:r>
          </a:p>
          <a:p>
            <a:pPr lvl="0"/>
            <a:r>
              <a:rPr lang="en-US" dirty="0"/>
              <a:t>Radial/azimuthal coverage – Typical Fig. 4 pattern</a:t>
            </a:r>
          </a:p>
          <a:p>
            <a:pPr lvl="0"/>
            <a:r>
              <a:rPr lang="en-US" dirty="0"/>
              <a:t>Flight level – P-3 8-10k </a:t>
            </a:r>
            <a:r>
              <a:rPr lang="en-US" dirty="0" err="1"/>
              <a:t>ft</a:t>
            </a:r>
            <a:endParaRPr lang="en-US" dirty="0"/>
          </a:p>
          <a:p>
            <a:endParaRPr lang="en-US" dirty="0"/>
          </a:p>
        </p:txBody>
      </p:sp>
    </p:spTree>
    <p:extLst>
      <p:ext uri="{BB962C8B-B14F-4D97-AF65-F5344CB8AC3E}">
        <p14:creationId xmlns:p14="http://schemas.microsoft.com/office/powerpoint/2010/main" val="116635959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G</a:t>
            </a:r>
            <a:r>
              <a:rPr lang="en-US" b="1" dirty="0"/>
              <a:t>. Ocean Core Structure – Leads: George H., Eric U.; (Benjamin)</a:t>
            </a:r>
          </a:p>
          <a:p>
            <a:pPr lvl="0"/>
            <a:r>
              <a:rPr lang="en-US" dirty="0"/>
              <a:t>Desired measurements – T, S, V, surface winds/waves</a:t>
            </a:r>
          </a:p>
          <a:p>
            <a:pPr lvl="0"/>
            <a:r>
              <a:rPr lang="en-US" dirty="0"/>
              <a:t>Minimum measurement accuracy requirements </a:t>
            </a:r>
          </a:p>
          <a:p>
            <a:pPr lvl="0"/>
            <a:r>
              <a:rPr lang="en-US" dirty="0"/>
              <a:t>Platforms/</a:t>
            </a:r>
            <a:r>
              <a:rPr lang="en-US" dirty="0" err="1"/>
              <a:t>Instr</a:t>
            </a:r>
            <a:r>
              <a:rPr lang="en-US" dirty="0"/>
              <a:t> – Profiling floats, gliders, airborne profiles (XBT, XCTD, XCP) from P-3 and AF C-130, chained drifters, thermistor chains, P-3 </a:t>
            </a:r>
            <a:r>
              <a:rPr lang="en-US" dirty="0" err="1"/>
              <a:t>dropsondes</a:t>
            </a:r>
            <a:endParaRPr lang="en-US" dirty="0"/>
          </a:p>
          <a:p>
            <a:pPr lvl="0"/>
            <a:r>
              <a:rPr lang="en-US" dirty="0"/>
              <a:t>Time of day – N/A</a:t>
            </a:r>
          </a:p>
          <a:p>
            <a:pPr lvl="0"/>
            <a:r>
              <a:rPr lang="en-US" dirty="0"/>
              <a:t>Mission frequency – within 3 RMW</a:t>
            </a:r>
          </a:p>
          <a:p>
            <a:pPr lvl="0"/>
            <a:r>
              <a:rPr lang="en-US" dirty="0"/>
              <a:t>Radial/azimuthal coverage – Typical Fig. 4 pattern</a:t>
            </a:r>
          </a:p>
          <a:p>
            <a:pPr lvl="0"/>
            <a:r>
              <a:rPr lang="en-US" dirty="0"/>
              <a:t>Flight level – P-3 8-10k </a:t>
            </a:r>
            <a:r>
              <a:rPr lang="en-US" dirty="0" err="1"/>
              <a:t>ft</a:t>
            </a:r>
            <a:endParaRPr lang="en-US" dirty="0"/>
          </a:p>
          <a:p>
            <a:endParaRPr lang="en-US" dirty="0"/>
          </a:p>
        </p:txBody>
      </p:sp>
    </p:spTree>
    <p:extLst>
      <p:ext uri="{BB962C8B-B14F-4D97-AF65-F5344CB8AC3E}">
        <p14:creationId xmlns:p14="http://schemas.microsoft.com/office/powerpoint/2010/main" val="242352698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smtClean="0"/>
              <a:t>H</a:t>
            </a:r>
            <a:r>
              <a:rPr lang="en-US" b="1" dirty="0"/>
              <a:t>. Near-Surface Observations – Lead: Joe C.; (Eric), (</a:t>
            </a:r>
            <a:r>
              <a:rPr lang="en-US" b="1" dirty="0" err="1"/>
              <a:t>Bao</a:t>
            </a:r>
            <a:r>
              <a:rPr lang="en-US" b="1" dirty="0"/>
              <a:t>), (Jun), (Evan K.)</a:t>
            </a:r>
          </a:p>
          <a:p>
            <a:pPr lvl="0"/>
            <a:r>
              <a:rPr lang="en-US" dirty="0"/>
              <a:t>Desired measurements – T, q, surface flux estimates, sea spray, BL/near surface vertical motion (w)</a:t>
            </a:r>
          </a:p>
          <a:p>
            <a:pPr lvl="0"/>
            <a:r>
              <a:rPr lang="en-US" dirty="0"/>
              <a:t>Minimum measurement accuracy requirements </a:t>
            </a:r>
          </a:p>
          <a:p>
            <a:pPr lvl="0"/>
            <a:r>
              <a:rPr lang="en-US" dirty="0"/>
              <a:t>Platforms/</a:t>
            </a:r>
            <a:r>
              <a:rPr lang="en-US" dirty="0" err="1"/>
              <a:t>Instr</a:t>
            </a:r>
            <a:r>
              <a:rPr lang="en-US" dirty="0"/>
              <a:t> – P3s, COYOTE, pending W-band radar, GPS </a:t>
            </a:r>
            <a:r>
              <a:rPr lang="en-US" dirty="0" err="1"/>
              <a:t>dropsondes</a:t>
            </a:r>
            <a:r>
              <a:rPr lang="en-US" dirty="0"/>
              <a:t> (P3s; GIV; WB-57; GH); (HIWRAP AV-6), XBTS, IR </a:t>
            </a:r>
            <a:r>
              <a:rPr lang="en-US" dirty="0" err="1"/>
              <a:t>sondes</a:t>
            </a:r>
            <a:endParaRPr lang="en-US" dirty="0"/>
          </a:p>
          <a:p>
            <a:pPr lvl="0"/>
            <a:r>
              <a:rPr lang="en-US" dirty="0"/>
              <a:t>Time of day – 3:43.5</a:t>
            </a:r>
          </a:p>
          <a:p>
            <a:pPr lvl="0"/>
            <a:r>
              <a:rPr lang="en-US" dirty="0"/>
              <a:t>Mission frequency – Whenever feasible</a:t>
            </a:r>
          </a:p>
          <a:p>
            <a:pPr lvl="0"/>
            <a:r>
              <a:rPr lang="en-US" dirty="0"/>
              <a:t>Radial/azimuthal coverage – All 4 SR quads inside 400 km</a:t>
            </a:r>
          </a:p>
          <a:p>
            <a:pPr lvl="0"/>
            <a:r>
              <a:rPr lang="en-US" dirty="0"/>
              <a:t>Flight level – P-3 &lt;= 10k </a:t>
            </a:r>
            <a:r>
              <a:rPr lang="en-US" dirty="0" err="1"/>
              <a:t>ft</a:t>
            </a:r>
            <a:r>
              <a:rPr lang="en-US" dirty="0"/>
              <a:t>, Coyote 100 m to BL top</a:t>
            </a:r>
          </a:p>
          <a:p>
            <a:endParaRPr lang="en-US" dirty="0"/>
          </a:p>
        </p:txBody>
      </p:sp>
    </p:spTree>
    <p:extLst>
      <p:ext uri="{BB962C8B-B14F-4D97-AF65-F5344CB8AC3E}">
        <p14:creationId xmlns:p14="http://schemas.microsoft.com/office/powerpoint/2010/main" val="2423526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smtClean="0"/>
          </a:p>
          <a:p>
            <a:pPr marL="0" indent="0">
              <a:buNone/>
            </a:pPr>
            <a:r>
              <a:rPr lang="en-US" b="1" dirty="0" smtClean="0"/>
              <a:t>I</a:t>
            </a:r>
            <a:r>
              <a:rPr lang="en-US" b="1" dirty="0"/>
              <a:t>. Cirrus Canopy – Lead: Jason D</a:t>
            </a:r>
            <a:r>
              <a:rPr lang="en-US" dirty="0"/>
              <a:t>.</a:t>
            </a:r>
          </a:p>
          <a:p>
            <a:pPr lvl="0"/>
            <a:r>
              <a:rPr lang="en-US" dirty="0"/>
              <a:t>Desired measurements – T, q, winds</a:t>
            </a:r>
          </a:p>
          <a:p>
            <a:pPr lvl="0"/>
            <a:r>
              <a:rPr lang="en-US" dirty="0"/>
              <a:t>Minimum measurement accuracy requirements </a:t>
            </a:r>
          </a:p>
          <a:p>
            <a:pPr lvl="0"/>
            <a:r>
              <a:rPr lang="en-US" dirty="0"/>
              <a:t>Platforms/</a:t>
            </a:r>
            <a:r>
              <a:rPr lang="en-US" dirty="0" err="1"/>
              <a:t>Instr</a:t>
            </a:r>
            <a:r>
              <a:rPr lang="en-US" dirty="0"/>
              <a:t> – G-IV (flight-level, </a:t>
            </a:r>
            <a:r>
              <a:rPr lang="en-US" dirty="0" err="1"/>
              <a:t>dropsondes</a:t>
            </a:r>
            <a:r>
              <a:rPr lang="en-US" dirty="0"/>
              <a:t>, TDR); GHs: AV-1 (HAMSR, HIWRAP), AV-6 (Cloud Physics </a:t>
            </a:r>
            <a:r>
              <a:rPr lang="en-US" dirty="0" err="1"/>
              <a:t>Lidar</a:t>
            </a:r>
            <a:r>
              <a:rPr lang="en-US" dirty="0"/>
              <a:t>, S-HIS, </a:t>
            </a:r>
            <a:r>
              <a:rPr lang="en-US" dirty="0" err="1"/>
              <a:t>dropsondes</a:t>
            </a:r>
            <a:r>
              <a:rPr lang="en-US" dirty="0"/>
              <a:t>); WB-57 (</a:t>
            </a:r>
            <a:r>
              <a:rPr lang="en-US" dirty="0" err="1"/>
              <a:t>dropsondes</a:t>
            </a:r>
            <a:r>
              <a:rPr lang="en-US" dirty="0"/>
              <a:t>)</a:t>
            </a:r>
          </a:p>
          <a:p>
            <a:pPr lvl="0"/>
            <a:r>
              <a:rPr lang="en-US" dirty="0"/>
              <a:t>Time of day – daytime (several </a:t>
            </a:r>
            <a:r>
              <a:rPr lang="en-US" dirty="0" err="1"/>
              <a:t>hrs</a:t>
            </a:r>
            <a:r>
              <a:rPr lang="en-US" dirty="0"/>
              <a:t> before local sunset) and near/after local sunset</a:t>
            </a:r>
          </a:p>
          <a:p>
            <a:pPr lvl="0"/>
            <a:r>
              <a:rPr lang="en-US" dirty="0"/>
              <a:t>Mission frequency – 1-2x/day</a:t>
            </a:r>
          </a:p>
          <a:p>
            <a:pPr lvl="0"/>
            <a:r>
              <a:rPr lang="en-US" dirty="0"/>
              <a:t>Radial/azimuthal coverage – inner core out to R=400-600 km </a:t>
            </a:r>
          </a:p>
          <a:p>
            <a:pPr lvl="0"/>
            <a:r>
              <a:rPr lang="en-US" dirty="0"/>
              <a:t>Flight level – G-IV (41-45K </a:t>
            </a:r>
            <a:r>
              <a:rPr lang="en-US" dirty="0" err="1"/>
              <a:t>ft</a:t>
            </a:r>
            <a:r>
              <a:rPr lang="en-US" dirty="0"/>
              <a:t>), GH (55-60K </a:t>
            </a:r>
            <a:r>
              <a:rPr lang="en-US" dirty="0" err="1"/>
              <a:t>ft</a:t>
            </a:r>
            <a:r>
              <a:rPr lang="en-US" dirty="0"/>
              <a:t>), WB-57 (60-65K </a:t>
            </a:r>
            <a:r>
              <a:rPr lang="en-US" dirty="0" err="1"/>
              <a:t>ft</a:t>
            </a:r>
            <a:r>
              <a:rPr lang="en-US" dirty="0"/>
              <a:t>)</a:t>
            </a:r>
          </a:p>
          <a:p>
            <a:endParaRPr lang="en-US" dirty="0"/>
          </a:p>
        </p:txBody>
      </p:sp>
    </p:spTree>
    <p:extLst>
      <p:ext uri="{BB962C8B-B14F-4D97-AF65-F5344CB8AC3E}">
        <p14:creationId xmlns:p14="http://schemas.microsoft.com/office/powerpoint/2010/main" val="26457885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u="sng" dirty="0" smtClean="0"/>
              <a:t/>
            </a:r>
            <a:br>
              <a:rPr lang="en-US" sz="2700" u="sng" dirty="0" smtClean="0"/>
            </a:br>
            <a:r>
              <a:rPr lang="en-US" sz="2700" u="sng" dirty="0"/>
              <a:t/>
            </a:r>
            <a:br>
              <a:rPr lang="en-US" sz="2700" u="sng" dirty="0"/>
            </a:br>
            <a:r>
              <a:rPr lang="en-US" sz="2700" u="sng" dirty="0" smtClean="0"/>
              <a:t>Model </a:t>
            </a:r>
            <a:r>
              <a:rPr lang="en-US" sz="2700" u="sng" dirty="0"/>
              <a:t>Physics Evaluation and Improvement Workshop </a:t>
            </a:r>
            <a:r>
              <a:rPr lang="en-US" sz="2700" u="sng" dirty="0" smtClean="0"/>
              <a:t/>
            </a:r>
            <a:br>
              <a:rPr lang="en-US" sz="2700" u="sng" dirty="0" smtClean="0"/>
            </a:br>
            <a:r>
              <a:rPr lang="en-US" sz="2700" i="1" dirty="0" smtClean="0"/>
              <a:t>(</a:t>
            </a:r>
            <a:r>
              <a:rPr lang="en-US" sz="2700" i="1" dirty="0"/>
              <a:t>Boulder, Co Aug 7-8, 2014)</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b="1" dirty="0"/>
              <a:t> </a:t>
            </a:r>
            <a:r>
              <a:rPr lang="en-US" b="1" i="1" dirty="0" smtClean="0"/>
              <a:t>Possible </a:t>
            </a:r>
            <a:r>
              <a:rPr lang="en-US" b="1" i="1" dirty="0"/>
              <a:t>Model Physics Evaluation and Improvement Opportunities?</a:t>
            </a:r>
            <a:endParaRPr lang="en-US" dirty="0"/>
          </a:p>
          <a:p>
            <a:pPr marL="0" indent="0">
              <a:buNone/>
            </a:pPr>
            <a:endParaRPr lang="en-US" dirty="0"/>
          </a:p>
          <a:p>
            <a:pPr marL="0" indent="0">
              <a:buNone/>
            </a:pPr>
            <a:r>
              <a:rPr lang="en-US" b="1" dirty="0"/>
              <a:t>J. Vertical Velocity Probability Distribution at various altitudes - ??</a:t>
            </a:r>
          </a:p>
          <a:p>
            <a:pPr lvl="0"/>
            <a:r>
              <a:rPr lang="en-US" dirty="0"/>
              <a:t>Desired measurements – winds (w)</a:t>
            </a:r>
          </a:p>
          <a:p>
            <a:pPr lvl="0"/>
            <a:r>
              <a:rPr lang="en-US" dirty="0"/>
              <a:t>Minimum measurement accuracy requirements </a:t>
            </a:r>
          </a:p>
          <a:p>
            <a:pPr lvl="0"/>
            <a:r>
              <a:rPr lang="en-US" dirty="0"/>
              <a:t>Platforms/</a:t>
            </a:r>
            <a:r>
              <a:rPr lang="en-US" dirty="0" err="1"/>
              <a:t>Instr</a:t>
            </a:r>
            <a:r>
              <a:rPr lang="en-US" dirty="0"/>
              <a:t> – G-IV (flight-level, </a:t>
            </a:r>
            <a:r>
              <a:rPr lang="en-US" dirty="0" err="1"/>
              <a:t>dropsondes</a:t>
            </a:r>
            <a:r>
              <a:rPr lang="en-US" dirty="0"/>
              <a:t>, TDR); GHs: AV-1 (HIWRAP), AV-6 (</a:t>
            </a:r>
            <a:r>
              <a:rPr lang="en-US" dirty="0" err="1"/>
              <a:t>dropsondes</a:t>
            </a:r>
            <a:r>
              <a:rPr lang="en-US" dirty="0"/>
              <a:t>); WB-57 (</a:t>
            </a:r>
            <a:r>
              <a:rPr lang="en-US" dirty="0" err="1"/>
              <a:t>dropsondes</a:t>
            </a:r>
            <a:r>
              <a:rPr lang="en-US" dirty="0"/>
              <a:t>)</a:t>
            </a:r>
          </a:p>
          <a:p>
            <a:pPr lvl="0"/>
            <a:r>
              <a:rPr lang="en-US" dirty="0"/>
              <a:t>Time of day – n/a</a:t>
            </a:r>
          </a:p>
          <a:p>
            <a:pPr lvl="0"/>
            <a:r>
              <a:rPr lang="en-US" dirty="0"/>
              <a:t>Mission frequency –</a:t>
            </a:r>
          </a:p>
          <a:p>
            <a:pPr lvl="0"/>
            <a:r>
              <a:rPr lang="en-US" dirty="0"/>
              <a:t>Radial/azimuthal coverage – </a:t>
            </a:r>
          </a:p>
          <a:p>
            <a:pPr lvl="0"/>
            <a:r>
              <a:rPr lang="en-US" dirty="0"/>
              <a:t>Flight level – G-IV (41-45K </a:t>
            </a:r>
            <a:r>
              <a:rPr lang="en-US" dirty="0" err="1"/>
              <a:t>ft</a:t>
            </a:r>
            <a:r>
              <a:rPr lang="en-US" dirty="0"/>
              <a:t>), GH (55-60K </a:t>
            </a:r>
            <a:r>
              <a:rPr lang="en-US" dirty="0" err="1"/>
              <a:t>ft</a:t>
            </a:r>
            <a:r>
              <a:rPr lang="en-US" dirty="0"/>
              <a:t>), WB-57 (60-65K </a:t>
            </a:r>
            <a:r>
              <a:rPr lang="en-US" dirty="0" err="1"/>
              <a:t>ft</a:t>
            </a:r>
            <a:r>
              <a:rPr lang="en-US" dirty="0"/>
              <a:t>)</a:t>
            </a:r>
          </a:p>
          <a:p>
            <a:endParaRPr lang="en-US" dirty="0"/>
          </a:p>
        </p:txBody>
      </p:sp>
    </p:spTree>
    <p:extLst>
      <p:ext uri="{BB962C8B-B14F-4D97-AF65-F5344CB8AC3E}">
        <p14:creationId xmlns:p14="http://schemas.microsoft.com/office/powerpoint/2010/main" val="264578850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2371</Words>
  <Application>Microsoft Macintosh PowerPoint</Application>
  <PresentationFormat>On-screen Show (4:3)</PresentationFormat>
  <Paragraphs>526</Paragraphs>
  <Slides>98</Slides>
  <Notes>15</Notes>
  <HiddenSlides>0</HiddenSlides>
  <MMClips>1</MMClip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Office Theme</vt:lpstr>
      <vt:lpstr>1_Office Theme</vt:lpstr>
      <vt:lpstr>PowerPoint Presentation</vt:lpstr>
      <vt:lpstr>Brief overview of all missions  Joe Cione</vt:lpstr>
      <vt:lpstr>Deployment locations (STX; BDA)</vt:lpstr>
      <vt:lpstr>‘Operational’ Best Track for Edouard</vt:lpstr>
      <vt:lpstr>“Assets in Edouard”: A daily breakdown – 11-14 September 43 Pre-Storm Ocean Survey on 11th and 12th… 14th Ocean Winds (1st In-storm pattern)…  </vt:lpstr>
      <vt:lpstr>“Assets in Edouard”: A daily breakdown – 15-16 September Sept. 16th: 1st Successful air-deployed UAS mission into a hurricane (Coyote) </vt:lpstr>
      <vt:lpstr>“Assets in Edouard”: A daily breakdown – 17-19 September 2nd Successful Coyote mission on the 17th   GH solo in the storm (18-19)… 43 Ocean glider survey in the Caribbean (19) </vt:lpstr>
      <vt:lpstr>Overview of Doppler radar composites from P3 flights  Sim Abserson</vt:lpstr>
      <vt:lpstr>PowerPoint Presentation</vt:lpstr>
      <vt:lpstr>PowerPoint Presentation</vt:lpstr>
      <vt:lpstr>PowerPoint Presentation</vt:lpstr>
      <vt:lpstr>PowerPoint Presentation</vt:lpstr>
      <vt:lpstr>Pre-storm ocean and ocean winds  Eric Uhlhorn</vt:lpstr>
      <vt:lpstr>Summary</vt:lpstr>
      <vt:lpstr>20140911I1</vt:lpstr>
      <vt:lpstr>20140912I1 – Pre-storm ocean</vt:lpstr>
      <vt:lpstr>20140912I1 – Pre-storm ocean</vt:lpstr>
      <vt:lpstr>20140914I1 – Ocean Winds</vt:lpstr>
      <vt:lpstr>Model evaluation experiment  20140915H1  Jason Dunion</vt:lpstr>
      <vt:lpstr>PowerPoint Presentation</vt:lpstr>
      <vt:lpstr>PowerPoint Presentation</vt:lpstr>
      <vt:lpstr>PowerPoint Presentation</vt:lpstr>
      <vt:lpstr>PowerPoint Presentation</vt:lpstr>
      <vt:lpstr>PowerPoint Presentation</vt:lpstr>
      <vt:lpstr>PowerPoint Presentation</vt:lpstr>
      <vt:lpstr>Model evaluation experiment  20140915I1  Eric Uhlhorn</vt:lpstr>
      <vt:lpstr>20140915I – Multi-aircraft MEEx</vt:lpstr>
      <vt:lpstr>20140915I -- MEEx</vt:lpstr>
      <vt:lpstr>HS3 GH operations  20140914-15  Robert Rogers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 evaluation experiment  20140915N1  Altug Aksoy</vt:lpstr>
      <vt:lpstr>PowerPoint Presentation</vt:lpstr>
      <vt:lpstr>PowerPoint Presentation</vt:lpstr>
      <vt:lpstr>PowerPoint Presentation</vt:lpstr>
      <vt:lpstr>Model evaluation experiment  20140916H1  Jason Dunion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Coyote UAS 20140916H1  Joe Cione</vt:lpstr>
      <vt:lpstr>PowerPoint Presentation</vt:lpstr>
      <vt:lpstr>First air-deployed UAS mission into a hurricane (a major one at that!)</vt:lpstr>
      <vt:lpstr>SUAVE experiment conducted…</vt:lpstr>
      <vt:lpstr>Coyote UAS in Edouard’s eye…and eyewall.. ~10kt SE in eye; Max 100kt in SW eyewall  (Dt~15 min!)</vt:lpstr>
      <vt:lpstr>Coyote UAS in Edouard’s eye… and eyewall.. Visible and IR (1445Z Sept 16th) Angle of Satellite image distorts co-location of Coyote in Edouard’s eye…After losing communications via satellite and the P-3, @ ~1454Z the UAS climbs and -tries- to get back into eye…Did it ever make it ?</vt:lpstr>
      <vt:lpstr>Ocean winds 20140916I1  Sim Abserson</vt:lpstr>
      <vt:lpstr>PowerPoint Presentation</vt:lpstr>
      <vt:lpstr>NESDIS Ocean Winds Experiment Hurricane Edouard</vt:lpstr>
      <vt:lpstr>NESDIS Ocean Winds Experiment Hurricane Edouard</vt:lpstr>
      <vt:lpstr>Model evaluation experiment  20140917H1  Evan Kalina</vt:lpstr>
      <vt:lpstr>PowerPoint Presentation</vt:lpstr>
      <vt:lpstr>PowerPoint Presentation</vt:lpstr>
      <vt:lpstr>Coyote UAS 2014091671  Joe Cione</vt:lpstr>
      <vt:lpstr>PowerPoint Presentation</vt:lpstr>
      <vt:lpstr>Record duration Coyote UAS mission! Thermodynamic and kinematic radial profile within the boundary layer of Hurricane Edouard</vt:lpstr>
      <vt:lpstr>SUAVE experiment conducted…</vt:lpstr>
      <vt:lpstr>Coyote UAS inflow module in Edouard… Evidence of high frequency variations in radial temperature, winds Bonus: Splash SST!</vt:lpstr>
      <vt:lpstr>Coyote UAS radial trek toward’s Edouard’s center Visible and IR (1515Z Sept 17th) Coyote UAS didn’t quite get to the outermost (concentric) eyewall… …But did make it through some banding as it headed radially inward</vt:lpstr>
      <vt:lpstr>HS3 GH operations  20140916-17  Robert Rogers</vt:lpstr>
      <vt:lpstr>PowerPoint Presentation</vt:lpstr>
      <vt:lpstr>PowerPoint Presentation</vt:lpstr>
      <vt:lpstr>PowerPoint Presentation</vt:lpstr>
      <vt:lpstr>PowerPoint Presentation</vt:lpstr>
      <vt:lpstr>PowerPoint Presentation</vt:lpstr>
      <vt:lpstr>Post-storm ocean 20140917I1  Eric Uhlhorn</vt:lpstr>
      <vt:lpstr>20140917I1 – Post-storm ocean</vt:lpstr>
      <vt:lpstr>20140917I1 – Post-storm ocean</vt:lpstr>
      <vt:lpstr>20140919I1 –  South glider inter-comparison/Caribbean survey/North Brazil Current Ring Experiment</vt:lpstr>
      <vt:lpstr>PowerPoint Presentation</vt:lpstr>
      <vt:lpstr>Drops </vt:lpstr>
      <vt:lpstr>Thermal Structure of Ring Core</vt:lpstr>
      <vt:lpstr>Thermal Structure of Ring Core</vt:lpstr>
      <vt:lpstr>Media  Erica Rule and David Hall</vt:lpstr>
      <vt:lpstr>Coyote Communications Erica Rule  (AOML) and David Hall (OMAO) </vt:lpstr>
      <vt:lpstr>Coyote Communications Erica Rule  (AOML) and David Hall (OMAO) </vt:lpstr>
      <vt:lpstr>Open Disucussion  All</vt:lpstr>
      <vt:lpstr>PowerPoint Presentation</vt:lpstr>
      <vt:lpstr>Suggestions from the Model Physics Evaluation and Improvement Workshop  Joe Cione</vt:lpstr>
      <vt:lpstr>  Model Physics Evaluation and Improvement Workshop  (Boulder, Co Aug 7-8, 2014) </vt:lpstr>
      <vt:lpstr>  Model Physics Evaluation and Improvement Workshop  (Boulder, Co Aug 7-8, 2014) </vt:lpstr>
      <vt:lpstr>  Model Physics Evaluation and Improvement Workshop  (Boulder, Co Aug 7-8, 2014) </vt:lpstr>
      <vt:lpstr>  Model Physics Evaluation and Improvement Workshop  (Boulder, Co Aug 7-8, 2014) </vt:lpstr>
      <vt:lpstr>  Model Physics Evaluation and Improvement Workshop  (Boulder, Co Aug 7-8, 2014) </vt:lpstr>
      <vt:lpstr>  Model Physics Evaluation and Improvement Workshop  (Boulder, Co Aug 7-8, 2014) </vt:lpstr>
      <vt:lpstr>  Model Physics Evaluation and Improvement Workshop  (Boulder, Co Aug 7-8, 2014) </vt:lpstr>
      <vt:lpstr>  Model Physics Evaluation and Improvement Workshop  (Boulder, Co Aug 7-8, 2014) </vt:lpstr>
      <vt:lpstr>  Model Physics Evaluation and Improvement Workshop  (Boulder, Co Aug 7-8, 2014) </vt:lpstr>
      <vt:lpstr>  Model Physics Evaluation and Improvement Workshop  (Boulder, Co Aug 7-8, 2014) </vt:lpstr>
    </vt:vector>
  </TitlesOfParts>
  <Company>Apple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Cione</dc:creator>
  <cp:lastModifiedBy>Frank Marks</cp:lastModifiedBy>
  <cp:revision>55</cp:revision>
  <dcterms:created xsi:type="dcterms:W3CDTF">2014-09-30T20:29:31Z</dcterms:created>
  <dcterms:modified xsi:type="dcterms:W3CDTF">2014-10-06T01:47:08Z</dcterms:modified>
</cp:coreProperties>
</file>