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04" r:id="rId1"/>
  </p:sldMasterIdLst>
  <p:notesMasterIdLst>
    <p:notesMasterId r:id="rId8"/>
  </p:notesMasterIdLst>
  <p:handoutMasterIdLst>
    <p:handoutMasterId r:id="rId9"/>
  </p:handoutMasterIdLst>
  <p:sldIdLst>
    <p:sldId id="411" r:id="rId2"/>
    <p:sldId id="412" r:id="rId3"/>
    <p:sldId id="413" r:id="rId4"/>
    <p:sldId id="414" r:id="rId5"/>
    <p:sldId id="415" r:id="rId6"/>
    <p:sldId id="416" r:id="rId7"/>
  </p:sldIdLst>
  <p:sldSz cx="9144000" cy="6858000" type="screen4x3"/>
  <p:notesSz cx="9283700" cy="6985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nance" initials="lbn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hiddenSlides="1"/>
  <p:clrMru>
    <a:srgbClr val="EEEDA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568" y="-3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commentAuthors" Target="commentAuthors.xml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handoutMaster" Target="handoutMasters/handoutMaster1.xml"/><Relationship Id="rId10" Type="http://schemas.openxmlformats.org/officeDocument/2006/relationships/printerSettings" Target="printerSettings/printerSettings1.bin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258615" y="0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569EBEEB-6AB2-47CF-89CB-42980E6FDFE2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6634538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258615" y="6634538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6649FEF9-4E9C-4B00-A9C2-6458E3D56B6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49108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258615" y="0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/>
          <a:lstStyle>
            <a:lvl1pPr algn="r">
              <a:defRPr sz="1200"/>
            </a:lvl1pPr>
          </a:lstStyle>
          <a:p>
            <a:fld id="{8AFBC5F6-3210-4A38-94A7-78B672241A42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95600" y="523875"/>
            <a:ext cx="3492500" cy="2619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958" tIns="46479" rIns="92958" bIns="4647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28370" y="3317876"/>
            <a:ext cx="7426960" cy="3143250"/>
          </a:xfrm>
          <a:prstGeom prst="rect">
            <a:avLst/>
          </a:prstGeom>
        </p:spPr>
        <p:txBody>
          <a:bodyPr vert="horz" lIns="92958" tIns="46479" rIns="92958" bIns="4647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6634538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258615" y="6634538"/>
            <a:ext cx="4022936" cy="349250"/>
          </a:xfrm>
          <a:prstGeom prst="rect">
            <a:avLst/>
          </a:prstGeom>
        </p:spPr>
        <p:txBody>
          <a:bodyPr vert="horz" lIns="92958" tIns="46479" rIns="92958" bIns="46479" rtlCol="0" anchor="b"/>
          <a:lstStyle>
            <a:lvl1pPr algn="r">
              <a:defRPr sz="1200"/>
            </a:lvl1pPr>
          </a:lstStyle>
          <a:p>
            <a:fld id="{D688ED1C-DAA6-4984-BCA2-B52835DB4580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37952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88ED1C-DAA6-4984-BCA2-B52835DB4580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3E010DCD-E053-47AD-A951-25BCFFF373F4}" type="datetimeFigureOut">
              <a:rPr lang="en-US" smtClean="0"/>
              <a:pPr/>
              <a:t>8/15/13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F5459D80-F6AF-4590-8E73-2F013678FE4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05" r:id="rId1"/>
    <p:sldLayoutId id="2147484106" r:id="rId2"/>
    <p:sldLayoutId id="2147484107" r:id="rId3"/>
    <p:sldLayoutId id="2147484108" r:id="rId4"/>
    <p:sldLayoutId id="2147484109" r:id="rId5"/>
    <p:sldLayoutId id="2147484110" r:id="rId6"/>
    <p:sldLayoutId id="2147484111" r:id="rId7"/>
    <p:sldLayoutId id="2147484112" r:id="rId8"/>
    <p:sldLayoutId id="2147484113" r:id="rId9"/>
    <p:sldLayoutId id="2147484114" r:id="rId10"/>
    <p:sldLayoutId id="214748411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dtcenter.org/HurrWRF/users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rdhpcs.noaa.gov/rocoto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ubtitle 2"/>
          <p:cNvSpPr>
            <a:spLocks noGrp="1"/>
          </p:cNvSpPr>
          <p:nvPr>
            <p:ph type="subTitle" idx="1"/>
          </p:nvPr>
        </p:nvSpPr>
        <p:spPr>
          <a:xfrm>
            <a:off x="685800" y="3200400"/>
            <a:ext cx="8001000" cy="2667000"/>
          </a:xfrm>
        </p:spPr>
        <p:txBody>
          <a:bodyPr>
            <a:normAutofit/>
          </a:bodyPr>
          <a:lstStyle/>
          <a:p>
            <a:pPr eaLnBrk="1" hangingPunct="1"/>
            <a:r>
              <a:rPr lang="en-US" sz="2800" dirty="0" smtClean="0">
                <a:ea typeface="ＭＳ Ｐゴシック" pitchFamily="34" charset="-128"/>
              </a:rPr>
              <a:t>Ligia </a:t>
            </a:r>
            <a:r>
              <a:rPr lang="en-US" sz="2800" dirty="0" smtClean="0">
                <a:ea typeface="ＭＳ Ｐゴシック" pitchFamily="34" charset="-128"/>
              </a:rPr>
              <a:t>Bernardet, </a:t>
            </a:r>
            <a:r>
              <a:rPr lang="en-US" sz="2800" dirty="0" smtClean="0">
                <a:ea typeface="ＭＳ Ｐゴシック" pitchFamily="34" charset="-128"/>
              </a:rPr>
              <a:t>S. Bao</a:t>
            </a:r>
            <a:r>
              <a:rPr lang="en-US" sz="2800" baseline="30000" dirty="0" smtClean="0">
                <a:ea typeface="ＭＳ Ｐゴシック" pitchFamily="34" charset="-128"/>
              </a:rPr>
              <a:t>*</a:t>
            </a:r>
            <a:r>
              <a:rPr lang="en-US" sz="2800" dirty="0" smtClean="0">
                <a:ea typeface="ＭＳ Ｐゴシック" pitchFamily="34" charset="-128"/>
              </a:rPr>
              <a:t>, </a:t>
            </a:r>
            <a:r>
              <a:rPr lang="en-US" sz="2800" dirty="0" smtClean="0">
                <a:ea typeface="ＭＳ Ｐゴシック" pitchFamily="34" charset="-128"/>
              </a:rPr>
              <a:t>T. Brown, </a:t>
            </a:r>
            <a:r>
              <a:rPr lang="en-US" sz="2800" dirty="0" smtClean="0">
                <a:ea typeface="ＭＳ Ｐゴシック" pitchFamily="34" charset="-128"/>
              </a:rPr>
              <a:t>M. Biswas, </a:t>
            </a:r>
            <a:r>
              <a:rPr lang="en-US" sz="2800" dirty="0" smtClean="0">
                <a:ea typeface="ＭＳ Ｐゴシック" pitchFamily="34" charset="-128"/>
              </a:rPr>
              <a:t>D. Stark, </a:t>
            </a:r>
            <a:r>
              <a:rPr lang="en-US" sz="2800" dirty="0" smtClean="0">
                <a:ea typeface="ＭＳ Ｐゴシック" pitchFamily="34" charset="-128"/>
              </a:rPr>
              <a:t>L. Carson</a:t>
            </a:r>
          </a:p>
          <a:p>
            <a:pPr eaLnBrk="1" hangingPunct="1"/>
            <a:endParaRPr lang="en-US" sz="2800" dirty="0">
              <a:ea typeface="ＭＳ Ｐゴシック" pitchFamily="34" charset="-128"/>
            </a:endParaRPr>
          </a:p>
          <a:p>
            <a:pPr eaLnBrk="1" hangingPunct="1"/>
            <a:r>
              <a:rPr lang="en-US" sz="2800" dirty="0" smtClean="0">
                <a:ea typeface="ＭＳ Ｐゴシック" pitchFamily="34" charset="-128"/>
              </a:rPr>
              <a:t>With invaluable collaboration with EMC, HRD, URI, GFDL, HFIP, and the community</a:t>
            </a:r>
            <a:endParaRPr lang="en-US" sz="2800" dirty="0" smtClean="0">
              <a:ea typeface="ＭＳ Ｐゴシック" pitchFamily="34" charset="-128"/>
            </a:endParaRPr>
          </a:p>
          <a:p>
            <a:pPr eaLnBrk="1" hangingPunct="1">
              <a:lnSpc>
                <a:spcPct val="80000"/>
              </a:lnSpc>
            </a:pPr>
            <a:endParaRPr lang="en-US" sz="2400" dirty="0" smtClean="0">
              <a:ea typeface="ＭＳ Ｐゴシック" pitchFamily="34" charset="-128"/>
            </a:endParaRPr>
          </a:p>
        </p:txBody>
      </p:sp>
      <p:sp>
        <p:nvSpPr>
          <p:cNvPr id="15363" name="Title 1"/>
          <p:cNvSpPr>
            <a:spLocks noGrp="1"/>
          </p:cNvSpPr>
          <p:nvPr>
            <p:ph type="ctrTitle"/>
          </p:nvPr>
        </p:nvSpPr>
        <p:spPr>
          <a:xfrm>
            <a:off x="457200" y="1506538"/>
            <a:ext cx="8229600" cy="1470025"/>
          </a:xfrm>
        </p:spPr>
        <p:txBody>
          <a:bodyPr/>
          <a:lstStyle/>
          <a:p>
            <a:pPr eaLnBrk="1" hangingPunct="1"/>
            <a:r>
              <a:rPr lang="en-US" dirty="0" smtClean="0">
                <a:ea typeface="ＭＳ Ｐゴシック" pitchFamily="34" charset="-128"/>
              </a:rPr>
              <a:t>HWRF v3.5a public release</a:t>
            </a:r>
            <a:endParaRPr dirty="0" smtClean="0">
              <a:ea typeface="ＭＳ Ｐゴシック" pitchFamily="34" charset="-128"/>
            </a:endParaRPr>
          </a:p>
        </p:txBody>
      </p:sp>
      <p:pic>
        <p:nvPicPr>
          <p:cNvPr id="15364" name="Picture 4" descr="dtc_wordmark_pms203.jpg"/>
          <p:cNvPicPr>
            <a:picLocks noChangeAspect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6081713"/>
            <a:ext cx="2895600" cy="776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Box 1"/>
          <p:cNvSpPr txBox="1"/>
          <p:nvPr/>
        </p:nvSpPr>
        <p:spPr>
          <a:xfrm>
            <a:off x="2895600" y="5867400"/>
            <a:ext cx="57118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HRD/EMC/DTC HWRF modeling meeting 8/15/2013</a:t>
            </a:r>
          </a:p>
          <a:p>
            <a:r>
              <a:rPr lang="en-US" baseline="30000" dirty="0" smtClean="0"/>
              <a:t>*</a:t>
            </a:r>
            <a:r>
              <a:rPr lang="en-US" dirty="0" smtClean="0"/>
              <a:t>Currently affiliated with S. Carolina Coastal University</a:t>
            </a:r>
            <a:endParaRPr lang="en-US" baseline="30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HWRF v3.5a released 8/14/2013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http://www.dtcenter.org/HurrWRF/</a:t>
            </a:r>
            <a:r>
              <a:rPr lang="en-US" dirty="0" smtClean="0">
                <a:hlinkClick r:id="rId2"/>
              </a:rPr>
              <a:t>users</a:t>
            </a:r>
            <a:endParaRPr lang="en-US" dirty="0" smtClean="0"/>
          </a:p>
          <a:p>
            <a:r>
              <a:rPr lang="en-US" dirty="0" smtClean="0"/>
              <a:t>Code downloads</a:t>
            </a:r>
          </a:p>
          <a:p>
            <a:r>
              <a:rPr lang="en-US" dirty="0" smtClean="0"/>
              <a:t>Users Guide</a:t>
            </a:r>
          </a:p>
          <a:p>
            <a:r>
              <a:rPr lang="en-US" dirty="0" smtClean="0"/>
              <a:t>Scientific Documentation</a:t>
            </a:r>
          </a:p>
          <a:p>
            <a:r>
              <a:rPr lang="en-US" dirty="0" smtClean="0"/>
              <a:t>Test datasets for Sandy 20121028 06 &amp; 12 UTC</a:t>
            </a:r>
          </a:p>
          <a:p>
            <a:r>
              <a:rPr lang="en-US" dirty="0" smtClean="0"/>
              <a:t>Known Issues</a:t>
            </a:r>
          </a:p>
          <a:p>
            <a:r>
              <a:rPr lang="en-US" dirty="0" smtClean="0"/>
              <a:t>FAQ</a:t>
            </a:r>
          </a:p>
          <a:p>
            <a:r>
              <a:rPr lang="en-US" dirty="0" smtClean="0"/>
              <a:t>Help Desk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845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HWRF v3.5a - 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762000" y="1447800"/>
            <a:ext cx="8229600" cy="4572000"/>
          </a:xfrm>
        </p:spPr>
        <p:txBody>
          <a:bodyPr>
            <a:normAutofit/>
          </a:bodyPr>
          <a:lstStyle/>
          <a:p>
            <a:r>
              <a:rPr lang="en-US" dirty="0" smtClean="0"/>
              <a:t>8 components synchronized with community codes</a:t>
            </a:r>
          </a:p>
          <a:p>
            <a:pPr lvl="1"/>
            <a:r>
              <a:rPr lang="en-US" dirty="0" smtClean="0"/>
              <a:t>WRF (v3.5+)</a:t>
            </a:r>
          </a:p>
          <a:p>
            <a:pPr lvl="1"/>
            <a:r>
              <a:rPr lang="en-US" dirty="0" smtClean="0"/>
              <a:t>WPS</a:t>
            </a:r>
          </a:p>
          <a:p>
            <a:pPr lvl="1"/>
            <a:r>
              <a:rPr lang="en-US" dirty="0" smtClean="0"/>
              <a:t>UPP</a:t>
            </a:r>
          </a:p>
          <a:p>
            <a:pPr lvl="1"/>
            <a:r>
              <a:rPr lang="en-US" dirty="0" smtClean="0"/>
              <a:t>GSI (v3.2)</a:t>
            </a:r>
          </a:p>
          <a:p>
            <a:pPr lvl="1"/>
            <a:r>
              <a:rPr lang="en-US" dirty="0" smtClean="0"/>
              <a:t>HWRF-utilities</a:t>
            </a:r>
          </a:p>
          <a:p>
            <a:pPr lvl="1"/>
            <a:r>
              <a:rPr lang="en-US" dirty="0" smtClean="0"/>
              <a:t>POM-TC</a:t>
            </a:r>
          </a:p>
          <a:p>
            <a:pPr lvl="1"/>
            <a:r>
              <a:rPr lang="en-US" dirty="0" smtClean="0"/>
              <a:t>Coupler</a:t>
            </a:r>
          </a:p>
          <a:p>
            <a:pPr lvl="1"/>
            <a:r>
              <a:rPr lang="en-US" dirty="0" smtClean="0"/>
              <a:t>GFDL Vortex Tracker</a:t>
            </a:r>
          </a:p>
        </p:txBody>
      </p:sp>
    </p:spTree>
    <p:extLst>
      <p:ext uri="{BB962C8B-B14F-4D97-AF65-F5344CB8AC3E}">
        <p14:creationId xmlns:p14="http://schemas.microsoft.com/office/powerpoint/2010/main" val="32220331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HWRF v3.5a - II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HWRF 2013 operational capability, including</a:t>
            </a:r>
          </a:p>
          <a:p>
            <a:pPr lvl="1"/>
            <a:r>
              <a:rPr lang="en-US" dirty="0"/>
              <a:t>Ability to ingest spectral, binary global with prep_hybrid</a:t>
            </a:r>
          </a:p>
          <a:p>
            <a:pPr lvl="1"/>
            <a:r>
              <a:rPr lang="en-US" dirty="0"/>
              <a:t>GSI one-way hybrid (using GEFS)</a:t>
            </a:r>
          </a:p>
          <a:p>
            <a:pPr lvl="1"/>
            <a:r>
              <a:rPr lang="en-US" dirty="0"/>
              <a:t>GSI FGAT and Tail Doppler Radar assimilation</a:t>
            </a:r>
          </a:p>
          <a:p>
            <a:endParaRPr lang="en-US" dirty="0" smtClean="0"/>
          </a:p>
          <a:p>
            <a:r>
              <a:rPr lang="en-US" dirty="0" smtClean="0"/>
              <a:t>All N Hem basins (coupled AL and EP only)</a:t>
            </a:r>
          </a:p>
          <a:p>
            <a:r>
              <a:rPr lang="en-US" dirty="0" smtClean="0"/>
              <a:t>Idealized capability</a:t>
            </a:r>
          </a:p>
          <a:p>
            <a:r>
              <a:rPr lang="en-US" dirty="0" smtClean="0"/>
              <a:t>Ability to run with alternate microphysics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45781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HWRF v3.5a - Scripts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DTC does not currently support the operational scripts and automation to run HWRF</a:t>
            </a:r>
          </a:p>
          <a:p>
            <a:r>
              <a:rPr lang="en-US" dirty="0" smtClean="0"/>
              <a:t>DTC provides its own set of scripts, which can be run manually with </a:t>
            </a:r>
            <a:r>
              <a:rPr lang="en-US" i="1" dirty="0" smtClean="0"/>
              <a:t>wrappers</a:t>
            </a:r>
            <a:r>
              <a:rPr lang="en-US" dirty="0" smtClean="0"/>
              <a:t> and automatically with the NOAA Workflow Manager </a:t>
            </a:r>
            <a:r>
              <a:rPr lang="en-US" i="1" dirty="0" smtClean="0"/>
              <a:t>Rocoto    (</a:t>
            </a:r>
            <a:r>
              <a:rPr lang="en-US" i="1" dirty="0" smtClean="0">
                <a:hlinkClick r:id="rId2"/>
              </a:rPr>
              <a:t>http</a:t>
            </a:r>
            <a:r>
              <a:rPr lang="en-US" i="1" dirty="0">
                <a:hlinkClick r:id="rId2"/>
              </a:rPr>
              <a:t>://rdhpcs.noaa.gov/</a:t>
            </a:r>
            <a:r>
              <a:rPr lang="en-US" i="1" dirty="0" smtClean="0">
                <a:hlinkClick r:id="rId2"/>
              </a:rPr>
              <a:t>rocoto</a:t>
            </a:r>
            <a:r>
              <a:rPr lang="en-US" i="1" dirty="0" smtClean="0"/>
              <a:t>)</a:t>
            </a:r>
          </a:p>
          <a:p>
            <a:r>
              <a:rPr lang="en-US" dirty="0" smtClean="0"/>
              <a:t>DTC, EMC, and NCO are currently planning script rewrite and unification, which will reduce overhead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13029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Reaching out to the community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Please help us share the news about this release</a:t>
            </a:r>
          </a:p>
          <a:p>
            <a:pPr lvl="1"/>
            <a:r>
              <a:rPr lang="en-US" dirty="0"/>
              <a:t>http://</a:t>
            </a:r>
            <a:r>
              <a:rPr lang="en-US" dirty="0" err="1"/>
              <a:t>www.dtcenter.org</a:t>
            </a:r>
            <a:r>
              <a:rPr lang="en-US" dirty="0"/>
              <a:t>/</a:t>
            </a:r>
            <a:r>
              <a:rPr lang="en-US" dirty="0" err="1"/>
              <a:t>HurrWRF</a:t>
            </a:r>
            <a:r>
              <a:rPr lang="en-US" dirty="0"/>
              <a:t>/</a:t>
            </a:r>
            <a:r>
              <a:rPr lang="en-US" dirty="0" smtClean="0"/>
              <a:t>users</a:t>
            </a:r>
          </a:p>
          <a:p>
            <a:r>
              <a:rPr lang="en-US" dirty="0" smtClean="0"/>
              <a:t>Tutorial</a:t>
            </a:r>
          </a:p>
          <a:p>
            <a:pPr lvl="1"/>
            <a:r>
              <a:rPr lang="en-US" dirty="0" smtClean="0"/>
              <a:t>EMC/DTC start planning for January 2014</a:t>
            </a:r>
          </a:p>
          <a:p>
            <a:pPr lvl="1"/>
            <a:r>
              <a:rPr lang="en-US" dirty="0" smtClean="0"/>
              <a:t>I will be contacting some of you in the near future to discuss your participation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818077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15070</TotalTime>
  <Words>303</Words>
  <Application>Microsoft Macintosh PowerPoint</Application>
  <PresentationFormat>On-screen Show (4:3)</PresentationFormat>
  <Paragraphs>45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Equity</vt:lpstr>
      <vt:lpstr>HWRF v3.5a public release</vt:lpstr>
      <vt:lpstr>HWRF v3.5a released 8/14/2013</vt:lpstr>
      <vt:lpstr>HWRF v3.5a - I</vt:lpstr>
      <vt:lpstr>HWRF v3.5a - II</vt:lpstr>
      <vt:lpstr>HWRF v3.5a - Scripts</vt:lpstr>
      <vt:lpstr>Reaching out to the community</vt:lpstr>
    </vt:vector>
  </TitlesOfParts>
  <Company>UCAR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Task Title</dc:title>
  <dc:creator>nance</dc:creator>
  <cp:lastModifiedBy>Ligia Bernardet</cp:lastModifiedBy>
  <cp:revision>539</cp:revision>
  <cp:lastPrinted>2011-02-15T23:09:17Z</cp:lastPrinted>
  <dcterms:created xsi:type="dcterms:W3CDTF">2012-11-05T16:20:12Z</dcterms:created>
  <dcterms:modified xsi:type="dcterms:W3CDTF">2013-08-15T15:35:22Z</dcterms:modified>
</cp:coreProperties>
</file>