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72"/>
  </p:notesMasterIdLst>
  <p:sldIdLst>
    <p:sldId id="257" r:id="rId9"/>
    <p:sldId id="258" r:id="rId10"/>
    <p:sldId id="259" r:id="rId11"/>
    <p:sldId id="260" r:id="rId12"/>
    <p:sldId id="266" r:id="rId13"/>
    <p:sldId id="273" r:id="rId14"/>
    <p:sldId id="267" r:id="rId15"/>
    <p:sldId id="26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14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15" r:id="rId41"/>
    <p:sldId id="311" r:id="rId42"/>
    <p:sldId id="312" r:id="rId43"/>
    <p:sldId id="313" r:id="rId44"/>
    <p:sldId id="268" r:id="rId45"/>
    <p:sldId id="269" r:id="rId46"/>
    <p:sldId id="270" r:id="rId47"/>
    <p:sldId id="271" r:id="rId48"/>
    <p:sldId id="272" r:id="rId49"/>
    <p:sldId id="265" r:id="rId50"/>
    <p:sldId id="264" r:id="rId51"/>
    <p:sldId id="262" r:id="rId52"/>
    <p:sldId id="274" r:id="rId53"/>
    <p:sldId id="317" r:id="rId54"/>
    <p:sldId id="318" r:id="rId55"/>
    <p:sldId id="319" r:id="rId56"/>
    <p:sldId id="320" r:id="rId57"/>
    <p:sldId id="316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RD:Users:altug:Documents:work:presentations:ingrid_debrief_092613:ingrid_hedas_ob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RD:Users:altug:Documents:work:presentations:ingrid_debrief_092613:ingrid_hedas_ob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zhang:Desktop:ver_2013_ingrid.tx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zhang:Desktop:ver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zhang:Desktop:ver_2013_ingrid.tx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zhang:Desktop:ver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CIMSS Shear (m/s)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06Z</c:v>
                </c:pt>
                <c:pt idx="2">
                  <c:v>12Z</c:v>
                </c:pt>
                <c:pt idx="4">
                  <c:v>18Z</c:v>
                </c:pt>
                <c:pt idx="6">
                  <c:v>00Z</c:v>
                </c:pt>
                <c:pt idx="8">
                  <c:v>06Z</c:v>
                </c:pt>
                <c:pt idx="10">
                  <c:v>12Z</c:v>
                </c:pt>
                <c:pt idx="12">
                  <c:v>18Z</c:v>
                </c:pt>
                <c:pt idx="14">
                  <c:v>00Z</c:v>
                </c:pt>
                <c:pt idx="16">
                  <c:v>06Z</c:v>
                </c:pt>
                <c:pt idx="18">
                  <c:v>12Z</c:v>
                </c:pt>
                <c:pt idx="20">
                  <c:v>18Z</c:v>
                </c:pt>
                <c:pt idx="22">
                  <c:v>00Z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10.6</c:v>
                </c:pt>
                <c:pt idx="2">
                  <c:v>10.4</c:v>
                </c:pt>
                <c:pt idx="4">
                  <c:v>10.1</c:v>
                </c:pt>
                <c:pt idx="6">
                  <c:v>10.1</c:v>
                </c:pt>
                <c:pt idx="8">
                  <c:v>8.9</c:v>
                </c:pt>
                <c:pt idx="10">
                  <c:v>10.9</c:v>
                </c:pt>
                <c:pt idx="12">
                  <c:v>14.0</c:v>
                </c:pt>
                <c:pt idx="14">
                  <c:v>12.9</c:v>
                </c:pt>
                <c:pt idx="16">
                  <c:v>10.9</c:v>
                </c:pt>
                <c:pt idx="18">
                  <c:v>10.0</c:v>
                </c:pt>
                <c:pt idx="20">
                  <c:v>10.9</c:v>
                </c:pt>
                <c:pt idx="22">
                  <c:v>11.7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Intensity (m/s)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marker>
            <c:spPr>
              <a:ln>
                <a:solidFill>
                  <a:prstClr val="white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06Z</c:v>
                </c:pt>
                <c:pt idx="2">
                  <c:v>12Z</c:v>
                </c:pt>
                <c:pt idx="4">
                  <c:v>18Z</c:v>
                </c:pt>
                <c:pt idx="6">
                  <c:v>00Z</c:v>
                </c:pt>
                <c:pt idx="8">
                  <c:v>06Z</c:v>
                </c:pt>
                <c:pt idx="10">
                  <c:v>12Z</c:v>
                </c:pt>
                <c:pt idx="12">
                  <c:v>18Z</c:v>
                </c:pt>
                <c:pt idx="14">
                  <c:v>00Z</c:v>
                </c:pt>
                <c:pt idx="16">
                  <c:v>06Z</c:v>
                </c:pt>
                <c:pt idx="18">
                  <c:v>12Z</c:v>
                </c:pt>
                <c:pt idx="20">
                  <c:v>18Z</c:v>
                </c:pt>
                <c:pt idx="22">
                  <c:v>00Z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1">
                  <c:v>15.432</c:v>
                </c:pt>
                <c:pt idx="3">
                  <c:v>20.576</c:v>
                </c:pt>
                <c:pt idx="5">
                  <c:v>20.576</c:v>
                </c:pt>
                <c:pt idx="7">
                  <c:v>25.72</c:v>
                </c:pt>
                <c:pt idx="9">
                  <c:v>25.72</c:v>
                </c:pt>
                <c:pt idx="11">
                  <c:v>30.86399999999999</c:v>
                </c:pt>
                <c:pt idx="13">
                  <c:v>33.436</c:v>
                </c:pt>
                <c:pt idx="15">
                  <c:v>38.58</c:v>
                </c:pt>
                <c:pt idx="17">
                  <c:v>38.58</c:v>
                </c:pt>
                <c:pt idx="19">
                  <c:v>33.436</c:v>
                </c:pt>
                <c:pt idx="21">
                  <c:v>33.436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629528"/>
        <c:axId val="2131620296"/>
      </c:lineChart>
      <c:catAx>
        <c:axId val="2131629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FF66"/>
                </a:solidFill>
              </a:defRPr>
            </a:pPr>
            <a:endParaRPr lang="en-US"/>
          </a:p>
        </c:txPr>
        <c:crossAx val="2131620296"/>
        <c:crosses val="autoZero"/>
        <c:auto val="1"/>
        <c:lblAlgn val="ctr"/>
        <c:lblOffset val="100"/>
        <c:noMultiLvlLbl val="0"/>
      </c:catAx>
      <c:valAx>
        <c:axId val="2131620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FF66"/>
                </a:solidFill>
              </a:defRPr>
            </a:pPr>
            <a:endParaRPr lang="en-US"/>
          </a:p>
        </c:txPr>
        <c:crossAx val="2131629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rgbClr val="FFFF66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9CAB7D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cat>
            <c:strRef>
              <c:f>'by platform'!$C$8:$C$14</c:f>
              <c:strCache>
                <c:ptCount val="7"/>
                <c:pt idx="0">
                  <c:v>Flight Level</c:v>
                </c:pt>
                <c:pt idx="1">
                  <c:v>SFMR</c:v>
                </c:pt>
                <c:pt idx="2">
                  <c:v>Dropsondes</c:v>
                </c:pt>
                <c:pt idx="3">
                  <c:v>Doppler Superobs</c:v>
                </c:pt>
                <c:pt idx="4">
                  <c:v>Satellite AMVs</c:v>
                </c:pt>
                <c:pt idx="5">
                  <c:v>Satellite AIRS Retrievals</c:v>
                </c:pt>
                <c:pt idx="6">
                  <c:v>Satellite GPS-RO Retrievals</c:v>
                </c:pt>
              </c:strCache>
            </c:strRef>
          </c:cat>
          <c:val>
            <c:numRef>
              <c:f>'by platform'!$D$8:$D$14</c:f>
              <c:numCache>
                <c:formatCode>#,##0</c:formatCode>
                <c:ptCount val="7"/>
                <c:pt idx="0">
                  <c:v>28012.0</c:v>
                </c:pt>
                <c:pt idx="1">
                  <c:v>5467.0</c:v>
                </c:pt>
                <c:pt idx="2">
                  <c:v>5641.0</c:v>
                </c:pt>
                <c:pt idx="3">
                  <c:v>153079.0</c:v>
                </c:pt>
                <c:pt idx="4">
                  <c:v>20621.0</c:v>
                </c:pt>
                <c:pt idx="5">
                  <c:v>8655.0</c:v>
                </c:pt>
                <c:pt idx="6">
                  <c:v>2103.0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9CAB7D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cat>
            <c:strRef>
              <c:f>'by aircraft'!$D$9:$D$15</c:f>
              <c:strCache>
                <c:ptCount val="7"/>
                <c:pt idx="0">
                  <c:v>P-3</c:v>
                </c:pt>
                <c:pt idx="1">
                  <c:v>Air Force</c:v>
                </c:pt>
                <c:pt idx="2">
                  <c:v>G-IV</c:v>
                </c:pt>
                <c:pt idx="3">
                  <c:v>HS-3</c:v>
                </c:pt>
                <c:pt idx="4">
                  <c:v>AMV</c:v>
                </c:pt>
                <c:pt idx="5">
                  <c:v>AIRS</c:v>
                </c:pt>
                <c:pt idx="6">
                  <c:v>GPS-RO</c:v>
                </c:pt>
              </c:strCache>
            </c:strRef>
          </c:cat>
          <c:val>
            <c:numRef>
              <c:f>'by aircraft'!$E$9:$E$15</c:f>
              <c:numCache>
                <c:formatCode>#,##0</c:formatCode>
                <c:ptCount val="7"/>
                <c:pt idx="0">
                  <c:v>125994.0</c:v>
                </c:pt>
                <c:pt idx="1">
                  <c:v>17387.0</c:v>
                </c:pt>
                <c:pt idx="2">
                  <c:v>48818.0</c:v>
                </c:pt>
                <c:pt idx="3">
                  <c:v>0.0</c:v>
                </c:pt>
                <c:pt idx="4">
                  <c:v>20621.0</c:v>
                </c:pt>
                <c:pt idx="5">
                  <c:v>8655.0</c:v>
                </c:pt>
                <c:pt idx="6">
                  <c:v>2103.0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3293065291851"/>
          <c:y val="0.0379601168834066"/>
          <c:w val="0.910222082761023"/>
          <c:h val="0.86944346545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Track!$B$1</c:f>
              <c:strCache>
                <c:ptCount val="1"/>
                <c:pt idx="0">
                  <c:v>HWRF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Track!$B$3:$B$10</c:f>
              <c:numCache>
                <c:formatCode>General</c:formatCode>
                <c:ptCount val="8"/>
                <c:pt idx="0">
                  <c:v>10.2</c:v>
                </c:pt>
                <c:pt idx="1">
                  <c:v>39.6</c:v>
                </c:pt>
                <c:pt idx="2">
                  <c:v>63.1</c:v>
                </c:pt>
                <c:pt idx="3">
                  <c:v>74.0</c:v>
                </c:pt>
                <c:pt idx="4">
                  <c:v>117.1</c:v>
                </c:pt>
                <c:pt idx="5">
                  <c:v>125.7</c:v>
                </c:pt>
                <c:pt idx="6">
                  <c:v>83.2</c:v>
                </c:pt>
              </c:numCache>
            </c:numRef>
          </c:val>
        </c:ser>
        <c:ser>
          <c:idx val="1"/>
          <c:order val="1"/>
          <c:tx>
            <c:strRef>
              <c:f>Track!$C$1</c:f>
              <c:strCache>
                <c:ptCount val="1"/>
                <c:pt idx="0">
                  <c:v>HWFM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Track!$C$3:$C$10</c:f>
              <c:numCache>
                <c:formatCode>General</c:formatCode>
                <c:ptCount val="8"/>
                <c:pt idx="0">
                  <c:v>9.4</c:v>
                </c:pt>
                <c:pt idx="1">
                  <c:v>35.1</c:v>
                </c:pt>
                <c:pt idx="2">
                  <c:v>46.2</c:v>
                </c:pt>
                <c:pt idx="3">
                  <c:v>89.6</c:v>
                </c:pt>
                <c:pt idx="4">
                  <c:v>129.0</c:v>
                </c:pt>
                <c:pt idx="5">
                  <c:v>185.4</c:v>
                </c:pt>
                <c:pt idx="6">
                  <c:v>127.9</c:v>
                </c:pt>
              </c:numCache>
            </c:numRef>
          </c:val>
        </c:ser>
        <c:ser>
          <c:idx val="2"/>
          <c:order val="2"/>
          <c:tx>
            <c:strRef>
              <c:f>Track!$D$1</c:f>
              <c:strCache>
                <c:ptCount val="1"/>
                <c:pt idx="0">
                  <c:v>OFCL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Track!$D$3:$D$10</c:f>
              <c:numCache>
                <c:formatCode>General</c:formatCode>
                <c:ptCount val="8"/>
                <c:pt idx="0">
                  <c:v>3.6</c:v>
                </c:pt>
                <c:pt idx="1">
                  <c:v>29.3</c:v>
                </c:pt>
                <c:pt idx="2">
                  <c:v>45.8</c:v>
                </c:pt>
                <c:pt idx="3">
                  <c:v>47.5</c:v>
                </c:pt>
                <c:pt idx="4">
                  <c:v>80.0</c:v>
                </c:pt>
                <c:pt idx="5">
                  <c:v>79.3</c:v>
                </c:pt>
                <c:pt idx="6">
                  <c:v>121.7</c:v>
                </c:pt>
              </c:numCache>
            </c:numRef>
          </c:val>
        </c:ser>
        <c:ser>
          <c:idx val="3"/>
          <c:order val="3"/>
          <c:tx>
            <c:strRef>
              <c:f>Track!$E$1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Track!$E$3:$E$10</c:f>
              <c:numCache>
                <c:formatCode>General</c:formatCode>
                <c:ptCount val="8"/>
                <c:pt idx="0">
                  <c:v>7.4</c:v>
                </c:pt>
                <c:pt idx="1">
                  <c:v>43.8</c:v>
                </c:pt>
                <c:pt idx="2">
                  <c:v>64.2</c:v>
                </c:pt>
                <c:pt idx="3">
                  <c:v>80.9</c:v>
                </c:pt>
                <c:pt idx="4">
                  <c:v>105.1</c:v>
                </c:pt>
                <c:pt idx="5">
                  <c:v>113.7</c:v>
                </c:pt>
                <c:pt idx="6">
                  <c:v>99.1</c:v>
                </c:pt>
              </c:numCache>
            </c:numRef>
          </c:val>
        </c:ser>
        <c:ser>
          <c:idx val="4"/>
          <c:order val="4"/>
          <c:tx>
            <c:strRef>
              <c:f>Track!$F$1</c:f>
              <c:strCache>
                <c:ptCount val="1"/>
                <c:pt idx="0">
                  <c:v>GFDL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Track!$F$3:$F$10</c:f>
              <c:numCache>
                <c:formatCode>General</c:formatCode>
                <c:ptCount val="8"/>
                <c:pt idx="0">
                  <c:v>12.8</c:v>
                </c:pt>
                <c:pt idx="1">
                  <c:v>36.0</c:v>
                </c:pt>
                <c:pt idx="2">
                  <c:v>44.3</c:v>
                </c:pt>
                <c:pt idx="3">
                  <c:v>57.0</c:v>
                </c:pt>
                <c:pt idx="4">
                  <c:v>84.0</c:v>
                </c:pt>
                <c:pt idx="5">
                  <c:v>140.0</c:v>
                </c:pt>
                <c:pt idx="6">
                  <c:v>349.3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466984"/>
        <c:axId val="2146536648"/>
      </c:barChart>
      <c:catAx>
        <c:axId val="214746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46536648"/>
        <c:crosses val="autoZero"/>
        <c:auto val="1"/>
        <c:lblAlgn val="ctr"/>
        <c:lblOffset val="100"/>
        <c:noMultiLvlLbl val="0"/>
      </c:catAx>
      <c:valAx>
        <c:axId val="2146536648"/>
        <c:scaling>
          <c:orientation val="minMax"/>
          <c:max val="3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474669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5388248112513"/>
          <c:y val="0.0515993397425888"/>
          <c:w val="0.338149574344364"/>
          <c:h val="0.089435881421337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3293065291851"/>
          <c:y val="0.0379601168834066"/>
          <c:w val="0.910920446676927"/>
          <c:h val="0.86944346545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Track!$B$1</c:f>
              <c:strCache>
                <c:ptCount val="1"/>
                <c:pt idx="0">
                  <c:v>HWRF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Track!$B$3:$B$10</c:f>
              <c:numCache>
                <c:formatCode>General</c:formatCode>
                <c:ptCount val="8"/>
                <c:pt idx="0">
                  <c:v>10.4</c:v>
                </c:pt>
                <c:pt idx="1">
                  <c:v>35.9</c:v>
                </c:pt>
                <c:pt idx="2">
                  <c:v>53.1</c:v>
                </c:pt>
                <c:pt idx="3">
                  <c:v>67.3</c:v>
                </c:pt>
                <c:pt idx="4">
                  <c:v>87.2</c:v>
                </c:pt>
                <c:pt idx="5">
                  <c:v>131.8</c:v>
                </c:pt>
                <c:pt idx="6">
                  <c:v>163.1</c:v>
                </c:pt>
                <c:pt idx="7">
                  <c:v>231.4</c:v>
                </c:pt>
              </c:numCache>
            </c:numRef>
          </c:val>
        </c:ser>
        <c:ser>
          <c:idx val="1"/>
          <c:order val="1"/>
          <c:tx>
            <c:strRef>
              <c:f>Track!$C$1</c:f>
              <c:strCache>
                <c:ptCount val="1"/>
                <c:pt idx="0">
                  <c:v>HWFM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Track!$C$3:$C$10</c:f>
              <c:numCache>
                <c:formatCode>General</c:formatCode>
                <c:ptCount val="8"/>
                <c:pt idx="0">
                  <c:v>11.4</c:v>
                </c:pt>
                <c:pt idx="1">
                  <c:v>32.0</c:v>
                </c:pt>
                <c:pt idx="2">
                  <c:v>41.1</c:v>
                </c:pt>
                <c:pt idx="3">
                  <c:v>59.5</c:v>
                </c:pt>
                <c:pt idx="4">
                  <c:v>87.4</c:v>
                </c:pt>
                <c:pt idx="5">
                  <c:v>135.8</c:v>
                </c:pt>
                <c:pt idx="6">
                  <c:v>154.7</c:v>
                </c:pt>
                <c:pt idx="7">
                  <c:v>251.3</c:v>
                </c:pt>
              </c:numCache>
            </c:numRef>
          </c:val>
        </c:ser>
        <c:ser>
          <c:idx val="2"/>
          <c:order val="2"/>
          <c:tx>
            <c:strRef>
              <c:f>Track!$D$1</c:f>
              <c:strCache>
                <c:ptCount val="1"/>
                <c:pt idx="0">
                  <c:v>OFCL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Track!$D$3:$D$10</c:f>
              <c:numCache>
                <c:formatCode>General</c:formatCode>
                <c:ptCount val="8"/>
                <c:pt idx="0">
                  <c:v>7.9</c:v>
                </c:pt>
                <c:pt idx="1">
                  <c:v>28.1</c:v>
                </c:pt>
                <c:pt idx="2">
                  <c:v>45.0</c:v>
                </c:pt>
                <c:pt idx="3">
                  <c:v>57.6</c:v>
                </c:pt>
                <c:pt idx="4">
                  <c:v>70.8</c:v>
                </c:pt>
                <c:pt idx="5">
                  <c:v>98.5</c:v>
                </c:pt>
                <c:pt idx="6">
                  <c:v>154.7</c:v>
                </c:pt>
                <c:pt idx="7">
                  <c:v>183.8</c:v>
                </c:pt>
              </c:numCache>
            </c:numRef>
          </c:val>
        </c:ser>
        <c:ser>
          <c:idx val="3"/>
          <c:order val="3"/>
          <c:tx>
            <c:strRef>
              <c:f>Track!$E$1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Track!$E$3:$E$10</c:f>
              <c:numCache>
                <c:formatCode>General</c:formatCode>
                <c:ptCount val="8"/>
                <c:pt idx="0">
                  <c:v>12.2</c:v>
                </c:pt>
                <c:pt idx="1">
                  <c:v>32.4</c:v>
                </c:pt>
                <c:pt idx="2">
                  <c:v>44.8</c:v>
                </c:pt>
                <c:pt idx="3">
                  <c:v>58.1</c:v>
                </c:pt>
                <c:pt idx="4">
                  <c:v>67.7</c:v>
                </c:pt>
                <c:pt idx="5">
                  <c:v>103.6</c:v>
                </c:pt>
                <c:pt idx="6">
                  <c:v>201.1</c:v>
                </c:pt>
                <c:pt idx="7">
                  <c:v>218.3</c:v>
                </c:pt>
              </c:numCache>
            </c:numRef>
          </c:val>
        </c:ser>
        <c:ser>
          <c:idx val="4"/>
          <c:order val="4"/>
          <c:tx>
            <c:strRef>
              <c:f>Track!$F$1</c:f>
              <c:strCache>
                <c:ptCount val="1"/>
                <c:pt idx="0">
                  <c:v>GFDL</c:v>
                </c:pt>
              </c:strCache>
            </c:strRef>
          </c:tx>
          <c:invertIfNegative val="0"/>
          <c:cat>
            <c:numRef>
              <c:f>Track!$G$3:$G$10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Track!$F$3:$F$10</c:f>
              <c:numCache>
                <c:formatCode>General</c:formatCode>
                <c:ptCount val="8"/>
                <c:pt idx="0">
                  <c:v>16.0</c:v>
                </c:pt>
                <c:pt idx="1">
                  <c:v>35.2</c:v>
                </c:pt>
                <c:pt idx="2">
                  <c:v>47.8</c:v>
                </c:pt>
                <c:pt idx="3">
                  <c:v>59.5</c:v>
                </c:pt>
                <c:pt idx="4">
                  <c:v>71.3</c:v>
                </c:pt>
                <c:pt idx="5">
                  <c:v>94.9</c:v>
                </c:pt>
                <c:pt idx="6">
                  <c:v>180.1</c:v>
                </c:pt>
                <c:pt idx="7">
                  <c:v>240.2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826136"/>
        <c:axId val="2130754744"/>
      </c:barChart>
      <c:catAx>
        <c:axId val="213082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30754744"/>
        <c:crosses val="autoZero"/>
        <c:auto val="1"/>
        <c:lblAlgn val="ctr"/>
        <c:lblOffset val="100"/>
        <c:noMultiLvlLbl val="0"/>
      </c:catAx>
      <c:valAx>
        <c:axId val="2130754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3082613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086612028418"/>
          <c:y val="0.0515993397425888"/>
          <c:w val="0.33745121042846"/>
          <c:h val="0.089435881421337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8942615488086"/>
          <c:y val="0.0379601168834066"/>
          <c:w val="0.926860420221616"/>
          <c:h val="0.86944346545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Intensity!$B$1</c:f>
              <c:strCache>
                <c:ptCount val="1"/>
                <c:pt idx="0">
                  <c:v>HWRF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Intensity!$B$3:$B$10</c:f>
              <c:numCache>
                <c:formatCode>General</c:formatCode>
                <c:ptCount val="8"/>
                <c:pt idx="0">
                  <c:v>4.7</c:v>
                </c:pt>
                <c:pt idx="1">
                  <c:v>11.7</c:v>
                </c:pt>
                <c:pt idx="2">
                  <c:v>11.5</c:v>
                </c:pt>
                <c:pt idx="3">
                  <c:v>15.1</c:v>
                </c:pt>
                <c:pt idx="4">
                  <c:v>20.7</c:v>
                </c:pt>
                <c:pt idx="5">
                  <c:v>18.1</c:v>
                </c:pt>
                <c:pt idx="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Intensity!$C$1</c:f>
              <c:strCache>
                <c:ptCount val="1"/>
                <c:pt idx="0">
                  <c:v>HWFM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Intensity!$C$3:$C$10</c:f>
              <c:numCache>
                <c:formatCode>General</c:formatCode>
                <c:ptCount val="8"/>
                <c:pt idx="0">
                  <c:v>2.8</c:v>
                </c:pt>
                <c:pt idx="1">
                  <c:v>9.3</c:v>
                </c:pt>
                <c:pt idx="2">
                  <c:v>10.7</c:v>
                </c:pt>
                <c:pt idx="3">
                  <c:v>17.7</c:v>
                </c:pt>
                <c:pt idx="4">
                  <c:v>22.3</c:v>
                </c:pt>
                <c:pt idx="5">
                  <c:v>22.6</c:v>
                </c:pt>
                <c:pt idx="6">
                  <c:v>8.0</c:v>
                </c:pt>
              </c:numCache>
            </c:numRef>
          </c:val>
        </c:ser>
        <c:ser>
          <c:idx val="2"/>
          <c:order val="2"/>
          <c:tx>
            <c:strRef>
              <c:f>Intensity!$D$1</c:f>
              <c:strCache>
                <c:ptCount val="1"/>
                <c:pt idx="0">
                  <c:v>OFCL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Intensity!$D$3:$D$10</c:f>
              <c:numCache>
                <c:formatCode>General</c:formatCode>
                <c:ptCount val="8"/>
                <c:pt idx="0">
                  <c:v>0.0</c:v>
                </c:pt>
                <c:pt idx="1">
                  <c:v>7.2</c:v>
                </c:pt>
                <c:pt idx="2">
                  <c:v>13.3</c:v>
                </c:pt>
                <c:pt idx="3">
                  <c:v>14.6</c:v>
                </c:pt>
                <c:pt idx="4">
                  <c:v>15.9</c:v>
                </c:pt>
                <c:pt idx="5">
                  <c:v>12.1</c:v>
                </c:pt>
                <c:pt idx="6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Intensity!$E$1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Intensity!$E$3:$E$10</c:f>
              <c:numCache>
                <c:formatCode>General</c:formatCode>
                <c:ptCount val="8"/>
                <c:pt idx="0">
                  <c:v>13.6</c:v>
                </c:pt>
                <c:pt idx="1">
                  <c:v>16.2</c:v>
                </c:pt>
                <c:pt idx="2">
                  <c:v>17.1</c:v>
                </c:pt>
                <c:pt idx="3">
                  <c:v>20.2</c:v>
                </c:pt>
                <c:pt idx="4">
                  <c:v>16.2</c:v>
                </c:pt>
                <c:pt idx="5">
                  <c:v>21.4</c:v>
                </c:pt>
                <c:pt idx="6">
                  <c:v>5.0</c:v>
                </c:pt>
              </c:numCache>
            </c:numRef>
          </c:val>
        </c:ser>
        <c:ser>
          <c:idx val="4"/>
          <c:order val="4"/>
          <c:tx>
            <c:strRef>
              <c:f>Intensity!$F$1</c:f>
              <c:strCache>
                <c:ptCount val="1"/>
                <c:pt idx="0">
                  <c:v>GFDL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Intensity!$F$3:$F$10</c:f>
              <c:numCache>
                <c:formatCode>General</c:formatCode>
                <c:ptCount val="8"/>
                <c:pt idx="0">
                  <c:v>5.9</c:v>
                </c:pt>
                <c:pt idx="1">
                  <c:v>7.8</c:v>
                </c:pt>
                <c:pt idx="2">
                  <c:v>12.1</c:v>
                </c:pt>
                <c:pt idx="3">
                  <c:v>15.4</c:v>
                </c:pt>
                <c:pt idx="4">
                  <c:v>17.3</c:v>
                </c:pt>
                <c:pt idx="5">
                  <c:v>19.6</c:v>
                </c:pt>
                <c:pt idx="6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145000"/>
        <c:axId val="2144149096"/>
      </c:barChart>
      <c:catAx>
        <c:axId val="214414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4149096"/>
        <c:crosses val="autoZero"/>
        <c:auto val="1"/>
        <c:lblAlgn val="ctr"/>
        <c:lblOffset val="100"/>
        <c:noMultiLvlLbl val="0"/>
      </c:catAx>
      <c:valAx>
        <c:axId val="2144149096"/>
        <c:scaling>
          <c:orientation val="minMax"/>
          <c:max val="3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41450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086612028418"/>
          <c:y val="0.0515993397425888"/>
          <c:w val="0.33745121042846"/>
          <c:h val="0.089435881421337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8942615488086"/>
          <c:y val="0.0379601168834066"/>
          <c:w val="0.926860420221616"/>
          <c:h val="0.86944346545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Track!$B$1</c:f>
              <c:strCache>
                <c:ptCount val="1"/>
                <c:pt idx="0">
                  <c:v>HWRF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Intensity!$B$3:$B$10</c:f>
              <c:numCache>
                <c:formatCode>General</c:formatCode>
                <c:ptCount val="8"/>
                <c:pt idx="0">
                  <c:v>2.4</c:v>
                </c:pt>
                <c:pt idx="1">
                  <c:v>7.5</c:v>
                </c:pt>
                <c:pt idx="2">
                  <c:v>6.8</c:v>
                </c:pt>
                <c:pt idx="3">
                  <c:v>10.4</c:v>
                </c:pt>
                <c:pt idx="4">
                  <c:v>11.1</c:v>
                </c:pt>
                <c:pt idx="5">
                  <c:v>11.9</c:v>
                </c:pt>
                <c:pt idx="6">
                  <c:v>17.4</c:v>
                </c:pt>
                <c:pt idx="7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Track!$C$1</c:f>
              <c:strCache>
                <c:ptCount val="1"/>
                <c:pt idx="0">
                  <c:v>HWFM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Intensity!$C$3:$C$10</c:f>
              <c:numCache>
                <c:formatCode>General</c:formatCode>
                <c:ptCount val="8"/>
                <c:pt idx="0">
                  <c:v>2.2</c:v>
                </c:pt>
                <c:pt idx="1">
                  <c:v>6.5</c:v>
                </c:pt>
                <c:pt idx="2">
                  <c:v>7.6</c:v>
                </c:pt>
                <c:pt idx="3">
                  <c:v>8.700000000000001</c:v>
                </c:pt>
                <c:pt idx="4">
                  <c:v>11.2</c:v>
                </c:pt>
                <c:pt idx="5">
                  <c:v>11.7</c:v>
                </c:pt>
                <c:pt idx="6">
                  <c:v>14.4</c:v>
                </c:pt>
                <c:pt idx="7">
                  <c:v>25.9</c:v>
                </c:pt>
              </c:numCache>
            </c:numRef>
          </c:val>
        </c:ser>
        <c:ser>
          <c:idx val="2"/>
          <c:order val="2"/>
          <c:tx>
            <c:strRef>
              <c:f>Track!$D$1</c:f>
              <c:strCache>
                <c:ptCount val="1"/>
                <c:pt idx="0">
                  <c:v>OFCL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Intensity!$D$3:$D$10</c:f>
              <c:numCache>
                <c:formatCode>General</c:formatCode>
                <c:ptCount val="8"/>
                <c:pt idx="0">
                  <c:v>0.5</c:v>
                </c:pt>
                <c:pt idx="1">
                  <c:v>4.3</c:v>
                </c:pt>
                <c:pt idx="2">
                  <c:v>8.5</c:v>
                </c:pt>
                <c:pt idx="3">
                  <c:v>10.9</c:v>
                </c:pt>
                <c:pt idx="4">
                  <c:v>12.2</c:v>
                </c:pt>
                <c:pt idx="5">
                  <c:v>11.6</c:v>
                </c:pt>
                <c:pt idx="6">
                  <c:v>10.7</c:v>
                </c:pt>
                <c:pt idx="7">
                  <c:v>17.1</c:v>
                </c:pt>
              </c:numCache>
            </c:numRef>
          </c:val>
        </c:ser>
        <c:ser>
          <c:idx val="3"/>
          <c:order val="3"/>
          <c:tx>
            <c:strRef>
              <c:f>Track!$E$1</c:f>
              <c:strCache>
                <c:ptCount val="1"/>
                <c:pt idx="0">
                  <c:v>GFS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Intensity!$E$3:$E$10</c:f>
              <c:numCache>
                <c:formatCode>General</c:formatCode>
                <c:ptCount val="8"/>
                <c:pt idx="0">
                  <c:v>8.9</c:v>
                </c:pt>
                <c:pt idx="1">
                  <c:v>10.6</c:v>
                </c:pt>
                <c:pt idx="2">
                  <c:v>10.5</c:v>
                </c:pt>
                <c:pt idx="3">
                  <c:v>11.8</c:v>
                </c:pt>
                <c:pt idx="4">
                  <c:v>10.6</c:v>
                </c:pt>
                <c:pt idx="5">
                  <c:v>13.1</c:v>
                </c:pt>
                <c:pt idx="6">
                  <c:v>13.0</c:v>
                </c:pt>
                <c:pt idx="7">
                  <c:v>16.9</c:v>
                </c:pt>
              </c:numCache>
            </c:numRef>
          </c:val>
        </c:ser>
        <c:ser>
          <c:idx val="4"/>
          <c:order val="4"/>
          <c:tx>
            <c:strRef>
              <c:f>Track!$F$1</c:f>
              <c:strCache>
                <c:ptCount val="1"/>
                <c:pt idx="0">
                  <c:v>GFDL</c:v>
                </c:pt>
              </c:strCache>
            </c:strRef>
          </c:tx>
          <c:invertIfNegative val="0"/>
          <c:cat>
            <c:numRef>
              <c:f>Intensity!$G$3:$G$10</c:f>
              <c:numCache>
                <c:formatCode>General</c:formatCode>
                <c:ptCount val="8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72.0</c:v>
                </c:pt>
                <c:pt idx="6">
                  <c:v>96.0</c:v>
                </c:pt>
                <c:pt idx="7">
                  <c:v>120.0</c:v>
                </c:pt>
              </c:numCache>
            </c:numRef>
          </c:cat>
          <c:val>
            <c:numRef>
              <c:f>Intensity!$F$3:$F$10</c:f>
              <c:numCache>
                <c:formatCode>General</c:formatCode>
                <c:ptCount val="8"/>
                <c:pt idx="0">
                  <c:v>4.9</c:v>
                </c:pt>
                <c:pt idx="1">
                  <c:v>7.4</c:v>
                </c:pt>
                <c:pt idx="2">
                  <c:v>9.200000000000001</c:v>
                </c:pt>
                <c:pt idx="3">
                  <c:v>10.2</c:v>
                </c:pt>
                <c:pt idx="4">
                  <c:v>11.1</c:v>
                </c:pt>
                <c:pt idx="5">
                  <c:v>13.0</c:v>
                </c:pt>
                <c:pt idx="6">
                  <c:v>13.9</c:v>
                </c:pt>
                <c:pt idx="7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9080"/>
        <c:axId val="2146442168"/>
      </c:barChart>
      <c:catAx>
        <c:axId val="214643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6442168"/>
        <c:crosses val="autoZero"/>
        <c:auto val="1"/>
        <c:lblAlgn val="ctr"/>
        <c:lblOffset val="100"/>
        <c:noMultiLvlLbl val="0"/>
      </c:catAx>
      <c:valAx>
        <c:axId val="2146442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464390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086612028418"/>
          <c:y val="0.0515993397425888"/>
          <c:w val="0.33745121042846"/>
          <c:h val="0.089435881421337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2B88E-EBD8-4D6B-8004-E399D23DDA96}" type="datetimeFigureOut">
              <a:rPr lang="en-US" smtClean="0"/>
              <a:pPr/>
              <a:t>9/29/13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006C-930F-4166-9C4B-5EC4ECFCD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E0A6-17A9-4E30-95BF-4DA51EA4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4750-8C34-4EB1-9E2D-2DC86E19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E702-58D0-4420-B78C-690BCE16B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2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3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7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4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A851-8CB9-44D1-90B0-8231BBF3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4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8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7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148D-BCF2-4B91-968E-B90D3B3E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7307-1F29-4345-AD3E-CA07A6F944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66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F91A-A0D3-4C36-9FFC-8B5A2FB6C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F19C-C0AA-4088-AEBB-F7207C83D2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81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ADF1-4BAA-4AF2-8C24-3C79DE526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BB80-1935-4B3D-9D9F-C47BEABD18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3F0C-540A-4FF6-ABDA-FF8AA052C2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687F-84A9-4C04-95E8-D4C0C21A92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DBA3-65AF-43E8-80F1-BA400199F3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C194-9DA8-4DE4-9436-2A975ABC98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7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47E1-69AF-4B4C-B0A8-79BF2D0101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FEDB-CF25-409E-8107-6A33E7844B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5FBF-72E4-4C0E-ADC2-DC064426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A622-F2C0-4825-9562-EA2CA22888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4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359D-B827-417B-9CF8-3BD9D594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EF28-AD2B-41A1-9FBA-6C9E8B3DD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4E5D-A0EF-4379-B65E-60B47F4BA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08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01A3-430D-49F1-A134-88A87F02D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6F84-036C-4163-9ADC-93FBCE2A5C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7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4402-A833-4004-933A-BA58CA71AF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306E-CC71-4B1A-A498-11C332277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10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9961-2856-4281-AB1A-C630F5904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2155-1FEF-4E95-933B-E586CA75F1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5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3ECA-6FB7-4B16-B9A0-56BC44F94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0964-F96C-4386-AE2E-BBB601D9D0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0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5538-BD67-4D07-B1C2-817661496C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EC59-3961-4B63-8967-D28D35E95C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29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534C-3096-4C63-8C03-1F9ACB6918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3333-9483-4006-A809-D9B3EA35AD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7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6840-8D91-44E9-9162-D03178C08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F8EF-A337-4C4E-A674-2C27C4F9E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1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6E45-3395-4237-BDF3-F52CF390A3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1211-C82C-40FD-81E4-A23195E00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BB3E-3C9F-4801-934E-CEBB53FA19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4FF5-9834-4ACE-A793-5B2F09EBCA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09AB-ABCD-4BF7-830C-F18FE5EA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87DE-A011-4977-9957-E3ACFC719B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57D5-2765-4EE1-B89D-2B350E0DE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72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1928-C4F1-42C3-80E2-31783528B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EB4F-BBB9-4C39-ACF9-4E2C6C5CE4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31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D446-251C-44C8-9BBA-B1581CCB4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9E98-00D2-42BE-9C53-B5C37A2B21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22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70B3-3444-4160-96C0-866F0B0D1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79E5-C9F6-4DF1-A386-71C7DD091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76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C0E6-2700-47D3-A121-5557FE08B4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324B-12A2-4E57-88BC-1FA25241A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43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1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D4C-54BD-4345-8699-619D38CD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3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2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3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29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26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7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6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6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7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A5E6-6D95-4604-9FCF-901B4596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13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7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04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98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01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4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63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758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4677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196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BC59-F9B3-40EF-AECB-33E7C8F2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95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055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849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3485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7988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20458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96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774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4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A5AD-4F1E-4F03-A3E0-7E3D034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69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6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281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2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9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8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27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6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D00-7EE8-49A5-81F7-7A03A4F8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094C7-F741-48B5-ABF6-96603C33E28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78029-3DFA-4159-AA03-A23D6D12F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C644EE-0F72-4B45-B1A4-F447998D99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6AAE2F-5BC3-4213-86CB-3C558FE18E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AC228-57E8-4EC6-BC4A-C64EE09711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C3F6D2-0315-8446-B6D5-08230A7CC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088692-0F16-9C41-90DF-ED9688832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6CAF-36D1-4E9F-A3B4-F84B5866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814C-8C7F-434D-AB1D-A0B8B86A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39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9F9303-FC10-A345-BCF2-283D34A5E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69993D6-B640-8E44-BA2E-0494C6FF7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tiff"/><Relationship Id="rId3" Type="http://schemas.openxmlformats.org/officeDocument/2006/relationships/image" Target="../media/image4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4" Type="http://schemas.openxmlformats.org/officeDocument/2006/relationships/image" Target="../media/image5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oml.noaa.gov/hrd/Storm_pages/ingrid2013/20130915INGR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57600" cy="3657601"/>
          </a:xfrm>
          <a:prstGeom prst="rect">
            <a:avLst/>
          </a:prstGeom>
          <a:noFill/>
        </p:spPr>
      </p:pic>
      <p:pic>
        <p:nvPicPr>
          <p:cNvPr id="13314" name="Picture 2" descr="http://www.aoml.noaa.gov/hrd/Storm_pages/ingrid2013/20130913INGRI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657600" cy="3657601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Hurricane Ingrid Debrief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0" y="6248400"/>
            <a:ext cx="251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sz="2200" dirty="0" smtClean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September 26, </a:t>
            </a:r>
            <a:r>
              <a:rPr lang="en-US" sz="2200" dirty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2013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4876800"/>
            <a:ext cx="7543800" cy="12192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Flight ops re-cap: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otal flight missions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62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Total flight hours;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147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GPSsondes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; 51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AXBTs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1143000"/>
            <a:ext cx="18288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13 Sept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1143000"/>
            <a:ext cx="17526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15 Sept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913N1Tr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0"/>
            <a:ext cx="4572000" cy="2657495"/>
          </a:xfrm>
          <a:prstGeom prst="rect">
            <a:avLst/>
          </a:prstGeom>
        </p:spPr>
      </p:pic>
      <p:pic>
        <p:nvPicPr>
          <p:cNvPr id="4" name="Picture 3" descr="20130914N1Tr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2658785"/>
          </a:xfrm>
          <a:prstGeom prst="rect">
            <a:avLst/>
          </a:prstGeom>
        </p:spPr>
      </p:pic>
      <p:pic>
        <p:nvPicPr>
          <p:cNvPr id="5" name="Picture 4" descr="20130915N1Tr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2951"/>
            <a:ext cx="4572000" cy="2650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2880" y="109974"/>
            <a:ext cx="138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20130913N1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3920" y="60464"/>
            <a:ext cx="138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20130914N1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423920"/>
            <a:ext cx="138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20130915N1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4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G-IV analyses during Ingrid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20130913N1-20130915N1</a:t>
            </a:r>
          </a:p>
          <a:p>
            <a:pPr lvl="1"/>
            <a:r>
              <a:rPr lang="en-US" dirty="0" smtClean="0"/>
              <a:t>Job files made by Gamache at home all 3 days (as well as for NOAA43)</a:t>
            </a:r>
          </a:p>
          <a:p>
            <a:pPr lvl="1"/>
            <a:r>
              <a:rPr lang="en-US" dirty="0" smtClean="0"/>
              <a:t>Job files accessed by NOAA 49</a:t>
            </a:r>
          </a:p>
          <a:p>
            <a:pPr lvl="1"/>
            <a:r>
              <a:rPr lang="en-US" dirty="0" smtClean="0"/>
              <a:t>Joe Greene ran analysis on 20130913N1 and 20130914N1, Alan Goldstein on 20130915N1</a:t>
            </a:r>
          </a:p>
          <a:p>
            <a:pPr lvl="1"/>
            <a:r>
              <a:rPr lang="en-US" dirty="0" smtClean="0"/>
              <a:t>Analyses and </a:t>
            </a:r>
            <a:r>
              <a:rPr lang="en-US" dirty="0" err="1" smtClean="0"/>
              <a:t>superobs</a:t>
            </a:r>
            <a:r>
              <a:rPr lang="en-US" dirty="0" smtClean="0"/>
              <a:t> sent in real time</a:t>
            </a:r>
          </a:p>
          <a:p>
            <a:pPr lvl="1"/>
            <a:r>
              <a:rPr lang="en-US" dirty="0" smtClean="0"/>
              <a:t>Timing problem between fore and aft continued to create artificial tilt in aft sweeps—seen in all three flights</a:t>
            </a:r>
          </a:p>
          <a:p>
            <a:pPr lvl="1"/>
            <a:r>
              <a:rPr lang="en-US" dirty="0" smtClean="0"/>
              <a:t>Data transferred successfully to EMC on all 5 missions (based upon AOC ftp site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9327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G-IV analyses during Ingrid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20130914N1</a:t>
            </a:r>
          </a:p>
          <a:p>
            <a:pPr lvl="1"/>
            <a:r>
              <a:rPr lang="en-US" dirty="0" err="1" smtClean="0"/>
              <a:t>StartRawCopy</a:t>
            </a:r>
            <a:r>
              <a:rPr lang="en-US" dirty="0" smtClean="0"/>
              <a:t> (</a:t>
            </a:r>
            <a:r>
              <a:rPr lang="en-US" dirty="0" err="1" smtClean="0"/>
              <a:t>rsync</a:t>
            </a:r>
            <a:r>
              <a:rPr lang="en-US" dirty="0" smtClean="0"/>
              <a:t>) not run initially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rd49 froze up before last analysis finished and transmitted—as G-IV was on approach</a:t>
            </a:r>
          </a:p>
          <a:p>
            <a:r>
              <a:rPr lang="en-US" dirty="0" smtClean="0"/>
              <a:t>20150915N1</a:t>
            </a:r>
          </a:p>
          <a:p>
            <a:pPr lvl="1"/>
            <a:r>
              <a:rPr lang="en-US" dirty="0" smtClean="0"/>
              <a:t>Decided not to start processing until first circle finished</a:t>
            </a:r>
          </a:p>
          <a:p>
            <a:pPr lvl="1"/>
            <a:r>
              <a:rPr lang="en-US" dirty="0" smtClean="0"/>
              <a:t>Processing not finished before landing—about 20 min on ground</a:t>
            </a:r>
          </a:p>
          <a:p>
            <a:pPr lvl="1"/>
            <a:r>
              <a:rPr lang="en-US" dirty="0" smtClean="0"/>
              <a:t>Gamache researching more parallel processing with Goldstein’s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7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913N1_01k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3709795"/>
          </a:xfrm>
          <a:prstGeom prst="rect">
            <a:avLst/>
          </a:prstGeom>
        </p:spPr>
      </p:pic>
      <p:pic>
        <p:nvPicPr>
          <p:cNvPr id="3" name="Picture 2" descr="20130913N1_03k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007" y="-50800"/>
            <a:ext cx="3657600" cy="3709795"/>
          </a:xfrm>
          <a:prstGeom prst="rect">
            <a:avLst/>
          </a:prstGeom>
        </p:spPr>
      </p:pic>
      <p:pic>
        <p:nvPicPr>
          <p:cNvPr id="4" name="Picture 3" descr="20130913N1_06k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2000"/>
            <a:ext cx="3657600" cy="3709794"/>
          </a:xfrm>
          <a:prstGeom prst="rect">
            <a:avLst/>
          </a:prstGeom>
        </p:spPr>
      </p:pic>
      <p:pic>
        <p:nvPicPr>
          <p:cNvPr id="5" name="Picture 4" descr="20130913N1_12k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007" y="3302000"/>
            <a:ext cx="3657600" cy="37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5 at 8.35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4" y="0"/>
            <a:ext cx="3657600" cy="3709794"/>
          </a:xfrm>
          <a:prstGeom prst="rect">
            <a:avLst/>
          </a:prstGeom>
        </p:spPr>
      </p:pic>
      <p:pic>
        <p:nvPicPr>
          <p:cNvPr id="3" name="Picture 2" descr="Screen Shot 2013-09-25 at 8.35.2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07" y="-20320"/>
            <a:ext cx="3657600" cy="3709794"/>
          </a:xfrm>
          <a:prstGeom prst="rect">
            <a:avLst/>
          </a:prstGeom>
        </p:spPr>
      </p:pic>
      <p:pic>
        <p:nvPicPr>
          <p:cNvPr id="4" name="Picture 3" descr="Screen Shot 2013-09-25 at 8.35.3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4" y="3322320"/>
            <a:ext cx="3657600" cy="3709794"/>
          </a:xfrm>
          <a:prstGeom prst="rect">
            <a:avLst/>
          </a:prstGeom>
        </p:spPr>
      </p:pic>
      <p:pic>
        <p:nvPicPr>
          <p:cNvPr id="5" name="Picture 4" descr="Screen Shot 2013-09-25 at 8.36.15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07" y="3302000"/>
            <a:ext cx="3657600" cy="37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5 at 8.36.5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84" y="0"/>
            <a:ext cx="3657600" cy="3709794"/>
          </a:xfrm>
          <a:prstGeom prst="rect">
            <a:avLst/>
          </a:prstGeom>
        </p:spPr>
      </p:pic>
      <p:pic>
        <p:nvPicPr>
          <p:cNvPr id="4" name="Picture 3" descr="Screen Shot 2013-09-25 at 8.45.5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-10160"/>
            <a:ext cx="3657600" cy="3709794"/>
          </a:xfrm>
          <a:prstGeom prst="rect">
            <a:avLst/>
          </a:prstGeom>
        </p:spPr>
      </p:pic>
      <p:pic>
        <p:nvPicPr>
          <p:cNvPr id="5" name="Picture 4" descr="Screen Shot 2013-09-25 at 8.46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84" y="3322320"/>
            <a:ext cx="3657600" cy="3709794"/>
          </a:xfrm>
          <a:prstGeom prst="rect">
            <a:avLst/>
          </a:prstGeom>
        </p:spPr>
      </p:pic>
      <p:pic>
        <p:nvPicPr>
          <p:cNvPr id="6" name="Picture 5" descr="Screen Shot 2013-09-25 at 8.47.47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3322320"/>
            <a:ext cx="3657600" cy="37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Remote </a:t>
            </a:r>
            <a:r>
              <a:rPr lang="en-US" dirty="0" err="1" smtClean="0"/>
              <a:t>jobfile</a:t>
            </a:r>
            <a:r>
              <a:rPr lang="en-US" dirty="0" smtClean="0"/>
              <a:t> creation works—but could be sped up to require less ground-aircraft interaction—Alan suggested AOC learning </a:t>
            </a:r>
            <a:r>
              <a:rPr lang="en-US" dirty="0" err="1" smtClean="0"/>
              <a:t>jobfile_display</a:t>
            </a:r>
            <a:endParaRPr lang="en-US" dirty="0" smtClean="0"/>
          </a:p>
          <a:p>
            <a:r>
              <a:rPr lang="en-US" dirty="0" smtClean="0"/>
              <a:t>Either analysis must be faster or can’t do whole large-circle </a:t>
            </a:r>
            <a:r>
              <a:rPr lang="en-US" dirty="0" err="1" smtClean="0"/>
              <a:t>analyses..maybe</a:t>
            </a:r>
            <a:r>
              <a:rPr lang="en-US" dirty="0" smtClean="0"/>
              <a:t> both—G-IV is a challenge—twice the data in same amount of time and returns to base 30-40% faster.</a:t>
            </a:r>
          </a:p>
          <a:p>
            <a:r>
              <a:rPr lang="en-US" dirty="0" smtClean="0"/>
              <a:t>Progress happening on java </a:t>
            </a:r>
            <a:r>
              <a:rPr lang="en-US" dirty="0" err="1" smtClean="0"/>
              <a:t>jobfile_display</a:t>
            </a:r>
            <a:r>
              <a:rPr lang="en-US" dirty="0" smtClean="0"/>
              <a:t> so others without </a:t>
            </a:r>
            <a:r>
              <a:rPr lang="en-US" dirty="0" err="1" smtClean="0"/>
              <a:t>linux</a:t>
            </a:r>
            <a:r>
              <a:rPr lang="en-US" dirty="0" smtClean="0"/>
              <a:t> can set up jobs on the ground.</a:t>
            </a:r>
          </a:p>
          <a:p>
            <a:r>
              <a:rPr lang="en-US" dirty="0" smtClean="0"/>
              <a:t>G-IV TDR angle problems continue—still being addressed by King Air subcontractor.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5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N42 in Ingrid</a:t>
            </a:r>
            <a:br>
              <a:rPr lang="en-US" dirty="0" smtClean="0"/>
            </a:br>
            <a:r>
              <a:rPr lang="en-US" dirty="0" smtClean="0"/>
              <a:t>20130914H1, 20130915H1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6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8600"/>
            <a:ext cx="30464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prstClr val="black"/>
                </a:solidFill>
              </a:rPr>
              <a:t>NOAA Flight 130914H1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4175" y="762000"/>
            <a:ext cx="2665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 Tropical Storm Ingrid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LPS: R. Rogers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Radar: H. Chen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Dropsonde</a:t>
            </a:r>
            <a:r>
              <a:rPr lang="en-US" dirty="0">
                <a:solidFill>
                  <a:prstClr val="black"/>
                </a:solidFill>
              </a:rPr>
              <a:t>, AXBT: J. Zhang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52675"/>
            <a:ext cx="8991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prstClr val="black"/>
                </a:solidFill>
              </a:rPr>
              <a:t>MISSION GOALS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TDR/RAPX mission into T.S. Ingrid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prstClr val="black"/>
                </a:solidFill>
              </a:rPr>
              <a:t>MISSION SUMMARY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storm getting better organized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deep convection on northeast side of storm; mostly </a:t>
            </a:r>
            <a:r>
              <a:rPr lang="en-US" dirty="0" err="1">
                <a:solidFill>
                  <a:prstClr val="black"/>
                </a:solidFill>
              </a:rPr>
              <a:t>stratiform</a:t>
            </a:r>
            <a:r>
              <a:rPr lang="en-US" dirty="0">
                <a:solidFill>
                  <a:prstClr val="black"/>
                </a:solidFill>
              </a:rPr>
              <a:t> on southwest side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wind asymmetry rotates between 1 and 7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vortex nearly vertically aligned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MSLP measurements ~989 </a:t>
            </a:r>
            <a:r>
              <a:rPr lang="en-US" dirty="0" err="1">
                <a:solidFill>
                  <a:prstClr val="black"/>
                </a:solidFill>
              </a:rPr>
              <a:t>hPa</a:t>
            </a:r>
            <a:r>
              <a:rPr lang="en-US" dirty="0">
                <a:solidFill>
                  <a:prstClr val="black"/>
                </a:solidFill>
              </a:rPr>
              <a:t>, peak SFMR winds ~60 </a:t>
            </a:r>
            <a:r>
              <a:rPr lang="en-US" dirty="0" err="1">
                <a:solidFill>
                  <a:prstClr val="black"/>
                </a:solidFill>
              </a:rPr>
              <a:t>kt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11 </a:t>
            </a:r>
            <a:r>
              <a:rPr lang="en-US" dirty="0" err="1">
                <a:solidFill>
                  <a:prstClr val="black"/>
                </a:solidFill>
              </a:rPr>
              <a:t>sondes</a:t>
            </a:r>
            <a:r>
              <a:rPr lang="en-US" dirty="0">
                <a:solidFill>
                  <a:prstClr val="black"/>
                </a:solidFill>
              </a:rPr>
              <a:t> and 10 AXBT’s dropped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tk_130914H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273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4600" y="6096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Proposed flight track for 130914H1</a:t>
            </a:r>
          </a:p>
        </p:txBody>
      </p:sp>
    </p:spTree>
    <p:extLst>
      <p:ext uri="{BB962C8B-B14F-4D97-AF65-F5344CB8AC3E}">
        <p14:creationId xmlns:p14="http://schemas.microsoft.com/office/powerpoint/2010/main" val="20808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Agenda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447800"/>
            <a:ext cx="8763000" cy="5029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Missions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Overview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Reasor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Science Discussions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TDR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Gamache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N42: TDR (Rogers)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TDR/OW/Shear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Uhlhorn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/Chang/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Reasor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NASA HS3 Coordination (Rogers/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Dunion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/Chang)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Additional Field Program Issues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HWIND/Modeling/HEDAS (Murillo/Zhang/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Aksoy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Aberson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ad-alv_0530Zsep14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92200"/>
            <a:ext cx="571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Long-range radar image (</a:t>
            </a:r>
            <a:r>
              <a:rPr lang="en-US" sz="2000" dirty="0" err="1">
                <a:solidFill>
                  <a:prstClr val="black"/>
                </a:solidFill>
              </a:rPr>
              <a:t>dBZ</a:t>
            </a:r>
            <a:r>
              <a:rPr lang="en-US" sz="2000" dirty="0">
                <a:solidFill>
                  <a:prstClr val="black"/>
                </a:solidFill>
              </a:rPr>
              <a:t>) from Alvarado radar site valid 0530 UTC Sept 14</a:t>
            </a:r>
          </a:p>
        </p:txBody>
      </p:sp>
    </p:spTree>
    <p:extLst>
      <p:ext uri="{BB962C8B-B14F-4D97-AF65-F5344CB8AC3E}">
        <p14:creationId xmlns:p14="http://schemas.microsoft.com/office/powerpoint/2010/main" val="246740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20130914.0600.goes-13.shear.wind.cimss.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933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20130914.0600.12.dmsp_tpw.tropics_AT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4441825"/>
            <a:ext cx="591978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57400" y="696913"/>
            <a:ext cx="548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850-200 </a:t>
            </a:r>
            <a:r>
              <a:rPr lang="en-US" dirty="0" err="1">
                <a:solidFill>
                  <a:prstClr val="black"/>
                </a:solidFill>
              </a:rPr>
              <a:t>hPa</a:t>
            </a:r>
            <a:r>
              <a:rPr lang="en-US" dirty="0">
                <a:solidFill>
                  <a:prstClr val="black"/>
                </a:solidFill>
              </a:rPr>
              <a:t> vertical shear  (</a:t>
            </a:r>
            <a:r>
              <a:rPr lang="en-US" dirty="0" err="1">
                <a:solidFill>
                  <a:prstClr val="black"/>
                </a:solidFill>
              </a:rPr>
              <a:t>kt</a:t>
            </a:r>
            <a:r>
              <a:rPr lang="en-US" dirty="0">
                <a:solidFill>
                  <a:prstClr val="black"/>
                </a:solidFill>
              </a:rPr>
              <a:t>) valid 06 UTC Sept.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40497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SSMI Total </a:t>
            </a:r>
            <a:r>
              <a:rPr lang="en-US" dirty="0" err="1">
                <a:solidFill>
                  <a:prstClr val="black"/>
                </a:solidFill>
              </a:rPr>
              <a:t>Precipitable</a:t>
            </a:r>
            <a:r>
              <a:rPr lang="en-US" dirty="0">
                <a:solidFill>
                  <a:prstClr val="black"/>
                </a:solidFill>
              </a:rPr>
              <a:t> Water (mm) valid 06 UTC Sept.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1275"/>
            <a:ext cx="66167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Environmental conditions at time of take-off</a:t>
            </a:r>
          </a:p>
        </p:txBody>
      </p:sp>
    </p:spTree>
    <p:extLst>
      <p:ext uri="{BB962C8B-B14F-4D97-AF65-F5344CB8AC3E}">
        <p14:creationId xmlns:p14="http://schemas.microsoft.com/office/powerpoint/2010/main" val="47763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20130914.1245.goes13.x.vis1km.10LINGRID.60kts-989mb-203N-946W.100p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20130914.1245.goes13.x.ir1km.10LINGRID.60kts-989mb-203N-946W.100p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525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20130914.1149.f17.x.pct.10LINGRID.60kts-989mb-203N-946W.52p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7575" y="85725"/>
            <a:ext cx="4822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Satellite imagery during 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488" y="1447800"/>
            <a:ext cx="1992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Visible at 1245 UTC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3625" y="1447800"/>
            <a:ext cx="2124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Infrared at 1245 UTC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2875" y="1447800"/>
            <a:ext cx="2498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91 </a:t>
            </a:r>
            <a:r>
              <a:rPr lang="en-US">
                <a:solidFill>
                  <a:prstClr val="black"/>
                </a:solidFill>
              </a:rPr>
              <a:t>GHz MW at 1149 </a:t>
            </a:r>
            <a:r>
              <a:rPr lang="en-US" dirty="0">
                <a:solidFill>
                  <a:prstClr val="black"/>
                </a:solidFill>
              </a:rPr>
              <a:t>UTC</a:t>
            </a:r>
          </a:p>
        </p:txBody>
      </p:sp>
    </p:spTree>
    <p:extLst>
      <p:ext uri="{BB962C8B-B14F-4D97-AF65-F5344CB8AC3E}">
        <p14:creationId xmlns:p14="http://schemas.microsoft.com/office/powerpoint/2010/main" val="401374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5626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4600" y="29051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Actual flight track for 130914H1</a:t>
            </a:r>
          </a:p>
        </p:txBody>
      </p:sp>
    </p:spTree>
    <p:extLst>
      <p:ext uri="{BB962C8B-B14F-4D97-AF65-F5344CB8AC3E}">
        <p14:creationId xmlns:p14="http://schemas.microsoft.com/office/powerpoint/2010/main" val="84387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2" t="8824" r="4362" b="916"/>
          <a:stretch>
            <a:fillRect/>
          </a:stretch>
        </p:blipFill>
        <p:spPr bwMode="auto">
          <a:xfrm>
            <a:off x="381000" y="1912938"/>
            <a:ext cx="38100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2071688" y="4078288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2071688" y="3060700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</a:rPr>
              <a:t>B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4732338" y="1989138"/>
            <a:ext cx="3897312" cy="3416300"/>
            <a:chOff x="1517738" y="3792071"/>
            <a:chExt cx="3896944" cy="3415553"/>
          </a:xfrm>
        </p:grpSpPr>
        <p:pic>
          <p:nvPicPr>
            <p:cNvPr id="820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00" t="5760" r="1643" b="858"/>
            <a:stretch>
              <a:fillRect/>
            </a:stretch>
          </p:blipFill>
          <p:spPr bwMode="auto">
            <a:xfrm>
              <a:off x="1658471" y="3792071"/>
              <a:ext cx="3756211" cy="34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17738" y="4953000"/>
              <a:ext cx="369332" cy="783228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height (m)</a:t>
              </a:r>
            </a:p>
          </p:txBody>
        </p:sp>
      </p:grp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113338" y="5003800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8372475" y="5011738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75" y="1150938"/>
            <a:ext cx="2371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2-km winds (m/s)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16-km reflectivity (</a:t>
            </a:r>
            <a:r>
              <a:rPr lang="en-US" dirty="0" err="1">
                <a:solidFill>
                  <a:prstClr val="black"/>
                </a:solidFill>
              </a:rPr>
              <a:t>dBZ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1303338"/>
            <a:ext cx="1725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reflectivity (</a:t>
            </a:r>
            <a:r>
              <a:rPr lang="en-US" dirty="0" err="1">
                <a:solidFill>
                  <a:prstClr val="black"/>
                </a:solidFill>
              </a:rPr>
              <a:t>dBZ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438400" y="22860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Locations of deep convection</a:t>
            </a:r>
          </a:p>
        </p:txBody>
      </p:sp>
    </p:spTree>
    <p:extLst>
      <p:ext uri="{BB962C8B-B14F-4D97-AF65-F5344CB8AC3E}">
        <p14:creationId xmlns:p14="http://schemas.microsoft.com/office/powerpoint/2010/main" val="20483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130914H1wind70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35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20130914H1wind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735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81200" y="4572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Doppler-derived winds and drops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143000" y="4495800"/>
            <a:ext cx="6842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1 km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335588" y="4495800"/>
            <a:ext cx="6842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7 km</a:t>
            </a:r>
          </a:p>
        </p:txBody>
      </p:sp>
    </p:spTree>
    <p:extLst>
      <p:ext uri="{BB962C8B-B14F-4D97-AF65-F5344CB8AC3E}">
        <p14:creationId xmlns:p14="http://schemas.microsoft.com/office/powerpoint/2010/main" val="8874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8600"/>
            <a:ext cx="30464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prstClr val="black"/>
                </a:solidFill>
              </a:rPr>
              <a:t>NOAA Flight 130915H1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4175" y="762000"/>
            <a:ext cx="2665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 Hurricane Ingrid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LPS: R. Rogers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Radar: H. Chen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Dropsonde</a:t>
            </a:r>
            <a:r>
              <a:rPr lang="en-US" dirty="0">
                <a:solidFill>
                  <a:prstClr val="black"/>
                </a:solidFill>
              </a:rPr>
              <a:t>, AXBT: J. Zhang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181225"/>
            <a:ext cx="8991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prstClr val="black"/>
                </a:solidFill>
              </a:rPr>
              <a:t>MISSION GOALS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TDR/RAPX mission into Hurricane Ingrid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prstClr val="black"/>
                </a:solidFill>
              </a:rPr>
              <a:t>MISSION SUMMARY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storm showing classic shear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precipitation only on one side – the east, or </a:t>
            </a:r>
            <a:r>
              <a:rPr lang="en-US" dirty="0" err="1">
                <a:solidFill>
                  <a:prstClr val="black"/>
                </a:solidFill>
              </a:rPr>
              <a:t>downshear</a:t>
            </a:r>
            <a:r>
              <a:rPr lang="en-US" dirty="0">
                <a:solidFill>
                  <a:prstClr val="black"/>
                </a:solidFill>
              </a:rPr>
              <a:t> side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open </a:t>
            </a:r>
            <a:r>
              <a:rPr lang="en-US" dirty="0" err="1">
                <a:solidFill>
                  <a:prstClr val="black"/>
                </a:solidFill>
              </a:rPr>
              <a:t>eyewall</a:t>
            </a:r>
            <a:r>
              <a:rPr lang="en-US" dirty="0">
                <a:solidFill>
                  <a:prstClr val="black"/>
                </a:solidFill>
              </a:rPr>
              <a:t> on the right side of the shear, spiral band wrapping through the </a:t>
            </a:r>
            <a:r>
              <a:rPr lang="en-US" dirty="0" err="1">
                <a:solidFill>
                  <a:prstClr val="black"/>
                </a:solidFill>
              </a:rPr>
              <a:t>downshear</a:t>
            </a:r>
            <a:r>
              <a:rPr lang="en-US" dirty="0">
                <a:solidFill>
                  <a:prstClr val="black"/>
                </a:solidFill>
              </a:rPr>
              <a:t> side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vigorous convection only in upwind portion of the spiral band, and limited amount in northern </a:t>
            </a:r>
            <a:r>
              <a:rPr lang="en-US" dirty="0" err="1">
                <a:solidFill>
                  <a:prstClr val="black"/>
                </a:solidFill>
              </a:rPr>
              <a:t>eyewall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peak SFMR winds ~65-70 </a:t>
            </a:r>
            <a:r>
              <a:rPr lang="en-US" dirty="0" err="1">
                <a:solidFill>
                  <a:prstClr val="black"/>
                </a:solidFill>
              </a:rPr>
              <a:t>kt</a:t>
            </a:r>
            <a:r>
              <a:rPr lang="en-US" dirty="0">
                <a:solidFill>
                  <a:prstClr val="black"/>
                </a:solidFill>
              </a:rPr>
              <a:t> on northeast side, pronounced across-storm asymmetry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radar shows tilt of ~30-40 km toward northeast between 2 and 8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17 </a:t>
            </a:r>
            <a:r>
              <a:rPr lang="en-US" dirty="0" err="1">
                <a:solidFill>
                  <a:prstClr val="black"/>
                </a:solidFill>
              </a:rPr>
              <a:t>sondes</a:t>
            </a:r>
            <a:r>
              <a:rPr lang="en-US" dirty="0">
                <a:solidFill>
                  <a:prstClr val="black"/>
                </a:solidFill>
              </a:rPr>
              <a:t> and 10 AXBT’s dropped</a:t>
            </a:r>
          </a:p>
        </p:txBody>
      </p:sp>
    </p:spTree>
    <p:extLst>
      <p:ext uri="{BB962C8B-B14F-4D97-AF65-F5344CB8AC3E}">
        <p14:creationId xmlns:p14="http://schemas.microsoft.com/office/powerpoint/2010/main" val="397667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4600" y="6096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Proposed flight track for 130915H1</a:t>
            </a:r>
          </a:p>
        </p:txBody>
      </p:sp>
      <p:pic>
        <p:nvPicPr>
          <p:cNvPr id="3075" name="Picture 3" descr="ftk_130915H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19"/>
          <a:stretch>
            <a:fillRect/>
          </a:stretch>
        </p:blipFill>
        <p:spPr bwMode="auto">
          <a:xfrm>
            <a:off x="1371600" y="990600"/>
            <a:ext cx="6858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0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20130915.0600.goes-13.shear.wind.cimss.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696913"/>
            <a:ext cx="548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850-200 </a:t>
            </a:r>
            <a:r>
              <a:rPr lang="en-US" dirty="0" err="1">
                <a:solidFill>
                  <a:prstClr val="black"/>
                </a:solidFill>
              </a:rPr>
              <a:t>hPa</a:t>
            </a:r>
            <a:r>
              <a:rPr lang="en-US" dirty="0">
                <a:solidFill>
                  <a:prstClr val="black"/>
                </a:solidFill>
              </a:rPr>
              <a:t> vertical shear (</a:t>
            </a:r>
            <a:r>
              <a:rPr lang="en-US" dirty="0" err="1">
                <a:solidFill>
                  <a:prstClr val="black"/>
                </a:solidFill>
              </a:rPr>
              <a:t>kt</a:t>
            </a:r>
            <a:r>
              <a:rPr lang="en-US" dirty="0">
                <a:solidFill>
                  <a:prstClr val="black"/>
                </a:solidFill>
              </a:rPr>
              <a:t>) valid 06 UTC Sept.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1275"/>
            <a:ext cx="66167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Environmental conditions at time of take-off</a:t>
            </a:r>
          </a:p>
        </p:txBody>
      </p:sp>
    </p:spTree>
    <p:extLst>
      <p:ext uri="{BB962C8B-B14F-4D97-AF65-F5344CB8AC3E}">
        <p14:creationId xmlns:p14="http://schemas.microsoft.com/office/powerpoint/2010/main" val="81585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130914.1825.goes13.x.vis1km_high.10LINGRID.65kts-987mb-210N-944W.100p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85725"/>
            <a:ext cx="4978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Satellite imagery prior to mission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94275" y="3760788"/>
            <a:ext cx="630238" cy="173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3810000"/>
            <a:ext cx="18256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attempted eye formation?</a:t>
            </a:r>
          </a:p>
        </p:txBody>
      </p:sp>
    </p:spTree>
    <p:extLst>
      <p:ext uri="{BB962C8B-B14F-4D97-AF65-F5344CB8AC3E}">
        <p14:creationId xmlns:p14="http://schemas.microsoft.com/office/powerpoint/2010/main" val="385973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295400"/>
            <a:ext cx="8686800" cy="52578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Purpose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Collect P-3 TDR data for assimilation into the operational HWRF model, and further test the G-IV TDR system and flight patterns.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Target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TD10/TS Ingrid on 13 Sept in the s. Bay of Campeche; Hurricane Ingrid (5PM) on 14 Sept; barely-Hurricane Ingrid on 15 Sept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P34/93L moved off the w. Yucatan coast on 12 Sept with a 60% (80%) chance of development in 2 (5) days. A ‘go’ decision required the center to be far enough off the s. Bay of Campeche coastline.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7575" y="85725"/>
            <a:ext cx="4822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Satellite imagery during 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488" y="1447800"/>
            <a:ext cx="1992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Visible at 1255 UTC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3625" y="1447800"/>
            <a:ext cx="2124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Infrared at 1255 UTC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447800"/>
            <a:ext cx="2498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91 GHz MW at 1207 UTC</a:t>
            </a:r>
          </a:p>
        </p:txBody>
      </p:sp>
      <p:pic>
        <p:nvPicPr>
          <p:cNvPr id="6150" name="Picture 10" descr="20130915.1255.goes13.x.vis1km_high.10LINGRID.65kts-989mb-224N-956W.100p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873250"/>
            <a:ext cx="2635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20130915.1255.goes13.x.ir1km.10LINGRID.65kts-989mb-224N-956W.94p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1870075"/>
            <a:ext cx="261143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20130915.1207.f16.x.pct.10LINGRID.65kts-989mb-224N-956W.72p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63" y="1828800"/>
            <a:ext cx="261143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740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4600" y="29051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Actual flight track for 130915H1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4625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90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7" t="6509" r="4068" b="1042"/>
          <a:stretch>
            <a:fillRect/>
          </a:stretch>
        </p:blipFill>
        <p:spPr bwMode="auto">
          <a:xfrm>
            <a:off x="558800" y="1566863"/>
            <a:ext cx="38608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7" t="8073" r="3822" b="3645"/>
          <a:stretch>
            <a:fillRect/>
          </a:stretch>
        </p:blipFill>
        <p:spPr bwMode="auto">
          <a:xfrm>
            <a:off x="4648200" y="1614488"/>
            <a:ext cx="39370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1143000"/>
            <a:ext cx="289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Reflectivity at 4 km (</a:t>
            </a:r>
            <a:r>
              <a:rPr lang="en-US" sz="1400" dirty="0" err="1">
                <a:solidFill>
                  <a:prstClr val="black"/>
                </a:solidFill>
              </a:rPr>
              <a:t>dBZ</a:t>
            </a:r>
            <a:r>
              <a:rPr lang="en-US" sz="1400" dirty="0">
                <a:solidFill>
                  <a:prstClr val="black"/>
                </a:solidFill>
              </a:rPr>
              <a:t>) and wind vectors at 2 km (m/s)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1146175"/>
            <a:ext cx="289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Reflectivity at 10 km (</a:t>
            </a:r>
            <a:r>
              <a:rPr lang="en-US" sz="1400" dirty="0" err="1">
                <a:solidFill>
                  <a:prstClr val="black"/>
                </a:solidFill>
              </a:rPr>
              <a:t>dBZ</a:t>
            </a:r>
            <a:r>
              <a:rPr lang="en-US" sz="1400" dirty="0">
                <a:solidFill>
                  <a:prstClr val="black"/>
                </a:solidFill>
              </a:rPr>
              <a:t>) and 2-km winds (black) and 8-km winds (red)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600200" y="4572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Reflectivity and Doppler-derived winds</a:t>
            </a:r>
          </a:p>
        </p:txBody>
      </p:sp>
    </p:spTree>
    <p:extLst>
      <p:ext uri="{BB962C8B-B14F-4D97-AF65-F5344CB8AC3E}">
        <p14:creationId xmlns:p14="http://schemas.microsoft.com/office/powerpoint/2010/main" val="74799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N43 in Ingrid</a:t>
            </a:r>
            <a:br>
              <a:rPr lang="en-US" dirty="0" smtClean="0"/>
            </a:br>
            <a:r>
              <a:rPr lang="en-US" dirty="0" smtClean="0"/>
              <a:t>20130913I1, 20130914I1</a:t>
            </a:r>
            <a:br>
              <a:rPr lang="en-US" dirty="0" smtClean="0"/>
            </a:br>
            <a:r>
              <a:rPr lang="en-US" dirty="0" smtClean="0"/>
              <a:t>and 20130915I1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8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6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 Ingrid - 20130913I1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Sondes</a:t>
            </a:r>
            <a:endParaRPr lang="en-US" dirty="0" smtClean="0"/>
          </a:p>
          <a:p>
            <a:r>
              <a:rPr lang="en-US" dirty="0" smtClean="0"/>
              <a:t>10 AXBTs</a:t>
            </a:r>
          </a:p>
          <a:p>
            <a:r>
              <a:rPr lang="en-US" dirty="0" smtClean="0"/>
              <a:t>W/S legs cut due to proximity to Mexico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838200"/>
            <a:ext cx="394282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838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 Ingrid - 20130914I1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990600"/>
            <a:ext cx="4076700" cy="33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013619"/>
            <a:ext cx="3405981" cy="34059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724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7 </a:t>
            </a:r>
            <a:r>
              <a:rPr lang="en-US" dirty="0" err="1" smtClean="0">
                <a:solidFill>
                  <a:prstClr val="black"/>
                </a:solidFill>
              </a:rPr>
              <a:t>Sondes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10 AXBTs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Figure-4, Ocean Winds racetracks</a:t>
            </a:r>
          </a:p>
          <a:p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en-US" dirty="0" smtClean="0">
                <a:solidFill>
                  <a:prstClr val="black"/>
                </a:solidFill>
              </a:rPr>
              <a:t> penetrations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 Ingrid - 20130915I1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26 </a:t>
            </a:r>
            <a:r>
              <a:rPr lang="en-US" dirty="0" err="1" smtClean="0"/>
              <a:t>Sondes</a:t>
            </a:r>
            <a:endParaRPr lang="en-US" dirty="0" smtClean="0"/>
          </a:p>
          <a:p>
            <a:r>
              <a:rPr lang="en-US" dirty="0" smtClean="0"/>
              <a:t>10 AXBTs</a:t>
            </a:r>
          </a:p>
          <a:p>
            <a:r>
              <a:rPr lang="en-US" dirty="0" smtClean="0"/>
              <a:t>Figure-4, Circumnavigation at ~2RMW, Ocean Winds racetracks, coordination with AV-1 unsuccessful</a:t>
            </a:r>
          </a:p>
          <a:p>
            <a:r>
              <a:rPr lang="en-US" dirty="0" smtClean="0"/>
              <a:t>7 penetrations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8" y="838200"/>
            <a:ext cx="407576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1" y="838200"/>
            <a:ext cx="36575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N43: TC in Shear (15 Sept)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43434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Initial figure-4 helps define RMW and TC center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Circumnavigation pattern at 2xRMW yields another look at core wind/reflectivity and provides </a:t>
            </a:r>
            <a:r>
              <a:rPr lang="en-US" sz="28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azi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-height thermo. structure of PBL via </a:t>
            </a:r>
            <a:r>
              <a:rPr lang="en-US" sz="28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sondes</a:t>
            </a:r>
            <a:endParaRPr lang="en-US" sz="28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data 6-h earlier provides larger-scale context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u="sng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Hypothesis regarding TC weakening in shear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The shear-induced vortex tilt asymmetry outside the eyewall organizes convection there into a wave-1 pattern. </a:t>
            </a:r>
            <a:r>
              <a:rPr lang="en-US" sz="2800" dirty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id-level low-</a:t>
            </a:r>
            <a:r>
              <a:rPr lang="el-GR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θ</a:t>
            </a:r>
            <a:r>
              <a:rPr lang="en-US" sz="2800" baseline="-250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e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air is transported into the PBL via downdrafts (tied to the wave-1 convective asymmetry), and is then brought into the eyewall within the inflow layer.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Reflectivity</a:t>
            </a:r>
          </a:p>
        </p:txBody>
      </p:sp>
      <p:pic>
        <p:nvPicPr>
          <p:cNvPr id="3" name="Picture 2" descr="XY_2.0_dBZ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182" b="8400"/>
          <a:stretch>
            <a:fillRect/>
          </a:stretch>
        </p:blipFill>
        <p:spPr>
          <a:xfrm>
            <a:off x="1828800" y="1447800"/>
            <a:ext cx="5562600" cy="47063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343400" y="3810000"/>
            <a:ext cx="1524000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312420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Y_6.0_VE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82" b="8400"/>
          <a:stretch>
            <a:fillRect/>
          </a:stretch>
        </p:blipFill>
        <p:spPr>
          <a:xfrm>
            <a:off x="4648200" y="1366044"/>
            <a:ext cx="4343400" cy="4185020"/>
          </a:xfrm>
          <a:prstGeom prst="rect">
            <a:avLst/>
          </a:prstGeom>
        </p:spPr>
      </p:pic>
      <p:pic>
        <p:nvPicPr>
          <p:cNvPr id="7" name="Picture 6" descr="XY_2.0_VEC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82" b="8400"/>
          <a:stretch>
            <a:fillRect/>
          </a:stretch>
        </p:blipFill>
        <p:spPr>
          <a:xfrm>
            <a:off x="152400" y="1371600"/>
            <a:ext cx="4343400" cy="418510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Vortex Tilt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10400" y="3474720"/>
            <a:ext cx="1219200" cy="3048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53400" y="342900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1600200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 KM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1600200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 KM</a:t>
            </a:r>
            <a:endParaRPr lang="en-US" sz="4000" dirty="0"/>
          </a:p>
        </p:txBody>
      </p:sp>
      <p:sp>
        <p:nvSpPr>
          <p:cNvPr id="13" name="Oval 12"/>
          <p:cNvSpPr/>
          <p:nvPr/>
        </p:nvSpPr>
        <p:spPr>
          <a:xfrm>
            <a:off x="2362200" y="34290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4290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219200"/>
            <a:ext cx="8610600" cy="533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13 Sept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G-IV 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(9AM) circumnavigation pattern; N43 (2PM) figure-4 pattern</a:t>
            </a:r>
            <a:endParaRPr lang="en-US" sz="3200" noProof="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14 Sept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N42 (2AM) figure-4 pattern; G-IV (9AM) circumnavigation pattern; N43 (2PM) figure-4 and OW pattern</a:t>
            </a:r>
            <a:endParaRPr lang="en-US" sz="3200" b="1" noProof="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15 Sept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N42 (2AM) figure-4 pattern; G-IV (9AM) circumnavigation pattern; N43 (2PM) figure-4, circumnavigation, and OW pattern (recover in Corpus Christi, TX)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04800"/>
            <a:ext cx="71628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Sonde</a:t>
            </a: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-based </a:t>
            </a: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Azi</a:t>
            </a: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-Height </a:t>
            </a: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Vt</a:t>
            </a: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 and </a:t>
            </a: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Vr</a:t>
            </a:r>
            <a:endParaRPr lang="en-US" sz="4000" dirty="0" smtClean="0">
              <a:solidFill>
                <a:srgbClr val="FFFF66"/>
              </a:solidFill>
              <a:latin typeface="Calibri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791200" cy="51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XY_1.0_tan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143000"/>
            <a:ext cx="2663548" cy="2588806"/>
          </a:xfrm>
          <a:prstGeom prst="rect">
            <a:avLst/>
          </a:prstGeom>
        </p:spPr>
      </p:pic>
      <p:pic>
        <p:nvPicPr>
          <p:cNvPr id="8" name="Picture 7" descr="XY_1.0_rad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3810000"/>
            <a:ext cx="2654739" cy="2580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0651" y="114300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1842" y="3811292"/>
            <a:ext cx="514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Vr</a:t>
            </a:r>
            <a:endParaRPr 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6881325" y="1827803"/>
            <a:ext cx="1219200" cy="12191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1325" y="4490484"/>
            <a:ext cx="1219200" cy="12191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60208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0010" y="33624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28600"/>
            <a:ext cx="73152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Sonde</a:t>
            </a: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-based </a:t>
            </a:r>
            <a:r>
              <a:rPr lang="en-US" sz="4000" dirty="0" err="1" smtClean="0">
                <a:solidFill>
                  <a:srgbClr val="FFFF66"/>
                </a:solidFill>
                <a:latin typeface="Calibri" pitchFamily="34" charset="0"/>
              </a:rPr>
              <a:t>Azi</a:t>
            </a: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-Height T’ and RH’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715000" cy="510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XY_2.0_dBZ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2286000"/>
            <a:ext cx="2818264" cy="2520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2286000"/>
            <a:ext cx="7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dBZ</a:t>
            </a:r>
            <a:endParaRPr lang="en-US" sz="2800" b="1" dirty="0"/>
          </a:p>
        </p:txBody>
      </p:sp>
      <p:sp>
        <p:nvSpPr>
          <p:cNvPr id="2" name="Oval 1"/>
          <p:cNvSpPr/>
          <p:nvPr/>
        </p:nvSpPr>
        <p:spPr>
          <a:xfrm>
            <a:off x="6914905" y="2936535"/>
            <a:ext cx="1219200" cy="12191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4191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13 Sept – AV6 cancelled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15 Sept – AV1 aborted in pattern </a:t>
            </a:r>
            <a:r>
              <a:rPr lang="en-US" sz="3200" dirty="0" smtClean="0">
                <a:solidFill>
                  <a:srgbClr val="FFC000"/>
                </a:solidFill>
                <a:ea typeface="ＭＳ Ｐゴシック" charset="-128"/>
                <a:cs typeface="ＭＳ Ｐゴシック" charset="-128"/>
                <a:sym typeface="Wingdings" pitchFamily="2" charset="2"/>
              </a:rPr>
              <a:t> N43 mission</a:t>
            </a:r>
            <a:endParaRPr lang="en-US" sz="3200" dirty="0" smtClean="0">
              <a:solidFill>
                <a:srgbClr val="FFC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NASA HS3 Coordination</a:t>
            </a:r>
          </a:p>
        </p:txBody>
      </p:sp>
    </p:spTree>
    <p:extLst>
      <p:ext uri="{BB962C8B-B14F-4D97-AF65-F5344CB8AC3E}">
        <p14:creationId xmlns:p14="http://schemas.microsoft.com/office/powerpoint/2010/main" val="1270491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447800"/>
            <a:ext cx="86106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N42 TDR: </a:t>
            </a:r>
            <a:r>
              <a:rPr lang="en-US" sz="24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jobfile_display</a:t>
            </a:r>
            <a:r>
              <a:rPr lang="en-US" sz="24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window minimized when fields were clicked (temporary solution was to create job files on the ground)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Long ferries limited the time in pattern. Re-evaluate the decision not to recover in Corpus Christi on 13 Sept.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Others? [Or postpone until after HWIND/Modeling/HEDAS discussion...]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Additional Issues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5403" y="26670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HWIND/Modeling/HEDAS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3"/>
          <p:cNvSpPr txBox="1">
            <a:spLocks noChangeArrowheads="1"/>
          </p:cNvSpPr>
          <p:nvPr/>
        </p:nvSpPr>
        <p:spPr bwMode="auto">
          <a:xfrm>
            <a:off x="2473325" y="652463"/>
            <a:ext cx="3725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66"/>
                </a:solidFill>
              </a:rPr>
              <a:t>12 analysis from 9/12-16/13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66"/>
                </a:solidFill>
              </a:rPr>
              <a:t>33 analysis performed in 2013  </a:t>
            </a:r>
          </a:p>
        </p:txBody>
      </p:sp>
      <p:pic>
        <p:nvPicPr>
          <p:cNvPr id="2050" name="Picture 4" descr="AL102013_0916_0730_contour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4"/>
          <a:stretch>
            <a:fillRect/>
          </a:stretch>
        </p:blipFill>
        <p:spPr bwMode="auto">
          <a:xfrm>
            <a:off x="2322559" y="1447800"/>
            <a:ext cx="40274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755900" y="96838"/>
            <a:ext cx="292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 b="1" dirty="0">
                <a:solidFill>
                  <a:srgbClr val="FFFF66"/>
                </a:solidFill>
              </a:rPr>
              <a:t>H*Wind during Ingrid</a:t>
            </a:r>
          </a:p>
        </p:txBody>
      </p:sp>
    </p:spTree>
    <p:extLst>
      <p:ext uri="{BB962C8B-B14F-4D97-AF65-F5344CB8AC3E}">
        <p14:creationId xmlns:p14="http://schemas.microsoft.com/office/powerpoint/2010/main" val="1620299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HEDAS EXPERIMENTS - ASSIMILATED OBSERVATIONS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33028"/>
              </p:ext>
            </p:extLst>
          </p:nvPr>
        </p:nvGraphicFramePr>
        <p:xfrm>
          <a:off x="-9" y="1417643"/>
          <a:ext cx="9144018" cy="3020700"/>
        </p:xfrm>
        <a:graphic>
          <a:graphicData uri="http://schemas.openxmlformats.org/drawingml/2006/table">
            <a:tbl>
              <a:tblPr/>
              <a:tblGrid>
                <a:gridCol w="605027"/>
                <a:gridCol w="605027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11668"/>
                <a:gridCol w="430969"/>
                <a:gridCol w="448658"/>
                <a:gridCol w="467649"/>
              </a:tblGrid>
              <a:tr h="15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LEVEL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SFMR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Dropsondes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Doppler Superobs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AMVs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AIRS Retrievals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GPS-RO Retrievals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MISSIONS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Force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G-IV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Force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Force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G-IV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HS-3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G-IV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2013091218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2013091300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2013091312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2013091318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15,554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15,554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20,638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2013091400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20,372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20,372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25,055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2013091406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2013091412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42, 49, 307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26,089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28,160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34,743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2013091418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8,513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16,785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23,776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2013091500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10,683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10,683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16,964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2013091506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42, 307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5,889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11,788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2013091512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42, 49, 307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3,829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21,396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28,447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2013091518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1,464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17,810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23,976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2013091600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16,430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16,430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23,944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2013091612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1,366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1,326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10,638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14,022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3,352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28,012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2,868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5,467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1,369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3,775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5,641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111,388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41,691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153,079</a:t>
                      </a:r>
                    </a:p>
                  </a:txBody>
                  <a:tcPr marL="5614" marR="5614" marT="56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20,621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8,655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2,103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223,578</a:t>
                      </a:r>
                    </a:p>
                  </a:txBody>
                  <a:tcPr marL="5614" marR="5614" marT="5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2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HEDAS EXPERIMENTS - ASSIMILATED OBSERVATIONS</a:t>
            </a:r>
            <a:br>
              <a:rPr lang="en-US" sz="3200" dirty="0" smtClean="0"/>
            </a:br>
            <a:r>
              <a:rPr lang="en-US" sz="3200" dirty="0" smtClean="0"/>
              <a:t>By Case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85519"/>
              </p:ext>
            </p:extLst>
          </p:nvPr>
        </p:nvGraphicFramePr>
        <p:xfrm>
          <a:off x="2914650" y="1900097"/>
          <a:ext cx="3314700" cy="3553460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MISSIONS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2013091218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2013091318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42, 49, 307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2013091418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42, 307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11,788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42, 49, 307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2013091518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2013091600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43, 303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2013091612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223,578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75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HEDAS EXPERIMENTS - ASSIMILATED OBSERVATIONS</a:t>
            </a:r>
            <a:br>
              <a:rPr lang="en-US" sz="3200" dirty="0" smtClean="0"/>
            </a:br>
            <a:r>
              <a:rPr lang="en-US" sz="3200" dirty="0" smtClean="0"/>
              <a:t>By Platform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8144"/>
              </p:ext>
            </p:extLst>
          </p:nvPr>
        </p:nvGraphicFramePr>
        <p:xfrm>
          <a:off x="620636" y="3231543"/>
          <a:ext cx="2832100" cy="1760220"/>
        </p:xfrm>
        <a:graphic>
          <a:graphicData uri="http://schemas.openxmlformats.org/drawingml/2006/table">
            <a:tbl>
              <a:tblPr/>
              <a:tblGrid>
                <a:gridCol w="1803400"/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Level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SFMR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Dropsondes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Doppler Superobs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153,079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AMVs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AIRS Retrievals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Satellite GPS-RO Retrievals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223,578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28859"/>
              </p:ext>
            </p:extLst>
          </p:nvPr>
        </p:nvGraphicFramePr>
        <p:xfrm>
          <a:off x="3920582" y="1914074"/>
          <a:ext cx="5223417" cy="395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416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HEDAS EXPERIMENTS - ASSIMILATED OBSERVATIONS</a:t>
            </a:r>
            <a:br>
              <a:rPr lang="en-US" sz="3200" dirty="0" smtClean="0"/>
            </a:br>
            <a:r>
              <a:rPr lang="en-US" sz="3200" dirty="0" smtClean="0"/>
              <a:t>By Aircraft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00234"/>
              </p:ext>
            </p:extLst>
          </p:nvPr>
        </p:nvGraphicFramePr>
        <p:xfrm>
          <a:off x="573335" y="3202360"/>
          <a:ext cx="2806700" cy="1760220"/>
        </p:xfrm>
        <a:graphic>
          <a:graphicData uri="http://schemas.openxmlformats.org/drawingml/2006/table">
            <a:tbl>
              <a:tblPr/>
              <a:tblGrid>
                <a:gridCol w="1803400"/>
                <a:gridCol w="1003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AIRCRAFT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125,994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Force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G-IV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48,818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GPS-RO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223,578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019118"/>
              </p:ext>
            </p:extLst>
          </p:nvPr>
        </p:nvGraphicFramePr>
        <p:xfrm>
          <a:off x="3996510" y="2112012"/>
          <a:ext cx="4959248" cy="394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13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Highlights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219200"/>
            <a:ext cx="8610600" cy="533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Scientifically interesting case of intensification from TD to Hurricane under sustained moderate westerly vertical wind shear.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62000" y="3048000"/>
          <a:ext cx="78486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09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13th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09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14th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09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15th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423" y="-651866"/>
            <a:ext cx="4822031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297" y="-651866"/>
            <a:ext cx="4822031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116086" y="4268392"/>
            <a:ext cx="8911828" cy="17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Ingrid only, including satellite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HEDAS improved upon HWRF track forecasts 58% of the times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HEDAS improved upon HWRF intensity forecasts 43% of the times</a:t>
            </a:r>
          </a:p>
        </p:txBody>
      </p:sp>
    </p:spTree>
    <p:extLst>
      <p:ext uri="{BB962C8B-B14F-4D97-AF65-F5344CB8AC3E}">
        <p14:creationId xmlns:p14="http://schemas.microsoft.com/office/powerpoint/2010/main" val="2322039707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Basin-wide HWRF Forecast Preliminary Evaluation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for HFP Hurricane Ingrid Debrief</a:t>
            </a:r>
          </a:p>
          <a:p>
            <a:r>
              <a:rPr lang="en-US" dirty="0" smtClean="0"/>
              <a:t>Thursday, 26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6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Ingrid </a:t>
            </a:r>
            <a:r>
              <a:rPr lang="en-US" dirty="0"/>
              <a:t>F</a:t>
            </a:r>
            <a:r>
              <a:rPr lang="en-US" dirty="0" smtClean="0"/>
              <a:t>orecast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forecasts: 19 (18Z 9/12-06Z 9/17)</a:t>
            </a:r>
          </a:p>
          <a:p>
            <a:r>
              <a:rPr lang="en-US" dirty="0" smtClean="0"/>
              <a:t>Genesis forecast: </a:t>
            </a:r>
            <a:r>
              <a:rPr lang="en-US" dirty="0"/>
              <a:t>5</a:t>
            </a:r>
            <a:r>
              <a:rPr lang="en-US" dirty="0" smtClean="0"/>
              <a:t> (00Z 9/09-00Z 9/12) (Forecast by NPS Montgomery’s group)</a:t>
            </a:r>
          </a:p>
          <a:p>
            <a:r>
              <a:rPr lang="en-US" dirty="0" smtClean="0"/>
              <a:t>Good track forecast after 06Z 9/14</a:t>
            </a:r>
          </a:p>
          <a:p>
            <a:r>
              <a:rPr lang="en-US" dirty="0" smtClean="0"/>
              <a:t>Good intensity forecast after 00Z 9/15</a:t>
            </a:r>
          </a:p>
        </p:txBody>
      </p:sp>
    </p:spTree>
    <p:extLst>
      <p:ext uri="{BB962C8B-B14F-4D97-AF65-F5344CB8AC3E}">
        <p14:creationId xmlns:p14="http://schemas.microsoft.com/office/powerpoint/2010/main" val="196978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Ingrid Track Forecast Error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886920"/>
              </p:ext>
            </p:extLst>
          </p:nvPr>
        </p:nvGraphicFramePr>
        <p:xfrm>
          <a:off x="948531" y="1413760"/>
          <a:ext cx="724693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3546" y="5735748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Forecast (hour)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4027" y="3254250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Absolute Error (NM)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13499"/>
              </p:ext>
            </p:extLst>
          </p:nvPr>
        </p:nvGraphicFramePr>
        <p:xfrm>
          <a:off x="1386898" y="6137584"/>
          <a:ext cx="6057900" cy="457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CASE#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9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Track Forecast Error (Atlantic)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057757"/>
              </p:ext>
            </p:extLst>
          </p:nvPr>
        </p:nvGraphicFramePr>
        <p:xfrm>
          <a:off x="948531" y="1417638"/>
          <a:ext cx="724693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94027" y="3254250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Absolute Error (NM)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546" y="5735748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Forecast (hour)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93500"/>
              </p:ext>
            </p:extLst>
          </p:nvPr>
        </p:nvGraphicFramePr>
        <p:xfrm>
          <a:off x="1386898" y="6137584"/>
          <a:ext cx="6057900" cy="457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CASE#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82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04099"/>
              </p:ext>
            </p:extLst>
          </p:nvPr>
        </p:nvGraphicFramePr>
        <p:xfrm>
          <a:off x="948531" y="1417638"/>
          <a:ext cx="724693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94027" y="3254250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Absolute Error (</a:t>
            </a:r>
            <a:r>
              <a:rPr lang="en-US" dirty="0" err="1" smtClean="0">
                <a:solidFill>
                  <a:prstClr val="black"/>
                </a:solidFill>
              </a:rPr>
              <a:t>kt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Ingrid Intensity Forecast Error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3546" y="5735748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Forecast (hour)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61306"/>
              </p:ext>
            </p:extLst>
          </p:nvPr>
        </p:nvGraphicFramePr>
        <p:xfrm>
          <a:off x="1386898" y="6137584"/>
          <a:ext cx="6057900" cy="457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CASE#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113338"/>
              </p:ext>
            </p:extLst>
          </p:nvPr>
        </p:nvGraphicFramePr>
        <p:xfrm>
          <a:off x="948531" y="1414397"/>
          <a:ext cx="724693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94027" y="3254250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Absolute Error (</a:t>
            </a:r>
            <a:r>
              <a:rPr lang="en-US" dirty="0" err="1" smtClean="0">
                <a:solidFill>
                  <a:prstClr val="black"/>
                </a:solidFill>
              </a:rPr>
              <a:t>kt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 Intensity Forecast Error (Atlantic)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3546" y="5735748"/>
            <a:ext cx="215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Forecast (hour)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08006"/>
              </p:ext>
            </p:extLst>
          </p:nvPr>
        </p:nvGraphicFramePr>
        <p:xfrm>
          <a:off x="1386898" y="6137584"/>
          <a:ext cx="6057900" cy="457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CASE#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</a:t>
            </a:r>
            <a:r>
              <a:rPr lang="en-US" dirty="0"/>
              <a:t>F</a:t>
            </a:r>
            <a:r>
              <a:rPr lang="en-US" dirty="0" smtClean="0"/>
              <a:t>orecast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4" t="3" r="7913" b="46665"/>
          <a:stretch/>
        </p:blipFill>
        <p:spPr>
          <a:xfrm>
            <a:off x="39516" y="1696932"/>
            <a:ext cx="446227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" t="3" r="2286" b="46665"/>
          <a:stretch/>
        </p:blipFill>
        <p:spPr>
          <a:xfrm>
            <a:off x="4364476" y="1696932"/>
            <a:ext cx="47548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Forecast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0" r="7868" b="46667"/>
          <a:stretch/>
        </p:blipFill>
        <p:spPr>
          <a:xfrm>
            <a:off x="36576" y="1700784"/>
            <a:ext cx="446227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1" r="2315" b="46667"/>
          <a:stretch/>
        </p:blipFill>
        <p:spPr>
          <a:xfrm>
            <a:off x="4361688" y="1700784"/>
            <a:ext cx="47548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Forecast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" r="2357" b="46667"/>
          <a:stretch/>
        </p:blipFill>
        <p:spPr>
          <a:xfrm>
            <a:off x="2269251" y="1700784"/>
            <a:ext cx="47548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Highlights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" y="1219200"/>
            <a:ext cx="8953500" cy="53340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NOAA flights referenced in NHC discussions: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</a:rPr>
              <a:t>13 Sept (5PM): THE </a:t>
            </a:r>
            <a:r>
              <a:rPr lang="en-US" sz="1600" dirty="0">
                <a:solidFill>
                  <a:srgbClr val="FFFF66"/>
                </a:solidFill>
              </a:rPr>
              <a:t>CENTRAL PRESSURE ESTIMATED FROM A DROPSONDE FROM THE </a:t>
            </a:r>
            <a:r>
              <a:rPr lang="en-US" sz="1600" dirty="0">
                <a:solidFill>
                  <a:srgbClr val="FFC000"/>
                </a:solidFill>
              </a:rPr>
              <a:t>NOAA G-IV JET</a:t>
            </a:r>
            <a:r>
              <a:rPr lang="en-US" sz="1600" dirty="0">
                <a:solidFill>
                  <a:srgbClr val="FFFF66"/>
                </a:solidFill>
              </a:rPr>
              <a:t> EARLIER TODAY WAS 999 MB</a:t>
            </a:r>
            <a:r>
              <a:rPr lang="en-US" sz="1600" dirty="0" smtClean="0">
                <a:solidFill>
                  <a:srgbClr val="FFFF66"/>
                </a:solidFill>
              </a:rPr>
              <a:t>.</a:t>
            </a: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  <a:ea typeface="ＭＳ Ｐゴシック" charset="-128"/>
              </a:rPr>
              <a:t>13 Sept (8PM): </a:t>
            </a:r>
            <a:r>
              <a:rPr lang="en-US" sz="1600" dirty="0" smtClean="0">
                <a:solidFill>
                  <a:srgbClr val="FFFF66"/>
                </a:solidFill>
              </a:rPr>
              <a:t>DATA </a:t>
            </a:r>
            <a:r>
              <a:rPr lang="en-US" sz="1600" dirty="0">
                <a:solidFill>
                  <a:srgbClr val="FFFF66"/>
                </a:solidFill>
              </a:rPr>
              <a:t>FROM </a:t>
            </a:r>
            <a:r>
              <a:rPr lang="en-US" sz="1600" dirty="0">
                <a:solidFill>
                  <a:srgbClr val="FFC000"/>
                </a:solidFill>
              </a:rPr>
              <a:t>NOAA</a:t>
            </a:r>
            <a:r>
              <a:rPr lang="en-US" sz="1600" dirty="0">
                <a:solidFill>
                  <a:srgbClr val="FFFF66"/>
                </a:solidFill>
              </a:rPr>
              <a:t> AND AIR FORCE RESERVE </a:t>
            </a:r>
            <a:r>
              <a:rPr lang="en-US" sz="1600" dirty="0">
                <a:solidFill>
                  <a:srgbClr val="FFC000"/>
                </a:solidFill>
              </a:rPr>
              <a:t>HURRICANE HUNTER AIRCRAFT </a:t>
            </a:r>
            <a:r>
              <a:rPr lang="en-US" sz="1600" dirty="0">
                <a:solidFill>
                  <a:srgbClr val="FFFF66"/>
                </a:solidFill>
              </a:rPr>
              <a:t>INDICATE THAT INGRID HAS </a:t>
            </a:r>
            <a:r>
              <a:rPr lang="en-US" sz="1600" dirty="0" smtClean="0">
                <a:solidFill>
                  <a:srgbClr val="FFFF66"/>
                </a:solidFill>
              </a:rPr>
              <a:t>STRENGTHENED...AIRCRAFT </a:t>
            </a:r>
            <a:r>
              <a:rPr lang="en-US" sz="1600" dirty="0">
                <a:solidFill>
                  <a:srgbClr val="FFFF66"/>
                </a:solidFill>
              </a:rPr>
              <a:t>DATA ALSO INDICATE THAT THE WIND FIELD HAS EXPANDED IN </a:t>
            </a:r>
            <a:r>
              <a:rPr lang="en-US" sz="1600" dirty="0" smtClean="0">
                <a:solidFill>
                  <a:srgbClr val="FFFF66"/>
                </a:solidFill>
              </a:rPr>
              <a:t>SIZE.</a:t>
            </a: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</a:rPr>
              <a:t>14 Sept (2PM): SATELLITE </a:t>
            </a:r>
            <a:r>
              <a:rPr lang="en-US" sz="1600" dirty="0">
                <a:solidFill>
                  <a:srgbClr val="FFFF66"/>
                </a:solidFill>
              </a:rPr>
              <a:t>IMAGES AND INFORMATION FROM THE METEOROLOGIST ONBOARD THE </a:t>
            </a:r>
            <a:r>
              <a:rPr lang="en-US" sz="1600" dirty="0">
                <a:solidFill>
                  <a:srgbClr val="FFC000"/>
                </a:solidFill>
              </a:rPr>
              <a:t>NOAA JET </a:t>
            </a:r>
            <a:r>
              <a:rPr lang="en-US" sz="1600" dirty="0">
                <a:solidFill>
                  <a:srgbClr val="FFFF66"/>
                </a:solidFill>
              </a:rPr>
              <a:t>SUGGEST THAT AN EYE COULD FORMING.</a:t>
            </a:r>
            <a:endParaRPr lang="en-US" sz="1600" dirty="0" smtClean="0">
              <a:solidFill>
                <a:srgbClr val="FFFF66"/>
              </a:solidFill>
            </a:endParaRP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  <a:ea typeface="ＭＳ Ｐゴシック" charset="-128"/>
              </a:rPr>
              <a:t>14 Sept (11PM): </a:t>
            </a:r>
            <a:r>
              <a:rPr lang="en-US" sz="1600" dirty="0" smtClean="0">
                <a:solidFill>
                  <a:srgbClr val="FFFF66"/>
                </a:solidFill>
              </a:rPr>
              <a:t>THE </a:t>
            </a:r>
            <a:r>
              <a:rPr lang="en-US" sz="1600" dirty="0">
                <a:solidFill>
                  <a:srgbClr val="FFC000"/>
                </a:solidFill>
              </a:rPr>
              <a:t>NOAA P-3 </a:t>
            </a:r>
            <a:r>
              <a:rPr lang="en-US" sz="1600" dirty="0">
                <a:solidFill>
                  <a:srgbClr val="FFFF66"/>
                </a:solidFill>
              </a:rPr>
              <a:t>REPORTED SEVERAL SFMR WINDS IN THE 70-75 KT RANGE AFTER CORRECTING FOR THE INFLUENCE OF RAIN...AND DATA FROM TWO DROPSONDES NORTHEAST OF THE CENTER FROM THE </a:t>
            </a:r>
            <a:r>
              <a:rPr lang="en-US" sz="1600" dirty="0">
                <a:solidFill>
                  <a:srgbClr val="FFC000"/>
                </a:solidFill>
              </a:rPr>
              <a:t>NOAA AIRCRAFT </a:t>
            </a:r>
            <a:r>
              <a:rPr lang="en-US" sz="1600" dirty="0">
                <a:solidFill>
                  <a:srgbClr val="FFFF66"/>
                </a:solidFill>
              </a:rPr>
              <a:t>ALSO SUGGEST SURFACE WINDS IN THE 70-75 KT </a:t>
            </a:r>
            <a:r>
              <a:rPr lang="en-US" sz="1600" dirty="0" smtClean="0">
                <a:solidFill>
                  <a:srgbClr val="FFFF66"/>
                </a:solidFill>
              </a:rPr>
              <a:t>RANGE...MICROWAVE </a:t>
            </a:r>
            <a:r>
              <a:rPr lang="en-US" sz="1600" dirty="0">
                <a:solidFill>
                  <a:srgbClr val="FFFF66"/>
                </a:solidFill>
              </a:rPr>
              <a:t>IMAGERY SHOWED THE FORMATION OF A PARTIAL EYEWALL...WHICH WAS ALSO NOTED BY PERSONNEL ON THE </a:t>
            </a:r>
            <a:r>
              <a:rPr lang="en-US" sz="1600" dirty="0">
                <a:solidFill>
                  <a:srgbClr val="FFC000"/>
                </a:solidFill>
              </a:rPr>
              <a:t>NOAA AIRCRAFT</a:t>
            </a:r>
            <a:r>
              <a:rPr lang="en-US" sz="1600" dirty="0">
                <a:solidFill>
                  <a:srgbClr val="FFFF66"/>
                </a:solidFill>
              </a:rPr>
              <a:t>. </a:t>
            </a:r>
            <a:endParaRPr lang="en-US" sz="1600" dirty="0" smtClean="0">
              <a:solidFill>
                <a:srgbClr val="FFFF66"/>
              </a:solidFill>
            </a:endParaRP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</a:rPr>
              <a:t>15 Sept (11AM): </a:t>
            </a:r>
            <a:r>
              <a:rPr lang="en-US" sz="1600" dirty="0" smtClean="0">
                <a:solidFill>
                  <a:srgbClr val="FFC000"/>
                </a:solidFill>
              </a:rPr>
              <a:t>NOAA</a:t>
            </a:r>
            <a:r>
              <a:rPr lang="en-US" sz="1600" dirty="0" smtClean="0">
                <a:solidFill>
                  <a:srgbClr val="FFFF66"/>
                </a:solidFill>
              </a:rPr>
              <a:t> </a:t>
            </a:r>
            <a:r>
              <a:rPr lang="en-US" sz="1600" dirty="0">
                <a:solidFill>
                  <a:srgbClr val="FFFF66"/>
                </a:solidFill>
              </a:rPr>
              <a:t>AND AIR FORCE RESERVE </a:t>
            </a:r>
            <a:r>
              <a:rPr lang="en-US" sz="1600" dirty="0">
                <a:solidFill>
                  <a:srgbClr val="FFC000"/>
                </a:solidFill>
              </a:rPr>
              <a:t>AIRCRAFT</a:t>
            </a:r>
            <a:r>
              <a:rPr lang="en-US" sz="1600" dirty="0">
                <a:solidFill>
                  <a:srgbClr val="FFFF66"/>
                </a:solidFill>
              </a:rPr>
              <a:t> JUST COMPLETED SEVERAL HOURS OF INVESTIGATION OF INGRID...AND FOUND LITTLE TO INDICATE THAT THE CYCLONE IS STILL A HURRICANE</a:t>
            </a:r>
            <a:r>
              <a:rPr lang="en-US" sz="1600" dirty="0" smtClean="0">
                <a:solidFill>
                  <a:srgbClr val="FFFF66"/>
                </a:solidFill>
              </a:rPr>
              <a:t>.</a:t>
            </a: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</a:rPr>
              <a:t>15 Sept (5PM): VISIBLE </a:t>
            </a:r>
            <a:r>
              <a:rPr lang="en-US" sz="1600" dirty="0">
                <a:solidFill>
                  <a:srgbClr val="FFFF66"/>
                </a:solidFill>
              </a:rPr>
              <a:t>SATELLITE IMAGES AND DROPSONDE DATA FROM A </a:t>
            </a:r>
            <a:r>
              <a:rPr lang="en-US" sz="1600" dirty="0">
                <a:solidFill>
                  <a:srgbClr val="FFC000"/>
                </a:solidFill>
              </a:rPr>
              <a:t>NOAA G-IV </a:t>
            </a:r>
            <a:r>
              <a:rPr lang="en-US" sz="1600" dirty="0">
                <a:solidFill>
                  <a:srgbClr val="FFFF66"/>
                </a:solidFill>
              </a:rPr>
              <a:t>MISSION INDICATE THAT THE CENTER OF INGRID REMAINS NEAR THE WESTERN EDGE OF THE DEEP CONVECTION DUE TO MODERATE WESTERLY SHEAR</a:t>
            </a:r>
            <a:r>
              <a:rPr lang="en-US" sz="1600" dirty="0" smtClean="0">
                <a:solidFill>
                  <a:srgbClr val="FFFF66"/>
                </a:solidFill>
              </a:rPr>
              <a:t>.</a:t>
            </a:r>
          </a:p>
          <a:p>
            <a:pPr marL="457200" indent="-22542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66"/>
                </a:solidFill>
              </a:rPr>
              <a:t>15 Sept (11PM): AROUND </a:t>
            </a:r>
            <a:r>
              <a:rPr lang="en-US" sz="1600" dirty="0">
                <a:solidFill>
                  <a:srgbClr val="FFFF66"/>
                </a:solidFill>
              </a:rPr>
              <a:t>21-22Z...A </a:t>
            </a:r>
            <a:r>
              <a:rPr lang="en-US" sz="1600" dirty="0">
                <a:solidFill>
                  <a:srgbClr val="FFC000"/>
                </a:solidFill>
              </a:rPr>
              <a:t>NOAA AIRCRAFT </a:t>
            </a:r>
            <a:r>
              <a:rPr lang="en-US" sz="1600" dirty="0">
                <a:solidFill>
                  <a:srgbClr val="FFFF66"/>
                </a:solidFill>
              </a:rPr>
              <a:t>MEASURED A CENTRAL PRESSURE OF </a:t>
            </a:r>
            <a:r>
              <a:rPr lang="en-US" sz="1600" dirty="0" smtClean="0">
                <a:solidFill>
                  <a:srgbClr val="FFFF66"/>
                </a:solidFill>
              </a:rPr>
              <a:t>987 MB</a:t>
            </a:r>
            <a:r>
              <a:rPr lang="en-US" sz="1600" dirty="0">
                <a:solidFill>
                  <a:srgbClr val="FFFF66"/>
                </a:solidFill>
              </a:rPr>
              <a:t>.</a:t>
            </a:r>
            <a:endParaRPr lang="en-US" sz="1600" noProof="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7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935" y="1417638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58" y="1417638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57" y="1417638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81" y="1417638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Highlights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219200"/>
            <a:ext cx="8686800" cy="5334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and P-3 </a:t>
            </a:r>
            <a:r>
              <a:rPr lang="en-US" sz="3200" noProof="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QC’d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TDR data transmitted to the ground in real time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6-hourly TDR sampling of the TC core region between the N42 and N43 flights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circumnavigation pattern flown at 60, 90, and 120 nm radius (~4-8xRMW) from TC center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Ground-based 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sonde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processing and TDR job file creation tested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TC-in-shear pattern tested during N43’s last flight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noProof="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3352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TDR (</a:t>
            </a:r>
            <a:r>
              <a:rPr lang="en-US" sz="3200" noProof="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Gamache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N42 TDR (Rogers)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N43 TDR/Shear (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Uhlhorn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Reasor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Ocean Winds (Chang)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Science Discussions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G-IV TDR in Ingrid</a:t>
            </a:r>
            <a:br>
              <a:rPr lang="en-US" dirty="0" smtClean="0"/>
            </a:br>
            <a:r>
              <a:rPr lang="en-US" dirty="0" smtClean="0"/>
              <a:t>20130913N1, 20130914N1</a:t>
            </a:r>
            <a:br>
              <a:rPr lang="en-US" dirty="0" smtClean="0"/>
            </a:br>
            <a:r>
              <a:rPr lang="en-US" dirty="0" smtClean="0"/>
              <a:t>and 20130915N1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6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2536</Words>
  <Application>Microsoft Macintosh PowerPoint</Application>
  <PresentationFormat>On-screen Show (4:3)</PresentationFormat>
  <Paragraphs>727</Paragraphs>
  <Slides>63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1_Office Theme</vt:lpstr>
      <vt:lpstr>Black</vt:lpstr>
      <vt:lpstr>Office Theme</vt:lpstr>
      <vt:lpstr>2_Office Theme</vt:lpstr>
      <vt:lpstr>3_Office Theme</vt:lpstr>
      <vt:lpstr>4_Office Theme</vt:lpstr>
      <vt:lpstr>Title &amp; Subtitle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G-IV TDR in Ingrid 20130913N1, 20130914N1 and 20130915N1</vt:lpstr>
      <vt:lpstr>PowerPoint Presentation</vt:lpstr>
      <vt:lpstr>G-IV analyses during Ingrid</vt:lpstr>
      <vt:lpstr>G-IV analyses during Ingrid</vt:lpstr>
      <vt:lpstr>PowerPoint Presentation</vt:lpstr>
      <vt:lpstr>PowerPoint Presentation</vt:lpstr>
      <vt:lpstr>PowerPoint Presentation</vt:lpstr>
      <vt:lpstr>Takeaway points</vt:lpstr>
      <vt:lpstr>N42 in Ingrid 20130914H1, 20130915H1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N43 in Ingrid 20130913I1, 20130914I1 and 20130915I1</vt:lpstr>
      <vt:lpstr>TS Ingrid - 20130913I1</vt:lpstr>
      <vt:lpstr>H Ingrid - 20130914I1</vt:lpstr>
      <vt:lpstr>H Ingrid - 20130915I1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HEDAS EXPERIMENTS - ASSIMILATED OBSERVATIONS</vt:lpstr>
      <vt:lpstr>HEDAS EXPERIMENTS - ASSIMILATED OBSERVATIONS By Case</vt:lpstr>
      <vt:lpstr>HEDAS EXPERIMENTS - ASSIMILATED OBSERVATIONS By Platform</vt:lpstr>
      <vt:lpstr>HEDAS EXPERIMENTS - ASSIMILATED OBSERVATIONS By Aircraft</vt:lpstr>
      <vt:lpstr>PowerPoint Presentation</vt:lpstr>
      <vt:lpstr>Basin-wide HWRF Forecast Preliminary Evaluation</vt:lpstr>
      <vt:lpstr>Ingrid Forecast Summary</vt:lpstr>
      <vt:lpstr>Ingrid Track Forecast Error</vt:lpstr>
      <vt:lpstr>2013 Track Forecast Error (Atlantic)</vt:lpstr>
      <vt:lpstr>Ingrid Intensity Forecast Error</vt:lpstr>
      <vt:lpstr>2013 Intensity Forecast Error (Atlantic)</vt:lpstr>
      <vt:lpstr>Genesis Forecast</vt:lpstr>
      <vt:lpstr>Genesis Forecast</vt:lpstr>
      <vt:lpstr>Genesis Forecast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Frank Marks</cp:lastModifiedBy>
  <cp:revision>138</cp:revision>
  <dcterms:created xsi:type="dcterms:W3CDTF">2006-08-16T00:00:00Z</dcterms:created>
  <dcterms:modified xsi:type="dcterms:W3CDTF">2013-09-30T01:37:06Z</dcterms:modified>
</cp:coreProperties>
</file>