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8" r:id="rId2"/>
    <p:sldId id="259" r:id="rId3"/>
    <p:sldId id="283" r:id="rId4"/>
    <p:sldId id="257" r:id="rId5"/>
    <p:sldId id="297" r:id="rId6"/>
    <p:sldId id="286" r:id="rId7"/>
    <p:sldId id="288" r:id="rId8"/>
    <p:sldId id="290" r:id="rId9"/>
    <p:sldId id="287" r:id="rId10"/>
    <p:sldId id="294" r:id="rId11"/>
    <p:sldId id="295" r:id="rId12"/>
    <p:sldId id="296" r:id="rId13"/>
    <p:sldId id="291" r:id="rId14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2" d="100"/>
          <a:sy n="112" d="100"/>
        </p:scale>
        <p:origin x="-948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F37D45-1A37-47B9-9F59-8387878D168E}" type="datetimeFigureOut">
              <a:rPr lang="en-US" smtClean="0"/>
              <a:t>2/16/2012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6D3059-517F-4883-8151-6CC4A61E80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4317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64820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64820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r">
              <a:defRPr sz="1200"/>
            </a:lvl1pPr>
          </a:lstStyle>
          <a:p>
            <a:fld id="{4ACBB55A-9353-4E58-91D5-DDC38A8C1721}" type="datetimeFigureOut">
              <a:rPr lang="en-US" smtClean="0"/>
              <a:pPr/>
              <a:t>2/16/2012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82" tIns="46191" rIns="92382" bIns="4619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1"/>
            <a:ext cx="5486400" cy="4183380"/>
          </a:xfrm>
          <a:prstGeom prst="rect">
            <a:avLst/>
          </a:prstGeom>
        </p:spPr>
        <p:txBody>
          <a:bodyPr vert="horz" lIns="92382" tIns="46191" rIns="92382" bIns="4619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r">
              <a:defRPr sz="1200"/>
            </a:lvl1pPr>
          </a:lstStyle>
          <a:p>
            <a:fld id="{8A420388-4E1C-46DA-99D2-EB24BF7424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131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20388-4E1C-46DA-99D2-EB24BF7424D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932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D9BCE-F352-4112-ABC0-36074453173D}" type="datetime1">
              <a:rPr lang="en-US" smtClean="0"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43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45E12-6DAC-434C-B5EE-F48B8F3A87CA}" type="datetime1">
              <a:rPr lang="en-US" smtClean="0"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167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0FF83-9FB5-41D9-9648-823702D3204A}" type="datetime1">
              <a:rPr lang="en-US" smtClean="0"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986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3D432-2274-4F3E-ABD3-E4A2F885DB0F}" type="datetime1">
              <a:rPr lang="en-US" smtClean="0"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544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0678B-CFCB-4F65-BC61-EBE3F58A1C77}" type="datetime1">
              <a:rPr lang="en-US" smtClean="0"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46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72132-3242-41DE-A459-7CAEA720C4C5}" type="datetime1">
              <a:rPr lang="en-US" smtClean="0"/>
              <a:t>2/16/2012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122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66385-9DF3-4D9D-BFA0-C76CFEA88571}" type="datetime1">
              <a:rPr lang="en-US" smtClean="0"/>
              <a:t>2/16/2012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314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4DA24-FF73-4AF3-BC58-F66CACE814F4}" type="datetime1">
              <a:rPr lang="en-US" smtClean="0"/>
              <a:t>2/16/2012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495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61EF8-7237-4FC1-B9D3-96D2A9C2B425}" type="datetime1">
              <a:rPr lang="en-US" smtClean="0"/>
              <a:t>2/16/2012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333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0646D-0825-4D2C-A5BD-54383CA5994D}" type="datetime1">
              <a:rPr lang="en-US" smtClean="0"/>
              <a:t>2/16/2012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765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97F09-843E-4849-ABC9-A6BB1A247287}" type="datetime1">
              <a:rPr lang="en-US" smtClean="0"/>
              <a:t>2/16/2012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890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CAB10-047D-4A71-BB56-05A5CC9A0476}" type="datetime1">
              <a:rPr lang="en-US" smtClean="0"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F93CA-2910-4795-B03B-C9DC433A25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7014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276600"/>
            <a:ext cx="7010400" cy="1752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Wallace </a:t>
            </a:r>
            <a:r>
              <a:rPr lang="en-US" sz="2400" dirty="0" err="1" smtClean="0"/>
              <a:t>Hogsett</a:t>
            </a:r>
            <a:r>
              <a:rPr lang="en-US" sz="2400" dirty="0" smtClean="0"/>
              <a:t> and David </a:t>
            </a:r>
            <a:r>
              <a:rPr lang="en-US" sz="2400" dirty="0" err="1" smtClean="0"/>
              <a:t>Zelinsky</a:t>
            </a:r>
            <a:endParaRPr lang="en-US" sz="2400" dirty="0" smtClean="0"/>
          </a:p>
          <a:p>
            <a:r>
              <a:rPr lang="en-US" sz="2400" dirty="0" smtClean="0"/>
              <a:t>National Hurricane Center</a:t>
            </a:r>
          </a:p>
          <a:p>
            <a:r>
              <a:rPr lang="en-US" sz="1400" dirty="0" smtClean="0"/>
              <a:t>Modeling Meeting </a:t>
            </a:r>
            <a:r>
              <a:rPr lang="en-US" sz="1400" dirty="0" smtClean="0"/>
              <a:t>16 </a:t>
            </a:r>
            <a:r>
              <a:rPr lang="en-US" sz="1400" dirty="0" smtClean="0"/>
              <a:t>Feb 2012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5800" y="6858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000" dirty="0"/>
              <a:t>Composite Structure of </a:t>
            </a:r>
            <a:r>
              <a:rPr lang="en-US" sz="4000" dirty="0" smtClean="0"/>
              <a:t>Rapidly Deepening HWRF </a:t>
            </a:r>
            <a:r>
              <a:rPr lang="en-US" sz="4000" dirty="0"/>
              <a:t>TCs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7733" y="-35449"/>
            <a:ext cx="2209172" cy="747418"/>
          </a:xfrm>
        </p:spPr>
        <p:txBody>
          <a:bodyPr>
            <a:normAutofit/>
          </a:bodyPr>
          <a:lstStyle/>
          <a:p>
            <a:r>
              <a:rPr lang="en-US" sz="2800" dirty="0" smtClean="0"/>
              <a:t>NE Quadrant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0" y="762000"/>
            <a:ext cx="2057400" cy="4267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400" dirty="0" smtClean="0"/>
              <a:t>Since most of the convection occurs in the NE quadrant of the composite TC, it is useful to examine that particular “environment”</a:t>
            </a:r>
          </a:p>
          <a:p>
            <a:pPr marL="0" indent="0" algn="ctr">
              <a:buNone/>
            </a:pPr>
            <a:endParaRPr lang="en-US" sz="1400" dirty="0"/>
          </a:p>
          <a:p>
            <a:pPr marL="0" indent="0" algn="ctr">
              <a:buNone/>
            </a:pPr>
            <a:r>
              <a:rPr lang="en-US" sz="1400" dirty="0" smtClean="0"/>
              <a:t>Vertical shear magnitudes are quite high, yet convection thrives.</a:t>
            </a:r>
          </a:p>
          <a:p>
            <a:pPr marL="0" indent="0" algn="ctr">
              <a:buNone/>
            </a:pPr>
            <a:endParaRPr lang="en-US" sz="1400" dirty="0"/>
          </a:p>
          <a:p>
            <a:pPr marL="0" indent="0" algn="ctr">
              <a:buNone/>
            </a:pPr>
            <a:r>
              <a:rPr lang="en-US" sz="1400" dirty="0" smtClean="0"/>
              <a:t>The hodograph structure suggests that buoyant updrafts may not behave in a straightforward manner.  </a:t>
            </a:r>
          </a:p>
          <a:p>
            <a:pPr marL="0" indent="0" algn="ctr">
              <a:buNone/>
            </a:pPr>
            <a:endParaRPr lang="en-US" sz="1800" dirty="0" smtClean="0"/>
          </a:p>
          <a:p>
            <a:pPr algn="ctr"/>
            <a:endParaRPr lang="en-US" sz="1800" dirty="0" smtClean="0"/>
          </a:p>
          <a:p>
            <a:endParaRPr lang="en-US" sz="18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521505" y="5510034"/>
            <a:ext cx="1295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u="sng" dirty="0" smtClean="0"/>
              <a:t>Right</a:t>
            </a:r>
            <a:r>
              <a:rPr lang="en-US" sz="1000" dirty="0" smtClean="0"/>
              <a:t>: area-averaged hodographs for the NE quadrant of the composite TC.</a:t>
            </a:r>
            <a:endParaRPr lang="en-US" sz="1000" dirty="0"/>
          </a:p>
        </p:txBody>
      </p:sp>
      <p:pic>
        <p:nvPicPr>
          <p:cNvPr id="4098" name="Picture 2" descr="C:\Users\wallace.a.hogsett\Desktop\RI study\hodo_nequad_fig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905" y="228600"/>
            <a:ext cx="4174695" cy="598932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152400" y="228600"/>
            <a:ext cx="2438400" cy="5995883"/>
            <a:chOff x="1066800" y="698741"/>
            <a:chExt cx="2057400" cy="5434191"/>
          </a:xfrm>
        </p:grpSpPr>
        <p:pic>
          <p:nvPicPr>
            <p:cNvPr id="12" name="Picture 4" descr="C:\Users\wallace.a.hogsett\Desktop\RI study\vector_fig.ti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98741"/>
              <a:ext cx="2057400" cy="5434191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2057400" y="734845"/>
              <a:ext cx="876300" cy="865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057400" y="2438400"/>
              <a:ext cx="876300" cy="865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057400" y="4163844"/>
              <a:ext cx="876300" cy="865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623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2558"/>
            <a:ext cx="8229600" cy="74184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Composite Warm Core – Jordan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89037"/>
            <a:ext cx="51054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Here we use the Jordan mean sounding as the reference state.</a:t>
            </a:r>
          </a:p>
          <a:p>
            <a:r>
              <a:rPr lang="en-US" sz="2400" dirty="0" smtClean="0"/>
              <a:t>UL </a:t>
            </a:r>
            <a:r>
              <a:rPr lang="en-US" sz="2400" dirty="0" smtClean="0"/>
              <a:t>warm core peaks at 300 </a:t>
            </a:r>
            <a:r>
              <a:rPr lang="en-US" sz="2400" dirty="0" err="1" smtClean="0"/>
              <a:t>hPa</a:t>
            </a:r>
            <a:r>
              <a:rPr lang="en-US" sz="2400" dirty="0" smtClean="0"/>
              <a:t> at all three times of interest.</a:t>
            </a:r>
          </a:p>
          <a:p>
            <a:r>
              <a:rPr lang="en-US" sz="2400" dirty="0" smtClean="0"/>
              <a:t>During the 12h prior to RD onset, the 500 – 200 </a:t>
            </a:r>
            <a:r>
              <a:rPr lang="en-US" sz="2400" dirty="0" err="1" smtClean="0"/>
              <a:t>hPa</a:t>
            </a:r>
            <a:r>
              <a:rPr lang="en-US" sz="2400" dirty="0" smtClean="0"/>
              <a:t> layer warms, while the </a:t>
            </a:r>
            <a:r>
              <a:rPr lang="en-US" sz="2400" dirty="0" err="1" smtClean="0"/>
              <a:t>sfc</a:t>
            </a:r>
            <a:r>
              <a:rPr lang="en-US" sz="2400" dirty="0" smtClean="0"/>
              <a:t> – 500 </a:t>
            </a:r>
            <a:r>
              <a:rPr lang="en-US" sz="2400" dirty="0" err="1" smtClean="0"/>
              <a:t>hPa</a:t>
            </a:r>
            <a:r>
              <a:rPr lang="en-US" sz="2400" dirty="0" smtClean="0"/>
              <a:t> layer does not.</a:t>
            </a:r>
            <a:endParaRPr lang="en-US" sz="2000" dirty="0" smtClean="0"/>
          </a:p>
          <a:p>
            <a:r>
              <a:rPr lang="en-US" sz="2400" dirty="0" smtClean="0"/>
              <a:t>During the 12h after RD onset, the low- and </a:t>
            </a:r>
            <a:r>
              <a:rPr lang="en-US" sz="2400" dirty="0" err="1" smtClean="0"/>
              <a:t>midlevels</a:t>
            </a:r>
            <a:r>
              <a:rPr lang="en-US" sz="2400" dirty="0" smtClean="0"/>
              <a:t> begin to warm.</a:t>
            </a:r>
            <a:endParaRPr lang="en-US" sz="2000" dirty="0" smtClean="0"/>
          </a:p>
          <a:p>
            <a:pPr lvl="1"/>
            <a:endParaRPr lang="en-US" sz="2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52400" y="6407150"/>
            <a:ext cx="2133600" cy="365125"/>
          </a:xfrm>
        </p:spPr>
        <p:txBody>
          <a:bodyPr/>
          <a:lstStyle/>
          <a:p>
            <a:pPr algn="l"/>
            <a:fld id="{C1DF93CA-2910-4795-B03B-C9DC433A255E}" type="slidenum">
              <a:rPr lang="en-US" smtClean="0"/>
              <a:pPr algn="l"/>
              <a:t>11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5257800"/>
            <a:ext cx="48006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Right: </a:t>
            </a:r>
            <a:r>
              <a:rPr lang="en-US" sz="1000" dirty="0"/>
              <a:t>As in Fig. 2, but for a west-east cross section of temperature perturbations (solid contours and shaded, K) and specific humidity perturbations (dashed contours, g kg</a:t>
            </a:r>
            <a:r>
              <a:rPr lang="en-US" sz="1000" baseline="30000" dirty="0"/>
              <a:t>-1</a:t>
            </a:r>
            <a:r>
              <a:rPr lang="en-US" sz="1000" dirty="0"/>
              <a:t>) through the composite storm center. T’ and q’ are calculated as </a:t>
            </a:r>
            <a:r>
              <a:rPr lang="en-US" sz="1000" b="1" dirty="0"/>
              <a:t>deviations from the Jordan (1958) mean hurricane season sounding</a:t>
            </a:r>
            <a:r>
              <a:rPr lang="en-US" sz="1000" dirty="0"/>
              <a:t> and are averaged within ±10 km north and south of the west-east transect. The Jordan mean sounding provides q values only to 450 </a:t>
            </a:r>
            <a:r>
              <a:rPr lang="en-US" sz="1000" dirty="0" err="1"/>
              <a:t>hPa</a:t>
            </a:r>
            <a:r>
              <a:rPr lang="en-US" sz="1000" dirty="0"/>
              <a:t>, above which the mean is defined as the large-scale area-averaged q in the HWRF.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143000"/>
            <a:ext cx="3664744" cy="54864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5334000" y="695980"/>
            <a:ext cx="39454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W 			     E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50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2558"/>
            <a:ext cx="8465344" cy="74184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Composite Warm Core – TC environment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89037"/>
            <a:ext cx="5181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Using the TC environment as the reference, the UL warm core does not dominate until RD onset.</a:t>
            </a:r>
          </a:p>
          <a:p>
            <a:r>
              <a:rPr lang="en-US" sz="2400" dirty="0" smtClean="0"/>
              <a:t>The primary change during the 12h prior to RD onset is again the UL warming (not low- and midlevel).</a:t>
            </a:r>
          </a:p>
          <a:p>
            <a:r>
              <a:rPr lang="en-US" sz="2400" dirty="0" smtClean="0"/>
              <a:t>After RD onset, the entire column warms.</a:t>
            </a:r>
            <a:endParaRPr lang="en-US" sz="2000" dirty="0" smtClean="0"/>
          </a:p>
          <a:p>
            <a:pPr lvl="1"/>
            <a:endParaRPr lang="en-US" sz="2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52400" y="6407150"/>
            <a:ext cx="2133600" cy="365125"/>
          </a:xfrm>
        </p:spPr>
        <p:txBody>
          <a:bodyPr/>
          <a:lstStyle/>
          <a:p>
            <a:pPr algn="l"/>
            <a:fld id="{C1DF93CA-2910-4795-B03B-C9DC433A255E}" type="slidenum">
              <a:rPr lang="en-US" smtClean="0"/>
              <a:pPr algn="l"/>
              <a:t>12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09600" y="5257800"/>
            <a:ext cx="4191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Right: As </a:t>
            </a:r>
            <a:r>
              <a:rPr lang="en-US" sz="1000" dirty="0"/>
              <a:t>in Fig. 2, but for a west-east cross section of temperature perturbations (solid contours and shaded, K) and specific humidity perturbations (dashed contours, g kg</a:t>
            </a:r>
            <a:r>
              <a:rPr lang="en-US" sz="1000" baseline="30000" dirty="0"/>
              <a:t>-1</a:t>
            </a:r>
            <a:r>
              <a:rPr lang="en-US" sz="1000" dirty="0"/>
              <a:t>) through the composite storm center. T’ and q’ are calculated as </a:t>
            </a:r>
            <a:r>
              <a:rPr lang="en-US" sz="1000" b="1" dirty="0"/>
              <a:t>deviations from the </a:t>
            </a:r>
            <a:r>
              <a:rPr lang="en-US" sz="1000" b="1" dirty="0" smtClean="0"/>
              <a:t>TC mean environment outside the eyewall (r=50 – 200km)</a:t>
            </a:r>
            <a:r>
              <a:rPr lang="en-US" sz="1000" dirty="0" smtClean="0"/>
              <a:t> and </a:t>
            </a:r>
            <a:r>
              <a:rPr lang="en-US" sz="1000" dirty="0"/>
              <a:t>are averaged within ±10 km north and south of the west-east transect.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219200"/>
            <a:ext cx="3664744" cy="54864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5334000" y="762000"/>
            <a:ext cx="39454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W 			     E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91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2558"/>
            <a:ext cx="8229600" cy="74184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382000" cy="3885029"/>
          </a:xfrm>
        </p:spPr>
        <p:txBody>
          <a:bodyPr>
            <a:noAutofit/>
          </a:bodyPr>
          <a:lstStyle/>
          <a:p>
            <a:r>
              <a:rPr lang="en-US" sz="2200" dirty="0" smtClean="0"/>
              <a:t>Rapid deepening in this study appears to be </a:t>
            </a:r>
            <a:r>
              <a:rPr lang="en-US" sz="2200" dirty="0" smtClean="0"/>
              <a:t>an asymmetric </a:t>
            </a:r>
            <a:r>
              <a:rPr lang="en-US" sz="2200" dirty="0" smtClean="0"/>
              <a:t>process occurring without significant </a:t>
            </a:r>
            <a:r>
              <a:rPr lang="en-US" sz="2200" i="1" dirty="0" smtClean="0"/>
              <a:t>deep layer</a:t>
            </a:r>
            <a:r>
              <a:rPr lang="en-US" sz="2200" dirty="0" smtClean="0"/>
              <a:t> vertical </a:t>
            </a:r>
            <a:r>
              <a:rPr lang="en-US" sz="2200" dirty="0" smtClean="0"/>
              <a:t>shear.  </a:t>
            </a:r>
            <a:endParaRPr lang="en-US" sz="2200" dirty="0" smtClean="0"/>
          </a:p>
          <a:p>
            <a:r>
              <a:rPr lang="en-US" sz="2200" dirty="0" smtClean="0"/>
              <a:t>Composite inner core hodographs reveal 7-9kts of northwesterly shear in 900-400-hPa layer, within which the composite hodograph turns clockwise with height</a:t>
            </a:r>
            <a:r>
              <a:rPr lang="en-US" sz="2200" i="1" dirty="0" smtClean="0"/>
              <a:t>.</a:t>
            </a:r>
          </a:p>
          <a:p>
            <a:r>
              <a:rPr lang="en-US" sz="2200" dirty="0"/>
              <a:t>The relationship between shear, tilt, and convective asymmetries appears consistent with theory and observations. E.g. the left-of-shear tilt. </a:t>
            </a:r>
          </a:p>
          <a:p>
            <a:pPr lvl="1"/>
            <a:r>
              <a:rPr lang="en-US" sz="1800" dirty="0"/>
              <a:t>Are the models able to capture this structure at t=0?</a:t>
            </a:r>
          </a:p>
          <a:p>
            <a:r>
              <a:rPr lang="en-US" sz="2200" dirty="0" smtClean="0"/>
              <a:t>HWRF </a:t>
            </a:r>
            <a:r>
              <a:rPr lang="en-US" sz="2200" dirty="0" smtClean="0"/>
              <a:t>RD TCs remain asymmetric throughout </a:t>
            </a:r>
            <a:r>
              <a:rPr lang="en-US" sz="2200" dirty="0" smtClean="0"/>
              <a:t>RD, and convection thrives in a highly sheared </a:t>
            </a:r>
            <a:r>
              <a:rPr lang="en-US" sz="2200" i="1" dirty="0" smtClean="0"/>
              <a:t>local</a:t>
            </a:r>
            <a:r>
              <a:rPr lang="en-US" sz="2200" dirty="0" smtClean="0"/>
              <a:t> environment (ongoing topic).</a:t>
            </a:r>
            <a:endParaRPr lang="en-US" sz="2200" dirty="0" smtClean="0"/>
          </a:p>
          <a:p>
            <a:pPr marL="0" indent="0">
              <a:buNone/>
            </a:pPr>
            <a:endParaRPr lang="en-US" sz="2200" u="sng" dirty="0" smtClean="0"/>
          </a:p>
          <a:p>
            <a:pPr marL="0" indent="0">
              <a:buNone/>
            </a:pPr>
            <a:r>
              <a:rPr lang="en-US" sz="2200" u="sng" dirty="0" smtClean="0"/>
              <a:t>Next step</a:t>
            </a:r>
            <a:r>
              <a:rPr lang="en-US" sz="2200" dirty="0" smtClean="0"/>
              <a:t>: Understand how these asymmetric convective elements interact locally with vertical shear. </a:t>
            </a:r>
            <a:endParaRPr lang="en-US" sz="2400" dirty="0" smtClean="0"/>
          </a:p>
          <a:p>
            <a:pPr marL="0" indent="0">
              <a:buNone/>
            </a:pPr>
            <a:r>
              <a:rPr lang="en-US" sz="1200" dirty="0" smtClean="0"/>
              <a:t>** Thanks </a:t>
            </a:r>
            <a:r>
              <a:rPr lang="en-US" sz="1200" dirty="0"/>
              <a:t>to Vijay and </a:t>
            </a:r>
            <a:r>
              <a:rPr lang="en-US" sz="1200" dirty="0" smtClean="0"/>
              <a:t>the EMC HWRF </a:t>
            </a:r>
            <a:r>
              <a:rPr lang="en-US" sz="1200" dirty="0"/>
              <a:t>team for archiving the operational </a:t>
            </a:r>
            <a:r>
              <a:rPr lang="en-US" sz="1200" dirty="0" smtClean="0"/>
              <a:t>data!</a:t>
            </a:r>
            <a:endParaRPr lang="en-US" sz="1200" dirty="0"/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705600" y="6492875"/>
            <a:ext cx="2133600" cy="365125"/>
          </a:xfrm>
        </p:spPr>
        <p:txBody>
          <a:bodyPr/>
          <a:lstStyle/>
          <a:p>
            <a:fld id="{C1DF93CA-2910-4795-B03B-C9DC433A255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52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Background</a:t>
            </a:r>
          </a:p>
          <a:p>
            <a:r>
              <a:rPr lang="en-US" sz="2800" dirty="0" smtClean="0"/>
              <a:t>Data and Methodology</a:t>
            </a:r>
          </a:p>
          <a:p>
            <a:r>
              <a:rPr lang="en-US" sz="2800" dirty="0" smtClean="0"/>
              <a:t>Horizontal composite structure</a:t>
            </a:r>
          </a:p>
          <a:p>
            <a:r>
              <a:rPr lang="en-US" sz="2800" dirty="0"/>
              <a:t>Composite </a:t>
            </a:r>
            <a:r>
              <a:rPr lang="en-US" sz="2800" dirty="0" smtClean="0"/>
              <a:t>hodographs</a:t>
            </a:r>
          </a:p>
          <a:p>
            <a:r>
              <a:rPr lang="en-US" sz="2800" dirty="0" smtClean="0"/>
              <a:t>Composite warm core structure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Background and Objectives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929" y="1143000"/>
            <a:ext cx="9088950" cy="449580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TC intensification (TS-to-HU) remains a mysterious process, particularly the roles of axisymmetric/asymmetric processes and vertical shear.</a:t>
            </a:r>
          </a:p>
          <a:p>
            <a:r>
              <a:rPr lang="en-US" sz="2400" dirty="0" err="1" smtClean="0"/>
              <a:t>Mesoscale</a:t>
            </a:r>
            <a:r>
              <a:rPr lang="en-US" sz="2400" dirty="0" smtClean="0"/>
              <a:t> models provide dynamically consistent datasets, and much can be learned from analysis of their 4-D output.</a:t>
            </a:r>
          </a:p>
          <a:p>
            <a:r>
              <a:rPr lang="en-US" sz="2400" dirty="0" smtClean="0"/>
              <a:t>In this study, we choose cases of </a:t>
            </a:r>
            <a:r>
              <a:rPr lang="en-US" sz="2400" b="1" u="sng" dirty="0" smtClean="0"/>
              <a:t>rapidly deepening (RD) HWRF TCs</a:t>
            </a:r>
            <a:r>
              <a:rPr lang="en-US" sz="2400" dirty="0" smtClean="0"/>
              <a:t>, regardless of track/intensity errors, and </a:t>
            </a:r>
            <a:r>
              <a:rPr lang="en-US" sz="2400" b="1" u="sng" dirty="0" smtClean="0"/>
              <a:t>create a composite RD TC</a:t>
            </a:r>
            <a:r>
              <a:rPr lang="en-US" sz="2400" dirty="0" smtClean="0"/>
              <a:t>.</a:t>
            </a:r>
          </a:p>
          <a:p>
            <a:r>
              <a:rPr lang="en-US" sz="2400" u="sng" dirty="0" smtClean="0"/>
              <a:t>Goal</a:t>
            </a:r>
            <a:r>
              <a:rPr lang="en-US" sz="2400" dirty="0" smtClean="0"/>
              <a:t>: Obtain hints about the general </a:t>
            </a:r>
            <a:r>
              <a:rPr lang="en-US" sz="2400" dirty="0" err="1" smtClean="0"/>
              <a:t>mesoscale</a:t>
            </a:r>
            <a:r>
              <a:rPr lang="en-US" sz="2400" dirty="0" smtClean="0"/>
              <a:t> processes that may lead to and operate during RD in the HWRF. 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1800" dirty="0" smtClean="0"/>
              <a:t>Disclaimer: The composite methodology has many caveats (Storm </a:t>
            </a:r>
            <a:r>
              <a:rPr lang="en-US" sz="1800" dirty="0"/>
              <a:t>size </a:t>
            </a:r>
            <a:r>
              <a:rPr lang="en-US" sz="1800" dirty="0" smtClean="0"/>
              <a:t>differences, Storm </a:t>
            </a:r>
            <a:r>
              <a:rPr lang="en-US" sz="1800" dirty="0"/>
              <a:t>motion </a:t>
            </a:r>
            <a:r>
              <a:rPr lang="en-US" sz="1800" dirty="0" smtClean="0"/>
              <a:t>differences, Sample size, Latitude, Contamination </a:t>
            </a:r>
            <a:r>
              <a:rPr lang="en-US" sz="1800" dirty="0"/>
              <a:t>by localized convective </a:t>
            </a:r>
            <a:r>
              <a:rPr lang="en-US" sz="1800" dirty="0" smtClean="0"/>
              <a:t>processes, Synoptic </a:t>
            </a:r>
            <a:r>
              <a:rPr lang="en-US" sz="1800" dirty="0"/>
              <a:t>environment </a:t>
            </a:r>
            <a:r>
              <a:rPr lang="en-US" sz="1800" dirty="0" smtClean="0"/>
              <a:t>differences), but we are going to do it anyway</a:t>
            </a:r>
            <a:r>
              <a:rPr lang="en-US" sz="1800" dirty="0" smtClean="0"/>
              <a:t>. </a:t>
            </a:r>
            <a:r>
              <a:rPr lang="en-US" sz="1800" dirty="0" smtClean="0">
                <a:sym typeface="Wingdings" pitchFamily="2" charset="2"/>
              </a:rPr>
              <a:t></a:t>
            </a:r>
            <a:r>
              <a:rPr lang="en-US" sz="1800" dirty="0" smtClean="0"/>
              <a:t>  </a:t>
            </a:r>
            <a:endParaRPr lang="en-US" sz="1800" dirty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06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6657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Composite TC - Case Selection</a:t>
            </a:r>
            <a:endParaRPr lang="en-US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055844"/>
            <a:ext cx="40386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Criteria: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Operational HWRF nest (dx=9km)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2011 only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≥ 20mb/24hrs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TS to HU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No land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“RD onset” marks a pressure fall acceleration.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“RD onset” f24h or after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“RD-12h” and “RD+12h” bound the RD onset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000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Total cases: 20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Mean intensity:  49kts at RD onset, 74kts at RD+24h (meets SHIPS RI threshold)</a:t>
            </a:r>
          </a:p>
          <a:p>
            <a:endParaRPr lang="en-US" sz="2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979127" y="4800600"/>
            <a:ext cx="504295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Above: Example time series from one case of RD, demonstrating how the relevant data points are chosen.</a:t>
            </a:r>
            <a:endParaRPr lang="en-US" sz="1200" dirty="0"/>
          </a:p>
          <a:p>
            <a:endParaRPr lang="en-US" sz="1400" dirty="0"/>
          </a:p>
        </p:txBody>
      </p:sp>
      <p:pic>
        <p:nvPicPr>
          <p:cNvPr id="2050" name="Picture 2" descr="C:\Users\wallace.a.hogsett\Desktop\RI study\intensity_fig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127" y="1264914"/>
            <a:ext cx="4909426" cy="3535686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454140" y="3276600"/>
            <a:ext cx="784860" cy="3048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7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6657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Case List</a:t>
            </a:r>
            <a:endParaRPr lang="en-US" sz="48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884123"/>
              </p:ext>
            </p:extLst>
          </p:nvPr>
        </p:nvGraphicFramePr>
        <p:xfrm>
          <a:off x="1009650" y="1371600"/>
          <a:ext cx="7124700" cy="419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069"/>
                <a:gridCol w="1915992"/>
                <a:gridCol w="710567"/>
                <a:gridCol w="532925"/>
                <a:gridCol w="938963"/>
                <a:gridCol w="713739"/>
                <a:gridCol w="799388"/>
                <a:gridCol w="609057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TC Name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HWRF Cycle (YYYYMMDDHH)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RD Onset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RD End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Onset Vmax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End Vmax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Onset Pmin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End Pmin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kenneth13e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2011112018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f42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f66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46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76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992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970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kenneth13e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2011112100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f42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f66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54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984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963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maria14l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2011090718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f78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f102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78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995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972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maria14l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2011090818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f90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f114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41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59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1002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981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maria14l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2011090900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f72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f96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36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64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1004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980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maria14l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2011091018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f36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f60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52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77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990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962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maria14l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2011091112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f24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f48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54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72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992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966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ophelia16l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2011092400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f24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f48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45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998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979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ophelia16l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2011092418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f36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f60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42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66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995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974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philippe17l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2011092718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f42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f66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45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70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998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976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jova10e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2011100706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f24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f48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59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88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985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957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philippe17l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2011092818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f24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f48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39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1000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978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ophelia16l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2011092300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f66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f90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49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62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993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972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jova10e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2011100700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f24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f48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50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75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992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971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maria14l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2011091012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f36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f60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49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69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999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971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maria14l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2011091000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f36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f60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58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88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987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954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emily05l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2011080412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f36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f60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62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87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990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962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nate15l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2011090806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f36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f60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50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68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992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972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maria14l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2011090906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f54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f78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44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69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999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979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rina18l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2011102406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f30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f54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60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986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953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49.15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74.85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993.65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969.6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292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2558"/>
            <a:ext cx="5638800" cy="74184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Composite TC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036637"/>
            <a:ext cx="57150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Consistent with an intensifying TC, </a:t>
            </a:r>
          </a:p>
          <a:p>
            <a:pPr lvl="1"/>
            <a:r>
              <a:rPr lang="en-US" sz="2000" dirty="0" smtClean="0"/>
              <a:t>850mb RMW decreases, </a:t>
            </a:r>
          </a:p>
          <a:p>
            <a:pPr lvl="1"/>
            <a:r>
              <a:rPr lang="en-US" sz="2000" dirty="0" err="1" smtClean="0"/>
              <a:t>P</a:t>
            </a:r>
            <a:r>
              <a:rPr lang="en-US" sz="2000" baseline="-25000" dirty="0" err="1" smtClean="0"/>
              <a:t>min</a:t>
            </a:r>
            <a:r>
              <a:rPr lang="en-US" sz="2000" dirty="0" smtClean="0"/>
              <a:t> decreases and </a:t>
            </a:r>
            <a:r>
              <a:rPr lang="en-US" sz="2000" dirty="0" err="1" smtClean="0"/>
              <a:t>V</a:t>
            </a:r>
            <a:r>
              <a:rPr lang="en-US" sz="2000" baseline="-25000" dirty="0" err="1" smtClean="0"/>
              <a:t>max</a:t>
            </a:r>
            <a:r>
              <a:rPr lang="en-US" sz="2000" dirty="0" smtClean="0"/>
              <a:t> increases,</a:t>
            </a:r>
          </a:p>
          <a:p>
            <a:pPr lvl="1"/>
            <a:r>
              <a:rPr lang="en-US" sz="2000" dirty="0" smtClean="0"/>
              <a:t>Upper-level </a:t>
            </a:r>
            <a:r>
              <a:rPr lang="en-US" sz="2000" dirty="0" err="1" smtClean="0"/>
              <a:t>warmcore</a:t>
            </a:r>
            <a:r>
              <a:rPr lang="en-US" sz="2000" dirty="0" smtClean="0"/>
              <a:t>… warms.</a:t>
            </a:r>
          </a:p>
          <a:p>
            <a:r>
              <a:rPr lang="en-US" sz="2400" dirty="0" smtClean="0"/>
              <a:t>More interestingly, </a:t>
            </a:r>
          </a:p>
          <a:p>
            <a:pPr lvl="1"/>
            <a:r>
              <a:rPr lang="en-US" sz="2000" dirty="0" smtClean="0"/>
              <a:t>Storm-relative wind asymmetry occurs in northern half of circulation,</a:t>
            </a:r>
          </a:p>
          <a:p>
            <a:pPr lvl="1"/>
            <a:r>
              <a:rPr lang="en-US" sz="2000" dirty="0" smtClean="0"/>
              <a:t>Midlevel circulation center and UL warm core are tilted NE of low-level center at RD-12h,</a:t>
            </a:r>
          </a:p>
          <a:p>
            <a:pPr lvl="1"/>
            <a:r>
              <a:rPr lang="en-US" sz="2000" dirty="0" smtClean="0"/>
              <a:t>Composite TC appears to be sheared.</a:t>
            </a:r>
          </a:p>
          <a:p>
            <a:pPr lvl="1"/>
            <a:endParaRPr lang="en-US" sz="2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52400" y="6407150"/>
            <a:ext cx="2133600" cy="365125"/>
          </a:xfrm>
        </p:spPr>
        <p:txBody>
          <a:bodyPr/>
          <a:lstStyle/>
          <a:p>
            <a:pPr algn="l"/>
            <a:fld id="{C1DF93CA-2910-4795-B03B-C9DC433A255E}" type="slidenum">
              <a:rPr lang="en-US" smtClean="0"/>
              <a:pPr algn="l"/>
              <a:t>6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5800215"/>
            <a:ext cx="555371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Fig. 2: </a:t>
            </a:r>
            <a:r>
              <a:rPr lang="en-US" sz="1000" dirty="0"/>
              <a:t>20-member HWRF “RD evolution composite” of 850-hPa storm-relative wind (shaded, </a:t>
            </a:r>
            <a:r>
              <a:rPr lang="en-US" sz="1000" dirty="0" err="1"/>
              <a:t>kts</a:t>
            </a:r>
            <a:r>
              <a:rPr lang="en-US" sz="1000" dirty="0"/>
              <a:t>) and MSLP (black contours at 2 </a:t>
            </a:r>
            <a:r>
              <a:rPr lang="en-US" sz="1000" dirty="0" err="1"/>
              <a:t>hPa</a:t>
            </a:r>
            <a:r>
              <a:rPr lang="en-US" sz="1000" dirty="0"/>
              <a:t> intervals) from (a) 12-h prior to the onset of RD, (b) at the onset of RD, and (c) 12-h after the onset of RD.  300 </a:t>
            </a:r>
            <a:r>
              <a:rPr lang="en-US" sz="1000" dirty="0" err="1"/>
              <a:t>hPa</a:t>
            </a:r>
            <a:r>
              <a:rPr lang="en-US" sz="1000" dirty="0"/>
              <a:t> T' (dashed red contours at 0.5 K intervals), as well as 400-hPa streamlines, are superposed.  T’ is calculated with respect to the Jordan (1958) mean hurricane season sounding.  Note: 300 </a:t>
            </a:r>
            <a:r>
              <a:rPr lang="en-US" sz="1000" dirty="0" err="1"/>
              <a:t>hPa</a:t>
            </a:r>
            <a:r>
              <a:rPr lang="en-US" sz="1000" dirty="0"/>
              <a:t> is the level of the strongest warm core.</a:t>
            </a:r>
          </a:p>
        </p:txBody>
      </p:sp>
      <p:pic>
        <p:nvPicPr>
          <p:cNvPr id="2050" name="Picture 2" descr="C:\Users\wallace.a.hogsett\Desktop\RI study\ri_fig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642" y="228600"/>
            <a:ext cx="2476957" cy="6464808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28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2558"/>
            <a:ext cx="5638800" cy="74184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Composite TC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60" y="1143000"/>
            <a:ext cx="6248400" cy="3885029"/>
          </a:xfrm>
        </p:spPr>
        <p:txBody>
          <a:bodyPr>
            <a:noAutofit/>
          </a:bodyPr>
          <a:lstStyle/>
          <a:p>
            <a:r>
              <a:rPr lang="en-US" sz="2400" dirty="0" smtClean="0"/>
              <a:t>Reflectivity and vertical motion fields also suggest a </a:t>
            </a:r>
            <a:r>
              <a:rPr lang="en-US" sz="2400" dirty="0" smtClean="0"/>
              <a:t>westerly or northwesterly sheared </a:t>
            </a:r>
            <a:r>
              <a:rPr lang="en-US" sz="2400" dirty="0" smtClean="0"/>
              <a:t>composite TC.</a:t>
            </a:r>
          </a:p>
          <a:p>
            <a:r>
              <a:rPr lang="en-US" sz="2400" dirty="0" smtClean="0"/>
              <a:t>Precipitation and upward motion are mostly confined to the northeastern half of the storm.</a:t>
            </a:r>
          </a:p>
          <a:p>
            <a:r>
              <a:rPr lang="en-US" sz="2400" dirty="0" smtClean="0"/>
              <a:t>The local shear is strongest in </a:t>
            </a:r>
            <a:r>
              <a:rPr lang="en-US" sz="2400" dirty="0" smtClean="0"/>
              <a:t>the vicinity </a:t>
            </a:r>
            <a:r>
              <a:rPr lang="en-US" sz="2400" dirty="0" smtClean="0"/>
              <a:t>of </a:t>
            </a:r>
            <a:r>
              <a:rPr lang="en-US" sz="2400" dirty="0" smtClean="0"/>
              <a:t>the heaviest precipitation.</a:t>
            </a:r>
            <a:endParaRPr lang="en-US" sz="2400" dirty="0" smtClean="0"/>
          </a:p>
          <a:p>
            <a:endParaRPr lang="en-US" sz="36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00" y="6435273"/>
            <a:ext cx="381000" cy="365125"/>
          </a:xfrm>
        </p:spPr>
        <p:txBody>
          <a:bodyPr/>
          <a:lstStyle/>
          <a:p>
            <a:pPr algn="ctr"/>
            <a:fld id="{C1DF93CA-2910-4795-B03B-C9DC433A255E}" type="slidenum">
              <a:rPr lang="en-US" smtClean="0"/>
              <a:pPr algn="ctr"/>
              <a:t>7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824446" y="615406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/>
              <a:t>Right: </a:t>
            </a:r>
            <a:r>
              <a:rPr lang="en-US" sz="1200" dirty="0"/>
              <a:t>As in Fig. 2, but with 850-hPa radar reflectivity (shaded, </a:t>
            </a:r>
            <a:r>
              <a:rPr lang="en-US" sz="1200" dirty="0" err="1"/>
              <a:t>dBZ</a:t>
            </a:r>
            <a:r>
              <a:rPr lang="en-US" sz="1200" dirty="0"/>
              <a:t>) and 850-hPa vertical motion (black contours at 0.5 </a:t>
            </a:r>
            <a:r>
              <a:rPr lang="en-US" sz="1200" dirty="0" err="1"/>
              <a:t>hPa</a:t>
            </a:r>
            <a:r>
              <a:rPr lang="en-US" sz="1200" dirty="0"/>
              <a:t> s</a:t>
            </a:r>
            <a:r>
              <a:rPr lang="en-US" sz="1200" baseline="30000" dirty="0"/>
              <a:t>-1</a:t>
            </a:r>
            <a:r>
              <a:rPr lang="en-US" sz="1200" dirty="0"/>
              <a:t> intervals).  Local 850 – 400 </a:t>
            </a:r>
            <a:r>
              <a:rPr lang="en-US" sz="1200" dirty="0" err="1"/>
              <a:t>hPa</a:t>
            </a:r>
            <a:r>
              <a:rPr lang="en-US" sz="1200" dirty="0"/>
              <a:t> vertical shear vectors are superposed.</a:t>
            </a:r>
          </a:p>
        </p:txBody>
      </p:sp>
      <p:pic>
        <p:nvPicPr>
          <p:cNvPr id="1028" name="Picture 4" descr="C:\Users\wallace.a.hogsett\Desktop\RI study\vector_fig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450" y="106990"/>
            <a:ext cx="2534143" cy="6693408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431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2558"/>
            <a:ext cx="4495800" cy="818042"/>
          </a:xfrm>
        </p:spPr>
        <p:txBody>
          <a:bodyPr>
            <a:noAutofit/>
          </a:bodyPr>
          <a:lstStyle/>
          <a:p>
            <a:r>
              <a:rPr lang="en-US" sz="3200" dirty="0" smtClean="0"/>
              <a:t>Composite HWRF </a:t>
            </a:r>
            <a:br>
              <a:rPr lang="en-US" sz="3200" dirty="0" smtClean="0"/>
            </a:br>
            <a:r>
              <a:rPr lang="en-US" sz="3200" dirty="0" smtClean="0"/>
              <a:t>Satellite Imagery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1239162"/>
            <a:ext cx="4495799" cy="2723238"/>
          </a:xfrm>
        </p:spPr>
        <p:txBody>
          <a:bodyPr>
            <a:noAutofit/>
          </a:bodyPr>
          <a:lstStyle/>
          <a:p>
            <a:r>
              <a:rPr lang="en-US" sz="2000" dirty="0" smtClean="0"/>
              <a:t>From a satellite point of view, the TC also takes on a WN-1 appearance initially and evolves toward </a:t>
            </a:r>
            <a:r>
              <a:rPr lang="en-US" sz="2000" dirty="0" err="1" smtClean="0"/>
              <a:t>axisymmetry</a:t>
            </a:r>
            <a:r>
              <a:rPr lang="en-US" sz="2000" dirty="0" smtClean="0"/>
              <a:t> by RD+12h.  </a:t>
            </a:r>
          </a:p>
          <a:p>
            <a:r>
              <a:rPr lang="en-US" sz="2000" dirty="0" smtClean="0"/>
              <a:t>The satellite presentation at RD+12h is </a:t>
            </a:r>
            <a:r>
              <a:rPr lang="en-US" sz="2000" dirty="0"/>
              <a:t>noticeably more asymmetric than </a:t>
            </a:r>
            <a:r>
              <a:rPr lang="en-US" sz="2000" dirty="0" smtClean="0"/>
              <a:t>the vertical </a:t>
            </a:r>
            <a:r>
              <a:rPr lang="en-US" sz="2000" dirty="0"/>
              <a:t>motion and precipitation </a:t>
            </a:r>
            <a:r>
              <a:rPr lang="en-US" sz="2000" dirty="0" smtClean="0"/>
              <a:t>fields (</a:t>
            </a:r>
            <a:r>
              <a:rPr lang="en-US" sz="2000" dirty="0" err="1" smtClean="0"/>
              <a:t>prev</a:t>
            </a:r>
            <a:r>
              <a:rPr lang="en-US" sz="2000" dirty="0" smtClean="0"/>
              <a:t> slide).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395794" y="1371600"/>
            <a:ext cx="4100006" cy="4876801"/>
            <a:chOff x="1767394" y="609600"/>
            <a:chExt cx="4100006" cy="4876801"/>
          </a:xfrm>
        </p:grpSpPr>
        <p:pic>
          <p:nvPicPr>
            <p:cNvPr id="18" name="Picture 17" descr="C:\Users\wallace.a.hogsett\Desktop\RI study\hodo_fig.tif"/>
            <p:cNvPicPr/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05" r="7046" b="96500"/>
            <a:stretch/>
          </p:blipFill>
          <p:spPr bwMode="auto">
            <a:xfrm>
              <a:off x="1767394" y="3581400"/>
              <a:ext cx="3261806" cy="40759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</p:pic>
        <p:cxnSp>
          <p:nvCxnSpPr>
            <p:cNvPr id="15" name="Straight Connector 14"/>
            <p:cNvCxnSpPr/>
            <p:nvPr/>
          </p:nvCxnSpPr>
          <p:spPr>
            <a:xfrm flipV="1">
              <a:off x="5270826" y="609600"/>
              <a:ext cx="596574" cy="3626904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5257800" y="2626678"/>
              <a:ext cx="609600" cy="2250122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5257800" y="4572000"/>
              <a:ext cx="609600" cy="914401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4922520" y="269557"/>
            <a:ext cx="48310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GOES Water Vapor                                        GOES IR </a:t>
            </a:r>
            <a:endParaRPr lang="en-US" sz="1200" dirty="0"/>
          </a:p>
          <a:p>
            <a:endParaRPr lang="en-US" sz="1400" dirty="0"/>
          </a:p>
        </p:txBody>
      </p:sp>
      <p:pic>
        <p:nvPicPr>
          <p:cNvPr id="1026" name="Picture 2" descr="C:\Users\wallace.a.hogsett\Desktop\RI study\satellite_fig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533400"/>
            <a:ext cx="4572000" cy="5702456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495799" y="6248401"/>
            <a:ext cx="397542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Above: </a:t>
            </a:r>
            <a:r>
              <a:rPr lang="en-US" sz="1000" dirty="0"/>
              <a:t>As in Fig. 2, but for the simulated GOES channel 3 water vapor (left panel) with NRL WV enhancement and simulated GOES channel 4 infrared imagery (right panel) with Dvorak enhancement.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19" y="4829435"/>
            <a:ext cx="3504407" cy="338138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19" y="5494177"/>
            <a:ext cx="3491381" cy="333496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19" y="6097947"/>
            <a:ext cx="3491381" cy="319639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9545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wallace.a.hogsett\Desktop\RI study\hodo_fig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28600"/>
            <a:ext cx="4174695" cy="598932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3810000" cy="838200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/>
              <a:t>Composite Hodographs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4191000" cy="39925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Non-negligible westerly shear is present throughout the RD process, but it is confined below 200mb.</a:t>
            </a:r>
          </a:p>
          <a:p>
            <a:r>
              <a:rPr lang="en-US" sz="1800" b="1" dirty="0" smtClean="0"/>
              <a:t>Shear is maximized in the 900-400-hPa layer.</a:t>
            </a:r>
          </a:p>
          <a:p>
            <a:r>
              <a:rPr lang="en-US" sz="1800" dirty="0" smtClean="0"/>
              <a:t>The vortex structure is consistent with the shear, with a vortex tilt and convective asymmetry to left of the 900-400mb shear vector.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F93CA-2910-4795-B03B-C9DC433A255E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6" name="Picture 5" descr="C:\Users\wallace.a.hogsett\Desktop\RI study\ri_fig.tif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508"/>
          <a:stretch/>
        </p:blipFill>
        <p:spPr bwMode="auto">
          <a:xfrm>
            <a:off x="914400" y="3886200"/>
            <a:ext cx="2599690" cy="2175681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cxnSp>
        <p:nvCxnSpPr>
          <p:cNvPr id="7" name="Straight Arrow Connector 6"/>
          <p:cNvCxnSpPr/>
          <p:nvPr/>
        </p:nvCxnSpPr>
        <p:spPr>
          <a:xfrm>
            <a:off x="5334000" y="762000"/>
            <a:ext cx="457200" cy="220798"/>
          </a:xfrm>
          <a:prstGeom prst="straightConnector1">
            <a:avLst/>
          </a:prstGeom>
          <a:ln w="254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1798106" y="4546094"/>
            <a:ext cx="702436" cy="872686"/>
            <a:chOff x="1798106" y="4546094"/>
            <a:chExt cx="702436" cy="872686"/>
          </a:xfrm>
        </p:grpSpPr>
        <p:sp>
          <p:nvSpPr>
            <p:cNvPr id="8" name="TextBox 7"/>
            <p:cNvSpPr txBox="1"/>
            <p:nvPr/>
          </p:nvSpPr>
          <p:spPr>
            <a:xfrm rot="1118487">
              <a:off x="1798106" y="5049448"/>
              <a:ext cx="7024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shear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 flipV="1">
              <a:off x="2209800" y="4820647"/>
              <a:ext cx="190500" cy="181257"/>
            </a:xfrm>
            <a:prstGeom prst="straightConnector1">
              <a:avLst/>
            </a:prstGeom>
            <a:ln w="25400">
              <a:solidFill>
                <a:srgbClr val="0070C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 rot="18977017">
              <a:off x="2028483" y="4546094"/>
              <a:ext cx="4571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70C0"/>
                  </a:solidFill>
                </a:rPr>
                <a:t>tilt</a:t>
              </a:r>
              <a:endParaRPr lang="en-US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2514600" y="6324598"/>
            <a:ext cx="60198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Above right: </a:t>
            </a:r>
            <a:r>
              <a:rPr lang="en-US" sz="1000" dirty="0"/>
              <a:t>As in Fig. 2, but for the area-averaged hodographs within the 250 x 250 km area bounded by Fig. 2. </a:t>
            </a:r>
            <a:r>
              <a:rPr lang="en-US" sz="1000" dirty="0" smtClean="0"/>
              <a:t>Shear </a:t>
            </a:r>
            <a:r>
              <a:rPr lang="en-US" sz="1000" dirty="0"/>
              <a:t>magnitude between each level and 900 </a:t>
            </a:r>
            <a:r>
              <a:rPr lang="en-US" sz="1000" dirty="0" err="1"/>
              <a:t>hPa</a:t>
            </a:r>
            <a:r>
              <a:rPr lang="en-US" sz="1000" dirty="0"/>
              <a:t> is denoted on the right panel.  The heavy black dot on each hodograph denotes the approximate storm motion (SM), calculated as a mean wind in the 950 – 400 </a:t>
            </a:r>
            <a:r>
              <a:rPr lang="en-US" sz="1000" dirty="0" err="1"/>
              <a:t>hPa</a:t>
            </a:r>
            <a:r>
              <a:rPr lang="en-US" sz="1000" dirty="0"/>
              <a:t> layer.</a:t>
            </a:r>
          </a:p>
        </p:txBody>
      </p:sp>
    </p:spTree>
    <p:extLst>
      <p:ext uri="{BB962C8B-B14F-4D97-AF65-F5344CB8AC3E}">
        <p14:creationId xmlns:p14="http://schemas.microsoft.com/office/powerpoint/2010/main" val="225209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-0.36666 0.6062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33" y="30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2699</TotalTime>
  <Words>1386</Words>
  <Application>Microsoft Office PowerPoint</Application>
  <PresentationFormat>On-screen Show (4:3)</PresentationFormat>
  <Paragraphs>276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Outline</vt:lpstr>
      <vt:lpstr>Background and Objectives</vt:lpstr>
      <vt:lpstr>PowerPoint Presentation</vt:lpstr>
      <vt:lpstr>PowerPoint Presentation</vt:lpstr>
      <vt:lpstr>Composite TC Structure</vt:lpstr>
      <vt:lpstr>Composite TC Structure</vt:lpstr>
      <vt:lpstr>Composite HWRF  Satellite Imagery</vt:lpstr>
      <vt:lpstr>Composite Hodographs</vt:lpstr>
      <vt:lpstr>NE Quadrant</vt:lpstr>
      <vt:lpstr>Composite Warm Core – Jordan </vt:lpstr>
      <vt:lpstr>Composite Warm Core – TC environment</vt:lpstr>
      <vt:lpstr>Conclusions</vt:lpstr>
    </vt:vector>
  </TitlesOfParts>
  <Company>National Hurricane Center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csisko</dc:creator>
  <cp:lastModifiedBy>Wallace Hogsett</cp:lastModifiedBy>
  <cp:revision>178</cp:revision>
  <cp:lastPrinted>2011-12-07T20:43:52Z</cp:lastPrinted>
  <dcterms:created xsi:type="dcterms:W3CDTF">2010-09-14T21:58:32Z</dcterms:created>
  <dcterms:modified xsi:type="dcterms:W3CDTF">2012-02-16T15:27:07Z</dcterms:modified>
</cp:coreProperties>
</file>