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8" r:id="rId3"/>
    <p:sldId id="276" r:id="rId4"/>
    <p:sldId id="257" r:id="rId5"/>
    <p:sldId id="267" r:id="rId6"/>
    <p:sldId id="277" r:id="rId7"/>
    <p:sldId id="280" r:id="rId8"/>
    <p:sldId id="282" r:id="rId9"/>
    <p:sldId id="281" r:id="rId10"/>
    <p:sldId id="264" r:id="rId11"/>
    <p:sldId id="259" r:id="rId12"/>
    <p:sldId id="278" r:id="rId13"/>
    <p:sldId id="271" r:id="rId14"/>
    <p:sldId id="272" r:id="rId15"/>
    <p:sldId id="275" r:id="rId16"/>
    <p:sldId id="279" r:id="rId17"/>
    <p:sldId id="265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igia Bernardet" initials="GF" lastIdx="29" clrIdx="0"/>
  <p:cmAuthor id="1" name="Shaowu Bao" initials="SB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34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 autoAdjust="0"/>
    <p:restoredTop sz="94659" autoAdjust="0"/>
  </p:normalViewPr>
  <p:slideViewPr>
    <p:cSldViewPr>
      <p:cViewPr>
        <p:scale>
          <a:sx n="91" d="100"/>
          <a:sy n="91" d="100"/>
        </p:scale>
        <p:origin x="-94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FBCEE-9C4E-49DF-AD25-1B8FDA5D7436}" type="datetimeFigureOut">
              <a:rPr lang="en-US" smtClean="0"/>
              <a:pPr/>
              <a:t>1/18/2012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E46D2-D7F8-40B0-AC17-04C993C2528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433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E46D2-D7F8-40B0-AC17-04C993C2528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830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 useBgFill="1">
        <p:nvSpPr>
          <p:cNvPr id="5" name="Rounded Rectangle 11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15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Rectangle 16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E30166-5827-47AC-939F-927F6E977680}" type="datetimeFigureOut">
              <a:rPr lang="zh-CN" altLang="en-US" smtClean="0"/>
              <a:pPr/>
              <a:t>2012-1-18</a:t>
            </a:fld>
            <a:endParaRPr lang="zh-CN" altLang="en-US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Perpetua" pitchFamily="18" charset="0"/>
                <a:cs typeface="Arial" charset="0"/>
              </a:defRPr>
            </a:lvl1pPr>
          </a:lstStyle>
          <a:p>
            <a:endParaRPr lang="zh-CN" altLang="en-US"/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D990A-5742-4B24-8801-636635BCB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643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E30166-5827-47AC-939F-927F6E977680}" type="datetimeFigureOut">
              <a:rPr lang="zh-CN" altLang="en-US" smtClean="0"/>
              <a:pPr/>
              <a:t>2012-1-18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Perpetua" pitchFamily="18" charset="0"/>
                <a:cs typeface="Arial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D990A-5742-4B24-8801-636635BCB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060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E30166-5827-47AC-939F-927F6E977680}" type="datetimeFigureOut">
              <a:rPr lang="zh-CN" altLang="en-US" smtClean="0"/>
              <a:pPr/>
              <a:t>2012-1-18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Perpetua" pitchFamily="18" charset="0"/>
                <a:cs typeface="Arial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D990A-5742-4B24-8801-636635BCB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576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E30166-5827-47AC-939F-927F6E977680}" type="datetimeFigureOut">
              <a:rPr lang="zh-CN" altLang="en-US" smtClean="0"/>
              <a:pPr/>
              <a:t>2012-1-18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Perpetua" pitchFamily="18" charset="0"/>
                <a:cs typeface="Arial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D990A-5742-4B24-8801-636635BCB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592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 useBgFill="1">
        <p:nvSpPr>
          <p:cNvPr id="5" name="Rounded Rectangle 11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15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Rectangle 16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E30166-5827-47AC-939F-927F6E977680}" type="datetimeFigureOut">
              <a:rPr lang="zh-CN" altLang="en-US" smtClean="0"/>
              <a:pPr/>
              <a:t>2012-1-18</a:t>
            </a:fld>
            <a:endParaRPr lang="zh-CN" alt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Perpetua" pitchFamily="18" charset="0"/>
                <a:cs typeface="Arial" charset="0"/>
              </a:defRPr>
            </a:lvl1pPr>
          </a:lstStyle>
          <a:p>
            <a:endParaRPr lang="zh-CN" alt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fld id="{682D990A-5742-4B24-8801-636635BCB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466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E30166-5827-47AC-939F-927F6E977680}" type="datetimeFigureOut">
              <a:rPr lang="zh-CN" altLang="en-US" smtClean="0"/>
              <a:pPr/>
              <a:t>2012-1-18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Perpetua" pitchFamily="18" charset="0"/>
                <a:cs typeface="Arial" charset="0"/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D990A-5742-4B24-8801-636635BCB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601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E30166-5827-47AC-939F-927F6E977680}" type="datetimeFigureOut">
              <a:rPr lang="zh-CN" altLang="en-US" smtClean="0"/>
              <a:pPr/>
              <a:t>2012-1-18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Perpetua" pitchFamily="18" charset="0"/>
                <a:cs typeface="Arial" charset="0"/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D990A-5742-4B24-8801-636635BCB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296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E30166-5827-47AC-939F-927F6E977680}" type="datetimeFigureOut">
              <a:rPr lang="zh-CN" altLang="en-US" smtClean="0"/>
              <a:pPr/>
              <a:t>2012-1-18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Perpetua" pitchFamily="18" charset="0"/>
                <a:cs typeface="Arial" charset="0"/>
              </a:defRPr>
            </a:lvl1pPr>
          </a:lstStyle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D990A-5742-4B24-8801-636635BCB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311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E30166-5827-47AC-939F-927F6E977680}" type="datetimeFigureOut">
              <a:rPr lang="zh-CN" altLang="en-US" smtClean="0"/>
              <a:pPr/>
              <a:t>2012-1-18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Perpetua" pitchFamily="18" charset="0"/>
                <a:cs typeface="Arial" charset="0"/>
              </a:defRPr>
            </a:lvl1pPr>
          </a:lstStyle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D990A-5742-4B24-8801-636635BCB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368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 useBgFill="1">
        <p:nvSpPr>
          <p:cNvPr id="6" name="Rounded Rectangle 11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E30166-5827-47AC-939F-927F6E977680}" type="datetimeFigureOut">
              <a:rPr lang="zh-CN" altLang="en-US" smtClean="0"/>
              <a:pPr/>
              <a:t>2012-1-18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Perpetua" pitchFamily="18" charset="0"/>
                <a:cs typeface="Arial" charset="0"/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D990A-5742-4B24-8801-636635BCB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618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E30166-5827-47AC-939F-927F6E977680}" type="datetimeFigureOut">
              <a:rPr lang="zh-CN" altLang="en-US" smtClean="0"/>
              <a:pPr/>
              <a:t>2012-1-18</a:t>
            </a:fld>
            <a:endParaRPr lang="zh-CN" alt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Perpetua" pitchFamily="18" charset="0"/>
                <a:cs typeface="Arial" charset="0"/>
              </a:defRPr>
            </a:lvl1pPr>
          </a:lstStyle>
          <a:p>
            <a:endParaRPr lang="zh-CN" alt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fld id="{682D990A-5742-4B24-8801-636635BCB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754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  <a:latin typeface="Perpetua" pitchFamily="18" charset="0"/>
                <a:cs typeface="Arial" charset="0"/>
              </a:defRPr>
            </a:lvl1pPr>
          </a:lstStyle>
          <a:p>
            <a:fld id="{15E30166-5827-47AC-939F-927F6E977680}" type="datetimeFigureOut">
              <a:rPr lang="zh-CN" altLang="en-US" smtClean="0"/>
              <a:pPr/>
              <a:t>2012-1-18</a:t>
            </a:fld>
            <a:endParaRPr lang="zh-CN" alt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334000" y="61722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vert="horz" wrap="none" lIns="0" tIns="0" rIns="0" bIns="0" numCol="1" anchor="ctr" anchorCtr="1" compatLnSpc="1">
            <a:prstTxWarp prst="textNoShape">
              <a:avLst/>
            </a:prstTxWarp>
            <a:noAutofit/>
          </a:bodyPr>
          <a:lstStyle>
            <a:lvl1pPr algn="ctr">
              <a:defRPr sz="1400">
                <a:solidFill>
                  <a:srgbClr val="FFFFFF"/>
                </a:solidFill>
                <a:latin typeface="Franklin Gothic Book" pitchFamily="34" charset="0"/>
                <a:cs typeface="Arial" charset="0"/>
              </a:defRPr>
            </a:lvl1pPr>
          </a:lstStyle>
          <a:p>
            <a:fld id="{682D990A-5742-4B24-8801-636635BCB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32" name="Picture 9" descr="dtc_wordmark_pms203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81713"/>
            <a:ext cx="2895600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eaLnBrk="1" fontAlgn="base" hangingPunct="1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1" fontAlgn="base" hangingPunct="1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375"/>
        </a:spcBef>
        <a:spcAft>
          <a:spcPct val="0"/>
        </a:spcAft>
        <a:buClr>
          <a:srgbClr val="B2C1D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375"/>
        </a:spcBef>
        <a:spcAft>
          <a:spcPct val="0"/>
        </a:spcAft>
        <a:buClr>
          <a:srgbClr val="9BBB59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75"/>
        </a:spcBef>
        <a:spcAft>
          <a:spcPct val="0"/>
        </a:spcAft>
        <a:buClr>
          <a:srgbClr val="9BBB59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emf"/><Relationship Id="rId5" Type="http://schemas.openxmlformats.org/officeDocument/2006/relationships/oleObject" Target="../embeddings/Microsoft_Excel_97-2003_Worksheet2.xls"/><Relationship Id="rId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emf"/><Relationship Id="rId5" Type="http://schemas.openxmlformats.org/officeDocument/2006/relationships/oleObject" Target="../embeddings/Microsoft_Excel_97-2003_Worksheet4.xls"/><Relationship Id="rId4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000" dirty="0" smtClean="0"/>
              <a:t>Shaowu Bao and Ligia Bernardet</a:t>
            </a:r>
          </a:p>
          <a:p>
            <a:endParaRPr lang="en-US" altLang="zh-CN" sz="2000" dirty="0" smtClean="0"/>
          </a:p>
          <a:p>
            <a:r>
              <a:rPr lang="en-US" altLang="zh-CN" sz="1600" dirty="0" smtClean="0"/>
              <a:t>Developmental Testbed Center</a:t>
            </a:r>
          </a:p>
          <a:p>
            <a:r>
              <a:rPr lang="en-US" altLang="zh-CN" sz="1600" dirty="0" smtClean="0"/>
              <a:t>Jan. 19 2012</a:t>
            </a:r>
            <a:endParaRPr lang="zh-CN" alt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Operational HWRF 2011 </a:t>
            </a:r>
            <a:br>
              <a:rPr lang="en-US" altLang="zh-CN" dirty="0" smtClean="0"/>
            </a:br>
            <a:r>
              <a:rPr lang="en-US" altLang="zh-CN" dirty="0" smtClean="0"/>
              <a:t>RI/RW Forecast Evaluation </a:t>
            </a:r>
            <a:endParaRPr lang="zh-CN" altLang="en-US" dirty="0"/>
          </a:p>
        </p:txBody>
      </p:sp>
      <p:pic>
        <p:nvPicPr>
          <p:cNvPr id="4" name="Picture 4" descr="dtc_wordmark_pms20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867400"/>
            <a:ext cx="2895600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479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643443"/>
              </p:ext>
            </p:extLst>
          </p:nvPr>
        </p:nvGraphicFramePr>
        <p:xfrm>
          <a:off x="990600" y="1706940"/>
          <a:ext cx="5257800" cy="23241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752600"/>
                <a:gridCol w="1752600"/>
                <a:gridCol w="1752600"/>
              </a:tblGrid>
              <a:tr h="552450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Forecast Event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Observed Event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24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b="1" dirty="0">
                          <a:effectLst/>
                          <a:latin typeface="Times New Roman"/>
                          <a:ea typeface="SimSun"/>
                        </a:rPr>
                        <a:t>YES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b="1" dirty="0">
                          <a:effectLst/>
                          <a:latin typeface="Times New Roman"/>
                          <a:ea typeface="SimSun"/>
                        </a:rPr>
                        <a:t>NO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b="1" dirty="0">
                          <a:effectLst/>
                          <a:latin typeface="Times New Roman"/>
                          <a:ea typeface="SimSun"/>
                        </a:rPr>
                        <a:t>YES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1" dirty="0" smtClean="0">
                          <a:effectLst/>
                          <a:latin typeface="Times New Roman"/>
                          <a:ea typeface="SimSun"/>
                        </a:rPr>
                        <a:t>Hit</a:t>
                      </a:r>
                      <a:r>
                        <a:rPr lang="pt-BR" sz="2000" b="1" baseline="0" dirty="0" smtClean="0">
                          <a:effectLst/>
                          <a:latin typeface="Times New Roman"/>
                          <a:ea typeface="SimSun"/>
                        </a:rPr>
                        <a:t> (</a:t>
                      </a:r>
                      <a:r>
                        <a:rPr lang="pt-BR" sz="2000" b="1" dirty="0" smtClean="0">
                          <a:effectLst/>
                          <a:latin typeface="Times New Roman"/>
                          <a:ea typeface="SimSun"/>
                        </a:rPr>
                        <a:t>a)</a:t>
                      </a:r>
                      <a:endParaRPr lang="en-US" sz="20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1" dirty="0" smtClean="0">
                          <a:effectLst/>
                          <a:latin typeface="Times New Roman"/>
                          <a:ea typeface="SimSun"/>
                        </a:rPr>
                        <a:t>False alarm (b)</a:t>
                      </a:r>
                      <a:endParaRPr lang="en-US" sz="20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b="1">
                          <a:effectLst/>
                          <a:latin typeface="Times New Roman"/>
                          <a:ea typeface="SimSun"/>
                        </a:rPr>
                        <a:t>NO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1" dirty="0" smtClean="0">
                          <a:effectLst/>
                          <a:latin typeface="Times New Roman"/>
                          <a:ea typeface="SimSun"/>
                        </a:rPr>
                        <a:t>Miss (c)</a:t>
                      </a:r>
                      <a:endParaRPr lang="en-US" sz="20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2000" b="1" dirty="0" smtClean="0">
                          <a:effectLst/>
                          <a:latin typeface="Times New Roman"/>
                          <a:ea typeface="SimSun"/>
                        </a:rPr>
                        <a:t>Correct Rejection (d)</a:t>
                      </a:r>
                      <a:endParaRPr lang="en-US" sz="20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990600" y="4297740"/>
            <a:ext cx="6477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dirty="0" smtClean="0">
                <a:solidFill>
                  <a:prstClr val="black"/>
                </a:solidFill>
              </a:rPr>
              <a:t>Hit Rate (HR)</a:t>
            </a:r>
            <a:r>
              <a:rPr lang="en-US" altLang="zh-CN" sz="2400" dirty="0">
                <a:solidFill>
                  <a:prstClr val="black"/>
                </a:solidFill>
              </a:rPr>
              <a:t>	</a:t>
            </a:r>
            <a:r>
              <a:rPr lang="en-US" altLang="zh-CN" sz="2400" dirty="0" smtClean="0">
                <a:solidFill>
                  <a:prstClr val="black"/>
                </a:solidFill>
              </a:rPr>
              <a:t>                           (</a:t>
            </a:r>
            <a:r>
              <a:rPr lang="en-US" altLang="zh-CN" sz="2400" dirty="0">
                <a:solidFill>
                  <a:prstClr val="black"/>
                </a:solidFill>
              </a:rPr>
              <a:t>a+d)/(</a:t>
            </a:r>
            <a:r>
              <a:rPr lang="en-US" altLang="zh-CN" sz="2400" dirty="0" smtClean="0">
                <a:solidFill>
                  <a:prstClr val="black"/>
                </a:solidFill>
              </a:rPr>
              <a:t>a+b+c+d)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lvl="0"/>
            <a:r>
              <a:rPr lang="en-US" altLang="zh-CN" sz="2400" dirty="0" smtClean="0">
                <a:solidFill>
                  <a:prstClr val="black"/>
                </a:solidFill>
              </a:rPr>
              <a:t>Probability of Detection (POD)   a</a:t>
            </a:r>
            <a:r>
              <a:rPr lang="en-US" altLang="zh-CN" sz="2400" dirty="0">
                <a:solidFill>
                  <a:prstClr val="black"/>
                </a:solidFill>
              </a:rPr>
              <a:t>/(a+c)</a:t>
            </a:r>
          </a:p>
          <a:p>
            <a:pPr lvl="0"/>
            <a:r>
              <a:rPr lang="en-US" altLang="zh-CN" sz="2400" dirty="0" smtClean="0">
                <a:solidFill>
                  <a:prstClr val="black"/>
                </a:solidFill>
              </a:rPr>
              <a:t>Critical Success Index (CSI)          a</a:t>
            </a:r>
            <a:r>
              <a:rPr lang="en-US" altLang="zh-CN" sz="2400" dirty="0">
                <a:solidFill>
                  <a:prstClr val="black"/>
                </a:solidFill>
              </a:rPr>
              <a:t>/(</a:t>
            </a:r>
            <a:r>
              <a:rPr lang="en-US" altLang="zh-CN" sz="2400" dirty="0" smtClean="0">
                <a:solidFill>
                  <a:prstClr val="black"/>
                </a:solidFill>
              </a:rPr>
              <a:t>a+b+c)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lvl="0"/>
            <a:r>
              <a:rPr lang="en-US" altLang="zh-CN" sz="2400" dirty="0" smtClean="0">
                <a:solidFill>
                  <a:prstClr val="black"/>
                </a:solidFill>
              </a:rPr>
              <a:t>False Alarm Rate (FAR)                 b</a:t>
            </a:r>
            <a:r>
              <a:rPr lang="en-US" altLang="zh-CN" sz="2400" dirty="0">
                <a:solidFill>
                  <a:prstClr val="black"/>
                </a:solidFill>
              </a:rPr>
              <a:t>/(a+b)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772400" cy="1143000"/>
          </a:xfrm>
        </p:spPr>
        <p:txBody>
          <a:bodyPr/>
          <a:lstStyle/>
          <a:p>
            <a:r>
              <a:rPr lang="en-US" dirty="0" smtClean="0"/>
              <a:t>Statistical Scores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35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 RI events</a:t>
            </a:r>
            <a:endParaRPr lang="zh-CN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241329"/>
              </p:ext>
            </p:extLst>
          </p:nvPr>
        </p:nvGraphicFramePr>
        <p:xfrm>
          <a:off x="381000" y="1524000"/>
          <a:ext cx="3886200" cy="16574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71550"/>
                <a:gridCol w="971550"/>
                <a:gridCol w="971550"/>
                <a:gridCol w="971550"/>
              </a:tblGrid>
              <a:tr h="235162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Forecast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Observed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SUM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YES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NO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41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YES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9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120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129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5341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NO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166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10271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341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SUM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175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319364"/>
              </p:ext>
            </p:extLst>
          </p:nvPr>
        </p:nvGraphicFramePr>
        <p:xfrm>
          <a:off x="457200" y="3352800"/>
          <a:ext cx="3810000" cy="16764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70000"/>
                <a:gridCol w="2540000"/>
              </a:tblGrid>
              <a:tr h="38100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HR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0.97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>
                          <a:effectLst/>
                          <a:latin typeface="Times New Roman"/>
                          <a:ea typeface="SimSun"/>
                        </a:rPr>
                        <a:t>POD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0.05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>
                          <a:effectLst/>
                          <a:latin typeface="Times New Roman"/>
                          <a:ea typeface="SimSun"/>
                        </a:rPr>
                        <a:t>CSI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0.03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>
                          <a:effectLst/>
                          <a:latin typeface="Times New Roman"/>
                          <a:ea typeface="SimSun"/>
                        </a:rPr>
                        <a:t>FAR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0.93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564803"/>
              </p:ext>
            </p:extLst>
          </p:nvPr>
        </p:nvGraphicFramePr>
        <p:xfrm>
          <a:off x="4876800" y="3352800"/>
          <a:ext cx="3886200" cy="16764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95400"/>
                <a:gridCol w="2590800"/>
              </a:tblGrid>
              <a:tr h="405765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HR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0.93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545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POD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0.04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545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CSI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0.04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545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FAR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0.83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19200" y="9144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Atlantic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172200" y="914399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E Pacific</a:t>
            </a:r>
            <a:endParaRPr lang="en-US" b="1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49882"/>
              </p:ext>
            </p:extLst>
          </p:nvPr>
        </p:nvGraphicFramePr>
        <p:xfrm>
          <a:off x="4876800" y="1524000"/>
          <a:ext cx="3886200" cy="16574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71550"/>
                <a:gridCol w="971550"/>
                <a:gridCol w="971550"/>
                <a:gridCol w="971550"/>
              </a:tblGrid>
              <a:tr h="235162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Forecast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Observed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SUM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YES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NO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41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>
                          <a:effectLst/>
                          <a:latin typeface="Times New Roman"/>
                          <a:ea typeface="SimSun"/>
                        </a:rPr>
                        <a:t>YES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14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70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84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5341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NO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315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5649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341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SUM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329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66800" y="5257800"/>
            <a:ext cx="731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HWRF forecast less RI events than observed.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Low POD and CSI,  high FAR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Comparable scores for AL vs. 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94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908387"/>
              </p:ext>
            </p:extLst>
          </p:nvPr>
        </p:nvGraphicFramePr>
        <p:xfrm>
          <a:off x="381000" y="1524000"/>
          <a:ext cx="3886200" cy="16574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71550"/>
                <a:gridCol w="971550"/>
                <a:gridCol w="971550"/>
                <a:gridCol w="971550"/>
              </a:tblGrid>
              <a:tr h="235162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Forecast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Observed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SUM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YES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NO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41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YES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32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46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78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5341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NO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256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10232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341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SUM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288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844548"/>
              </p:ext>
            </p:extLst>
          </p:nvPr>
        </p:nvGraphicFramePr>
        <p:xfrm>
          <a:off x="381000" y="3505200"/>
          <a:ext cx="3810000" cy="16764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70000"/>
                <a:gridCol w="2540000"/>
              </a:tblGrid>
              <a:tr h="38100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HR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0.97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>
                          <a:effectLst/>
                          <a:latin typeface="Times New Roman"/>
                          <a:ea typeface="SimSun"/>
                        </a:rPr>
                        <a:t>POD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0.11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>
                          <a:effectLst/>
                          <a:latin typeface="Times New Roman"/>
                          <a:ea typeface="SimSun"/>
                        </a:rPr>
                        <a:t>CSI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0.10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FAR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0.59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385717"/>
              </p:ext>
            </p:extLst>
          </p:nvPr>
        </p:nvGraphicFramePr>
        <p:xfrm>
          <a:off x="4953000" y="3505199"/>
          <a:ext cx="3886200" cy="16764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95400"/>
                <a:gridCol w="2590800"/>
              </a:tblGrid>
              <a:tr h="405765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HR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0.89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545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POD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0.17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545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CSI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0.15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545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FAR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0.41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219200" y="9144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Atlantic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172200" y="914399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E Pacific</a:t>
            </a:r>
            <a:endParaRPr lang="en-US" b="1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607263"/>
              </p:ext>
            </p:extLst>
          </p:nvPr>
        </p:nvGraphicFramePr>
        <p:xfrm>
          <a:off x="4876800" y="1524000"/>
          <a:ext cx="3886200" cy="16574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71550"/>
                <a:gridCol w="971550"/>
                <a:gridCol w="971550"/>
                <a:gridCol w="971550"/>
              </a:tblGrid>
              <a:tr h="235162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Forecast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Observed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SUM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YES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NO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341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>
                          <a:effectLst/>
                          <a:latin typeface="Times New Roman"/>
                          <a:ea typeface="SimSun"/>
                        </a:rPr>
                        <a:t>YES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110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75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185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5341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>
                          <a:effectLst/>
                          <a:latin typeface="Times New Roman"/>
                          <a:ea typeface="SimSun"/>
                        </a:rPr>
                        <a:t>NO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546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600" b="1" dirty="0" smtClean="0">
                          <a:effectLst/>
                          <a:latin typeface="Times New Roman"/>
                          <a:ea typeface="SimSun"/>
                        </a:rPr>
                        <a:t>5317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3413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SUM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/>
                          <a:ea typeface="SimSun"/>
                        </a:rPr>
                        <a:t>656</a:t>
                      </a: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81000" y="5486400"/>
            <a:ext cx="731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HWRF forecast less RW events than observed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Comparable scores for AL vs. EP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RW scores are better than RI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85800" y="-155819"/>
            <a:ext cx="7772400" cy="1143000"/>
          </a:xfrm>
        </p:spPr>
        <p:txBody>
          <a:bodyPr/>
          <a:lstStyle/>
          <a:p>
            <a:r>
              <a:rPr lang="en-US" dirty="0" smtClean="0"/>
              <a:t>RW events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41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Relaxation windows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Considering time phase </a:t>
            </a:r>
            <a:r>
              <a:rPr lang="en-US" sz="2400" dirty="0" smtClean="0"/>
              <a:t>errors, several </a:t>
            </a:r>
            <a:r>
              <a:rPr lang="en-US" sz="2400" dirty="0"/>
              <a:t>time relaxation windows </a:t>
            </a:r>
            <a:r>
              <a:rPr lang="en-US" sz="2400" dirty="0" smtClean="0"/>
              <a:t>(12</a:t>
            </a:r>
            <a:r>
              <a:rPr lang="en-US" sz="2400" dirty="0"/>
              <a:t>, </a:t>
            </a:r>
            <a:r>
              <a:rPr lang="en-US" sz="2400" dirty="0" smtClean="0"/>
              <a:t>24 , 36 and 48 hours) </a:t>
            </a:r>
            <a:r>
              <a:rPr lang="en-US" sz="2400" dirty="0"/>
              <a:t>are used to </a:t>
            </a:r>
            <a:r>
              <a:rPr lang="en-US" sz="2400" dirty="0" smtClean="0"/>
              <a:t>compute the </a:t>
            </a:r>
            <a:r>
              <a:rPr lang="en-US" sz="2400" dirty="0"/>
              <a:t>contingency table and </a:t>
            </a:r>
            <a:r>
              <a:rPr lang="en-US" sz="2400" dirty="0" smtClean="0"/>
              <a:t>selected </a:t>
            </a:r>
            <a:r>
              <a:rPr lang="en-US" sz="2400" dirty="0"/>
              <a:t>verification scores</a:t>
            </a:r>
            <a:r>
              <a:rPr lang="en-US" sz="2400" dirty="0" smtClean="0"/>
              <a:t>.</a:t>
            </a:r>
          </a:p>
          <a:p>
            <a:r>
              <a:rPr lang="en-US" sz="2400" dirty="0"/>
              <a:t>T</a:t>
            </a:r>
            <a:r>
              <a:rPr lang="en-US" sz="2400" dirty="0" smtClean="0"/>
              <a:t>his method </a:t>
            </a:r>
            <a:r>
              <a:rPr lang="en-US" sz="2400" dirty="0"/>
              <a:t>only improves the scores, never degrades </a:t>
            </a:r>
            <a:r>
              <a:rPr lang="en-US" sz="2400" dirty="0" smtClean="0"/>
              <a:t>them.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7786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702408"/>
              </p:ext>
            </p:extLst>
          </p:nvPr>
        </p:nvGraphicFramePr>
        <p:xfrm>
          <a:off x="304800" y="1066800"/>
          <a:ext cx="4800600" cy="2755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Chart" r:id="rId3" imgW="8013700" imgH="4597400" progId="Excel.Sheet.8">
                  <p:embed/>
                </p:oleObj>
              </mc:Choice>
              <mc:Fallback>
                <p:oleObj name="Chart" r:id="rId3" imgW="8013700" imgH="4597400" progId="Excel.Sheet.8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066800"/>
                        <a:ext cx="4800600" cy="27555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RI scores with time relaxation</a:t>
            </a:r>
            <a:endParaRPr lang="en-US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613063"/>
              </p:ext>
            </p:extLst>
          </p:nvPr>
        </p:nvGraphicFramePr>
        <p:xfrm>
          <a:off x="4441396" y="3886200"/>
          <a:ext cx="4500280" cy="2582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9" name="Chart" r:id="rId5" imgW="8013700" imgH="4597400" progId="Excel.Sheet.8">
                  <p:embed/>
                </p:oleObj>
              </mc:Choice>
              <mc:Fallback>
                <p:oleObj name="Chart" r:id="rId5" imgW="8013700" imgH="4597400" progId="Excel.Sheet.8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1396" y="3886200"/>
                        <a:ext cx="4500280" cy="25829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0" y="1103586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Atlantic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620000" y="3226676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 Pacific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81000" y="3962400"/>
            <a:ext cx="3429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S</a:t>
            </a:r>
            <a:r>
              <a:rPr lang="en-US" dirty="0" smtClean="0"/>
              <a:t>cores </a:t>
            </a:r>
            <a:r>
              <a:rPr lang="en-US" dirty="0"/>
              <a:t>improve </a:t>
            </a:r>
            <a:r>
              <a:rPr lang="en-US" dirty="0" smtClean="0"/>
              <a:t>with relaxation</a:t>
            </a:r>
            <a:r>
              <a:rPr lang="en-US" dirty="0"/>
              <a:t>, indicating that </a:t>
            </a:r>
            <a:r>
              <a:rPr lang="en-US" dirty="0" smtClean="0"/>
              <a:t>model sometimes </a:t>
            </a:r>
            <a:r>
              <a:rPr lang="en-US" dirty="0"/>
              <a:t>has </a:t>
            </a:r>
            <a:r>
              <a:rPr lang="en-US" dirty="0" smtClean="0"/>
              <a:t>an </a:t>
            </a:r>
            <a:r>
              <a:rPr lang="en-US" dirty="0"/>
              <a:t>event a bit earlier or later than observed. </a:t>
            </a: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However</a:t>
            </a:r>
            <a:r>
              <a:rPr lang="en-US" dirty="0"/>
              <a:t>, scores do not improve much, indicating that for the most part model is just completely off.</a:t>
            </a:r>
          </a:p>
        </p:txBody>
      </p:sp>
    </p:spTree>
    <p:extLst>
      <p:ext uri="{BB962C8B-B14F-4D97-AF65-F5344CB8AC3E}">
        <p14:creationId xmlns:p14="http://schemas.microsoft.com/office/powerpoint/2010/main" val="115615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369528"/>
              </p:ext>
            </p:extLst>
          </p:nvPr>
        </p:nvGraphicFramePr>
        <p:xfrm>
          <a:off x="4495800" y="4038600"/>
          <a:ext cx="4513532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Chart" r:id="rId3" imgW="8013700" imgH="4597400" progId="Excel.Sheet.8">
                  <p:embed/>
                </p:oleObj>
              </mc:Choice>
              <mc:Fallback>
                <p:oleObj name="Chart" r:id="rId3" imgW="8013700" imgH="4597400" progId="Excel.Sheet.8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4038600"/>
                        <a:ext cx="4513532" cy="259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RW scores with </a:t>
            </a:r>
            <a:r>
              <a:rPr lang="en-US" dirty="0"/>
              <a:t>time relaxation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1789339"/>
              </p:ext>
            </p:extLst>
          </p:nvPr>
        </p:nvGraphicFramePr>
        <p:xfrm>
          <a:off x="304800" y="1295400"/>
          <a:ext cx="4953000" cy="2843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Chart" r:id="rId5" imgW="8013700" imgH="4597400" progId="Excel.Sheet.8">
                  <p:embed/>
                </p:oleObj>
              </mc:Choice>
              <mc:Fallback>
                <p:oleObj name="Chart" r:id="rId5" imgW="8013700" imgH="4597400" progId="Excel.Sheet.8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295400"/>
                        <a:ext cx="4953000" cy="28431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34000" y="12954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Atlantic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239000" y="35814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 Pacific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38200" y="4114800"/>
            <a:ext cx="3429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S</a:t>
            </a:r>
            <a:r>
              <a:rPr lang="en-US" dirty="0" smtClean="0"/>
              <a:t>cores </a:t>
            </a:r>
            <a:r>
              <a:rPr lang="en-US" dirty="0"/>
              <a:t>improve </a:t>
            </a:r>
            <a:r>
              <a:rPr lang="en-US" dirty="0" smtClean="0"/>
              <a:t>with relaxation</a:t>
            </a:r>
            <a:r>
              <a:rPr lang="en-US" dirty="0"/>
              <a:t>, indicating that </a:t>
            </a:r>
            <a:r>
              <a:rPr lang="en-US" dirty="0" smtClean="0"/>
              <a:t>model sometimes </a:t>
            </a:r>
            <a:r>
              <a:rPr lang="en-US" dirty="0"/>
              <a:t>has </a:t>
            </a:r>
            <a:r>
              <a:rPr lang="en-US" dirty="0" smtClean="0"/>
              <a:t>an </a:t>
            </a:r>
            <a:r>
              <a:rPr lang="en-US" dirty="0"/>
              <a:t>event a bit earlier or later than observed. </a:t>
            </a: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However</a:t>
            </a:r>
            <a:r>
              <a:rPr lang="en-US" dirty="0"/>
              <a:t>, scores do not improve much, indicating that for the most part model is just completely off.</a:t>
            </a:r>
          </a:p>
        </p:txBody>
      </p:sp>
    </p:spTree>
    <p:extLst>
      <p:ext uri="{BB962C8B-B14F-4D97-AF65-F5344CB8AC3E}">
        <p14:creationId xmlns:p14="http://schemas.microsoft.com/office/powerpoint/2010/main" val="21949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Statistical scores are calculated to quantitatively  evaluate the operational HWRF’s skill in forecast RI/RW in 2011 season.</a:t>
            </a:r>
          </a:p>
          <a:p>
            <a:r>
              <a:rPr lang="en-US" sz="2400" dirty="0" smtClean="0"/>
              <a:t>In 2011 season, although HWRF model over-forecast intensity, it under-estimated intensity change and forecast less RI and RW events than observed.</a:t>
            </a:r>
          </a:p>
          <a:p>
            <a:r>
              <a:rPr lang="en-US" sz="2400" dirty="0" smtClean="0"/>
              <a:t>HWRF has comparable intensity change forecast skills between AL and EP.</a:t>
            </a:r>
          </a:p>
          <a:p>
            <a:r>
              <a:rPr lang="en-US" sz="2400" dirty="0" smtClean="0"/>
              <a:t>HWRF has better forecast skills for RW than RI.</a:t>
            </a:r>
          </a:p>
          <a:p>
            <a:r>
              <a:rPr lang="en-US" sz="2400" dirty="0" smtClean="0"/>
              <a:t>Relaxation of matching time windows lead to slightly better scores.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2826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Next steps: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Relax matching threshold for RI/RW definition.</a:t>
            </a:r>
          </a:p>
          <a:p>
            <a:r>
              <a:rPr lang="en-US" altLang="zh-CN" sz="2400" dirty="0"/>
              <a:t>Investigate model behavior when subsequent RI events are considered as a single </a:t>
            </a:r>
            <a:r>
              <a:rPr lang="en-US" altLang="zh-CN" sz="2400" dirty="0" smtClean="0"/>
              <a:t>episode. </a:t>
            </a:r>
          </a:p>
          <a:p>
            <a:r>
              <a:rPr lang="en-US" altLang="zh-CN" sz="2400" dirty="0" smtClean="0"/>
              <a:t>Investigate HWRF RI behavior of 2012 baseline output.</a:t>
            </a:r>
          </a:p>
          <a:p>
            <a:r>
              <a:rPr lang="en-US" altLang="zh-CN" sz="2400" dirty="0" smtClean="0"/>
              <a:t>Conduct storm-based diagnostic case studies.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2851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HFIP is a 10-year plan to improve one to five day tropical cyclone forecasts, with a focus on </a:t>
            </a:r>
            <a:r>
              <a:rPr lang="en-US" altLang="zh-CN" dirty="0" smtClean="0">
                <a:solidFill>
                  <a:srgbClr val="FF0000"/>
                </a:solidFill>
              </a:rPr>
              <a:t>rapid intensity change</a:t>
            </a:r>
            <a:r>
              <a:rPr lang="en-US" altLang="zh-CN" dirty="0" smtClean="0"/>
              <a:t> forecast.</a:t>
            </a:r>
          </a:p>
          <a:p>
            <a:r>
              <a:rPr lang="en-US" altLang="zh-CN" dirty="0" smtClean="0"/>
              <a:t>The operational Hurricane WRF (HWRF) model’s skill in forecasting RI/RW has not been extensively evaluated.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305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393" y="302172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HWRF 2011 operational </a:t>
            </a:r>
            <a:r>
              <a:rPr lang="en-US" sz="3200" u="sng" dirty="0" smtClean="0"/>
              <a:t>intensity</a:t>
            </a:r>
            <a:r>
              <a:rPr lang="en-US" sz="3200" dirty="0" smtClean="0"/>
              <a:t> forecast has </a:t>
            </a:r>
            <a:r>
              <a:rPr lang="en-US" sz="3200" dirty="0" smtClean="0">
                <a:solidFill>
                  <a:srgbClr val="FF0000"/>
                </a:solidFill>
              </a:rPr>
              <a:t>positive</a:t>
            </a:r>
            <a:r>
              <a:rPr lang="en-US" sz="3200" dirty="0" smtClean="0"/>
              <a:t> bias, how about </a:t>
            </a:r>
            <a:r>
              <a:rPr lang="en-US" sz="3200" u="sng" dirty="0" smtClean="0"/>
              <a:t>intensity change</a:t>
            </a:r>
            <a:r>
              <a:rPr lang="en-US" sz="3200" dirty="0" smtClean="0"/>
              <a:t>?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819400"/>
            <a:ext cx="4953000" cy="3714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447800"/>
            <a:ext cx="4495800" cy="337185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2133600" y="1219200"/>
            <a:ext cx="1752600" cy="1600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324100" y="1371600"/>
            <a:ext cx="6134100" cy="2590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1000" y="51816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Provided by EMC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9232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RI/RW definition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The DeMaria-Kaplan RI criteria defines an RI event as a 30 kt increase in maximum sustained surface wind in a 24-h period. (</a:t>
            </a:r>
            <a:r>
              <a:rPr lang="en-US" altLang="zh-CN" dirty="0" smtClean="0">
                <a:solidFill>
                  <a:srgbClr val="FF0000"/>
                </a:solidFill>
              </a:rPr>
              <a:t>DV/DT &gt;= 30 kt/24hr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An RW event is defined as a 25 kt decrease in MSSW over water in a 24-h period 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(</a:t>
            </a:r>
            <a:r>
              <a:rPr lang="en-US" altLang="zh-CN" dirty="0" smtClean="0">
                <a:solidFill>
                  <a:srgbClr val="FF0000"/>
                </a:solidFill>
              </a:rPr>
              <a:t>DV/DT &lt;=-25 kt /24 hr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145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824236"/>
            <a:ext cx="3248025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306181"/>
              </p:ext>
            </p:extLst>
          </p:nvPr>
        </p:nvGraphicFramePr>
        <p:xfrm>
          <a:off x="533400" y="304800"/>
          <a:ext cx="6441066" cy="45720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18548"/>
                <a:gridCol w="618548"/>
                <a:gridCol w="618548"/>
                <a:gridCol w="775422"/>
                <a:gridCol w="685800"/>
                <a:gridCol w="762000"/>
                <a:gridCol w="685800"/>
                <a:gridCol w="609600"/>
                <a:gridCol w="1066800"/>
              </a:tblGrid>
              <a:tr h="543116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Hour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V_fcst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V_obs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Fcst DV/24hr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Obs</a:t>
                      </a: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DV/24hr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Fcst </a:t>
                      </a: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Events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Obs</a:t>
                      </a: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Events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Fcst </a:t>
                      </a: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Times New Roman"/>
                          <a:ea typeface="SimSun"/>
                        </a:rPr>
                        <a:t>Water/land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Obs</a:t>
                      </a:r>
                    </a:p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Times New Roman"/>
                          <a:ea typeface="SimSun"/>
                        </a:rPr>
                        <a:t>Water/land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0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120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120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-27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-20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RW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6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114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120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-29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-40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RW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F34FB"/>
                          </a:solidFill>
                          <a:effectLst/>
                          <a:latin typeface="Times New Roman"/>
                          <a:ea typeface="SimSun"/>
                        </a:rPr>
                        <a:t>RW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12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105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120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-30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-55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 RW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F34FB"/>
                          </a:solidFill>
                          <a:effectLst/>
                          <a:latin typeface="Times New Roman"/>
                          <a:ea typeface="SimSun"/>
                        </a:rPr>
                        <a:t> RW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18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103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110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-32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-65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 RW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F34FB"/>
                          </a:solidFill>
                          <a:effectLst/>
                          <a:latin typeface="Times New Roman"/>
                          <a:ea typeface="SimSun"/>
                        </a:rPr>
                        <a:t> RW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24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93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100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-24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-60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F34FB"/>
                          </a:solidFill>
                          <a:effectLst/>
                          <a:latin typeface="Times New Roman"/>
                          <a:ea typeface="SimSun"/>
                        </a:rPr>
                        <a:t>RW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30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85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80 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-22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-45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F34FB"/>
                          </a:solidFill>
                          <a:effectLst/>
                          <a:latin typeface="Times New Roman"/>
                          <a:ea typeface="SimSun"/>
                        </a:rPr>
                        <a:t>RW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36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75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65 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-17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-35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2F34FB"/>
                          </a:solidFill>
                          <a:effectLst/>
                          <a:latin typeface="Times New Roman"/>
                          <a:ea typeface="SimSun"/>
                        </a:rPr>
                        <a:t>RW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42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71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45 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-15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-20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48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69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40 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-14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-15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54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63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35 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-16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-15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60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58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30 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-18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-10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66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56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25 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-21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-5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72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55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25 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-22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-5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78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47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20 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-19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0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No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84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40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20 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XXX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XXX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XXX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XXX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90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35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20 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XXX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XXX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XXX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XXX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96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33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20 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XXX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XXX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XXX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XXX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102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28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20   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XXX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XXX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XXX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XXX 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 Water</a:t>
                      </a: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pt-BR" sz="1200">
                          <a:effectLst/>
                          <a:latin typeface="Times New Roman"/>
                          <a:ea typeface="SimSun"/>
                        </a:rPr>
                        <a:t>108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  <a:latin typeface="Times New Roman"/>
                          <a:ea typeface="SimSun"/>
                        </a:rPr>
                        <a:t>24 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  <a:latin typeface="Times New Roman"/>
                          <a:ea typeface="SimSun"/>
                        </a:rPr>
                        <a:t>XXX   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SimSun"/>
                        </a:rPr>
                        <a:t>N/A </a:t>
                      </a:r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SimSun"/>
                        </a:rPr>
                        <a:t>N/A </a:t>
                      </a:r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SimSun"/>
                        </a:rPr>
                        <a:t>N/A  </a:t>
                      </a:r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  <a:latin typeface="Times New Roman"/>
                          <a:ea typeface="SimSun"/>
                        </a:rPr>
                        <a:t>  </a:t>
                      </a:r>
                      <a:r>
                        <a:rPr lang="pt-BR" sz="1200" dirty="0" smtClean="0">
                          <a:effectLst/>
                          <a:latin typeface="Times New Roman"/>
                          <a:ea typeface="SimSun"/>
                        </a:rPr>
                        <a:t>XXX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  <a:latin typeface="Times New Roman"/>
                          <a:ea typeface="SimSun"/>
                        </a:rPr>
                        <a:t> 114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  <a:latin typeface="Times New Roman"/>
                          <a:ea typeface="SimSun"/>
                        </a:rPr>
                        <a:t>20 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  <a:latin typeface="Times New Roman"/>
                          <a:ea typeface="SimSun"/>
                        </a:rPr>
                        <a:t>XXX   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SimSun"/>
                        </a:rPr>
                        <a:t>N/A </a:t>
                      </a:r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SimSun"/>
                        </a:rPr>
                        <a:t>N/A </a:t>
                      </a:r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SimSun"/>
                        </a:rPr>
                        <a:t>N/A  </a:t>
                      </a:r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  <a:latin typeface="Times New Roman"/>
                          <a:ea typeface="SimSun"/>
                        </a:rPr>
                        <a:t>  </a:t>
                      </a:r>
                      <a:r>
                        <a:rPr lang="pt-BR" sz="1200" dirty="0" smtClean="0">
                          <a:effectLst/>
                          <a:latin typeface="Times New Roman"/>
                          <a:ea typeface="SimSun"/>
                        </a:rPr>
                        <a:t>XXX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  <a:latin typeface="Times New Roman"/>
                          <a:ea typeface="SimSun"/>
                        </a:rPr>
                        <a:t> 120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  <a:latin typeface="Times New Roman"/>
                          <a:ea typeface="SimSun"/>
                        </a:rPr>
                        <a:t>19 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  <a:latin typeface="Times New Roman"/>
                          <a:ea typeface="SimSun"/>
                        </a:rPr>
                        <a:t>XXX   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SimSun"/>
                        </a:rPr>
                        <a:t>N/A </a:t>
                      </a:r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SimSun"/>
                        </a:rPr>
                        <a:t>N/A </a:t>
                      </a:r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SimSun"/>
                        </a:rPr>
                        <a:t>N/A  </a:t>
                      </a:r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  <a:latin typeface="Times New Roman"/>
                          <a:ea typeface="SimSun"/>
                        </a:rPr>
                        <a:t>  </a:t>
                      </a:r>
                      <a:r>
                        <a:rPr lang="pt-BR" sz="1200" dirty="0" smtClean="0">
                          <a:effectLst/>
                          <a:latin typeface="Times New Roman"/>
                          <a:ea typeface="SimSun"/>
                        </a:rPr>
                        <a:t>XXX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04"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  <a:latin typeface="Times New Roman"/>
                          <a:ea typeface="SimSun"/>
                        </a:rPr>
                        <a:t> 126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  <a:latin typeface="Times New Roman"/>
                          <a:ea typeface="SimSun"/>
                        </a:rPr>
                        <a:t>18 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  <a:latin typeface="Times New Roman"/>
                          <a:ea typeface="SimSun"/>
                        </a:rPr>
                        <a:t>XXX   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SimSun"/>
                        </a:rPr>
                        <a:t>N/A </a:t>
                      </a:r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SimSun"/>
                        </a:rPr>
                        <a:t>N/A </a:t>
                      </a:r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SimSun"/>
                        </a:rPr>
                        <a:t>N/A  </a:t>
                      </a:r>
                      <a:endParaRPr lang="en-US" sz="120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>
                          <a:effectLst/>
                          <a:latin typeface="Times New Roman"/>
                          <a:ea typeface="SimSun"/>
                        </a:rPr>
                        <a:t>  Water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1200" dirty="0">
                          <a:effectLst/>
                          <a:latin typeface="Times New Roman"/>
                          <a:ea typeface="SimSun"/>
                        </a:rPr>
                        <a:t>  </a:t>
                      </a:r>
                      <a:r>
                        <a:rPr lang="pt-BR" sz="1200" dirty="0" smtClean="0">
                          <a:effectLst/>
                          <a:latin typeface="Times New Roman"/>
                          <a:ea typeface="SimSun"/>
                        </a:rPr>
                        <a:t>XXX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7889" marR="678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09600" y="5486400"/>
            <a:ext cx="426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923 AL and EP cases in 2011 season</a:t>
            </a:r>
            <a:r>
              <a:rPr lang="en-US" sz="2400" b="1" dirty="0"/>
              <a:t> </a:t>
            </a:r>
            <a:r>
              <a:rPr lang="en-US" sz="2400" b="1" dirty="0" smtClean="0"/>
              <a:t>were investigated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77781" y="1524000"/>
            <a:ext cx="1905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Example:</a:t>
            </a:r>
          </a:p>
          <a:p>
            <a:r>
              <a:rPr lang="en-US" sz="2400" b="1" dirty="0" smtClean="0"/>
              <a:t>ADRIAN </a:t>
            </a:r>
            <a:endParaRPr lang="en-US" sz="2400" b="1" dirty="0"/>
          </a:p>
          <a:p>
            <a:r>
              <a:rPr lang="en-US" sz="2400" b="1" dirty="0" smtClean="0"/>
              <a:t>2011061011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7620000" y="5638800"/>
            <a:ext cx="76200" cy="2630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543800" y="5438001"/>
            <a:ext cx="6495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forecast</a:t>
            </a:r>
            <a:endParaRPr lang="en-US" sz="1200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6858000" y="6019800"/>
            <a:ext cx="295981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280253" y="5927095"/>
            <a:ext cx="7280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Best track</a:t>
            </a:r>
            <a:endParaRPr lang="en-US" sz="1200" dirty="0"/>
          </a:p>
        </p:txBody>
      </p:sp>
      <p:sp>
        <p:nvSpPr>
          <p:cNvPr id="12" name="Oval 11"/>
          <p:cNvSpPr/>
          <p:nvPr/>
        </p:nvSpPr>
        <p:spPr>
          <a:xfrm>
            <a:off x="3962400" y="990600"/>
            <a:ext cx="1524000" cy="609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12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representative samples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95399"/>
            <a:ext cx="3886200" cy="2573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052" y="3962400"/>
            <a:ext cx="3835948" cy="2536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81600" y="2038102"/>
            <a:ext cx="23698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Similar trends, but forecast intensity</a:t>
            </a:r>
          </a:p>
          <a:p>
            <a:r>
              <a:rPr lang="en-US" sz="2400" dirty="0" smtClean="0"/>
              <a:t>changes did not show any matching </a:t>
            </a:r>
          </a:p>
          <a:p>
            <a:r>
              <a:rPr lang="en-US" sz="2400" dirty="0"/>
              <a:t>e</a:t>
            </a:r>
            <a:r>
              <a:rPr lang="en-US" sz="2400" dirty="0" smtClean="0"/>
              <a:t>vents </a:t>
            </a:r>
            <a:r>
              <a:rPr lang="en-US" sz="2400" dirty="0" smtClean="0"/>
              <a:t>because of the </a:t>
            </a:r>
            <a:r>
              <a:rPr lang="en-US" sz="2400" dirty="0" smtClean="0"/>
              <a:t>RI/RW</a:t>
            </a:r>
            <a:endParaRPr lang="en-US" sz="2400" dirty="0" smtClean="0"/>
          </a:p>
          <a:p>
            <a:r>
              <a:rPr lang="en-US" sz="2400" dirty="0" smtClean="0"/>
              <a:t>threshold we </a:t>
            </a:r>
            <a:r>
              <a:rPr lang="en-US" sz="2400" dirty="0" smtClean="0"/>
              <a:t>chose.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3849808" y="2108096"/>
            <a:ext cx="76200" cy="2630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773608" y="1907297"/>
            <a:ext cx="6495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forecast</a:t>
            </a:r>
            <a:endParaRPr lang="en-US" sz="1200" dirty="0"/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2864615" y="2643683"/>
            <a:ext cx="464987" cy="3004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751855" y="2775239"/>
            <a:ext cx="7280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Best track</a:t>
            </a:r>
            <a:endParaRPr lang="en-US" sz="1200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3357478" y="5194637"/>
            <a:ext cx="76200" cy="2630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134686" y="4969226"/>
            <a:ext cx="6495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forecast</a:t>
            </a:r>
            <a:endParaRPr lang="en-US" sz="1200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2241598" y="5329530"/>
            <a:ext cx="188961" cy="1797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015116" y="5461084"/>
            <a:ext cx="7280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Best track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8247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531" y="1143001"/>
            <a:ext cx="3931331" cy="2702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representative samples</a:t>
            </a:r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402" y="3757973"/>
            <a:ext cx="4018797" cy="2549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81600" y="1989742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Observed RI and RW that are not forecast by model.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189483" y="4191000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Forecast has RI events that are not observed.</a:t>
            </a:r>
            <a:endParaRPr lang="en-US" sz="2400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151063" y="2403902"/>
            <a:ext cx="116137" cy="2630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998663" y="2203103"/>
            <a:ext cx="6495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forecast</a:t>
            </a:r>
            <a:endParaRPr lang="en-US" sz="1200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2976562" y="2774000"/>
            <a:ext cx="464988" cy="4175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863802" y="3022684"/>
            <a:ext cx="7280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Best track</a:t>
            </a:r>
            <a:endParaRPr lang="en-US" sz="1200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3132856" y="4766102"/>
            <a:ext cx="76200" cy="2630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160463" y="4613702"/>
            <a:ext cx="6495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forecast</a:t>
            </a:r>
            <a:endParaRPr lang="en-US" sz="1200" dirty="0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3087938" y="5402997"/>
            <a:ext cx="341062" cy="1507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406602" y="5384884"/>
            <a:ext cx="7280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Best track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86425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representative samples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" y="1457287"/>
            <a:ext cx="4033838" cy="275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" y="3669015"/>
            <a:ext cx="4152901" cy="2781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29200" y="2318279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Both best track and model have RI events but model forecast events too early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029200" y="4598001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Both best track and model have RW events but model forecast events too late</a:t>
            </a:r>
            <a:endParaRPr lang="en-US" sz="2400" dirty="0"/>
          </a:p>
        </p:txBody>
      </p:sp>
      <p:cxnSp>
        <p:nvCxnSpPr>
          <p:cNvPr id="8" name="Straight Arrow Connector 7"/>
          <p:cNvCxnSpPr>
            <a:stCxn id="9" idx="2"/>
          </p:cNvCxnSpPr>
          <p:nvPr/>
        </p:nvCxnSpPr>
        <p:spPr>
          <a:xfrm>
            <a:off x="1976965" y="2845713"/>
            <a:ext cx="156635" cy="2022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652196" y="2584103"/>
            <a:ext cx="6495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forecast</a:t>
            </a:r>
            <a:endParaRPr lang="en-US" sz="1200" dirty="0"/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3465560" y="2967328"/>
            <a:ext cx="464987" cy="3004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352800" y="3098884"/>
            <a:ext cx="7280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Best track</a:t>
            </a:r>
            <a:endParaRPr lang="en-US" sz="1200" dirty="0"/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2735061" y="4772799"/>
            <a:ext cx="76200" cy="2630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658861" y="4572000"/>
            <a:ext cx="6495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forecast</a:t>
            </a:r>
            <a:endParaRPr lang="en-US" sz="1200" dirty="0"/>
          </a:p>
        </p:txBody>
      </p:sp>
      <p:cxnSp>
        <p:nvCxnSpPr>
          <p:cNvPr id="16" name="Straight Arrow Connector 15"/>
          <p:cNvCxnSpPr/>
          <p:nvPr/>
        </p:nvCxnSpPr>
        <p:spPr>
          <a:xfrm flipH="1" flipV="1">
            <a:off x="2051676" y="5257800"/>
            <a:ext cx="464987" cy="3004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938916" y="5389356"/>
            <a:ext cx="7280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Best track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2814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representative samples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86557"/>
            <a:ext cx="4038600" cy="2589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2819400" y="2667000"/>
            <a:ext cx="204787" cy="15900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295400" y="4572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 missing link in a series of forecast events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0112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dtc</Template>
  <TotalTime>586</TotalTime>
  <Words>989</Words>
  <Application>Microsoft Office PowerPoint</Application>
  <PresentationFormat>On-screen Show (4:3)</PresentationFormat>
  <Paragraphs>396</Paragraphs>
  <Slides>17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Equity</vt:lpstr>
      <vt:lpstr>Chart</vt:lpstr>
      <vt:lpstr>Operational HWRF 2011  RI/RW Forecast Evaluation </vt:lpstr>
      <vt:lpstr>Motivation</vt:lpstr>
      <vt:lpstr>HWRF 2011 operational intensity forecast has positive bias, how about intensity change?</vt:lpstr>
      <vt:lpstr>RI/RW definition</vt:lpstr>
      <vt:lpstr>PowerPoint Presentation</vt:lpstr>
      <vt:lpstr>Some representative samples</vt:lpstr>
      <vt:lpstr>More representative samples</vt:lpstr>
      <vt:lpstr>More representative samples</vt:lpstr>
      <vt:lpstr>More representative samples</vt:lpstr>
      <vt:lpstr>Statistical Scores</vt:lpstr>
      <vt:lpstr> RI events</vt:lpstr>
      <vt:lpstr>RW events</vt:lpstr>
      <vt:lpstr>Time Relaxation windows</vt:lpstr>
      <vt:lpstr>RI scores with time relaxation</vt:lpstr>
      <vt:lpstr>RW scores with time relaxation</vt:lpstr>
      <vt:lpstr>Summary</vt:lpstr>
      <vt:lpstr>Next steps: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Rapid Intensification/Weakening Forecast in HWRF</dc:title>
  <dc:creator>sbao</dc:creator>
  <cp:lastModifiedBy>Shaowu Bao</cp:lastModifiedBy>
  <cp:revision>39</cp:revision>
  <dcterms:created xsi:type="dcterms:W3CDTF">2012-01-18T19:37:56Z</dcterms:created>
  <dcterms:modified xsi:type="dcterms:W3CDTF">2012-01-18T22:15:45Z</dcterms:modified>
</cp:coreProperties>
</file>