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3"/>
  </p:notesMasterIdLst>
  <p:sldIdLst>
    <p:sldId id="268" r:id="rId2"/>
    <p:sldId id="269" r:id="rId3"/>
    <p:sldId id="270" r:id="rId4"/>
    <p:sldId id="271" r:id="rId5"/>
    <p:sldId id="272" r:id="rId6"/>
    <p:sldId id="273" r:id="rId7"/>
    <p:sldId id="357" r:id="rId8"/>
    <p:sldId id="276" r:id="rId9"/>
    <p:sldId id="350" r:id="rId10"/>
    <p:sldId id="294" r:id="rId11"/>
    <p:sldId id="295" r:id="rId12"/>
    <p:sldId id="279" r:id="rId13"/>
    <p:sldId id="305" r:id="rId14"/>
    <p:sldId id="306" r:id="rId15"/>
    <p:sldId id="307" r:id="rId16"/>
    <p:sldId id="352" r:id="rId17"/>
    <p:sldId id="308" r:id="rId18"/>
    <p:sldId id="309" r:id="rId19"/>
    <p:sldId id="353" r:id="rId20"/>
    <p:sldId id="282" r:id="rId21"/>
    <p:sldId id="351" r:id="rId22"/>
    <p:sldId id="288" r:id="rId23"/>
    <p:sldId id="312" r:id="rId24"/>
    <p:sldId id="314" r:id="rId25"/>
    <p:sldId id="346" r:id="rId26"/>
    <p:sldId id="347" r:id="rId27"/>
    <p:sldId id="356" r:id="rId28"/>
    <p:sldId id="349" r:id="rId29"/>
    <p:sldId id="354" r:id="rId30"/>
    <p:sldId id="355" r:id="rId31"/>
    <p:sldId id="29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CC00"/>
    <a:srgbClr val="9900CC"/>
    <a:srgbClr val="D600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-docs\2011-hfip%20annual%20meeting\Copy%20of%20intensity_bias%20chanh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8.7703646419197603E-2"/>
          <c:y val="3.0520669291338481E-2"/>
          <c:w val="0.89742957130359047"/>
          <c:h val="0.89719889180519352"/>
        </c:manualLayout>
      </c:layout>
      <c:barChart>
        <c:barDir val="col"/>
        <c:grouping val="clustered"/>
        <c:ser>
          <c:idx val="0"/>
          <c:order val="0"/>
          <c:tx>
            <c:strRef>
              <c:f>out_maria!$S$1</c:f>
              <c:strCache>
                <c:ptCount val="1"/>
                <c:pt idx="0">
                  <c:v>vmax-2011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cat>
            <c:strRef>
              <c:f>out_maria!$R$2:$R$14</c:f>
              <c:strCache>
                <c:ptCount val="13"/>
                <c:pt idx="0">
                  <c:v>35-40</c:v>
                </c:pt>
                <c:pt idx="1">
                  <c:v>40-45</c:v>
                </c:pt>
                <c:pt idx="2">
                  <c:v>45-50</c:v>
                </c:pt>
                <c:pt idx="3">
                  <c:v>50-55</c:v>
                </c:pt>
                <c:pt idx="4">
                  <c:v>55-60</c:v>
                </c:pt>
                <c:pt idx="5">
                  <c:v>60-65</c:v>
                </c:pt>
                <c:pt idx="6">
                  <c:v>65-70</c:v>
                </c:pt>
                <c:pt idx="7">
                  <c:v>70-80</c:v>
                </c:pt>
                <c:pt idx="8">
                  <c:v>80-90</c:v>
                </c:pt>
                <c:pt idx="9">
                  <c:v>90-100</c:v>
                </c:pt>
                <c:pt idx="10">
                  <c:v>100-110</c:v>
                </c:pt>
                <c:pt idx="11">
                  <c:v>110-130</c:v>
                </c:pt>
                <c:pt idx="12">
                  <c:v>130+</c:v>
                </c:pt>
              </c:strCache>
            </c:strRef>
          </c:cat>
          <c:val>
            <c:numRef>
              <c:f>out_maria!$S$2:$S$14</c:f>
              <c:numCache>
                <c:formatCode>General</c:formatCode>
                <c:ptCount val="13"/>
                <c:pt idx="0">
                  <c:v>2.0566666666666595</c:v>
                </c:pt>
                <c:pt idx="1">
                  <c:v>2.6949999999999998</c:v>
                </c:pt>
                <c:pt idx="2">
                  <c:v>-1.6</c:v>
                </c:pt>
                <c:pt idx="3">
                  <c:v>0.64250000000000063</c:v>
                </c:pt>
                <c:pt idx="4">
                  <c:v>0.125</c:v>
                </c:pt>
                <c:pt idx="5">
                  <c:v>5.6549999999999816</c:v>
                </c:pt>
                <c:pt idx="6">
                  <c:v>-2.6675000000000071</c:v>
                </c:pt>
                <c:pt idx="7">
                  <c:v>2.3899999999999997</c:v>
                </c:pt>
                <c:pt idx="8">
                  <c:v>3.3800000000000003</c:v>
                </c:pt>
                <c:pt idx="9">
                  <c:v>-2.3866666666666667</c:v>
                </c:pt>
                <c:pt idx="10">
                  <c:v>-4.0033333333333498</c:v>
                </c:pt>
                <c:pt idx="11">
                  <c:v>-7</c:v>
                </c:pt>
                <c:pt idx="12">
                  <c:v>-6</c:v>
                </c:pt>
              </c:numCache>
            </c:numRef>
          </c:val>
        </c:ser>
        <c:ser>
          <c:idx val="1"/>
          <c:order val="1"/>
          <c:tx>
            <c:strRef>
              <c:f>out_maria!$T$1</c:f>
              <c:strCache>
                <c:ptCount val="1"/>
                <c:pt idx="0">
                  <c:v>vmax-2010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out_maria!$R$2:$R$14</c:f>
              <c:strCache>
                <c:ptCount val="13"/>
                <c:pt idx="0">
                  <c:v>35-40</c:v>
                </c:pt>
                <c:pt idx="1">
                  <c:v>40-45</c:v>
                </c:pt>
                <c:pt idx="2">
                  <c:v>45-50</c:v>
                </c:pt>
                <c:pt idx="3">
                  <c:v>50-55</c:v>
                </c:pt>
                <c:pt idx="4">
                  <c:v>55-60</c:v>
                </c:pt>
                <c:pt idx="5">
                  <c:v>60-65</c:v>
                </c:pt>
                <c:pt idx="6">
                  <c:v>65-70</c:v>
                </c:pt>
                <c:pt idx="7">
                  <c:v>70-80</c:v>
                </c:pt>
                <c:pt idx="8">
                  <c:v>80-90</c:v>
                </c:pt>
                <c:pt idx="9">
                  <c:v>90-100</c:v>
                </c:pt>
                <c:pt idx="10">
                  <c:v>100-110</c:v>
                </c:pt>
                <c:pt idx="11">
                  <c:v>110-130</c:v>
                </c:pt>
                <c:pt idx="12">
                  <c:v>130+</c:v>
                </c:pt>
              </c:strCache>
            </c:strRef>
          </c:cat>
          <c:val>
            <c:numRef>
              <c:f>out_maria!$T$2:$T$14</c:f>
              <c:numCache>
                <c:formatCode>General</c:formatCode>
                <c:ptCount val="13"/>
                <c:pt idx="0">
                  <c:v>5.5</c:v>
                </c:pt>
                <c:pt idx="1">
                  <c:v>4.8</c:v>
                </c:pt>
                <c:pt idx="2">
                  <c:v>2.7</c:v>
                </c:pt>
                <c:pt idx="3">
                  <c:v>2.6</c:v>
                </c:pt>
                <c:pt idx="4">
                  <c:v>0.1</c:v>
                </c:pt>
                <c:pt idx="5">
                  <c:v>-5.5</c:v>
                </c:pt>
                <c:pt idx="6">
                  <c:v>-7.9</c:v>
                </c:pt>
                <c:pt idx="7">
                  <c:v>-11</c:v>
                </c:pt>
                <c:pt idx="8">
                  <c:v>-13</c:v>
                </c:pt>
                <c:pt idx="9">
                  <c:v>-16.5</c:v>
                </c:pt>
                <c:pt idx="10">
                  <c:v>-21</c:v>
                </c:pt>
                <c:pt idx="11">
                  <c:v>-15</c:v>
                </c:pt>
                <c:pt idx="12">
                  <c:v>-32</c:v>
                </c:pt>
              </c:numCache>
            </c:numRef>
          </c:val>
        </c:ser>
        <c:axId val="59001856"/>
        <c:axId val="49996544"/>
      </c:barChart>
      <c:catAx>
        <c:axId val="59001856"/>
        <c:scaling>
          <c:orientation val="minMax"/>
        </c:scaling>
        <c:axPos val="b"/>
        <c:tickLblPos val="low"/>
        <c:txPr>
          <a:bodyPr/>
          <a:lstStyle/>
          <a:p>
            <a:pPr>
              <a:defRPr sz="1200" baseline="0"/>
            </a:pPr>
            <a:endParaRPr lang="en-US"/>
          </a:p>
        </c:txPr>
        <c:crossAx val="49996544"/>
        <c:crossesAt val="0"/>
        <c:auto val="1"/>
        <c:lblAlgn val="ctr"/>
        <c:lblOffset val="100"/>
      </c:catAx>
      <c:valAx>
        <c:axId val="499965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aseline="0"/>
            </a:pPr>
            <a:endParaRPr lang="en-US"/>
          </a:p>
        </c:txPr>
        <c:crossAx val="59001856"/>
        <c:crosses val="autoZero"/>
        <c:crossBetween val="between"/>
      </c:valAx>
      <c:spPr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c:spPr>
    </c:plotArea>
    <c:legend>
      <c:legendPos val="r"/>
      <c:layout>
        <c:manualLayout>
          <c:xMode val="edge"/>
          <c:yMode val="edge"/>
          <c:x val="9.9378463108778251E-2"/>
          <c:y val="0.41315604417372359"/>
          <c:w val="0.32380436820397601"/>
          <c:h val="0.1561350593887629"/>
        </c:manualLayout>
      </c:layout>
      <c:spPr>
        <a:solidFill>
          <a:schemeClr val="bg1"/>
        </a:solidFill>
      </c:spPr>
      <c:txPr>
        <a:bodyPr/>
        <a:lstStyle/>
        <a:p>
          <a:pPr>
            <a:defRPr sz="1800" baseline="0"/>
          </a:pPr>
          <a:endParaRPr lang="en-US"/>
        </a:p>
      </c:txPr>
    </c:legend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79535-933D-4D43-ADDF-30AE867AD332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16E5F-99CE-4FB9-9C93-64B338A60B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13430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7543">
              <a:tabLst>
                <a:tab pos="649569" algn="l"/>
                <a:tab pos="1299139" algn="l"/>
                <a:tab pos="1948708" algn="l"/>
                <a:tab pos="2598278" algn="l"/>
              </a:tabLst>
            </a:pPr>
            <a:fld id="{5D3C185D-155D-4DF7-9340-8154A1D560DE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 defTabSz="407543">
                <a:tabLst>
                  <a:tab pos="649569" algn="l"/>
                  <a:tab pos="1299139" algn="l"/>
                  <a:tab pos="1948708" algn="l"/>
                  <a:tab pos="2598278" algn="l"/>
                </a:tabLst>
              </a:pPr>
              <a:t>1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5603" name="Rectangle 7"/>
          <p:cNvSpPr txBox="1">
            <a:spLocks noGrp="1" noChangeArrowheads="1"/>
          </p:cNvSpPr>
          <p:nvPr/>
        </p:nvSpPr>
        <p:spPr bwMode="auto">
          <a:xfrm>
            <a:off x="3884122" y="8682735"/>
            <a:ext cx="2972320" cy="45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4" tIns="45694" rIns="91384" bIns="45694" anchor="b"/>
          <a:lstStyle/>
          <a:p>
            <a:pPr algn="r" defTabSz="1002461" hangingPunct="0">
              <a:lnSpc>
                <a:spcPct val="93000"/>
              </a:lnSpc>
              <a:buClr>
                <a:srgbClr val="000000"/>
              </a:buClr>
              <a:buSzPct val="100000"/>
            </a:pPr>
            <a:fld id="{8072E297-CA53-43B5-A1C7-64F59647750C}" type="slidenum">
              <a:rPr lang="en-US" sz="1200"/>
              <a:pPr algn="r" defTabSz="1002461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t>1</a:t>
            </a:fld>
            <a:endParaRPr lang="en-US" sz="1200"/>
          </a:p>
        </p:txBody>
      </p:sp>
      <p:sp>
        <p:nvSpPr>
          <p:cNvPr id="25604" name="Rectangle 7"/>
          <p:cNvSpPr txBox="1">
            <a:spLocks noGrp="1" noChangeArrowheads="1"/>
          </p:cNvSpPr>
          <p:nvPr/>
        </p:nvSpPr>
        <p:spPr bwMode="auto">
          <a:xfrm>
            <a:off x="3884122" y="8684298"/>
            <a:ext cx="2972320" cy="458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371" tIns="45188" rIns="90371" bIns="45188" anchor="b"/>
          <a:lstStyle/>
          <a:p>
            <a:pPr algn="r" defTabSz="989969" hangingPunct="0">
              <a:lnSpc>
                <a:spcPct val="93000"/>
              </a:lnSpc>
              <a:buClr>
                <a:srgbClr val="000000"/>
              </a:buClr>
              <a:buSzPct val="100000"/>
            </a:pPr>
            <a:fld id="{62CDD752-8213-418F-99B6-9A3D8A060F6D}" type="slidenum">
              <a:rPr lang="en-US" sz="1200"/>
              <a:pPr algn="r" defTabSz="989969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t>1</a:t>
            </a:fld>
            <a:endParaRPr lang="en-US" sz="1200"/>
          </a:p>
        </p:txBody>
      </p:sp>
      <p:sp>
        <p:nvSpPr>
          <p:cNvPr id="256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4538" cy="3416300"/>
          </a:xfrm>
          <a:ln w="12700" cap="flat">
            <a:solidFill>
              <a:schemeClr val="tx1"/>
            </a:solidFill>
          </a:ln>
        </p:spPr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34" y="4342150"/>
            <a:ext cx="4968933" cy="4118553"/>
          </a:xfrm>
          <a:noFill/>
          <a:ln/>
        </p:spPr>
        <p:txBody>
          <a:bodyPr lIns="91806" tIns="45125" rIns="91806" bIns="45125"/>
          <a:lstStyle/>
          <a:p>
            <a:pPr eaLnBrk="1" hangingPunct="1"/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BABEEE-987C-423C-8902-B779E5AC7E2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0418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Note:</a:t>
            </a:r>
            <a:r>
              <a:rPr lang="en-US" baseline="0" dirty="0" smtClean="0"/>
              <a:t> “Verification” doesn’t exclusively refer to comparisons with the real storm.  It can also represent verifying that the model’s predictions are physically reasonable.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IR: 6 hours later, the storm convection was wrapping around, as HWRF forecasted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Ice Scattering Channel:</a:t>
            </a:r>
          </a:p>
          <a:p>
            <a:r>
              <a:rPr lang="en-US" baseline="0" dirty="0" smtClean="0"/>
              <a:t>HWRF: 89 GHz</a:t>
            </a:r>
          </a:p>
          <a:p>
            <a:r>
              <a:rPr lang="en-US" baseline="0" dirty="0" smtClean="0"/>
              <a:t>Observed: 91 GHz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Rain/Ice </a:t>
            </a:r>
            <a:r>
              <a:rPr lang="en-US" baseline="0" smtClean="0"/>
              <a:t>Channel:</a:t>
            </a:r>
            <a:endParaRPr lang="en-US" baseline="0" dirty="0" smtClean="0"/>
          </a:p>
          <a:p>
            <a:r>
              <a:rPr lang="en-US" baseline="0" dirty="0" smtClean="0"/>
              <a:t>HWRF: 36 GHz</a:t>
            </a:r>
          </a:p>
          <a:p>
            <a:r>
              <a:rPr lang="en-US" baseline="0" dirty="0" smtClean="0"/>
              <a:t>Observed: 37 GHz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2878-0DF5-4E5D-9FB4-D5E31497459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7953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1859" name="Slide Number Placeholder 3"/>
          <p:cNvSpPr txBox="1">
            <a:spLocks noGrp="1"/>
          </p:cNvSpPr>
          <p:nvPr/>
        </p:nvSpPr>
        <p:spPr bwMode="auto">
          <a:xfrm>
            <a:off x="3884027" y="8685561"/>
            <a:ext cx="2972421" cy="45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802"/>
            <a:fld id="{FD28C08C-43FD-4637-AF89-45BC585751F8}" type="slidenum">
              <a:rPr lang="en-US" sz="1200"/>
              <a:pPr algn="r" defTabSz="914802"/>
              <a:t>23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49775" cy="3411538"/>
          </a:xfrm>
          <a:solidFill>
            <a:srgbClr val="FFFFFF"/>
          </a:solidFill>
          <a:ln/>
        </p:spPr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91416" y="4319550"/>
            <a:ext cx="5048768" cy="4166220"/>
          </a:xfrm>
        </p:spPr>
        <p:txBody>
          <a:bodyPr wrap="none" lIns="89305" tIns="44653" rIns="89305" bIns="44653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32" tIns="45715" rIns="91432" bIns="45715"/>
          <a:lstStyle/>
          <a:p>
            <a:endParaRPr lang="en-US" smtClean="0"/>
          </a:p>
        </p:txBody>
      </p:sp>
      <p:sp>
        <p:nvSpPr>
          <p:cNvPr id="171011" name="Slide Number Placeholder 3"/>
          <p:cNvSpPr txBox="1">
            <a:spLocks noGrp="1"/>
          </p:cNvSpPr>
          <p:nvPr/>
        </p:nvSpPr>
        <p:spPr bwMode="auto">
          <a:xfrm>
            <a:off x="3884027" y="8685562"/>
            <a:ext cx="2972421" cy="45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 anchor="b"/>
          <a:lstStyle/>
          <a:p>
            <a:pPr algn="r" defTabSz="914816"/>
            <a:fld id="{D807CE43-ADA5-4064-AA1F-6520403E3192}" type="slidenum">
              <a:rPr lang="en-US" sz="1200"/>
              <a:pPr algn="r" defTabSz="914816"/>
              <a:t>31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7543">
              <a:tabLst>
                <a:tab pos="649569" algn="l"/>
                <a:tab pos="1299139" algn="l"/>
                <a:tab pos="1948708" algn="l"/>
                <a:tab pos="2598278" algn="l"/>
              </a:tabLst>
            </a:pPr>
            <a:fld id="{A58C6915-8504-4BC6-B159-9910A44BFCA7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 defTabSz="407543">
                <a:tabLst>
                  <a:tab pos="649569" algn="l"/>
                  <a:tab pos="1299139" algn="l"/>
                  <a:tab pos="1948708" algn="l"/>
                  <a:tab pos="2598278" algn="l"/>
                </a:tabLst>
              </a:pPr>
              <a:t>2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2150"/>
            <a:ext cx="5487959" cy="4115425"/>
          </a:xfrm>
          <a:noFill/>
          <a:ln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116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626" tIns="45812" rIns="91626" bIns="45812"/>
          <a:lstStyle/>
          <a:p>
            <a:endParaRPr lang="en-US" smtClean="0"/>
          </a:p>
        </p:txBody>
      </p:sp>
      <p:sp>
        <p:nvSpPr>
          <p:cNvPr id="111619" name="Slide Number Placeholder 3"/>
          <p:cNvSpPr txBox="1">
            <a:spLocks noGrp="1"/>
          </p:cNvSpPr>
          <p:nvPr/>
        </p:nvSpPr>
        <p:spPr bwMode="auto">
          <a:xfrm>
            <a:off x="3884027" y="8685562"/>
            <a:ext cx="2972421" cy="45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26" tIns="45812" rIns="91626" bIns="45812" anchor="b"/>
          <a:lstStyle/>
          <a:p>
            <a:pPr algn="r" defTabSz="917916"/>
            <a:fld id="{274CA59B-B458-4CDD-9EA8-F8D2B0183256}" type="slidenum">
              <a:rPr lang="en-US" sz="1200"/>
              <a:pPr algn="r" defTabSz="917916"/>
              <a:t>3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16E5F-99CE-4FB9-9C93-64B338A60BC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519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13" tIns="45707" rIns="91413" bIns="45707"/>
          <a:lstStyle/>
          <a:p>
            <a:endParaRPr lang="en-US" smtClean="0"/>
          </a:p>
        </p:txBody>
      </p:sp>
      <p:sp>
        <p:nvSpPr>
          <p:cNvPr id="119811" name="Slide Number Placeholder 3"/>
          <p:cNvSpPr txBox="1">
            <a:spLocks noGrp="1"/>
          </p:cNvSpPr>
          <p:nvPr/>
        </p:nvSpPr>
        <p:spPr bwMode="auto">
          <a:xfrm>
            <a:off x="3884027" y="8685562"/>
            <a:ext cx="2972421" cy="45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3" tIns="45707" rIns="91413" bIns="45707" anchor="b"/>
          <a:lstStyle/>
          <a:p>
            <a:pPr algn="r" defTabSz="913266"/>
            <a:fld id="{E6B4F925-DEC7-4715-8DB0-70FBDACAE5CB}" type="slidenum">
              <a:rPr lang="en-US" sz="1200"/>
              <a:pPr algn="r" defTabSz="913266"/>
              <a:t>8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13" tIns="45707" rIns="91413" bIns="45707"/>
          <a:lstStyle/>
          <a:p>
            <a:endParaRPr lang="en-US" smtClean="0"/>
          </a:p>
        </p:txBody>
      </p:sp>
      <p:sp>
        <p:nvSpPr>
          <p:cNvPr id="119811" name="Slide Number Placeholder 3"/>
          <p:cNvSpPr txBox="1">
            <a:spLocks noGrp="1"/>
          </p:cNvSpPr>
          <p:nvPr/>
        </p:nvSpPr>
        <p:spPr bwMode="auto">
          <a:xfrm>
            <a:off x="3884027" y="8685562"/>
            <a:ext cx="2972421" cy="45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3" tIns="45707" rIns="91413" bIns="45707" anchor="b"/>
          <a:lstStyle/>
          <a:p>
            <a:pPr algn="r" defTabSz="913266"/>
            <a:fld id="{E6B4F925-DEC7-4715-8DB0-70FBDACAE5CB}" type="slidenum">
              <a:rPr lang="en-US" sz="1200"/>
              <a:pPr algn="r" defTabSz="913266"/>
              <a:t>14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A7A4C5-B598-4B18-A37B-C588CCD8D36A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13" tIns="45707" rIns="91413" bIns="45707"/>
          <a:lstStyle/>
          <a:p>
            <a:endParaRPr lang="en-US" smtClean="0"/>
          </a:p>
        </p:txBody>
      </p:sp>
      <p:sp>
        <p:nvSpPr>
          <p:cNvPr id="119811" name="Slide Number Placeholder 3"/>
          <p:cNvSpPr txBox="1">
            <a:spLocks noGrp="1"/>
          </p:cNvSpPr>
          <p:nvPr/>
        </p:nvSpPr>
        <p:spPr bwMode="auto">
          <a:xfrm>
            <a:off x="3884027" y="8685562"/>
            <a:ext cx="2972421" cy="45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3" tIns="45707" rIns="91413" bIns="45707" anchor="b"/>
          <a:lstStyle/>
          <a:p>
            <a:pPr algn="r" defTabSz="913266"/>
            <a:fld id="{E6B4F925-DEC7-4715-8DB0-70FBDACAE5CB}" type="slidenum">
              <a:rPr lang="en-US" sz="1200"/>
              <a:pPr algn="r" defTabSz="913266"/>
              <a:t>17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7543">
              <a:tabLst>
                <a:tab pos="649569" algn="l"/>
                <a:tab pos="1299139" algn="l"/>
                <a:tab pos="1948708" algn="l"/>
                <a:tab pos="2598278" algn="l"/>
              </a:tabLst>
            </a:pPr>
            <a:fld id="{25A04D6A-EEAF-4E0D-87A1-0798766F8D3B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 defTabSz="407543">
                <a:tabLst>
                  <a:tab pos="649569" algn="l"/>
                  <a:tab pos="1299139" algn="l"/>
                  <a:tab pos="1948708" algn="l"/>
                  <a:tab pos="2598278" algn="l"/>
                </a:tabLst>
              </a:pPr>
              <a:t>19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2149"/>
            <a:ext cx="5487959" cy="4032554"/>
          </a:xfrm>
          <a:noFill/>
          <a:ln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E2E3-1797-43CF-BD56-2636B0E3546F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3310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0B072-AF23-4758-96C7-F596013A7399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739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FA4AC-ED9F-4A58-B45B-3A087BF14C9E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0723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A515-161E-4CCD-906A-1F32DEF096CE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33752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97F0F-EF14-49BE-A690-17EF3FFF5E08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396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2AE1-AA72-4606-BB44-C4E61407A03A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3849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D91-E1E2-4595-B7B9-1153127714B9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43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0541-E7BA-4DC1-8E78-6FB27D006D83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126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34121-CD6C-4AC4-BED7-543C42A115D1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8430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A8BE5-E4B1-4DFA-99CE-AB972525F45D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182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0995-1845-4049-8409-07A97710E22A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25891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C5B5B-197C-4341-819E-5C0B8045B9A0}" type="datetime1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51038-482A-4A2F-8234-A72E8F7D5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3805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gif"/><Relationship Id="rId5" Type="http://schemas.openxmlformats.org/officeDocument/2006/relationships/image" Target="../media/image69.gif"/><Relationship Id="rId4" Type="http://schemas.openxmlformats.org/officeDocument/2006/relationships/image" Target="../media/image6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zhang\Desktop\HWRF27-9-3km\Katia_3doms.wm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25450" y="2049463"/>
            <a:ext cx="8718550" cy="1746250"/>
          </a:xfrm>
        </p:spPr>
        <p:txBody>
          <a:bodyPr lIns="92065" tIns="46034" rIns="92065" bIns="46034">
            <a:noAutofit/>
          </a:bodyPr>
          <a:lstStyle/>
          <a:p>
            <a:pPr algn="l">
              <a:spcBef>
                <a:spcPts val="1800"/>
              </a:spcBef>
              <a:spcAft>
                <a:spcPts val="600"/>
              </a:spcAft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</a:pP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Towards Implementation of High-Resolution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Triple-Nested HWRF 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2012 Hurricane Season</a:t>
            </a:r>
            <a:endParaRPr lang="en-US" sz="32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257760" y="181459"/>
            <a:ext cx="8628480" cy="6418754"/>
          </a:xfrm>
          <a:prstGeom prst="rect">
            <a:avLst/>
          </a:prstGeom>
          <a:noFill/>
          <a:ln w="57150" cmpd="tri">
            <a:solidFill>
              <a:srgbClr val="0000FF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sz="1200"/>
          </a:p>
        </p:txBody>
      </p:sp>
      <p:graphicFrame>
        <p:nvGraphicFramePr>
          <p:cNvPr id="1026" name="Object 7"/>
          <p:cNvGraphicFramePr>
            <a:graphicFrameLocks/>
          </p:cNvGraphicFramePr>
          <p:nvPr/>
        </p:nvGraphicFramePr>
        <p:xfrm>
          <a:off x="391680" y="315394"/>
          <a:ext cx="708480" cy="708554"/>
        </p:xfrm>
        <a:graphic>
          <a:graphicData uri="http://schemas.openxmlformats.org/presentationml/2006/ole">
            <p:oleObj spid="_x0000_s4128" name="Drawing" r:id="rId4" imgW="725474" imgH="725474" progId="">
              <p:embed/>
            </p:oleObj>
          </a:graphicData>
        </a:graphic>
      </p:graphicFrame>
      <p:graphicFrame>
        <p:nvGraphicFramePr>
          <p:cNvPr id="1027" name="Object 8"/>
          <p:cNvGraphicFramePr>
            <a:graphicFrameLocks/>
          </p:cNvGraphicFramePr>
          <p:nvPr/>
        </p:nvGraphicFramePr>
        <p:xfrm>
          <a:off x="1385280" y="177139"/>
          <a:ext cx="2462400" cy="1434391"/>
        </p:xfrm>
        <a:graphic>
          <a:graphicData uri="http://schemas.openxmlformats.org/presentationml/2006/ole">
            <p:oleObj spid="_x0000_s4129" name="Drawing" r:id="rId5" imgW="2857500" imgH="1569720" progId="">
              <p:embed/>
            </p:oleObj>
          </a:graphicData>
        </a:graphic>
      </p:graphicFrame>
      <p:graphicFrame>
        <p:nvGraphicFramePr>
          <p:cNvPr id="1028" name="Object 9"/>
          <p:cNvGraphicFramePr>
            <a:graphicFrameLocks/>
          </p:cNvGraphicFramePr>
          <p:nvPr/>
        </p:nvGraphicFramePr>
        <p:xfrm>
          <a:off x="4240800" y="423404"/>
          <a:ext cx="707040" cy="669671"/>
        </p:xfrm>
        <a:graphic>
          <a:graphicData uri="http://schemas.openxmlformats.org/presentationml/2006/ole">
            <p:oleObj spid="_x0000_s4130" name="Drawing" r:id="rId6" imgW="725474" imgH="687689" progId="">
              <p:embed/>
            </p:oleObj>
          </a:graphicData>
        </a:graphic>
      </p:graphicFrame>
      <p:sp>
        <p:nvSpPr>
          <p:cNvPr id="1032" name="Line 10"/>
          <p:cNvSpPr>
            <a:spLocks noChangeShapeType="1"/>
          </p:cNvSpPr>
          <p:nvPr/>
        </p:nvSpPr>
        <p:spPr bwMode="auto">
          <a:xfrm>
            <a:off x="246240" y="3810640"/>
            <a:ext cx="8686080" cy="0"/>
          </a:xfrm>
          <a:prstGeom prst="line">
            <a:avLst/>
          </a:prstGeom>
          <a:noFill/>
          <a:ln w="41275" cmpd="dbl">
            <a:solidFill>
              <a:srgbClr val="0000FF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17760" y="200182"/>
            <a:ext cx="3772800" cy="1196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34" name="Text Box 12"/>
          <p:cNvSpPr txBox="1">
            <a:spLocks noChangeArrowheads="1"/>
          </p:cNvSpPr>
          <p:nvPr/>
        </p:nvSpPr>
        <p:spPr bwMode="auto">
          <a:xfrm>
            <a:off x="1185120" y="4120273"/>
            <a:ext cx="6629760" cy="2239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 defTabSz="414683"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en-US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Vijay Tallapragada &amp; HWRF Team</a:t>
            </a: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en-US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Environmental </a:t>
            </a:r>
            <a:r>
              <a:rPr 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Modeling Center, </a:t>
            </a:r>
            <a:endParaRPr lang="en-US" b="1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NCEP/NOAA/NWS</a:t>
            </a:r>
            <a:r>
              <a:rPr 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Camp Springs, MD 20746</a:t>
            </a:r>
            <a:r>
              <a:rPr lang="en-US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en-US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inputs from Hurricane Modeling Group at AOML and</a:t>
            </a: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 from HFIP</a:t>
            </a:r>
            <a:endParaRPr lang="en-US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en-US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86560" y="6214253"/>
            <a:ext cx="8534880" cy="349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r" defTabSz="414683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HRD Monthly Modeling Meeting, December 15,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2011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33188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15900"/>
            <a:ext cx="9144000" cy="774700"/>
          </a:xfrm>
          <a:prstGeom prst="rect">
            <a:avLst/>
          </a:prstGeom>
        </p:spPr>
        <p:txBody>
          <a:bodyPr vert="horz" anchor="ctr">
            <a:normAutofit fontScale="9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Absolute Track &amp; Intensity Errors (2011 Atlantic)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rgbClr val="9900CC"/>
                </a:solidFill>
              </a:rPr>
              <a:t>H3GP: </a:t>
            </a:r>
            <a:r>
              <a:rPr lang="en-US" sz="2300" dirty="0" smtClean="0">
                <a:solidFill>
                  <a:srgbClr val="9900CC"/>
                </a:solidFill>
              </a:rPr>
              <a:t>2011 Real-Time Season Runs Stream 1.5 (27:9:3 km)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66947" y="5181600"/>
            <a:ext cx="444083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sz="2100" b="1" i="1" dirty="0" smtClean="0">
                <a:latin typeface="Calibri" pitchFamily="1" charset="0"/>
              </a:rPr>
              <a:t>2011 Atlantic Track Errors:</a:t>
            </a:r>
          </a:p>
          <a:p>
            <a:pPr algn="ctr" eaLnBrk="1" hangingPunct="1"/>
            <a:r>
              <a:rPr lang="en-US" sz="2100" b="1" i="1" dirty="0" smtClean="0">
                <a:latin typeface="Calibri" pitchFamily="1" charset="0"/>
              </a:rPr>
              <a:t> </a:t>
            </a:r>
            <a:r>
              <a:rPr lang="en-US" sz="2100" b="1" i="1" dirty="0" smtClean="0">
                <a:solidFill>
                  <a:schemeClr val="hlink"/>
                </a:solidFill>
                <a:latin typeface="Calibri" pitchFamily="1" charset="0"/>
              </a:rPr>
              <a:t>H3GP</a:t>
            </a:r>
            <a:r>
              <a:rPr lang="en-US" sz="2100" b="1" i="1" dirty="0">
                <a:latin typeface="Calibri" pitchFamily="1" charset="0"/>
              </a:rPr>
              <a:t>: Comparable with </a:t>
            </a:r>
            <a:r>
              <a:rPr lang="en-US" sz="2100" b="1" i="1" dirty="0">
                <a:solidFill>
                  <a:srgbClr val="FF0000"/>
                </a:solidFill>
                <a:latin typeface="Calibri" pitchFamily="1" charset="0"/>
              </a:rPr>
              <a:t>HWRF</a:t>
            </a:r>
            <a:endParaRPr lang="en-US" sz="2100" b="1" i="1" dirty="0">
              <a:latin typeface="Calibri" pitchFamily="1" charset="0"/>
            </a:endParaRPr>
          </a:p>
          <a:p>
            <a:pPr algn="ctr" eaLnBrk="1" hangingPunct="1"/>
            <a:r>
              <a:rPr lang="en-US" sz="2100" b="1" i="1" dirty="0">
                <a:latin typeface="Calibri" pitchFamily="1" charset="0"/>
              </a:rPr>
              <a:t>Slightly Worse (some times)than </a:t>
            </a:r>
            <a:r>
              <a:rPr lang="en-US" sz="2100" b="1" i="1" dirty="0">
                <a:solidFill>
                  <a:srgbClr val="3FAA22"/>
                </a:solidFill>
                <a:latin typeface="Calibri" pitchFamily="1" charset="0"/>
              </a:rPr>
              <a:t>GFDL</a:t>
            </a:r>
          </a:p>
          <a:p>
            <a:pPr algn="ctr" eaLnBrk="1" hangingPunct="1"/>
            <a:r>
              <a:rPr lang="en-US" sz="2100" b="1" i="1" dirty="0">
                <a:solidFill>
                  <a:srgbClr val="0000FF"/>
                </a:solidFill>
                <a:latin typeface="Calibri" pitchFamily="1" charset="0"/>
              </a:rPr>
              <a:t>AVN0 (GFS) </a:t>
            </a:r>
            <a:r>
              <a:rPr lang="en-US" sz="2100" b="1" i="1" dirty="0">
                <a:latin typeface="Calibri" pitchFamily="1" charset="0"/>
              </a:rPr>
              <a:t>Best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07570" y="5181600"/>
            <a:ext cx="42886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b="1" i="1" dirty="0" smtClean="0">
                <a:latin typeface="Calibri" pitchFamily="1" charset="0"/>
              </a:rPr>
              <a:t>2011 Atlantic Intensity Errors:</a:t>
            </a:r>
          </a:p>
          <a:p>
            <a:pPr algn="ctr" eaLnBrk="1" hangingPunct="1"/>
            <a:r>
              <a:rPr lang="en-US" b="1" i="1" dirty="0" smtClean="0">
                <a:latin typeface="Calibri" pitchFamily="1" charset="0"/>
              </a:rPr>
              <a:t> </a:t>
            </a:r>
            <a:r>
              <a:rPr lang="en-US" b="1" i="1" dirty="0" smtClean="0">
                <a:solidFill>
                  <a:schemeClr val="hlink"/>
                </a:solidFill>
                <a:latin typeface="Calibri" pitchFamily="1" charset="0"/>
              </a:rPr>
              <a:t>H3GP</a:t>
            </a:r>
            <a:r>
              <a:rPr lang="en-US" b="1" i="1" dirty="0">
                <a:latin typeface="Calibri" pitchFamily="1" charset="0"/>
              </a:rPr>
              <a:t>: </a:t>
            </a:r>
            <a:r>
              <a:rPr lang="en-US" b="1" i="1" dirty="0" smtClean="0">
                <a:latin typeface="Calibri" pitchFamily="1" charset="0"/>
              </a:rPr>
              <a:t>Better than </a:t>
            </a:r>
            <a:r>
              <a:rPr lang="en-US" b="1" i="1" dirty="0" smtClean="0">
                <a:solidFill>
                  <a:srgbClr val="FF0000"/>
                </a:solidFill>
                <a:latin typeface="Calibri" pitchFamily="1" charset="0"/>
              </a:rPr>
              <a:t>HWRF </a:t>
            </a:r>
            <a:r>
              <a:rPr lang="en-US" b="1" i="1" dirty="0" smtClean="0">
                <a:latin typeface="Calibri" pitchFamily="1" charset="0"/>
              </a:rPr>
              <a:t>by about 10-15%</a:t>
            </a:r>
            <a:endParaRPr lang="en-US" b="1" i="1" dirty="0">
              <a:latin typeface="Calibri" pitchFamily="1" charset="0"/>
            </a:endParaRPr>
          </a:p>
          <a:p>
            <a:pPr algn="ctr" eaLnBrk="1" hangingPunct="1"/>
            <a:r>
              <a:rPr lang="en-US" b="1" i="1" dirty="0" smtClean="0">
                <a:latin typeface="Calibri" pitchFamily="1" charset="0"/>
              </a:rPr>
              <a:t>Significantly Better </a:t>
            </a:r>
            <a:r>
              <a:rPr lang="en-US" b="1" i="1" dirty="0">
                <a:latin typeface="Calibri" pitchFamily="1" charset="0"/>
              </a:rPr>
              <a:t>than </a:t>
            </a:r>
            <a:r>
              <a:rPr lang="en-US" b="1" i="1" dirty="0" smtClean="0">
                <a:solidFill>
                  <a:srgbClr val="3FAA22"/>
                </a:solidFill>
                <a:latin typeface="Calibri" pitchFamily="1" charset="0"/>
              </a:rPr>
              <a:t>GFDL</a:t>
            </a:r>
            <a:endParaRPr lang="en-US" b="1" i="1" dirty="0">
              <a:latin typeface="Calibri" pitchFamily="1" charset="0"/>
            </a:endParaRPr>
          </a:p>
          <a:p>
            <a:pPr algn="ctr" eaLnBrk="1" hangingPunct="1"/>
            <a:r>
              <a:rPr lang="en-US" b="1" i="1" dirty="0" smtClean="0">
                <a:solidFill>
                  <a:srgbClr val="00B0F0"/>
                </a:solidFill>
                <a:latin typeface="Calibri" pitchFamily="1" charset="0"/>
              </a:rPr>
              <a:t>DSHP </a:t>
            </a:r>
            <a:r>
              <a:rPr lang="en-US" b="1" i="1" dirty="0" smtClean="0">
                <a:latin typeface="Calibri" pitchFamily="1" charset="0"/>
              </a:rPr>
              <a:t>&amp;</a:t>
            </a:r>
            <a:r>
              <a:rPr lang="en-US" b="1" i="1" dirty="0" smtClean="0">
                <a:solidFill>
                  <a:srgbClr val="3FAA22"/>
                </a:solidFill>
                <a:latin typeface="Calibri" pitchFamily="1" charset="0"/>
              </a:rPr>
              <a:t> </a:t>
            </a:r>
            <a:r>
              <a:rPr lang="en-US" b="1" i="1" dirty="0" smtClean="0">
                <a:solidFill>
                  <a:srgbClr val="FFC000"/>
                </a:solidFill>
                <a:latin typeface="Calibri" pitchFamily="1" charset="0"/>
              </a:rPr>
              <a:t>LGEM </a:t>
            </a:r>
            <a:r>
              <a:rPr lang="en-US" b="1" i="1" dirty="0" smtClean="0">
                <a:latin typeface="Calibri" pitchFamily="1" charset="0"/>
              </a:rPr>
              <a:t>are better performers</a:t>
            </a:r>
            <a:endParaRPr lang="en-US" b="1" i="1" dirty="0">
              <a:latin typeface="Calibri" pitchFamily="1" charset="0"/>
            </a:endParaRPr>
          </a:p>
        </p:txBody>
      </p:sp>
      <p:pic>
        <p:nvPicPr>
          <p:cNvPr id="4100" name="Picture 4" descr="Z:\Documents\a211.track-er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18" y="13716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Z:\Documents\a211.intensity-er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16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60231"/>
            <a:ext cx="1512000" cy="90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43250"/>
            <a:ext cx="92392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1200" y="2184031"/>
            <a:ext cx="1512000" cy="90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600" y="3067050"/>
            <a:ext cx="92392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Description: INTSkill2008091011H3GAll"/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8737" t="25636" r="10016" b="19159"/>
          <a:stretch>
            <a:fillRect/>
          </a:stretch>
        </p:blipFill>
        <p:spPr bwMode="auto">
          <a:xfrm>
            <a:off x="2528887" y="1690687"/>
            <a:ext cx="4086225" cy="3476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8710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15900"/>
            <a:ext cx="9144000" cy="774700"/>
          </a:xfrm>
          <a:prstGeom prst="rect">
            <a:avLst/>
          </a:prstGeom>
        </p:spPr>
        <p:txBody>
          <a:bodyPr vert="horz" anchor="ctr">
            <a:normAutofit fontScale="9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Absolute Track &amp; Intensity Errors (2011 Eastern Pacific)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rgbClr val="9900CC"/>
                </a:solidFill>
              </a:rPr>
              <a:t>H3GP: </a:t>
            </a:r>
            <a:r>
              <a:rPr lang="en-US" sz="2300" dirty="0" smtClean="0">
                <a:solidFill>
                  <a:srgbClr val="9900CC"/>
                </a:solidFill>
              </a:rPr>
              <a:t>2011 Real-Time Season Runs Stream 1.5 (27:9:3 km)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531470" y="5181600"/>
            <a:ext cx="371178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sz="2100" b="1" i="1" dirty="0" smtClean="0">
                <a:latin typeface="Calibri" pitchFamily="1" charset="0"/>
              </a:rPr>
              <a:t>2011 E-Pac Track Errors:</a:t>
            </a:r>
          </a:p>
          <a:p>
            <a:pPr algn="ctr" eaLnBrk="1" hangingPunct="1"/>
            <a:r>
              <a:rPr lang="en-US" sz="2100" b="1" i="1" dirty="0" smtClean="0">
                <a:latin typeface="Calibri" pitchFamily="1" charset="0"/>
              </a:rPr>
              <a:t> </a:t>
            </a:r>
            <a:r>
              <a:rPr lang="en-US" sz="2100" b="1" i="1" dirty="0" smtClean="0">
                <a:solidFill>
                  <a:srgbClr val="9900CC"/>
                </a:solidFill>
                <a:latin typeface="Calibri" pitchFamily="1" charset="0"/>
              </a:rPr>
              <a:t>H3GP</a:t>
            </a:r>
            <a:r>
              <a:rPr lang="en-US" sz="2100" b="1" i="1" dirty="0">
                <a:latin typeface="Calibri" pitchFamily="1" charset="0"/>
              </a:rPr>
              <a:t>: </a:t>
            </a:r>
            <a:r>
              <a:rPr lang="en-US" sz="2100" b="1" i="1" dirty="0" smtClean="0">
                <a:latin typeface="Calibri" pitchFamily="1" charset="0"/>
              </a:rPr>
              <a:t>Better than </a:t>
            </a:r>
            <a:r>
              <a:rPr lang="en-US" sz="2100" b="1" i="1" dirty="0" smtClean="0">
                <a:solidFill>
                  <a:srgbClr val="FF0000"/>
                </a:solidFill>
                <a:latin typeface="Calibri" pitchFamily="1" charset="0"/>
              </a:rPr>
              <a:t>HWRF, </a:t>
            </a:r>
            <a:r>
              <a:rPr lang="en-US" sz="2100" b="1" i="1" dirty="0" smtClean="0">
                <a:solidFill>
                  <a:srgbClr val="3FAA22"/>
                </a:solidFill>
                <a:latin typeface="Calibri" pitchFamily="1" charset="0"/>
              </a:rPr>
              <a:t>GFDL</a:t>
            </a:r>
            <a:endParaRPr lang="en-US" sz="2100" b="1" i="1" dirty="0">
              <a:solidFill>
                <a:srgbClr val="3FAA22"/>
              </a:solidFill>
              <a:latin typeface="Calibri" pitchFamily="1" charset="0"/>
            </a:endParaRPr>
          </a:p>
          <a:p>
            <a:pPr algn="ctr" eaLnBrk="1" hangingPunct="1"/>
            <a:r>
              <a:rPr lang="en-US" sz="2100" b="1" i="1" dirty="0" smtClean="0">
                <a:latin typeface="Calibri" pitchFamily="1" charset="0"/>
              </a:rPr>
              <a:t>and even </a:t>
            </a:r>
            <a:r>
              <a:rPr lang="en-US" sz="2100" b="1" i="1" dirty="0" smtClean="0">
                <a:solidFill>
                  <a:srgbClr val="0000FF"/>
                </a:solidFill>
                <a:latin typeface="Calibri" pitchFamily="1" charset="0"/>
              </a:rPr>
              <a:t>AVN0 </a:t>
            </a:r>
            <a:r>
              <a:rPr lang="en-US" sz="2100" b="1" i="1" dirty="0">
                <a:solidFill>
                  <a:srgbClr val="0000FF"/>
                </a:solidFill>
                <a:latin typeface="Calibri" pitchFamily="1" charset="0"/>
              </a:rPr>
              <a:t>(GFS</a:t>
            </a:r>
            <a:r>
              <a:rPr lang="en-US" sz="2100" b="1" i="1" dirty="0" smtClean="0">
                <a:solidFill>
                  <a:srgbClr val="0000FF"/>
                </a:solidFill>
                <a:latin typeface="Calibri" pitchFamily="1" charset="0"/>
              </a:rPr>
              <a:t>)</a:t>
            </a:r>
            <a:endParaRPr lang="en-US" sz="2100" b="1" i="1" dirty="0">
              <a:latin typeface="Calibri" pitchFamily="1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826773" y="5181600"/>
            <a:ext cx="40502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sz="2000" b="1" i="1" dirty="0" smtClean="0">
                <a:latin typeface="Calibri" pitchFamily="1" charset="0"/>
              </a:rPr>
              <a:t>2011 E-Pac Intensity Errors:</a:t>
            </a:r>
          </a:p>
          <a:p>
            <a:pPr algn="ctr" eaLnBrk="1" hangingPunct="1"/>
            <a:r>
              <a:rPr lang="en-US" sz="2000" b="1" i="1" dirty="0" smtClean="0">
                <a:latin typeface="Calibri" pitchFamily="1" charset="0"/>
              </a:rPr>
              <a:t> </a:t>
            </a:r>
            <a:r>
              <a:rPr lang="en-US" sz="2000" b="1" i="1" dirty="0" smtClean="0">
                <a:solidFill>
                  <a:srgbClr val="9900CC"/>
                </a:solidFill>
                <a:latin typeface="Calibri" pitchFamily="1" charset="0"/>
              </a:rPr>
              <a:t>H3GP</a:t>
            </a:r>
            <a:r>
              <a:rPr lang="en-US" sz="2000" b="1" i="1" dirty="0">
                <a:latin typeface="Calibri" pitchFamily="1" charset="0"/>
              </a:rPr>
              <a:t>: </a:t>
            </a:r>
            <a:r>
              <a:rPr lang="en-US" sz="2000" b="1" i="1" dirty="0" smtClean="0">
                <a:latin typeface="Calibri" pitchFamily="1" charset="0"/>
              </a:rPr>
              <a:t>Better than or comparable to</a:t>
            </a:r>
          </a:p>
          <a:p>
            <a:pPr algn="ctr" eaLnBrk="1" hangingPunct="1"/>
            <a:r>
              <a:rPr lang="en-US" sz="2000" b="1" i="1" dirty="0" smtClean="0">
                <a:latin typeface="Calibri" pitchFamily="1" charset="0"/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  <a:latin typeface="Calibri" pitchFamily="1" charset="0"/>
              </a:rPr>
              <a:t>HWRF </a:t>
            </a:r>
            <a:r>
              <a:rPr lang="en-US" sz="2000" b="1" i="1" dirty="0" smtClean="0">
                <a:latin typeface="Calibri" pitchFamily="1" charset="0"/>
              </a:rPr>
              <a:t>and </a:t>
            </a:r>
            <a:r>
              <a:rPr lang="en-US" sz="2000" b="1" i="1" dirty="0" smtClean="0">
                <a:solidFill>
                  <a:srgbClr val="3FAA22"/>
                </a:solidFill>
                <a:latin typeface="Calibri" pitchFamily="1" charset="0"/>
              </a:rPr>
              <a:t>GFDL</a:t>
            </a:r>
            <a:endParaRPr lang="en-US" sz="2000" b="1" i="1" dirty="0">
              <a:latin typeface="Calibri" pitchFamily="1" charset="0"/>
            </a:endParaRPr>
          </a:p>
        </p:txBody>
      </p:sp>
      <p:pic>
        <p:nvPicPr>
          <p:cNvPr id="5124" name="Picture 4" descr="Z:\Documents\e211.track-er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Z:\Documents\e211.intensity-er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16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200" y="2184031"/>
            <a:ext cx="1512000" cy="90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00" y="3067050"/>
            <a:ext cx="92392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4" cstate="print"/>
          <a:srcRect t="23516" b="-23516"/>
          <a:stretch/>
        </p:blipFill>
        <p:spPr bwMode="auto">
          <a:xfrm>
            <a:off x="4953000" y="2194560"/>
            <a:ext cx="1512000" cy="90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6748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152400" y="1"/>
            <a:ext cx="8686800" cy="92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Mean Intensity Errors for Hurricane Irene: H3GP (real-time HFIP Stream 1.5 3km version of HWRF) extremely impressive, with skill improvements of the order of 30 – 50% over the operational HWRF at 72 hr and beyond. 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 descr="C:\Documents and Settings\Sravya\Desktop\al092011.2011082100.11956.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609600"/>
            <a:ext cx="385762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990600"/>
            <a:ext cx="4572000" cy="292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Sravya\Desktop\irene.intensity-er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038600"/>
            <a:ext cx="439387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371600" y="6019800"/>
            <a:ext cx="3048000" cy="576199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3km HWRF</a:t>
            </a:r>
            <a:r>
              <a:rPr lang="en-US" sz="1600" dirty="0" smtClean="0"/>
              <a:t>: 30-50% improvement over </a:t>
            </a:r>
            <a:r>
              <a:rPr lang="en-US" sz="1600" b="1" dirty="0" smtClean="0">
                <a:solidFill>
                  <a:srgbClr val="FF3399"/>
                </a:solidFill>
              </a:rPr>
              <a:t>operational HWRF</a:t>
            </a:r>
            <a:endParaRPr lang="en-US" sz="1600" b="1" dirty="0">
              <a:solidFill>
                <a:srgbClr val="FF33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1752600"/>
            <a:ext cx="3048000" cy="576199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Operational HWRF </a:t>
            </a:r>
            <a:r>
              <a:rPr lang="en-US" sz="1600" b="1" dirty="0" smtClean="0"/>
              <a:t>ties with GFS through 72hr </a:t>
            </a:r>
            <a:r>
              <a:rPr lang="en-US" sz="1600" b="1" dirty="0" err="1" smtClean="0"/>
              <a:t>fcst</a:t>
            </a:r>
            <a:r>
              <a:rPr lang="en-US" sz="1600" b="1" dirty="0" smtClean="0"/>
              <a:t> for Irene tracks  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05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9"/>
            <a:ext cx="8305800" cy="873162"/>
          </a:xfrm>
        </p:spPr>
        <p:txBody>
          <a:bodyPr lIns="82945" tIns="41473" rIns="82945" bIns="41473">
            <a:noAutofit/>
          </a:bodyPr>
          <a:lstStyle/>
          <a:p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Operational Challenges:</a:t>
            </a:r>
            <a:b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Code 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Optimization for Triple Nested HWRF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1" y="1424308"/>
            <a:ext cx="8534400" cy="470897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342865" indent="-342865">
              <a:buFont typeface="Wingdings" pitchFamily="2" charset="2"/>
              <a:buChar char="Ø"/>
            </a:pP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The 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bottleneck for the system to be implemented into operation is the run time: it costs about</a:t>
            </a:r>
            <a:r>
              <a:rPr lang="en-US" sz="2000" b="1" dirty="0">
                <a:latin typeface="+mj-lt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+mj-lt"/>
              </a:rPr>
              <a:t>4 </a:t>
            </a:r>
            <a:r>
              <a:rPr lang="en-US" sz="2000" b="1" dirty="0">
                <a:solidFill>
                  <a:srgbClr val="FF0000"/>
                </a:solidFill>
                <a:latin typeface="+mj-lt"/>
              </a:rPr>
              <a:t>hours </a:t>
            </a:r>
            <a:r>
              <a:rPr lang="en-US" sz="2000" b="1" dirty="0" smtClean="0">
                <a:solidFill>
                  <a:srgbClr val="FF0000"/>
                </a:solidFill>
                <a:latin typeface="+mj-lt"/>
              </a:rPr>
              <a:t>and 10 minutes 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for 126 hours forecast;</a:t>
            </a:r>
          </a:p>
          <a:p>
            <a:pPr marL="342865" indent="-342865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 Several possible ways to further reduce the model run time, including:</a:t>
            </a:r>
          </a:p>
          <a:p>
            <a:pPr marL="342865" indent="-342865"/>
            <a:r>
              <a:rPr lang="en-US" sz="2000" b="1" dirty="0">
                <a:solidFill>
                  <a:srgbClr val="002060"/>
                </a:solidFill>
                <a:latin typeface="+mj-lt"/>
              </a:rPr>
              <a:t>        </a:t>
            </a:r>
            <a:r>
              <a:rPr lang="en-US" sz="2000" b="1" dirty="0">
                <a:solidFill>
                  <a:srgbClr val="002060"/>
                </a:solidFill>
              </a:rPr>
              <a:t>- </a:t>
            </a:r>
            <a:r>
              <a:rPr lang="en-US" sz="2000" b="1" dirty="0" smtClean="0">
                <a:solidFill>
                  <a:srgbClr val="002060"/>
                </a:solidFill>
              </a:rPr>
              <a:t>Extensive profiling of MPI usage – led to changes in NEST_TERRAIN code    </a:t>
            </a:r>
          </a:p>
          <a:p>
            <a:pPr marL="342865" indent="-342865"/>
            <a:r>
              <a:rPr lang="en-US" sz="2000" b="1" i="1" dirty="0">
                <a:solidFill>
                  <a:srgbClr val="002060"/>
                </a:solidFill>
              </a:rPr>
              <a:t> </a:t>
            </a:r>
            <a:r>
              <a:rPr lang="en-US" sz="2000" b="1" i="1" dirty="0" smtClean="0">
                <a:solidFill>
                  <a:srgbClr val="002060"/>
                </a:solidFill>
              </a:rPr>
              <a:t>         </a:t>
            </a:r>
            <a:r>
              <a:rPr lang="en-US" sz="2000" b="1" i="1" dirty="0" smtClean="0">
                <a:solidFill>
                  <a:srgbClr val="FF0000"/>
                </a:solidFill>
              </a:rPr>
              <a:t>run time </a:t>
            </a:r>
            <a:r>
              <a:rPr lang="en-US" sz="2000" b="1" i="1" dirty="0">
                <a:solidFill>
                  <a:srgbClr val="FF0000"/>
                </a:solidFill>
              </a:rPr>
              <a:t>reduced </a:t>
            </a:r>
            <a:r>
              <a:rPr lang="en-US" sz="2000" b="1" i="1" dirty="0" smtClean="0">
                <a:solidFill>
                  <a:srgbClr val="FF0000"/>
                </a:solidFill>
              </a:rPr>
              <a:t>by 100 minutes </a:t>
            </a:r>
            <a:r>
              <a:rPr lang="en-US" sz="2000" b="1" dirty="0" smtClean="0">
                <a:solidFill>
                  <a:srgbClr val="002060"/>
                </a:solidFill>
              </a:rPr>
              <a:t>(Profiling: </a:t>
            </a:r>
            <a:r>
              <a:rPr lang="en-US" sz="2000" b="1" i="1" dirty="0" smtClean="0">
                <a:solidFill>
                  <a:srgbClr val="002060"/>
                </a:solidFill>
              </a:rPr>
              <a:t>Courtesy of Mike Page, DTC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865" indent="-342865"/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        - IO 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Servers configuration (identical results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), 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run </a:t>
            </a:r>
            <a:r>
              <a:rPr lang="en-US" sz="2000" b="1" i="1" dirty="0">
                <a:solidFill>
                  <a:srgbClr val="FF0000"/>
                </a:solidFill>
                <a:latin typeface="+mj-lt"/>
              </a:rPr>
              <a:t>time reduced by 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15 min.</a:t>
            </a:r>
            <a:r>
              <a:rPr lang="en-US" sz="2000" b="1" i="1" dirty="0" smtClean="0">
                <a:solidFill>
                  <a:srgbClr val="002060"/>
                </a:solidFill>
                <a:latin typeface="+mj-lt"/>
              </a:rPr>
              <a:t>;</a:t>
            </a:r>
            <a:endParaRPr lang="en-US" sz="2000" b="1" i="1" dirty="0">
              <a:solidFill>
                <a:srgbClr val="002060"/>
              </a:solidFill>
              <a:latin typeface="+mj-lt"/>
            </a:endParaRPr>
          </a:p>
          <a:p>
            <a:pPr marL="342865" indent="-342865"/>
            <a:r>
              <a:rPr lang="en-US" sz="2000" b="1" dirty="0">
                <a:solidFill>
                  <a:srgbClr val="002060"/>
                </a:solidFill>
                <a:latin typeface="+mj-lt"/>
              </a:rPr>
              <a:t>        - Reducing HALO width (identical results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); no change in run time;</a:t>
            </a:r>
            <a:endParaRPr lang="en-US" sz="2000" b="1" dirty="0">
              <a:solidFill>
                <a:srgbClr val="002060"/>
              </a:solidFill>
              <a:latin typeface="+mj-lt"/>
            </a:endParaRPr>
          </a:p>
          <a:p>
            <a:pPr marL="342865" indent="-342865"/>
            <a:r>
              <a:rPr lang="en-US" sz="2000" b="1" dirty="0">
                <a:solidFill>
                  <a:srgbClr val="002060"/>
                </a:solidFill>
                <a:latin typeface="+mj-lt"/>
              </a:rPr>
              <a:t>        - </a:t>
            </a:r>
            <a:r>
              <a:rPr lang="en-US" sz="2000" b="1" dirty="0">
                <a:solidFill>
                  <a:srgbClr val="002060"/>
                </a:solidFill>
              </a:rPr>
              <a:t>Adding one more </a:t>
            </a:r>
            <a:r>
              <a:rPr lang="en-US" sz="2000" b="1" dirty="0" smtClean="0">
                <a:solidFill>
                  <a:srgbClr val="002060"/>
                </a:solidFill>
              </a:rPr>
              <a:t>node, </a:t>
            </a:r>
            <a:r>
              <a:rPr lang="en-US" sz="2000" b="1" i="1" dirty="0" smtClean="0">
                <a:solidFill>
                  <a:srgbClr val="FF0000"/>
                </a:solidFill>
              </a:rPr>
              <a:t>run time </a:t>
            </a:r>
            <a:r>
              <a:rPr lang="en-US" sz="2000" b="1" i="1" dirty="0">
                <a:solidFill>
                  <a:srgbClr val="FF0000"/>
                </a:solidFill>
              </a:rPr>
              <a:t>reduced </a:t>
            </a:r>
            <a:r>
              <a:rPr lang="en-US" sz="2000" b="1" i="1" dirty="0" smtClean="0">
                <a:solidFill>
                  <a:srgbClr val="FF0000"/>
                </a:solidFill>
              </a:rPr>
              <a:t>by 20 minutes</a:t>
            </a:r>
            <a:r>
              <a:rPr lang="en-US" sz="2000" b="1" i="1" dirty="0" smtClean="0">
                <a:solidFill>
                  <a:srgbClr val="002060"/>
                </a:solidFill>
              </a:rPr>
              <a:t>;</a:t>
            </a:r>
          </a:p>
          <a:p>
            <a:pPr marL="342865" indent="-342865"/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</a:rPr>
              <a:t>       - and i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ncreasing 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model time steps and physics 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time steps; 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run </a:t>
            </a:r>
            <a:r>
              <a:rPr lang="en-US" sz="2000" b="1" i="1" dirty="0">
                <a:solidFill>
                  <a:srgbClr val="FF0000"/>
                </a:solidFill>
                <a:latin typeface="+mj-lt"/>
              </a:rPr>
              <a:t>time reduced </a:t>
            </a:r>
            <a:endParaRPr lang="en-US" sz="2000" b="1" i="1" dirty="0" smtClean="0">
              <a:solidFill>
                <a:srgbClr val="FF0000"/>
              </a:solidFill>
              <a:latin typeface="+mj-lt"/>
            </a:endParaRPr>
          </a:p>
          <a:p>
            <a:pPr marL="342865" indent="-342865"/>
            <a:r>
              <a:rPr lang="en-US" sz="20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         by </a:t>
            </a:r>
            <a:r>
              <a:rPr lang="en-US" sz="2000" b="1" i="1" dirty="0">
                <a:solidFill>
                  <a:srgbClr val="FF0000"/>
                </a:solidFill>
                <a:latin typeface="+mj-lt"/>
              </a:rPr>
              <a:t>3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0 minutes</a:t>
            </a:r>
          </a:p>
          <a:p>
            <a:pPr marL="342865" indent="-342865"/>
            <a:r>
              <a:rPr lang="en-US" sz="2000" b="1" dirty="0" smtClean="0">
                <a:solidFill>
                  <a:srgbClr val="002060"/>
                </a:solidFill>
              </a:rPr>
              <a:t>        - reduced </a:t>
            </a:r>
            <a:r>
              <a:rPr lang="en-US" sz="2000" b="1" dirty="0" err="1" smtClean="0">
                <a:solidFill>
                  <a:srgbClr val="002060"/>
                </a:solidFill>
              </a:rPr>
              <a:t>stderr</a:t>
            </a:r>
            <a:r>
              <a:rPr lang="en-US" sz="2000" b="1" dirty="0" smtClean="0">
                <a:solidFill>
                  <a:srgbClr val="002060"/>
                </a:solidFill>
              </a:rPr>
              <a:t>; </a:t>
            </a:r>
            <a:r>
              <a:rPr lang="en-US" sz="2000" b="1" i="1" dirty="0">
                <a:solidFill>
                  <a:srgbClr val="FF0000"/>
                </a:solidFill>
              </a:rPr>
              <a:t>run time reduced </a:t>
            </a:r>
            <a:r>
              <a:rPr lang="en-US" sz="2000" b="1" i="1" dirty="0" smtClean="0">
                <a:solidFill>
                  <a:srgbClr val="FF0000"/>
                </a:solidFill>
              </a:rPr>
              <a:t>by </a:t>
            </a:r>
            <a:r>
              <a:rPr lang="en-US" sz="2000" b="1" i="1" dirty="0">
                <a:solidFill>
                  <a:srgbClr val="FF0000"/>
                </a:solidFill>
              </a:rPr>
              <a:t>1</a:t>
            </a:r>
            <a:r>
              <a:rPr lang="en-US" sz="2000" b="1" i="1" dirty="0" smtClean="0">
                <a:solidFill>
                  <a:srgbClr val="FF0000"/>
                </a:solidFill>
              </a:rPr>
              <a:t>0 </a:t>
            </a:r>
            <a:r>
              <a:rPr lang="en-US" sz="2000" b="1" i="1" dirty="0">
                <a:solidFill>
                  <a:srgbClr val="FF0000"/>
                </a:solidFill>
              </a:rPr>
              <a:t>minutes</a:t>
            </a:r>
            <a:endParaRPr lang="en-US" sz="2000" b="1" dirty="0" smtClean="0">
              <a:solidFill>
                <a:srgbClr val="FF0000"/>
              </a:solidFill>
              <a:latin typeface="+mj-lt"/>
            </a:endParaRPr>
          </a:p>
          <a:p>
            <a:pPr marL="342865" indent="-342865">
              <a:buFont typeface="Wingdings" pitchFamily="2" charset="2"/>
              <a:buChar char="Ø"/>
            </a:pPr>
            <a:r>
              <a:rPr lang="en-US" sz="2000" b="1" dirty="0" smtClean="0">
                <a:solidFill>
                  <a:srgbClr val="0000FF"/>
                </a:solidFill>
                <a:latin typeface="+mj-lt"/>
              </a:rPr>
              <a:t>Ongoing efforts to further improve run time (Mike Page, DTC; Sam Trahan, EMC; and Carolyn </a:t>
            </a:r>
            <a:r>
              <a:rPr lang="en-US" sz="2000" b="1" dirty="0" err="1" smtClean="0">
                <a:solidFill>
                  <a:srgbClr val="0000FF"/>
                </a:solidFill>
                <a:latin typeface="+mj-lt"/>
              </a:rPr>
              <a:t>Pasti</a:t>
            </a:r>
            <a:r>
              <a:rPr lang="en-US" sz="2000" b="1" dirty="0" smtClean="0">
                <a:solidFill>
                  <a:srgbClr val="0000FF"/>
                </a:solidFill>
                <a:latin typeface="+mj-lt"/>
              </a:rPr>
              <a:t>, IBM)</a:t>
            </a:r>
          </a:p>
          <a:p>
            <a:pPr marL="342865" indent="-342865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6600"/>
                </a:solidFill>
              </a:rPr>
              <a:t>End Result:  Triple Nested HWRF system can run in 75 minutes with four </a:t>
            </a:r>
            <a:r>
              <a:rPr lang="en-US" sz="2000" b="1" dirty="0" smtClean="0">
                <a:solidFill>
                  <a:srgbClr val="006600"/>
                </a:solidFill>
              </a:rPr>
              <a:t>nodes</a:t>
            </a:r>
            <a:endParaRPr lang="en-US" sz="2000" b="1" dirty="0">
              <a:solidFill>
                <a:srgbClr val="0066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7939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686800" cy="533400"/>
          </a:xfrm>
        </p:spPr>
        <p:txBody>
          <a:bodyPr lIns="82945" tIns="41473" rIns="82945" bIns="41473">
            <a:norm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Extending </a:t>
            </a:r>
            <a:r>
              <a:rPr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Operational HWRF Initialization to Triple-nest HWRF System</a:t>
            </a:r>
          </a:p>
        </p:txBody>
      </p:sp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5401440" y="1700818"/>
            <a:ext cx="3525120" cy="2909350"/>
            <a:chOff x="2133600" y="1295400"/>
            <a:chExt cx="5103709" cy="4972596"/>
          </a:xfrm>
        </p:grpSpPr>
        <p:grpSp>
          <p:nvGrpSpPr>
            <p:cNvPr id="3" name="Group 92"/>
            <p:cNvGrpSpPr>
              <a:grpSpLocks noChangeAspect="1"/>
            </p:cNvGrpSpPr>
            <p:nvPr/>
          </p:nvGrpSpPr>
          <p:grpSpPr bwMode="auto">
            <a:xfrm>
              <a:off x="2133600" y="1295400"/>
              <a:ext cx="5103709" cy="4972596"/>
              <a:chOff x="2830978" y="728201"/>
              <a:chExt cx="6379647" cy="6215744"/>
            </a:xfrm>
          </p:grpSpPr>
          <p:grpSp>
            <p:nvGrpSpPr>
              <p:cNvPr id="4" name="Group 25"/>
              <p:cNvGrpSpPr>
                <a:grpSpLocks noChangeAspect="1"/>
              </p:cNvGrpSpPr>
              <p:nvPr/>
            </p:nvGrpSpPr>
            <p:grpSpPr bwMode="auto">
              <a:xfrm>
                <a:off x="2830978" y="2092126"/>
                <a:ext cx="3646022" cy="3484044"/>
                <a:chOff x="2977588" y="2654463"/>
                <a:chExt cx="1823012" cy="1742022"/>
              </a:xfrm>
            </p:grpSpPr>
            <p:sp>
              <p:nvSpPr>
                <p:cNvPr id="79" name="Rectangle 78"/>
                <p:cNvSpPr/>
                <p:nvPr/>
              </p:nvSpPr>
              <p:spPr>
                <a:xfrm rot="2700000">
                  <a:off x="3403174" y="2943006"/>
                  <a:ext cx="969459" cy="969349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 w="12700"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0" name="Straight Connector 79"/>
                <p:cNvCxnSpPr/>
                <p:nvPr/>
              </p:nvCxnSpPr>
              <p:spPr>
                <a:xfrm rot="8100000">
                  <a:off x="3300043" y="3322003"/>
                  <a:ext cx="968357" cy="993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 rot="8100000">
                  <a:off x="3534195" y="3555190"/>
                  <a:ext cx="968357" cy="992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/>
                <p:cNvCxnSpPr/>
                <p:nvPr/>
              </p:nvCxnSpPr>
              <p:spPr>
                <a:xfrm rot="2700000">
                  <a:off x="3283618" y="3552709"/>
                  <a:ext cx="969459" cy="1984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2700000">
                  <a:off x="3519754" y="3318530"/>
                  <a:ext cx="969459" cy="1984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Rectangle 49"/>
                <p:cNvSpPr>
                  <a:spLocks noChangeArrowheads="1"/>
                </p:cNvSpPr>
                <p:nvPr/>
              </p:nvSpPr>
              <p:spPr bwMode="auto">
                <a:xfrm>
                  <a:off x="3657600" y="265446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85" name="Rectangle 49"/>
                <p:cNvSpPr>
                  <a:spLocks noChangeArrowheads="1"/>
                </p:cNvSpPr>
                <p:nvPr/>
              </p:nvSpPr>
              <p:spPr bwMode="auto">
                <a:xfrm>
                  <a:off x="4343400" y="333351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86" name="Rectangle 49"/>
                <p:cNvSpPr>
                  <a:spLocks noChangeArrowheads="1"/>
                </p:cNvSpPr>
                <p:nvPr/>
              </p:nvSpPr>
              <p:spPr bwMode="auto">
                <a:xfrm>
                  <a:off x="3657600" y="4001951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87" name="Rectangle 49"/>
                <p:cNvSpPr>
                  <a:spLocks noChangeArrowheads="1"/>
                </p:cNvSpPr>
                <p:nvPr/>
              </p:nvSpPr>
              <p:spPr bwMode="auto">
                <a:xfrm>
                  <a:off x="2977588" y="333351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8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09017" y="3391615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89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87026" y="361102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0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23242" y="3847238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91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953680" y="3842065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92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189896" y="3605849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3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1786" y="363017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4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980157" y="3396110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95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211202" y="316506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6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3941" y="315989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7" name="Rectangle 22"/>
                <p:cNvSpPr>
                  <a:spLocks noChangeArrowheads="1"/>
                </p:cNvSpPr>
                <p:nvPr/>
              </p:nvSpPr>
              <p:spPr bwMode="auto">
                <a:xfrm rot="2700000">
                  <a:off x="3977757" y="293186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9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69352" y="315195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9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11355" y="291573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</p:grpSp>
          <p:grpSp>
            <p:nvGrpSpPr>
              <p:cNvPr id="5" name="Group 26"/>
              <p:cNvGrpSpPr>
                <a:grpSpLocks noChangeAspect="1"/>
              </p:cNvGrpSpPr>
              <p:nvPr/>
            </p:nvGrpSpPr>
            <p:grpSpPr bwMode="auto">
              <a:xfrm>
                <a:off x="5564603" y="2094051"/>
                <a:ext cx="3646022" cy="3484044"/>
                <a:chOff x="2977588" y="2654463"/>
                <a:chExt cx="1823012" cy="1742022"/>
              </a:xfrm>
            </p:grpSpPr>
            <p:sp>
              <p:nvSpPr>
                <p:cNvPr id="58" name="Rectangle 57"/>
                <p:cNvSpPr/>
                <p:nvPr/>
              </p:nvSpPr>
              <p:spPr>
                <a:xfrm rot="2700000">
                  <a:off x="3403571" y="2943037"/>
                  <a:ext cx="969459" cy="969349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 w="12700"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9" name="Straight Connector 58"/>
                <p:cNvCxnSpPr/>
                <p:nvPr/>
              </p:nvCxnSpPr>
              <p:spPr>
                <a:xfrm rot="8100000">
                  <a:off x="3300440" y="3322034"/>
                  <a:ext cx="968357" cy="992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 rot="8100000">
                  <a:off x="3534592" y="3555220"/>
                  <a:ext cx="968357" cy="993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 rot="2700000">
                  <a:off x="3284014" y="3552739"/>
                  <a:ext cx="969459" cy="1984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 rot="2700000">
                  <a:off x="3520150" y="3318560"/>
                  <a:ext cx="969459" cy="1984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Rectangle 49"/>
                <p:cNvSpPr>
                  <a:spLocks noChangeArrowheads="1"/>
                </p:cNvSpPr>
                <p:nvPr/>
              </p:nvSpPr>
              <p:spPr bwMode="auto">
                <a:xfrm>
                  <a:off x="3657600" y="265446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64" name="Rectangle 49"/>
                <p:cNvSpPr>
                  <a:spLocks noChangeArrowheads="1"/>
                </p:cNvSpPr>
                <p:nvPr/>
              </p:nvSpPr>
              <p:spPr bwMode="auto">
                <a:xfrm>
                  <a:off x="4343400" y="333351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65" name="Rectangle 49"/>
                <p:cNvSpPr>
                  <a:spLocks noChangeArrowheads="1"/>
                </p:cNvSpPr>
                <p:nvPr/>
              </p:nvSpPr>
              <p:spPr bwMode="auto">
                <a:xfrm>
                  <a:off x="3657600" y="4001951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66" name="Rectangle 49"/>
                <p:cNvSpPr>
                  <a:spLocks noChangeArrowheads="1"/>
                </p:cNvSpPr>
                <p:nvPr/>
              </p:nvSpPr>
              <p:spPr bwMode="auto">
                <a:xfrm>
                  <a:off x="2977588" y="333351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67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09017" y="3391615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6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87026" y="361102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69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23242" y="3847238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70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953680" y="3842065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71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189896" y="3605849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2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1786" y="363017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3" name="Rectangle 42"/>
                <p:cNvSpPr>
                  <a:spLocks noChangeArrowheads="1"/>
                </p:cNvSpPr>
                <p:nvPr/>
              </p:nvSpPr>
              <p:spPr bwMode="auto">
                <a:xfrm rot="2700000">
                  <a:off x="3980157" y="3396110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74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211202" y="316506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5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3941" y="315989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6" name="Rectangle 45"/>
                <p:cNvSpPr>
                  <a:spLocks noChangeArrowheads="1"/>
                </p:cNvSpPr>
                <p:nvPr/>
              </p:nvSpPr>
              <p:spPr bwMode="auto">
                <a:xfrm rot="2700000">
                  <a:off x="3977757" y="293186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77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69352" y="315195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11355" y="291573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</p:grpSp>
          <p:grpSp>
            <p:nvGrpSpPr>
              <p:cNvPr id="6" name="Group 48"/>
              <p:cNvGrpSpPr>
                <a:grpSpLocks noChangeAspect="1"/>
              </p:cNvGrpSpPr>
              <p:nvPr/>
            </p:nvGrpSpPr>
            <p:grpSpPr bwMode="auto">
              <a:xfrm>
                <a:off x="4829851" y="728201"/>
                <a:ext cx="2420248" cy="2795176"/>
                <a:chOff x="3293138" y="2654463"/>
                <a:chExt cx="1210125" cy="1397588"/>
              </a:xfrm>
            </p:grpSpPr>
            <p:sp>
              <p:nvSpPr>
                <p:cNvPr id="40" name="Rectangle 39"/>
                <p:cNvSpPr/>
                <p:nvPr/>
              </p:nvSpPr>
              <p:spPr>
                <a:xfrm rot="2700000">
                  <a:off x="3403884" y="2942279"/>
                  <a:ext cx="969459" cy="969349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 w="12700"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1" name="Straight Connector 40"/>
                <p:cNvCxnSpPr/>
                <p:nvPr/>
              </p:nvCxnSpPr>
              <p:spPr>
                <a:xfrm rot="8100000">
                  <a:off x="3299761" y="3321276"/>
                  <a:ext cx="969350" cy="1985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 rot="8100000">
                  <a:off x="3533913" y="3554463"/>
                  <a:ext cx="969350" cy="1985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 rot="2700000">
                  <a:off x="3284328" y="3551982"/>
                  <a:ext cx="969459" cy="1984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 rot="2700000">
                  <a:off x="3520464" y="3318795"/>
                  <a:ext cx="968467" cy="992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Rectangle 49"/>
                <p:cNvSpPr>
                  <a:spLocks noChangeArrowheads="1"/>
                </p:cNvSpPr>
                <p:nvPr/>
              </p:nvSpPr>
              <p:spPr bwMode="auto">
                <a:xfrm>
                  <a:off x="3657600" y="2654463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46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09017" y="3391615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47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87026" y="361102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4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23242" y="384723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49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953680" y="3842066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50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189896" y="3605849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1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1786" y="363017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2" name="Rectangle 64"/>
                <p:cNvSpPr>
                  <a:spLocks noChangeArrowheads="1"/>
                </p:cNvSpPr>
                <p:nvPr/>
              </p:nvSpPr>
              <p:spPr bwMode="auto">
                <a:xfrm rot="2700000">
                  <a:off x="3980157" y="3396110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53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211202" y="316506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4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3941" y="315989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5" name="Rectangle 67"/>
                <p:cNvSpPr>
                  <a:spLocks noChangeArrowheads="1"/>
                </p:cNvSpPr>
                <p:nvPr/>
              </p:nvSpPr>
              <p:spPr bwMode="auto">
                <a:xfrm rot="2700000">
                  <a:off x="3977757" y="2931866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56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69352" y="315195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7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11355" y="291573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</p:grpSp>
          <p:grpSp>
            <p:nvGrpSpPr>
              <p:cNvPr id="7" name="Group 70"/>
              <p:cNvGrpSpPr>
                <a:grpSpLocks noChangeAspect="1"/>
              </p:cNvGrpSpPr>
              <p:nvPr/>
            </p:nvGrpSpPr>
            <p:grpSpPr bwMode="auto">
              <a:xfrm>
                <a:off x="4829851" y="3820149"/>
                <a:ext cx="2420248" cy="3123796"/>
                <a:chOff x="3293138" y="2834587"/>
                <a:chExt cx="1210125" cy="1561898"/>
              </a:xfrm>
            </p:grpSpPr>
            <p:sp>
              <p:nvSpPr>
                <p:cNvPr id="22" name="Rectangle 21"/>
                <p:cNvSpPr/>
                <p:nvPr/>
              </p:nvSpPr>
              <p:spPr>
                <a:xfrm rot="2700000">
                  <a:off x="3403884" y="2942801"/>
                  <a:ext cx="969459" cy="969349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 w="12700"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 rot="8100000">
                  <a:off x="3299761" y="3321798"/>
                  <a:ext cx="969350" cy="992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 rot="8100000">
                  <a:off x="3533913" y="3554984"/>
                  <a:ext cx="969350" cy="993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 rot="2700000">
                  <a:off x="3284328" y="3552503"/>
                  <a:ext cx="969460" cy="1984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 rot="2700000">
                  <a:off x="3519968" y="3318821"/>
                  <a:ext cx="969460" cy="992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Rectangle 49"/>
                <p:cNvSpPr>
                  <a:spLocks noChangeArrowheads="1"/>
                </p:cNvSpPr>
                <p:nvPr/>
              </p:nvSpPr>
              <p:spPr bwMode="auto">
                <a:xfrm>
                  <a:off x="3657600" y="4001951"/>
                  <a:ext cx="457200" cy="394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>
                      <a:latin typeface="Wingdings" pitchFamily="2" charset="2"/>
                    </a:rPr>
                    <a:t>l</a:t>
                  </a:r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2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16252" y="3377146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29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87026" y="361102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0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23242" y="384723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953680" y="3842065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32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189896" y="3605849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3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1786" y="363017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4" name="Rectangle 86"/>
                <p:cNvSpPr>
                  <a:spLocks noChangeArrowheads="1"/>
                </p:cNvSpPr>
                <p:nvPr/>
              </p:nvSpPr>
              <p:spPr bwMode="auto">
                <a:xfrm rot="2700000">
                  <a:off x="3987392" y="338164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35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4211202" y="3165067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6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743941" y="315989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7" name="Rectangle 89"/>
                <p:cNvSpPr>
                  <a:spLocks noChangeArrowheads="1"/>
                </p:cNvSpPr>
                <p:nvPr/>
              </p:nvSpPr>
              <p:spPr bwMode="auto">
                <a:xfrm rot="2700000">
                  <a:off x="3977757" y="2931866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  <p:sp>
              <p:nvSpPr>
                <p:cNvPr id="38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269352" y="3151951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solidFill>
                        <a:srgbClr val="C00000"/>
                      </a:solidFill>
                      <a:latin typeface="Wingdings" pitchFamily="2" charset="2"/>
                    </a:rPr>
                    <a:t>l</a:t>
                  </a:r>
                  <a:endParaRPr lang="en-US" sz="700">
                    <a:solidFill>
                      <a:srgbClr val="C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9" name="Rectangle 19"/>
                <p:cNvSpPr>
                  <a:spLocks noChangeArrowheads="1"/>
                </p:cNvSpPr>
                <p:nvPr/>
              </p:nvSpPr>
              <p:spPr bwMode="auto">
                <a:xfrm rot="2700000">
                  <a:off x="3511355" y="2915734"/>
                  <a:ext cx="228600" cy="181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700">
                      <a:latin typeface="Wingdings" pitchFamily="2" charset="2"/>
                    </a:rPr>
                    <a:t>l</a:t>
                  </a:r>
                  <a:endParaRPr lang="en-US" sz="700"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11" name="Rectangle 10"/>
            <p:cNvSpPr/>
            <p:nvPr/>
          </p:nvSpPr>
          <p:spPr>
            <a:xfrm>
              <a:off x="3581370" y="2579810"/>
              <a:ext cx="2209755" cy="213380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3810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TextBox 102"/>
            <p:cNvSpPr txBox="1">
              <a:spLocks noChangeArrowheads="1"/>
            </p:cNvSpPr>
            <p:nvPr/>
          </p:nvSpPr>
          <p:spPr bwMode="auto">
            <a:xfrm>
              <a:off x="3233200" y="4671351"/>
              <a:ext cx="457200" cy="63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1</a:t>
              </a:r>
            </a:p>
          </p:txBody>
        </p:sp>
        <p:sp>
          <p:nvSpPr>
            <p:cNvPr id="13" name="TextBox 103"/>
            <p:cNvSpPr txBox="1">
              <a:spLocks noChangeArrowheads="1"/>
            </p:cNvSpPr>
            <p:nvPr/>
          </p:nvSpPr>
          <p:spPr bwMode="auto">
            <a:xfrm>
              <a:off x="5687024" y="4654949"/>
              <a:ext cx="457200" cy="63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2</a:t>
              </a:r>
            </a:p>
          </p:txBody>
        </p:sp>
        <p:sp>
          <p:nvSpPr>
            <p:cNvPr id="14" name="TextBox 104"/>
            <p:cNvSpPr txBox="1">
              <a:spLocks noChangeArrowheads="1"/>
            </p:cNvSpPr>
            <p:nvPr/>
          </p:nvSpPr>
          <p:spPr bwMode="auto">
            <a:xfrm>
              <a:off x="5659050" y="2232951"/>
              <a:ext cx="457200" cy="63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3</a:t>
              </a:r>
            </a:p>
          </p:txBody>
        </p:sp>
        <p:sp>
          <p:nvSpPr>
            <p:cNvPr id="15" name="TextBox 105"/>
            <p:cNvSpPr txBox="1">
              <a:spLocks noChangeArrowheads="1"/>
            </p:cNvSpPr>
            <p:nvPr/>
          </p:nvSpPr>
          <p:spPr bwMode="auto">
            <a:xfrm>
              <a:off x="3186900" y="2279251"/>
              <a:ext cx="457200" cy="63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4</a:t>
              </a:r>
            </a:p>
          </p:txBody>
        </p:sp>
        <p:sp>
          <p:nvSpPr>
            <p:cNvPr id="16" name="TextBox 106"/>
            <p:cNvSpPr txBox="1">
              <a:spLocks noChangeArrowheads="1"/>
            </p:cNvSpPr>
            <p:nvPr/>
          </p:nvSpPr>
          <p:spPr bwMode="auto">
            <a:xfrm>
              <a:off x="4461076" y="3664349"/>
              <a:ext cx="457200" cy="63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5</a:t>
              </a:r>
            </a:p>
          </p:txBody>
        </p:sp>
      </p:grp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760" y="5311278"/>
            <a:ext cx="7326720" cy="154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Rectangle 99"/>
          <p:cNvSpPr/>
          <p:nvPr/>
        </p:nvSpPr>
        <p:spPr>
          <a:xfrm>
            <a:off x="217440" y="940418"/>
            <a:ext cx="4570560" cy="4561905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endParaRPr lang="en-US" sz="600" b="1" dirty="0">
              <a:solidFill>
                <a:srgbClr val="002060"/>
              </a:solidFill>
            </a:endParaRP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New subroutine for the E-grid to E-grid interpolation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Changes in 10m wind calculation consistent with model surface physics formulation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Localized vertical interpolation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Improved vertical mass adjustment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New 30</a:t>
            </a:r>
            <a:r>
              <a:rPr lang="en-US" sz="1500" b="1" baseline="30000" dirty="0"/>
              <a:t>o</a:t>
            </a:r>
            <a:r>
              <a:rPr lang="en-US" sz="1500" b="1" dirty="0"/>
              <a:t>x30</a:t>
            </a:r>
            <a:r>
              <a:rPr lang="en-US" sz="1500" b="1" baseline="30000" dirty="0"/>
              <a:t>o </a:t>
            </a:r>
            <a:r>
              <a:rPr lang="en-US" sz="1500" b="1" dirty="0"/>
              <a:t>high-resolution (3 km) analysis domain with improved vortex size and structure correction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Modified composite storm consistent with high-resolution model configuration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Separate composite storm for medium and shallow storms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Upgrade GSI in HWRF to latest community version V3.0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/>
              <a:t>Use GSI for all storms (currently only used for deep storms)</a:t>
            </a:r>
          </a:p>
          <a:p>
            <a:pPr marL="311045" indent="-311045"/>
            <a:endParaRPr lang="en-US" sz="1500" b="1" dirty="0"/>
          </a:p>
          <a:p>
            <a:endParaRPr lang="en-US" sz="1500" dirty="0"/>
          </a:p>
        </p:txBody>
      </p:sp>
      <p:sp>
        <p:nvSpPr>
          <p:cNvPr id="101" name="TextBox 100"/>
          <p:cNvSpPr txBox="1"/>
          <p:nvPr/>
        </p:nvSpPr>
        <p:spPr>
          <a:xfrm>
            <a:off x="5194080" y="940419"/>
            <a:ext cx="3732480" cy="637754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b="1" i="1" dirty="0" smtClean="0">
                <a:solidFill>
                  <a:srgbClr val="9900CC"/>
                </a:solidFill>
              </a:rPr>
              <a:t>New and improved E-E interpolation algorithm</a:t>
            </a:r>
            <a:endParaRPr lang="en-US" b="1" i="1" dirty="0">
              <a:solidFill>
                <a:srgbClr val="9900CC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083680" y="4880672"/>
            <a:ext cx="5806080" cy="360755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9900CC"/>
                </a:solidFill>
              </a:rPr>
              <a:t>Improved vertical interpolation and mass adjustment</a:t>
            </a:r>
            <a:endParaRPr lang="en-US" b="1" i="1" dirty="0">
              <a:solidFill>
                <a:srgbClr val="9900C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4308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Documents and Settings\young.kwon\Desktop\R3P3_ATL.track-er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403"/>
            <a:ext cx="4641120" cy="3481205"/>
          </a:xfrm>
          <a:prstGeom prst="rect">
            <a:avLst/>
          </a:prstGeom>
          <a:noFill/>
        </p:spPr>
      </p:pic>
      <p:pic>
        <p:nvPicPr>
          <p:cNvPr id="65539" name="Picture 3" descr="C:\Documents and Settings\young.kwon\Desktop\R3P3_ATL.intensity-er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8160" y="456527"/>
            <a:ext cx="4515840" cy="33872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4240" y="4465909"/>
            <a:ext cx="6497280" cy="914753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b="1" dirty="0" smtClean="0"/>
              <a:t>Preliminary results from </a:t>
            </a:r>
            <a:r>
              <a:rPr lang="en-US" b="1" dirty="0" smtClean="0">
                <a:solidFill>
                  <a:srgbClr val="00B0F0"/>
                </a:solidFill>
              </a:rPr>
              <a:t>New Initialization Runs (R3P3) </a:t>
            </a:r>
            <a:r>
              <a:rPr lang="en-US" b="1" dirty="0" smtClean="0"/>
              <a:t>showed about 10-20% improvement in track forecast errors and about 15-35% improvement in intensity forecast errors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8119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Current Model Configurations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19334233"/>
              </p:ext>
            </p:extLst>
          </p:nvPr>
        </p:nvGraphicFramePr>
        <p:xfrm>
          <a:off x="457200" y="457200"/>
          <a:ext cx="8454393" cy="6188174"/>
        </p:xfrm>
        <a:graphic>
          <a:graphicData uri="http://schemas.openxmlformats.org/drawingml/2006/table">
            <a:tbl>
              <a:tblPr/>
              <a:tblGrid>
                <a:gridCol w="1444072"/>
                <a:gridCol w="2038904"/>
                <a:gridCol w="2228216"/>
                <a:gridCol w="2743201"/>
              </a:tblGrid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2011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Oper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. HWRF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Stream 1.5 HWRF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Proposed 2012 HWRF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84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Domain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 KM: 77.76˚X 77.76˚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 KM: 7.2˚ X 6.0˚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 KM: 77.76˚ X 77.76˚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 KM: 10.56˚ X 10.2˚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i="0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3 KM: 7.6˚ X 6.4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˚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27 KM: 77.76˚ X 77.76˚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9 KM: 10.56˚ X 10.2˚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strike="noStrike" cap="none" normalizeH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3 KM: 6.16˚ X 5.44</a:t>
                      </a:r>
                      <a:r>
                        <a:rPr lang="en-US" sz="16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˚</a:t>
                      </a:r>
                      <a:endParaRPr lang="en-US" sz="1600" b="1" dirty="0" smtClean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52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Vortex Initialization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27-9 KM: Yes, with GSI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27-9 KM: Yes, GSI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 KM: No, Downscaled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strike="noStrike" cap="none" normalizeH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Modified Vortex Initialization at 3 KM, with 30x30</a:t>
                      </a:r>
                      <a:r>
                        <a:rPr kumimoji="0" lang="en-US" sz="1600" b="1" i="0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o</a:t>
                      </a:r>
                      <a:r>
                        <a:rPr kumimoji="0" lang="en-US" sz="1600" b="1" i="0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 analysis domain and GSI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Cycling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Yes(Vortex only)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Yes (9 km vortex only)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Yes (3 km vortex only)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103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Ocean Coupling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27-9 KM: 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27-9 KM: Yes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 KM: No, Downscaled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27-9 KM: Yes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3 KM: No, Downscaled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Physics schemes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Microphysics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Ferrier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Ferrier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Modified Ferrier (High-Res)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Radiation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Surface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GFDL (2011)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GFDL (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 (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PBL Scheme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2010 GFS (High-res)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2011 GFS (</a:t>
                      </a:r>
                      <a:r>
                        <a:rPr kumimoji="0" lang="en-US" sz="16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103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Convection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New SAS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New SAS (27-9 KM)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 CP (3 KM)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SAS (High-Res), No CP (3 KM), Shallow Convection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Land Surface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GFDL Slab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GFDL Slab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 Slab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GWD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Yes(27km); No(9km)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Yes(27km); No(9-3km)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Yes(27km); No(9-3km)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607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686800" cy="533400"/>
          </a:xfrm>
        </p:spPr>
        <p:txBody>
          <a:bodyPr lIns="82945" tIns="41473" rIns="82945" bIns="41473">
            <a:norm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Physics upgrades suitable for higher resolution grid</a:t>
            </a:r>
            <a:endParaRPr 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06651" y="457200"/>
            <a:ext cx="4570560" cy="637754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endParaRPr lang="en-US" sz="600" b="1" dirty="0">
              <a:solidFill>
                <a:srgbClr val="002060"/>
              </a:solidFill>
            </a:endParaRPr>
          </a:p>
          <a:p>
            <a:pPr marL="311045" indent="-311045">
              <a:buFont typeface="Arial" pitchFamily="34" charset="0"/>
              <a:buChar char="•"/>
            </a:pPr>
            <a:r>
              <a:rPr lang="en-US" sz="1500" b="1" dirty="0" smtClean="0"/>
              <a:t>Upgrades to GFS PBL consistent with observations</a:t>
            </a:r>
            <a:endParaRPr lang="en-US" sz="1500" b="1" dirty="0"/>
          </a:p>
          <a:p>
            <a:endParaRPr lang="en-US" sz="15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03" name="Picture 6" descr="Ideal_uw0393"/>
          <p:cNvPicPr>
            <a:picLocks noChangeAspect="1" noChangeArrowheads="1"/>
          </p:cNvPicPr>
          <p:nvPr/>
        </p:nvPicPr>
        <p:blipFill rotWithShape="1">
          <a:blip r:embed="rId3" cstate="print"/>
          <a:srcRect l="2226" t="38557" r="43445" b="3190"/>
          <a:stretch/>
        </p:blipFill>
        <p:spPr bwMode="auto">
          <a:xfrm>
            <a:off x="0" y="838200"/>
            <a:ext cx="2834640" cy="256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Picture 8" descr="alpha0.25_uw0393"/>
          <p:cNvPicPr>
            <a:picLocks noChangeAspect="1" noChangeArrowheads="1"/>
          </p:cNvPicPr>
          <p:nvPr/>
        </p:nvPicPr>
        <p:blipFill rotWithShape="1">
          <a:blip r:embed="rId4" cstate="print"/>
          <a:srcRect l="9175" t="39584" r="44274" b="2084"/>
          <a:stretch/>
        </p:blipFill>
        <p:spPr bwMode="auto">
          <a:xfrm>
            <a:off x="2502720" y="914400"/>
            <a:ext cx="2468880" cy="256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2687888"/>
            <a:ext cx="4114801" cy="3752563"/>
          </a:xfrm>
          <a:prstGeom prst="rect">
            <a:avLst/>
          </a:prstGeom>
        </p:spPr>
      </p:pic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64170"/>
            <a:ext cx="2343527" cy="197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131" y="4597063"/>
            <a:ext cx="1996722" cy="195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Rectangle 108"/>
          <p:cNvSpPr/>
          <p:nvPr/>
        </p:nvSpPr>
        <p:spPr>
          <a:xfrm>
            <a:off x="381000" y="3581400"/>
            <a:ext cx="403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/>
              <a:t>Reduced vertical diffusivity (based on observations) leads to improved PBL height, secondary </a:t>
            </a:r>
            <a:r>
              <a:rPr lang="en-US" sz="1500" b="1" dirty="0" smtClean="0"/>
              <a:t>circulation, vertical and horizontal structure prediction</a:t>
            </a:r>
            <a:endParaRPr lang="en-US" sz="1500" b="1" dirty="0"/>
          </a:p>
        </p:txBody>
      </p:sp>
      <p:sp>
        <p:nvSpPr>
          <p:cNvPr id="110" name="Rectangle 109"/>
          <p:cNvSpPr/>
          <p:nvPr/>
        </p:nvSpPr>
        <p:spPr>
          <a:xfrm>
            <a:off x="5029199" y="607925"/>
            <a:ext cx="3943427" cy="2161248"/>
          </a:xfrm>
          <a:prstGeom prst="rect">
            <a:avLst/>
          </a:prstGeom>
        </p:spPr>
        <p:txBody>
          <a:bodyPr wrap="square" lIns="82945" tIns="41473" rIns="82945" bIns="41473">
            <a:spAutoFit/>
          </a:bodyPr>
          <a:lstStyle/>
          <a:p>
            <a:endParaRPr lang="en-US" sz="600" b="1" dirty="0">
              <a:solidFill>
                <a:srgbClr val="002060"/>
              </a:solidFill>
            </a:endParaRPr>
          </a:p>
          <a:p>
            <a:r>
              <a:rPr lang="en-US" sz="1500" b="1" dirty="0" smtClean="0"/>
              <a:t>Upgrades to Ferrier Microphysics consistent with higher resolution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400" dirty="0" smtClean="0"/>
              <a:t>Increasing max allowable </a:t>
            </a:r>
            <a:r>
              <a:rPr lang="en-US" sz="1400" dirty="0"/>
              <a:t>ice </a:t>
            </a:r>
            <a:r>
              <a:rPr lang="en-US" sz="1400" dirty="0" smtClean="0"/>
              <a:t>concentration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400" dirty="0" smtClean="0"/>
              <a:t>Increasing NCW from 60 to 250 cm</a:t>
            </a:r>
            <a:r>
              <a:rPr lang="en-US" sz="1400" baseline="30000" dirty="0" smtClean="0"/>
              <a:t>-3</a:t>
            </a:r>
            <a:r>
              <a:rPr lang="en-US" sz="1400" dirty="0" smtClean="0"/>
              <a:t>(reduced light </a:t>
            </a:r>
            <a:r>
              <a:rPr lang="en-US" sz="1400" dirty="0" err="1" smtClean="0"/>
              <a:t>precip</a:t>
            </a:r>
            <a:r>
              <a:rPr lang="en-US" sz="1400" dirty="0" smtClean="0"/>
              <a:t> in the Eastern Pacific)</a:t>
            </a:r>
          </a:p>
          <a:p>
            <a:pPr marL="311045" indent="-311045">
              <a:buFont typeface="Arial" pitchFamily="34" charset="0"/>
              <a:buChar char="•"/>
            </a:pPr>
            <a:r>
              <a:rPr lang="en-US" sz="1400" dirty="0" smtClean="0"/>
              <a:t>Increased snow fall speeds for ice warmer than 0</a:t>
            </a:r>
            <a:r>
              <a:rPr lang="en-US" sz="1400" baseline="30000" dirty="0" smtClean="0"/>
              <a:t>o</a:t>
            </a:r>
            <a:r>
              <a:rPr lang="en-US" sz="1400" dirty="0" smtClean="0"/>
              <a:t>C</a:t>
            </a:r>
            <a:r>
              <a:rPr lang="en-US" sz="1400" dirty="0"/>
              <a:t> </a:t>
            </a:r>
            <a:r>
              <a:rPr lang="en-US" sz="1400" dirty="0" smtClean="0"/>
              <a:t>(realistic and consistent with </a:t>
            </a:r>
            <a:r>
              <a:rPr lang="en-US" sz="1400" dirty="0" err="1" smtClean="0"/>
              <a:t>Thomspon</a:t>
            </a:r>
            <a:r>
              <a:rPr lang="en-US" sz="1400" dirty="0" smtClean="0"/>
              <a:t> scheme)</a:t>
            </a:r>
            <a:endParaRPr lang="en-US" sz="1500" b="1" dirty="0"/>
          </a:p>
          <a:p>
            <a:endParaRPr lang="en-US" sz="15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4971600" y="607925"/>
            <a:ext cx="0" cy="57166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751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AutoShape 2" descr="imap://vijay%2Etallapragada@mail.nems.noaa.gov:993/fetch%3EUID%3E/INBOX%3E95168?part=1.4&amp;type=image/png&amp;filename=HSNP.track-err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imap://vijay%2Etallapragada@mail.nems.noaa.gov:993/fetch%3EUID%3E/INBOX%3E95168?part=1.4&amp;type=image/png&amp;filename=HSNP.track-err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p://vijay%2Etallapragada@mail.nems.noaa.gov:993/fetch%3EUID%3E/INBOX%3E95168?part=1.4&amp;type=image/png&amp;filename=HSNP.track-err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5" name="Picture 7" descr="Z:\Documents\HSNP.track-er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84192" cy="3438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Z:\Documents\HSNP.intensity-er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808" y="0"/>
            <a:ext cx="4584192" cy="3438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Z:\Documents\HSNP.intensity-bia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438144"/>
            <a:ext cx="4584192" cy="3438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7975" y="3810000"/>
            <a:ext cx="2968625" cy="1745749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b="1" dirty="0" smtClean="0"/>
              <a:t>Preliminary results from </a:t>
            </a:r>
            <a:r>
              <a:rPr lang="en-US" b="1" dirty="0" smtClean="0">
                <a:solidFill>
                  <a:srgbClr val="00B0F0"/>
                </a:solidFill>
              </a:rPr>
              <a:t>Shallow and PBL (HSPS) </a:t>
            </a:r>
            <a:r>
              <a:rPr lang="en-US" b="1" dirty="0" smtClean="0"/>
              <a:t>showed neutral impact in track forecast errors but significant improvement in intensity forecast errors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13947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93921" y="525656"/>
            <a:ext cx="8228160" cy="730156"/>
          </a:xfrm>
        </p:spPr>
        <p:txBody>
          <a:bodyPr lIns="82945" tIns="35198" rIns="82945" bIns="41473">
            <a:normAutofit/>
          </a:bodyPr>
          <a:lstStyle/>
          <a:p>
            <a:pPr>
              <a:tabLst>
                <a:tab pos="656582" algn="l"/>
                <a:tab pos="1313162" algn="l"/>
                <a:tab pos="1969745" algn="l"/>
                <a:tab pos="2626327" algn="l"/>
                <a:tab pos="3282907" algn="l"/>
                <a:tab pos="3939490" algn="l"/>
                <a:tab pos="4596072" algn="l"/>
                <a:tab pos="5252653" algn="l"/>
                <a:tab pos="5909234" algn="l"/>
                <a:tab pos="6565817" algn="l"/>
                <a:tab pos="7222398" algn="l"/>
                <a:tab pos="7878979" algn="l"/>
              </a:tabLst>
              <a:defRPr/>
            </a:pP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Other technical issues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idx="1"/>
          </p:nvPr>
        </p:nvSpPr>
        <p:spPr>
          <a:xfrm>
            <a:off x="480960" y="1562565"/>
            <a:ext cx="8435520" cy="5144220"/>
          </a:xfrm>
        </p:spPr>
        <p:txBody>
          <a:bodyPr lIns="82945" tIns="17598" rIns="82945" bIns="41473"/>
          <a:lstStyle/>
          <a:p>
            <a:pPr marL="390246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en-US" sz="2000" b="1" baseline="33000" dirty="0">
                <a:solidFill>
                  <a:schemeClr val="accent6">
                    <a:lumMod val="50000"/>
                  </a:schemeClr>
                </a:solidFill>
              </a:rPr>
              <a:t>th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 Storm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Capability</a:t>
            </a:r>
          </a:p>
          <a:p>
            <a:pPr marL="781932" lvl="1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High-Resolution HWRF requires one additional node to fit in the operational window, and hence only 4 storms to run in operations with current allocation of resources</a:t>
            </a:r>
          </a:p>
          <a:p>
            <a:pPr marL="781932" lvl="1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NCO agreed to provide additional resources to run the 5</a:t>
            </a:r>
            <a:r>
              <a:rPr lang="en-US" sz="2000" b="1" baseline="300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storm in operations.</a:t>
            </a:r>
          </a:p>
          <a:p>
            <a:pPr marL="390246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Run time increased by 15-20 minutes</a:t>
            </a:r>
          </a:p>
          <a:p>
            <a:pPr marL="781932" lvl="1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Still </a:t>
            </a: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meet the cut-off time of t+6</a:t>
            </a:r>
          </a:p>
          <a:p>
            <a:pPr marL="781932" lvl="1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dirty="0">
                <a:solidFill>
                  <a:srgbClr val="002060"/>
                </a:solidFill>
              </a:rPr>
              <a:t>Post-processing and tracker to be run in parallel to the forecast job</a:t>
            </a:r>
          </a:p>
          <a:p>
            <a:pPr marL="781932" lvl="1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dirty="0">
                <a:solidFill>
                  <a:srgbClr val="002060"/>
                </a:solidFill>
              </a:rPr>
              <a:t>Current operational GFDL delivers products about 15 minutes later than current operational HWRF – we are going to use that window</a:t>
            </a:r>
          </a:p>
          <a:p>
            <a:pPr marL="390246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Major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limitation of T&amp;E on NCEP CCS.</a:t>
            </a:r>
            <a:r>
              <a:rPr lang="en-US" sz="2000" dirty="0"/>
              <a:t> </a:t>
            </a:r>
          </a:p>
          <a:p>
            <a:pPr marL="756012" lvl="1" indent="-292325"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to Bob Gall for his support in providing 6000 dedicated cores on HFIP’s </a:t>
            </a:r>
            <a:r>
              <a:rPr lang="en-US" sz="2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tJet</a:t>
            </a: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machine for pre-implementation T&amp;E.</a:t>
            </a:r>
            <a:endParaRPr lang="en-US" sz="17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43032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493920" y="802164"/>
            <a:ext cx="8231040" cy="512693"/>
          </a:xfrm>
        </p:spPr>
        <p:txBody>
          <a:bodyPr lIns="82945" tIns="35198" rIns="82945" bIns="41473">
            <a:normAutofit fontScale="90000"/>
          </a:bodyPr>
          <a:lstStyle/>
          <a:p>
            <a:pPr algn="l"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Outline</a:t>
            </a:r>
          </a:p>
        </p:txBody>
      </p:sp>
      <p:sp>
        <p:nvSpPr>
          <p:cNvPr id="6147" name="Content Placeholder 5"/>
          <p:cNvSpPr>
            <a:spLocks noGrp="1"/>
          </p:cNvSpPr>
          <p:nvPr>
            <p:ph idx="1"/>
          </p:nvPr>
        </p:nvSpPr>
        <p:spPr>
          <a:xfrm>
            <a:off x="424800" y="1631692"/>
            <a:ext cx="8231040" cy="4486071"/>
          </a:xfrm>
        </p:spPr>
        <p:txBody>
          <a:bodyPr lIns="82945" tIns="41473" rIns="82945" bIns="41473">
            <a:normAutofit/>
          </a:bodyPr>
          <a:lstStyle/>
          <a:p>
            <a:pPr>
              <a:spcAft>
                <a:spcPts val="1089"/>
              </a:spcAft>
            </a:pPr>
            <a:r>
              <a:rPr lang="en-US" sz="2200" b="1" dirty="0">
                <a:solidFill>
                  <a:srgbClr val="002060"/>
                </a:solidFill>
                <a:latin typeface="+mj-lt"/>
              </a:rPr>
              <a:t>Performance of current operational HWRF for 2011 season</a:t>
            </a:r>
          </a:p>
          <a:p>
            <a:pPr>
              <a:spcAft>
                <a:spcPts val="1089"/>
              </a:spcAft>
            </a:pPr>
            <a:r>
              <a:rPr lang="en-US" sz="2200" b="1" dirty="0">
                <a:solidFill>
                  <a:srgbClr val="002060"/>
                </a:solidFill>
                <a:latin typeface="+mj-lt"/>
              </a:rPr>
              <a:t>Unification of operational and research versions of HWRF in the community modeling framework (EMC/HRD/DTC) </a:t>
            </a:r>
          </a:p>
          <a:p>
            <a:pPr>
              <a:spcAft>
                <a:spcPts val="1089"/>
              </a:spcAft>
            </a:pPr>
            <a:r>
              <a:rPr lang="en-US" sz="2200" b="1" dirty="0">
                <a:solidFill>
                  <a:srgbClr val="002060"/>
                </a:solidFill>
                <a:latin typeface="+mj-lt"/>
              </a:rPr>
              <a:t>Development and evaluation of high-resolution tripled-nested HWRF – a major collaborative effort (EMC/HRD/ESRL)</a:t>
            </a:r>
          </a:p>
          <a:p>
            <a:pPr>
              <a:spcAft>
                <a:spcPts val="1089"/>
              </a:spcAft>
            </a:pPr>
            <a:r>
              <a:rPr lang="en-US" sz="2200" b="1" dirty="0">
                <a:solidFill>
                  <a:srgbClr val="002060"/>
                </a:solidFill>
                <a:latin typeface="+mj-lt"/>
              </a:rPr>
              <a:t>Computational (and scientific) challenges towards implementing high-resolution HWRF at NCEP</a:t>
            </a:r>
          </a:p>
          <a:p>
            <a:pPr>
              <a:spcAft>
                <a:spcPts val="1089"/>
              </a:spcAft>
            </a:pPr>
            <a:r>
              <a:rPr lang="en-US" sz="2200" b="1" dirty="0">
                <a:solidFill>
                  <a:srgbClr val="002060"/>
                </a:solidFill>
                <a:latin typeface="+mj-lt"/>
              </a:rPr>
              <a:t>Planned FY2012 operational configurations of </a:t>
            </a:r>
            <a:r>
              <a:rPr lang="en-US" sz="2200" b="1" dirty="0" smtClean="0">
                <a:solidFill>
                  <a:srgbClr val="002060"/>
                </a:solidFill>
                <a:latin typeface="+mj-lt"/>
              </a:rPr>
              <a:t>HWRF</a:t>
            </a:r>
            <a:endParaRPr lang="en-US" sz="2200" b="1" dirty="0">
              <a:solidFill>
                <a:srgbClr val="002060"/>
              </a:solidFill>
              <a:latin typeface="+mj-lt"/>
            </a:endParaRPr>
          </a:p>
          <a:p>
            <a:pPr>
              <a:spcAft>
                <a:spcPts val="1089"/>
              </a:spcAft>
            </a:pPr>
            <a:r>
              <a:rPr lang="en-US" sz="2200" b="1" dirty="0">
                <a:solidFill>
                  <a:srgbClr val="002060"/>
                </a:solidFill>
                <a:latin typeface="+mj-lt"/>
              </a:rPr>
              <a:t>Future developments </a:t>
            </a:r>
            <a:r>
              <a:rPr lang="en-US" sz="2200" b="1" dirty="0" smtClean="0">
                <a:solidFill>
                  <a:srgbClr val="002060"/>
                </a:solidFill>
                <a:latin typeface="+mj-lt"/>
              </a:rPr>
              <a:t>2012 and </a:t>
            </a:r>
            <a:r>
              <a:rPr lang="en-US" sz="2200" b="1" dirty="0" smtClean="0">
                <a:solidFill>
                  <a:srgbClr val="002060"/>
                </a:solidFill>
              </a:rPr>
              <a:t>beyond </a:t>
            </a:r>
            <a:endParaRPr lang="en-US" sz="2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4562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8215" y="1301376"/>
            <a:ext cx="2442539" cy="519113"/>
          </a:xfrm>
        </p:spPr>
        <p:txBody>
          <a:bodyPr lIns="82945" tIns="41473" rIns="82945" bIns="41473">
            <a:noAutofit/>
          </a:bodyPr>
          <a:lstStyle/>
          <a:p>
            <a:r>
              <a:rPr lang="en-US" sz="2400" b="1" dirty="0" smtClean="0"/>
              <a:t>Simulated 3 km</a:t>
            </a:r>
            <a:endParaRPr lang="en-US" sz="2400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" y="1676400"/>
            <a:ext cx="2852738" cy="285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31"/>
          <p:cNvGrpSpPr/>
          <p:nvPr/>
        </p:nvGrpSpPr>
        <p:grpSpPr>
          <a:xfrm>
            <a:off x="1348880" y="3200400"/>
            <a:ext cx="93971" cy="152670"/>
            <a:chOff x="1066800" y="1969124"/>
            <a:chExt cx="403496" cy="850546"/>
          </a:xfrm>
        </p:grpSpPr>
        <p:sp>
          <p:nvSpPr>
            <p:cNvPr id="33" name="Oval 32"/>
            <p:cNvSpPr/>
            <p:nvPr/>
          </p:nvSpPr>
          <p:spPr>
            <a:xfrm>
              <a:off x="1066800" y="2209800"/>
              <a:ext cx="381000" cy="381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rot="287416">
              <a:off x="1082906" y="1969124"/>
              <a:ext cx="272587" cy="397146"/>
            </a:xfrm>
            <a:custGeom>
              <a:avLst/>
              <a:gdLst>
                <a:gd name="connsiteX0" fmla="*/ 0 w 238125"/>
                <a:gd name="connsiteY0" fmla="*/ 452438 h 452438"/>
                <a:gd name="connsiteX1" fmla="*/ 104775 w 238125"/>
                <a:gd name="connsiteY1" fmla="*/ 152400 h 452438"/>
                <a:gd name="connsiteX2" fmla="*/ 238125 w 238125"/>
                <a:gd name="connsiteY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5" h="452438">
                  <a:moveTo>
                    <a:pt x="0" y="452438"/>
                  </a:moveTo>
                  <a:cubicBezTo>
                    <a:pt x="32544" y="340122"/>
                    <a:pt x="65088" y="227806"/>
                    <a:pt x="104775" y="152400"/>
                  </a:cubicBezTo>
                  <a:cubicBezTo>
                    <a:pt x="144462" y="76994"/>
                    <a:pt x="191293" y="38497"/>
                    <a:pt x="23812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rot="10590367">
              <a:off x="1197709" y="2422524"/>
              <a:ext cx="272587" cy="397146"/>
            </a:xfrm>
            <a:custGeom>
              <a:avLst/>
              <a:gdLst>
                <a:gd name="connsiteX0" fmla="*/ 0 w 238125"/>
                <a:gd name="connsiteY0" fmla="*/ 452438 h 452438"/>
                <a:gd name="connsiteX1" fmla="*/ 104775 w 238125"/>
                <a:gd name="connsiteY1" fmla="*/ 152400 h 452438"/>
                <a:gd name="connsiteX2" fmla="*/ 238125 w 238125"/>
                <a:gd name="connsiteY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5" h="452438">
                  <a:moveTo>
                    <a:pt x="0" y="452438"/>
                  </a:moveTo>
                  <a:cubicBezTo>
                    <a:pt x="32544" y="340122"/>
                    <a:pt x="65088" y="227806"/>
                    <a:pt x="104775" y="152400"/>
                  </a:cubicBezTo>
                  <a:cubicBezTo>
                    <a:pt x="144462" y="76994"/>
                    <a:pt x="191293" y="38497"/>
                    <a:pt x="23812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57200" y="1980420"/>
            <a:ext cx="1600200" cy="30777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</a:rPr>
              <a:t>13/12 – 15/06 </a:t>
            </a: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9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31" t="7606" r="14429" b="7283"/>
          <a:stretch/>
        </p:blipFill>
        <p:spPr bwMode="auto">
          <a:xfrm>
            <a:off x="3048000" y="1752600"/>
            <a:ext cx="2924800" cy="269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4676930" y="4151730"/>
            <a:ext cx="1144008" cy="217976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n-US" sz="800" dirty="0"/>
              <a:t>Valid: 2011091400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458200" y="2048909"/>
            <a:ext cx="1600200" cy="30777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</a:rPr>
              <a:t>13/12 – 15/06 </a:t>
            </a:r>
          </a:p>
        </p:txBody>
      </p:sp>
      <p:grpSp>
        <p:nvGrpSpPr>
          <p:cNvPr id="53" name="Group 31"/>
          <p:cNvGrpSpPr/>
          <p:nvPr/>
        </p:nvGrpSpPr>
        <p:grpSpPr>
          <a:xfrm>
            <a:off x="4343400" y="3167265"/>
            <a:ext cx="93971" cy="152670"/>
            <a:chOff x="1066800" y="1969124"/>
            <a:chExt cx="403496" cy="850546"/>
          </a:xfrm>
        </p:grpSpPr>
        <p:sp>
          <p:nvSpPr>
            <p:cNvPr id="54" name="Oval 53"/>
            <p:cNvSpPr/>
            <p:nvPr/>
          </p:nvSpPr>
          <p:spPr>
            <a:xfrm>
              <a:off x="1066800" y="2209800"/>
              <a:ext cx="381000" cy="381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287416">
              <a:off x="1082906" y="1969124"/>
              <a:ext cx="272587" cy="397146"/>
            </a:xfrm>
            <a:custGeom>
              <a:avLst/>
              <a:gdLst>
                <a:gd name="connsiteX0" fmla="*/ 0 w 238125"/>
                <a:gd name="connsiteY0" fmla="*/ 452438 h 452438"/>
                <a:gd name="connsiteX1" fmla="*/ 104775 w 238125"/>
                <a:gd name="connsiteY1" fmla="*/ 152400 h 452438"/>
                <a:gd name="connsiteX2" fmla="*/ 238125 w 238125"/>
                <a:gd name="connsiteY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5" h="452438">
                  <a:moveTo>
                    <a:pt x="0" y="452438"/>
                  </a:moveTo>
                  <a:cubicBezTo>
                    <a:pt x="32544" y="340122"/>
                    <a:pt x="65088" y="227806"/>
                    <a:pt x="104775" y="152400"/>
                  </a:cubicBezTo>
                  <a:cubicBezTo>
                    <a:pt x="144462" y="76994"/>
                    <a:pt x="191293" y="38497"/>
                    <a:pt x="23812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 rot="10590367">
              <a:off x="1197709" y="2422524"/>
              <a:ext cx="272587" cy="397146"/>
            </a:xfrm>
            <a:custGeom>
              <a:avLst/>
              <a:gdLst>
                <a:gd name="connsiteX0" fmla="*/ 0 w 238125"/>
                <a:gd name="connsiteY0" fmla="*/ 452438 h 452438"/>
                <a:gd name="connsiteX1" fmla="*/ 104775 w 238125"/>
                <a:gd name="connsiteY1" fmla="*/ 152400 h 452438"/>
                <a:gd name="connsiteX2" fmla="*/ 238125 w 238125"/>
                <a:gd name="connsiteY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5" h="452438">
                  <a:moveTo>
                    <a:pt x="0" y="452438"/>
                  </a:moveTo>
                  <a:cubicBezTo>
                    <a:pt x="32544" y="340122"/>
                    <a:pt x="65088" y="227806"/>
                    <a:pt x="104775" y="152400"/>
                  </a:cubicBezTo>
                  <a:cubicBezTo>
                    <a:pt x="144462" y="76994"/>
                    <a:pt x="191293" y="38497"/>
                    <a:pt x="23812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270" r="33010" b="11204"/>
          <a:stretch/>
        </p:blipFill>
        <p:spPr bwMode="auto">
          <a:xfrm>
            <a:off x="6137560" y="1754251"/>
            <a:ext cx="2988233" cy="277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8078010" y="4151910"/>
            <a:ext cx="989202" cy="215433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 rtlCol="0">
            <a:spAutoFit/>
          </a:bodyPr>
          <a:lstStyle/>
          <a:p>
            <a:pPr algn="just"/>
            <a:r>
              <a:rPr lang="en-US" sz="800" dirty="0"/>
              <a:t>Valid: 2011091400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33172" y="1820489"/>
            <a:ext cx="1600200" cy="30777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</a:rPr>
              <a:t>13/12 – 15/06 </a:t>
            </a:r>
          </a:p>
        </p:txBody>
      </p:sp>
      <p:grpSp>
        <p:nvGrpSpPr>
          <p:cNvPr id="60" name="Group 31"/>
          <p:cNvGrpSpPr/>
          <p:nvPr/>
        </p:nvGrpSpPr>
        <p:grpSpPr>
          <a:xfrm>
            <a:off x="7584690" y="3107800"/>
            <a:ext cx="93971" cy="152670"/>
            <a:chOff x="1066800" y="1969124"/>
            <a:chExt cx="403496" cy="850546"/>
          </a:xfrm>
        </p:grpSpPr>
        <p:sp>
          <p:nvSpPr>
            <p:cNvPr id="61" name="Oval 60"/>
            <p:cNvSpPr/>
            <p:nvPr/>
          </p:nvSpPr>
          <p:spPr>
            <a:xfrm>
              <a:off x="1066800" y="2209800"/>
              <a:ext cx="381000" cy="381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 rot="287416">
              <a:off x="1082906" y="1969124"/>
              <a:ext cx="272587" cy="397146"/>
            </a:xfrm>
            <a:custGeom>
              <a:avLst/>
              <a:gdLst>
                <a:gd name="connsiteX0" fmla="*/ 0 w 238125"/>
                <a:gd name="connsiteY0" fmla="*/ 452438 h 452438"/>
                <a:gd name="connsiteX1" fmla="*/ 104775 w 238125"/>
                <a:gd name="connsiteY1" fmla="*/ 152400 h 452438"/>
                <a:gd name="connsiteX2" fmla="*/ 238125 w 238125"/>
                <a:gd name="connsiteY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5" h="452438">
                  <a:moveTo>
                    <a:pt x="0" y="452438"/>
                  </a:moveTo>
                  <a:cubicBezTo>
                    <a:pt x="32544" y="340122"/>
                    <a:pt x="65088" y="227806"/>
                    <a:pt x="104775" y="152400"/>
                  </a:cubicBezTo>
                  <a:cubicBezTo>
                    <a:pt x="144462" y="76994"/>
                    <a:pt x="191293" y="38497"/>
                    <a:pt x="23812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0590367">
              <a:off x="1197709" y="2422524"/>
              <a:ext cx="272587" cy="397146"/>
            </a:xfrm>
            <a:custGeom>
              <a:avLst/>
              <a:gdLst>
                <a:gd name="connsiteX0" fmla="*/ 0 w 238125"/>
                <a:gd name="connsiteY0" fmla="*/ 452438 h 452438"/>
                <a:gd name="connsiteX1" fmla="*/ 104775 w 238125"/>
                <a:gd name="connsiteY1" fmla="*/ 152400 h 452438"/>
                <a:gd name="connsiteX2" fmla="*/ 238125 w 238125"/>
                <a:gd name="connsiteY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125" h="452438">
                  <a:moveTo>
                    <a:pt x="0" y="452438"/>
                  </a:moveTo>
                  <a:cubicBezTo>
                    <a:pt x="32544" y="340122"/>
                    <a:pt x="65088" y="227806"/>
                    <a:pt x="104775" y="152400"/>
                  </a:cubicBezTo>
                  <a:cubicBezTo>
                    <a:pt x="144462" y="76994"/>
                    <a:pt x="191293" y="38497"/>
                    <a:pt x="238125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Title 1"/>
          <p:cNvSpPr txBox="1">
            <a:spLocks/>
          </p:cNvSpPr>
          <p:nvPr/>
        </p:nvSpPr>
        <p:spPr>
          <a:xfrm>
            <a:off x="6549059" y="1176295"/>
            <a:ext cx="2442539" cy="519113"/>
          </a:xfrm>
          <a:prstGeom prst="rect">
            <a:avLst/>
          </a:prstGeom>
        </p:spPr>
        <p:txBody>
          <a:bodyPr vert="horz" lIns="82945" tIns="41473" rIns="82945" bIns="4147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/>
              <a:t>Simulated 9 km operational</a:t>
            </a:r>
            <a:endParaRPr lang="en-US" sz="2400" b="1" dirty="0"/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47001" y="76200"/>
            <a:ext cx="8991600" cy="512693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experimental products from operational HWRF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Content Placeholder 2"/>
          <p:cNvSpPr>
            <a:spLocks noGrp="1"/>
          </p:cNvSpPr>
          <p:nvPr>
            <p:ph idx="1"/>
          </p:nvPr>
        </p:nvSpPr>
        <p:spPr>
          <a:xfrm>
            <a:off x="157887" y="461246"/>
            <a:ext cx="5483704" cy="1219200"/>
          </a:xfrm>
        </p:spPr>
        <p:txBody>
          <a:bodyPr lIns="82945" tIns="41473" rIns="82945" bIns="41473"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002060"/>
                </a:solidFill>
              </a:rPr>
              <a:t>Synthetic satellite imagery using a uniform RTM:</a:t>
            </a:r>
          </a:p>
          <a:p>
            <a:pPr lvl="1">
              <a:spcBef>
                <a:spcPts val="0"/>
              </a:spcBef>
            </a:pPr>
            <a:r>
              <a:rPr lang="en-US" sz="1600" dirty="0">
                <a:solidFill>
                  <a:srgbClr val="002060"/>
                </a:solidFill>
              </a:rPr>
              <a:t>GOES-13 and GOES-11 Channel 2,3,4,6</a:t>
            </a:r>
          </a:p>
          <a:p>
            <a:pPr lvl="1">
              <a:spcBef>
                <a:spcPts val="0"/>
              </a:spcBef>
            </a:pPr>
            <a:r>
              <a:rPr lang="en-US" sz="1600" dirty="0">
                <a:solidFill>
                  <a:srgbClr val="002060"/>
                </a:solidFill>
              </a:rPr>
              <a:t>Microwave  37 GHz and 85 GHz Vertical and Horizontal </a:t>
            </a:r>
            <a:r>
              <a:rPr lang="en-US" sz="1600" dirty="0" smtClean="0">
                <a:solidFill>
                  <a:srgbClr val="002060"/>
                </a:solidFill>
              </a:rPr>
              <a:t>Polarization (replace AMSRE with SSMI/S F17/F18/F20)</a:t>
            </a:r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31" r="4605"/>
          <a:stretch/>
        </p:blipFill>
        <p:spPr bwMode="auto">
          <a:xfrm>
            <a:off x="4097191" y="4529138"/>
            <a:ext cx="4267200" cy="232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104930" y="4725817"/>
            <a:ext cx="362887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High Temporal Resolution HWRF ATCF-style output at every time step (5 seconds) at 3km resolution</a:t>
            </a:r>
          </a:p>
          <a:p>
            <a:pPr lvl="1"/>
            <a:r>
              <a:rPr lang="en-US" sz="1600" dirty="0"/>
              <a:t>Are 6-hr outputs representative of the actual model forecast?</a:t>
            </a:r>
          </a:p>
          <a:p>
            <a:pPr lvl="1"/>
            <a:r>
              <a:rPr lang="en-US" sz="1600" dirty="0"/>
              <a:t>What is happening during development and RI within the model</a:t>
            </a:r>
            <a:r>
              <a:rPr lang="en-US" sz="1600" dirty="0" smtClean="0"/>
              <a:t>?</a:t>
            </a:r>
            <a:endParaRPr lang="en-US" sz="16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0" y="4572000"/>
            <a:ext cx="902086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0525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Simulated Satellite Model Forecasts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319"/>
          <a:stretch/>
        </p:blipFill>
        <p:spPr bwMode="auto">
          <a:xfrm>
            <a:off x="4699338" y="3849169"/>
            <a:ext cx="4248352" cy="300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189" t="18236" r="14294" b="12141"/>
          <a:stretch/>
        </p:blipFill>
        <p:spPr bwMode="auto">
          <a:xfrm>
            <a:off x="4904125" y="4133268"/>
            <a:ext cx="2667000" cy="252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824"/>
          <a:stretch/>
        </p:blipFill>
        <p:spPr bwMode="auto">
          <a:xfrm>
            <a:off x="221461" y="3856383"/>
            <a:ext cx="4261604" cy="3001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59" t="17772" r="15516" b="12962"/>
          <a:stretch/>
        </p:blipFill>
        <p:spPr bwMode="auto">
          <a:xfrm>
            <a:off x="422935" y="4133268"/>
            <a:ext cx="2629224" cy="253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461" y="688056"/>
            <a:ext cx="4190999" cy="323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30" t="32466" r="33061" b="31151"/>
          <a:stretch/>
        </p:blipFill>
        <p:spPr bwMode="auto">
          <a:xfrm>
            <a:off x="4906429" y="962631"/>
            <a:ext cx="2567199" cy="2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16239" y="838200"/>
            <a:ext cx="4466826" cy="308740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Forecast Verification</a:t>
            </a:r>
          </a:p>
          <a:p>
            <a:pPr lvl="1"/>
            <a:r>
              <a:rPr lang="en-US" dirty="0" smtClean="0"/>
              <a:t>Structure</a:t>
            </a:r>
          </a:p>
          <a:p>
            <a:pPr lvl="2"/>
            <a:r>
              <a:rPr lang="en-US" dirty="0" smtClean="0"/>
              <a:t>IR (Dvorak)</a:t>
            </a:r>
          </a:p>
          <a:p>
            <a:pPr lvl="2"/>
            <a:r>
              <a:rPr lang="en-US" dirty="0" smtClean="0"/>
              <a:t>Microwave</a:t>
            </a:r>
          </a:p>
          <a:p>
            <a:pPr lvl="1"/>
            <a:r>
              <a:rPr lang="en-US" dirty="0" smtClean="0"/>
              <a:t>Microphysics</a:t>
            </a:r>
          </a:p>
          <a:p>
            <a:pPr lvl="2"/>
            <a:r>
              <a:rPr lang="en-US" dirty="0" smtClean="0"/>
              <a:t>Satellite images dependent on modeled hydrometeors</a:t>
            </a:r>
          </a:p>
          <a:p>
            <a:r>
              <a:rPr lang="en-US" dirty="0" smtClean="0"/>
              <a:t>Operations</a:t>
            </a:r>
          </a:p>
          <a:p>
            <a:pPr lvl="1"/>
            <a:r>
              <a:rPr lang="en-US" dirty="0" smtClean="0"/>
              <a:t>Composite images to allow forecast to easily compare model forecast with real storm</a:t>
            </a:r>
          </a:p>
          <a:p>
            <a:pPr lvl="1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934040" y="2057400"/>
            <a:ext cx="1066800" cy="140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511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9013844"/>
              </p:ext>
            </p:extLst>
          </p:nvPr>
        </p:nvGraphicFramePr>
        <p:xfrm>
          <a:off x="761998" y="838198"/>
          <a:ext cx="7924801" cy="5410201"/>
        </p:xfrm>
        <a:graphic>
          <a:graphicData uri="http://schemas.openxmlformats.org/drawingml/2006/table">
            <a:tbl>
              <a:tblPr/>
              <a:tblGrid>
                <a:gridCol w="1339291"/>
                <a:gridCol w="1474013"/>
                <a:gridCol w="1789421"/>
                <a:gridCol w="1662623"/>
                <a:gridCol w="1659453"/>
              </a:tblGrid>
              <a:tr h="54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HR12 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H061 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H062 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H063 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HWRFV6.0.0 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0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New Baseline (Control)</a:t>
                      </a:r>
                      <a:endParaRPr lang="en-US" sz="12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GFS Shallow convection and new PBL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Tuning of Microphysics parameters (NCW, NLImax, fall speed and so on)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Q3FY12 GFS (Hybrid GSI, </a:t>
                      </a:r>
                      <a:r>
                        <a:rPr lang="en-US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prd12q3h/r) </a:t>
                      </a:r>
                      <a:endParaRPr lang="en-US" sz="12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H061+ H062+H063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6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Triple nested HWRF (27-9-3km)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Uses GFS shallow convection and PBL scheme implemented in July 2010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Tune some microphysics parameters suggested by Eric and Brad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Create another baseline with proposed Q3FY12 Hybrid GSI/GFS  </a:t>
                      </a:r>
                      <a:endParaRPr lang="en-US" sz="12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Combination of shallow convection, PBL and Microphysics and Q3FY12 GSI/GFS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7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Test cases: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All 2011 cases in ALT and EP (about 600 cases)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Priority cases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Priority cases </a:t>
                      </a:r>
                      <a:endParaRPr lang="en-US" sz="12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All 2011 cases in ALT and EP (about 600 cases)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All 2011 cases in ALT and EP (about 600 cases)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7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Dec. 15, 2011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Jan. 31, 2012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Jan. 31, 2012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Feb. 28, 2012 </a:t>
                      </a:r>
                      <a:endParaRPr lang="en-US" sz="12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9166" marR="49166" marT="94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Feb. 28, 2012 </a:t>
                      </a:r>
                      <a:endParaRPr lang="en-US" sz="12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38080" y="249146"/>
            <a:ext cx="5791560" cy="42738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HWRF T&amp;E for 2012 Implementation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685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5"/>
          <p:cNvSpPr>
            <a:spLocks noChangeArrowheads="1"/>
          </p:cNvSpPr>
          <p:nvPr/>
        </p:nvSpPr>
        <p:spPr bwMode="auto">
          <a:xfrm>
            <a:off x="-4487863" y="1535113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834" name="Rectangle 3"/>
          <p:cNvSpPr>
            <a:spLocks noChangeArrowheads="1"/>
          </p:cNvSpPr>
          <p:nvPr/>
        </p:nvSpPr>
        <p:spPr bwMode="auto">
          <a:xfrm>
            <a:off x="0" y="616343"/>
            <a:ext cx="4495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indent="-342900" eaLnBrk="0" hangingPunct="0">
              <a:spcBef>
                <a:spcPts val="600"/>
              </a:spcBef>
              <a:buFontTx/>
              <a:buChar char="•"/>
            </a:pPr>
            <a:r>
              <a:rPr lang="en-US" sz="1400" b="1" dirty="0"/>
              <a:t>HWRF </a:t>
            </a:r>
            <a:r>
              <a:rPr lang="en-US" sz="1400" b="1" dirty="0" smtClean="0"/>
              <a:t>Model (EMC, HRD</a:t>
            </a:r>
            <a:r>
              <a:rPr lang="en-US" sz="1400" b="1" dirty="0"/>
              <a:t>)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US" sz="1200" b="1" dirty="0" smtClean="0">
                <a:solidFill>
                  <a:srgbClr val="000099"/>
                </a:solidFill>
              </a:rPr>
              <a:t>Multiple moving nests within a basin scale domain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US" sz="1200" b="1" dirty="0" smtClean="0">
                <a:solidFill>
                  <a:srgbClr val="000099"/>
                </a:solidFill>
              </a:rPr>
              <a:t>Improved multi-scale interactions</a:t>
            </a:r>
            <a:endParaRPr lang="en-US" sz="1200" b="1" dirty="0">
              <a:solidFill>
                <a:srgbClr val="000099"/>
              </a:solidFill>
            </a:endParaRPr>
          </a:p>
          <a:p>
            <a:pPr marL="400050" indent="-342900" eaLnBrk="0" hangingPunct="0">
              <a:spcBef>
                <a:spcPts val="600"/>
              </a:spcBef>
              <a:buFontTx/>
              <a:buChar char="•"/>
            </a:pPr>
            <a:r>
              <a:rPr lang="en-US" sz="1400" b="1" dirty="0" smtClean="0"/>
              <a:t>HWRF </a:t>
            </a:r>
            <a:r>
              <a:rPr lang="en-US" sz="1400" b="1" dirty="0"/>
              <a:t>Physics  (URI, GFDL, ESRL,HRD)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US" sz="1200" b="1" dirty="0">
                <a:solidFill>
                  <a:srgbClr val="000099"/>
                </a:solidFill>
              </a:rPr>
              <a:t>Surface fluxes, sea spray and wave coupling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US" sz="1200" b="1" dirty="0">
                <a:solidFill>
                  <a:srgbClr val="000099"/>
                </a:solidFill>
              </a:rPr>
              <a:t>Physics for high-resolution (convection, micro physics, PBL, LSM )</a:t>
            </a:r>
          </a:p>
          <a:p>
            <a:pPr marL="400050" indent="-342900" eaLnBrk="0" hangingPunct="0">
              <a:spcBef>
                <a:spcPts val="600"/>
              </a:spcBef>
              <a:buFontTx/>
              <a:buChar char="•"/>
            </a:pPr>
            <a:r>
              <a:rPr lang="en-GB" sz="1400" b="1" dirty="0"/>
              <a:t>HWRF Diagnostics (HFIP, EMC, NHC, FSU, CIRA, HRD, UMBC/UMD)</a:t>
            </a:r>
            <a:r>
              <a:rPr lang="en-US" sz="700" b="1" dirty="0"/>
              <a:t> 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GB" sz="1200" b="1" dirty="0" smtClean="0">
                <a:solidFill>
                  <a:srgbClr val="000099"/>
                </a:solidFill>
              </a:rPr>
              <a:t>Hurricane </a:t>
            </a:r>
            <a:r>
              <a:rPr lang="en-GB" sz="1200" b="1" dirty="0">
                <a:solidFill>
                  <a:srgbClr val="000099"/>
                </a:solidFill>
              </a:rPr>
              <a:t>model diagnostics, evaluation and verification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GB" sz="1200" b="1" dirty="0">
                <a:solidFill>
                  <a:srgbClr val="000099"/>
                </a:solidFill>
              </a:rPr>
              <a:t>Develop a common and comprehensive diagnostics framework and tools to integrate model output with available observations for verification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GB" sz="1200" b="1" dirty="0">
                <a:solidFill>
                  <a:srgbClr val="000099"/>
                </a:solidFill>
              </a:rPr>
              <a:t>Enhanced real-time product display and navigation</a:t>
            </a:r>
          </a:p>
          <a:p>
            <a:pPr marL="400050" indent="-342900" eaLnBrk="0" hangingPunct="0">
              <a:spcBef>
                <a:spcPts val="600"/>
              </a:spcBef>
              <a:buFontTx/>
              <a:buChar char="•"/>
            </a:pPr>
            <a:r>
              <a:rPr lang="en-US" sz="1400" b="1" dirty="0"/>
              <a:t>HWRF Ensembles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US" sz="1200" b="1" dirty="0">
                <a:solidFill>
                  <a:srgbClr val="000099"/>
                </a:solidFill>
              </a:rPr>
              <a:t>Large Scale </a:t>
            </a:r>
            <a:r>
              <a:rPr lang="en-US" sz="1200" b="1" dirty="0" smtClean="0">
                <a:solidFill>
                  <a:srgbClr val="000099"/>
                </a:solidFill>
              </a:rPr>
              <a:t>Flow, Structure and Physics Perturbations;</a:t>
            </a:r>
          </a:p>
          <a:p>
            <a:pPr marL="742950" lvl="1" indent="-285750" eaLnBrk="0" hangingPunct="0">
              <a:spcBef>
                <a:spcPts val="600"/>
              </a:spcBef>
              <a:buFontTx/>
              <a:buChar char="–"/>
            </a:pPr>
            <a:r>
              <a:rPr lang="en-US" sz="1200" b="1" dirty="0" err="1" smtClean="0">
                <a:solidFill>
                  <a:srgbClr val="000099"/>
                </a:solidFill>
              </a:rPr>
              <a:t>EnKF</a:t>
            </a:r>
            <a:r>
              <a:rPr lang="en-US" sz="1200" b="1" dirty="0" smtClean="0">
                <a:solidFill>
                  <a:srgbClr val="000099"/>
                </a:solidFill>
              </a:rPr>
              <a:t> based perturbations in support of DA</a:t>
            </a:r>
          </a:p>
          <a:p>
            <a:pPr marL="400050" indent="-342900" eaLnBrk="0" hangingPunct="0">
              <a:spcBef>
                <a:spcPts val="600"/>
              </a:spcBef>
              <a:buFontTx/>
              <a:buChar char="•"/>
            </a:pPr>
            <a:r>
              <a:rPr lang="en-US" sz="1400" b="1" dirty="0" smtClean="0"/>
              <a:t>Hybrid </a:t>
            </a:r>
            <a:r>
              <a:rPr lang="en-US" sz="1400" b="1" dirty="0" err="1" smtClean="0"/>
              <a:t>EnKF</a:t>
            </a:r>
            <a:r>
              <a:rPr lang="en-US" sz="1400" b="1" dirty="0" smtClean="0"/>
              <a:t>-GSI Data Assimilation for HWRF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buSzPct val="90000"/>
              <a:buFont typeface="Calibri" pitchFamily="34" charset="0"/>
              <a:buChar char="—"/>
            </a:pPr>
            <a:r>
              <a:rPr lang="en-US" sz="1200" b="1" dirty="0">
                <a:solidFill>
                  <a:srgbClr val="000099"/>
                </a:solidFill>
              </a:rPr>
              <a:t>Real-time transmission of the P3 TDR data flow from aircraft to NCO/TOC/AOC and assimilation using advanced </a:t>
            </a:r>
            <a:r>
              <a:rPr lang="en-US" sz="1200" b="1" dirty="0" smtClean="0">
                <a:solidFill>
                  <a:srgbClr val="000099"/>
                </a:solidFill>
              </a:rPr>
              <a:t>GSI and improved </a:t>
            </a:r>
            <a:r>
              <a:rPr lang="en-US" sz="1200" b="1" dirty="0">
                <a:solidFill>
                  <a:srgbClr val="000099"/>
                </a:solidFill>
              </a:rPr>
              <a:t>vortex initialization (model consistent 3-D balanced vortex)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buSzPct val="90000"/>
              <a:buFont typeface="Calibri" pitchFamily="34" charset="0"/>
              <a:buChar char="—"/>
            </a:pPr>
            <a:r>
              <a:rPr lang="en-US" sz="1200" b="1" dirty="0">
                <a:solidFill>
                  <a:srgbClr val="000099"/>
                </a:solidFill>
              </a:rPr>
              <a:t>Ensemble data assimilation - hybrid </a:t>
            </a:r>
            <a:r>
              <a:rPr lang="en-US" sz="1200" b="1" dirty="0" err="1" smtClean="0">
                <a:solidFill>
                  <a:srgbClr val="000099"/>
                </a:solidFill>
              </a:rPr>
              <a:t>EnKF</a:t>
            </a:r>
            <a:r>
              <a:rPr lang="en-US" sz="1200" b="1" dirty="0" smtClean="0">
                <a:solidFill>
                  <a:srgbClr val="000099"/>
                </a:solidFill>
              </a:rPr>
              <a:t> (Planned </a:t>
            </a:r>
            <a:r>
              <a:rPr lang="en-US" sz="1200" b="1" dirty="0">
                <a:solidFill>
                  <a:srgbClr val="000099"/>
                </a:solidFill>
              </a:rPr>
              <a:t>Demo </a:t>
            </a:r>
            <a:r>
              <a:rPr lang="en-US" sz="1200" b="1" dirty="0" smtClean="0">
                <a:solidFill>
                  <a:srgbClr val="000099"/>
                </a:solidFill>
              </a:rPr>
              <a:t>for 2012 </a:t>
            </a:r>
            <a:r>
              <a:rPr lang="en-US" sz="1200" b="1" dirty="0">
                <a:solidFill>
                  <a:srgbClr val="000099"/>
                </a:solidFill>
              </a:rPr>
              <a:t>hurricane season (HFIP Stream 2</a:t>
            </a:r>
            <a:r>
              <a:rPr lang="en-US" sz="1200" b="1" dirty="0" smtClean="0">
                <a:solidFill>
                  <a:srgbClr val="000099"/>
                </a:solidFill>
              </a:rPr>
              <a:t>))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buSzPct val="90000"/>
              <a:buFont typeface="Calibri" pitchFamily="34" charset="0"/>
              <a:buChar char="—"/>
            </a:pPr>
            <a:r>
              <a:rPr lang="en-US" sz="1200" b="1" dirty="0" smtClean="0">
                <a:solidFill>
                  <a:srgbClr val="000099"/>
                </a:solidFill>
              </a:rPr>
              <a:t>Improved use of satellite radiance datasets,  Model vertical levels and top consistent with NAM</a:t>
            </a:r>
            <a:endParaRPr lang="en-US" sz="1200" b="1" dirty="0">
              <a:solidFill>
                <a:srgbClr val="000099"/>
              </a:solidFill>
            </a:endParaRPr>
          </a:p>
        </p:txBody>
      </p:sp>
      <p:pic>
        <p:nvPicPr>
          <p:cNvPr id="12083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B9B809D-5FFF-4694-9ED8-12A9566A4931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152400" y="17041"/>
            <a:ext cx="4191000" cy="73501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FY2012 and beyond…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3083" y="2185861"/>
            <a:ext cx="381371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4606" y="4617270"/>
            <a:ext cx="2897188" cy="209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653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152399" y="0"/>
            <a:ext cx="8998343" cy="685800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Real-Time TDR radial velocity data assimilated in inner analysis domain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704229"/>
            <a:ext cx="1641563" cy="1581771"/>
          </a:xfrm>
        </p:spPr>
      </p:pic>
      <p:pic>
        <p:nvPicPr>
          <p:cNvPr id="327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981200" y="718344"/>
            <a:ext cx="1752419" cy="1660187"/>
          </a:xfrm>
        </p:spPr>
      </p:pic>
      <p:sp>
        <p:nvSpPr>
          <p:cNvPr id="32772" name="TextBox 6"/>
          <p:cNvSpPr txBox="1">
            <a:spLocks noChangeArrowheads="1"/>
          </p:cNvSpPr>
          <p:nvPr/>
        </p:nvSpPr>
        <p:spPr bwMode="auto">
          <a:xfrm>
            <a:off x="460572" y="457200"/>
            <a:ext cx="1215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itchFamily="34" charset="0"/>
              </a:rPr>
              <a:t>2011.08.24 </a:t>
            </a:r>
            <a:r>
              <a:rPr lang="en-US" sz="1200" dirty="0" smtClean="0">
                <a:latin typeface="Calibri" pitchFamily="34" charset="0"/>
              </a:rPr>
              <a:t>00Z</a:t>
            </a:r>
            <a:endParaRPr lang="en-US" sz="1200" dirty="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09800" y="485001"/>
            <a:ext cx="1215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itchFamily="34" charset="0"/>
              </a:rPr>
              <a:t>2011.08.24 </a:t>
            </a:r>
            <a:r>
              <a:rPr lang="en-US" sz="1200" dirty="0" smtClean="0">
                <a:latin typeface="Calibri" pitchFamily="34" charset="0"/>
              </a:rPr>
              <a:t>12Z</a:t>
            </a:r>
            <a:endParaRPr lang="en-US" sz="1200" dirty="0"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810000" y="732176"/>
            <a:ext cx="1702593" cy="1630024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575305" y="697450"/>
            <a:ext cx="1739895" cy="1664750"/>
          </a:xfrm>
          <a:prstGeom prst="rect">
            <a:avLst/>
          </a:prstGeom>
        </p:spPr>
      </p:pic>
      <p:pic>
        <p:nvPicPr>
          <p:cNvPr id="10" name="Content Placeholder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4343" y="6858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704629" y="469230"/>
            <a:ext cx="1215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itchFamily="34" charset="0"/>
              </a:rPr>
              <a:t>2011.08.27 12Z</a:t>
            </a:r>
            <a:endParaRPr lang="en-US" sz="1200" dirty="0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867400" y="425325"/>
            <a:ext cx="1215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itchFamily="34" charset="0"/>
              </a:rPr>
              <a:t>2011.08.27 00Z</a:t>
            </a:r>
            <a:endParaRPr lang="en-US" sz="1200" dirty="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53382" y="463008"/>
            <a:ext cx="1215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itchFamily="34" charset="0"/>
              </a:rPr>
              <a:t>2011.08.25 12Z</a:t>
            </a:r>
            <a:endParaRPr lang="en-US" sz="1200" dirty="0">
              <a:latin typeface="Calibri" pitchFamily="34" charset="0"/>
            </a:endParaRPr>
          </a:p>
        </p:txBody>
      </p:sp>
      <p:pic>
        <p:nvPicPr>
          <p:cNvPr id="14" name="Content Placeholder 7" descr="EARL.track-er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" y="2895601"/>
            <a:ext cx="4191000" cy="2914650"/>
          </a:xfrm>
          <a:prstGeom prst="rect">
            <a:avLst/>
          </a:prstGeom>
        </p:spPr>
      </p:pic>
      <p:pic>
        <p:nvPicPr>
          <p:cNvPr id="15" name="Content Placeholder 7" descr="EARL.intensity-err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5800" y="2818092"/>
            <a:ext cx="4160486" cy="312036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00400" y="3048000"/>
            <a:ext cx="609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620000" y="2971800"/>
            <a:ext cx="609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15194" y="6096000"/>
            <a:ext cx="4292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Positive improvements in track and intensity forecast skill using TDR data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8030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2" descr="C:\Users\gopal\Desktop\IHC-2011-Anima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F3884-10D7-4AAD-AB84-7B2A9A77528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163842" name="Rectangle 3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457200"/>
          </a:xfrm>
        </p:spPr>
        <p:txBody>
          <a:bodyPr lIns="0" rIns="0" bIns="0" anchor="b">
            <a:normAutofit fontScale="90000"/>
          </a:bodyPr>
          <a:lstStyle/>
          <a:p>
            <a:r>
              <a:rPr lang="en-US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HWRF Domain With Multiple Moving Nests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63843" name="Rectangle 4"/>
          <p:cNvSpPr>
            <a:spLocks noGrp="1"/>
          </p:cNvSpPr>
          <p:nvPr>
            <p:ph type="body" sz="half" idx="4294967295"/>
          </p:nvPr>
        </p:nvSpPr>
        <p:spPr>
          <a:xfrm>
            <a:off x="0" y="838200"/>
            <a:ext cx="3352800" cy="1066800"/>
          </a:xfrm>
        </p:spPr>
        <p:txBody>
          <a:bodyPr>
            <a:normAutofit fontScale="92500" lnSpcReduction="20000"/>
          </a:bodyPr>
          <a:lstStyle/>
          <a:p>
            <a:pPr marL="273050" indent="-273050">
              <a:lnSpc>
                <a:spcPct val="90000"/>
              </a:lnSpc>
            </a:pPr>
            <a:r>
              <a:rPr lang="en-US" sz="2500" smtClean="0"/>
              <a:t>Basin scale domain </a:t>
            </a:r>
          </a:p>
          <a:p>
            <a:pPr marL="273050" indent="-273050">
              <a:lnSpc>
                <a:spcPct val="90000"/>
              </a:lnSpc>
            </a:pPr>
            <a:r>
              <a:rPr lang="en-US" sz="2500" smtClean="0"/>
              <a:t>7 days forecast</a:t>
            </a:r>
          </a:p>
          <a:p>
            <a:pPr marL="273050" indent="-273050">
              <a:lnSpc>
                <a:spcPct val="90000"/>
              </a:lnSpc>
            </a:pPr>
            <a:r>
              <a:rPr lang="en-US" sz="2500" smtClean="0"/>
              <a:t>SDA and cycling</a:t>
            </a:r>
          </a:p>
        </p:txBody>
      </p:sp>
      <p:sp>
        <p:nvSpPr>
          <p:cNvPr id="163844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200400" y="762000"/>
            <a:ext cx="5943600" cy="1066800"/>
          </a:xfrm>
        </p:spPr>
        <p:txBody>
          <a:bodyPr>
            <a:normAutofit fontScale="85000" lnSpcReduction="10000"/>
          </a:bodyPr>
          <a:lstStyle/>
          <a:p>
            <a:pPr marL="273050" indent="-273050">
              <a:lnSpc>
                <a:spcPct val="90000"/>
              </a:lnSpc>
            </a:pPr>
            <a:r>
              <a:rPr lang="en-US" sz="2300" smtClean="0"/>
              <a:t>Regional ensembles/products</a:t>
            </a:r>
          </a:p>
          <a:p>
            <a:pPr marL="273050" indent="-273050">
              <a:lnSpc>
                <a:spcPct val="90000"/>
              </a:lnSpc>
            </a:pPr>
            <a:r>
              <a:rPr lang="en-US" sz="2300" smtClean="0"/>
              <a:t>Daily Tropical Outlook/genesis</a:t>
            </a:r>
          </a:p>
          <a:p>
            <a:pPr marL="273050" indent="-273050">
              <a:lnSpc>
                <a:spcPct val="90000"/>
              </a:lnSpc>
            </a:pPr>
            <a:r>
              <a:rPr lang="en-US" sz="2300" smtClean="0"/>
              <a:t>Computational Efficiency (27:9;about 2 h; 168 CPUs)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853440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838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Hypothetical NMMB Simultaneous Run  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Global [with Igor &amp; Julia] and NAM [with CONUS nest]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6019800" y="5867400"/>
            <a:ext cx="281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27 km Global NMMB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143000" y="5867400"/>
            <a:ext cx="2139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27 km Global NMMB</a:t>
            </a: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5486400" y="1981200"/>
            <a:ext cx="2811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12 km NAM NMMB</a:t>
            </a:r>
          </a:p>
        </p:txBody>
      </p:sp>
      <p:sp>
        <p:nvSpPr>
          <p:cNvPr id="2055" name="TextBox 6"/>
          <p:cNvSpPr txBox="1">
            <a:spLocks noChangeArrowheads="1"/>
          </p:cNvSpPr>
          <p:nvPr/>
        </p:nvSpPr>
        <p:spPr bwMode="auto">
          <a:xfrm>
            <a:off x="1219200" y="5105400"/>
            <a:ext cx="2811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12 km NAM NMMB</a:t>
            </a:r>
          </a:p>
        </p:txBody>
      </p:sp>
      <p:sp>
        <p:nvSpPr>
          <p:cNvPr id="2056" name="TextBox 7"/>
          <p:cNvSpPr txBox="1">
            <a:spLocks noChangeArrowheads="1"/>
          </p:cNvSpPr>
          <p:nvPr/>
        </p:nvSpPr>
        <p:spPr bwMode="auto">
          <a:xfrm>
            <a:off x="1219200" y="4343400"/>
            <a:ext cx="3255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4 km NAM-nest NMMB</a:t>
            </a:r>
          </a:p>
        </p:txBody>
      </p:sp>
      <p:sp>
        <p:nvSpPr>
          <p:cNvPr id="2057" name="TextBox 8"/>
          <p:cNvSpPr txBox="1">
            <a:spLocks noChangeArrowheads="1"/>
          </p:cNvSpPr>
          <p:nvPr/>
        </p:nvSpPr>
        <p:spPr bwMode="auto">
          <a:xfrm>
            <a:off x="4572000" y="4648200"/>
            <a:ext cx="1784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9 km </a:t>
            </a:r>
            <a:r>
              <a:rPr lang="en-US" b="1">
                <a:latin typeface="Calibri" pitchFamily="34" charset="0"/>
              </a:rPr>
              <a:t>Igor </a:t>
            </a:r>
            <a:r>
              <a:rPr lang="en-US">
                <a:latin typeface="Calibri" pitchFamily="34" charset="0"/>
              </a:rPr>
              <a:t>NMMB</a:t>
            </a:r>
          </a:p>
        </p:txBody>
      </p:sp>
      <p:sp>
        <p:nvSpPr>
          <p:cNvPr id="2058" name="TextBox 9"/>
          <p:cNvSpPr txBox="1">
            <a:spLocks noChangeArrowheads="1"/>
          </p:cNvSpPr>
          <p:nvPr/>
        </p:nvSpPr>
        <p:spPr bwMode="auto">
          <a:xfrm>
            <a:off x="6096000" y="38100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9 km </a:t>
            </a:r>
            <a:r>
              <a:rPr lang="en-US" b="1">
                <a:latin typeface="Calibri" pitchFamily="34" charset="0"/>
              </a:rPr>
              <a:t>Julia</a:t>
            </a:r>
            <a:r>
              <a:rPr lang="en-US">
                <a:latin typeface="Calibri" pitchFamily="34" charset="0"/>
              </a:rPr>
              <a:t> NMMB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Basin-Scale HWRF and Hybrid DA for potential Real-time HFIP Stream 2.0 demonstration for 2012 (EMC-ESRL-HRD Collaboration)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4191000" cy="5410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Re-design on basin-scale HWRF domain for future developments:</a:t>
            </a:r>
          </a:p>
          <a:p>
            <a:pPr lvl="1"/>
            <a:r>
              <a:rPr lang="en-US" sz="2600" dirty="0" smtClean="0"/>
              <a:t>Configure a bigger domain that extends farther to the north and to the west (one domain covering both Atlantic and Eastern Pacific basins)</a:t>
            </a:r>
          </a:p>
          <a:p>
            <a:pPr lvl="1"/>
            <a:r>
              <a:rPr lang="en-US" sz="2600" dirty="0" smtClean="0"/>
              <a:t>Increase model vertical levels as well as model top (matching to NAM or GFS)</a:t>
            </a:r>
          </a:p>
          <a:p>
            <a:pPr lvl="1"/>
            <a:r>
              <a:rPr lang="en-US" sz="2600" dirty="0" smtClean="0"/>
              <a:t>Develop capability of multiple movable nests</a:t>
            </a:r>
          </a:p>
          <a:p>
            <a:pPr lvl="1"/>
            <a:r>
              <a:rPr lang="en-US" sz="2600" dirty="0" smtClean="0"/>
              <a:t>Extend forecasts from 5 to 7-days</a:t>
            </a:r>
          </a:p>
          <a:p>
            <a:pPr lvl="1"/>
            <a:r>
              <a:rPr lang="en-US" sz="2600" dirty="0" smtClean="0"/>
              <a:t>Use the proposed 2012 HWRF modeling system (including operational scripts) as a baseline to build additional components</a:t>
            </a:r>
          </a:p>
          <a:p>
            <a:pPr lvl="1"/>
            <a:r>
              <a:rPr lang="en-US" sz="2600" dirty="0" smtClean="0"/>
              <a:t>Integrated developmental path through setting up a new branch in DTC subversion</a:t>
            </a:r>
          </a:p>
          <a:p>
            <a:pPr lvl="2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114800" cy="5410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some critical scientific issues:</a:t>
            </a:r>
          </a:p>
          <a:p>
            <a:pPr lvl="1"/>
            <a:r>
              <a:rPr lang="en-US" dirty="0" smtClean="0"/>
              <a:t>Pure GSI based 3DVar DA experiments to evaluate impact of assimilating satellite datasets in HWRF domain</a:t>
            </a:r>
          </a:p>
          <a:p>
            <a:pPr lvl="1"/>
            <a:r>
              <a:rPr lang="en-US" dirty="0" smtClean="0"/>
              <a:t>Impact of full cycling vs. partial cycling (synoptic scale), and use of additional datasets (e.g., GOES AMVs, NPP etc.)</a:t>
            </a:r>
          </a:p>
          <a:p>
            <a:pPr lvl="1"/>
            <a:r>
              <a:rPr lang="en-US" dirty="0" smtClean="0"/>
              <a:t>Hybrid 3DVar/ensemble experiment using the global ensemble from the global hybrid parallel</a:t>
            </a:r>
          </a:p>
          <a:p>
            <a:pPr lvl="1"/>
            <a:r>
              <a:rPr lang="en-US" dirty="0" smtClean="0"/>
              <a:t>Hybrid 3DVar/</a:t>
            </a:r>
            <a:r>
              <a:rPr lang="en-US" dirty="0" err="1" smtClean="0"/>
              <a:t>EnKF</a:t>
            </a:r>
            <a:r>
              <a:rPr lang="en-US" dirty="0" smtClean="0"/>
              <a:t> experiment using an 80 member 27-km HWRF </a:t>
            </a:r>
            <a:r>
              <a:rPr lang="en-US" dirty="0" err="1" smtClean="0"/>
              <a:t>EnKF</a:t>
            </a:r>
            <a:r>
              <a:rPr lang="en-US" dirty="0" smtClean="0"/>
              <a:t> ensemble</a:t>
            </a:r>
          </a:p>
          <a:p>
            <a:pPr lvl="1"/>
            <a:r>
              <a:rPr lang="en-US" dirty="0" smtClean="0"/>
              <a:t>Run deterministic 27/9/3 HWRF using analysis fields generated by hybrid DA</a:t>
            </a:r>
          </a:p>
          <a:p>
            <a:pPr lvl="1"/>
            <a:r>
              <a:rPr lang="en-US" dirty="0" smtClean="0"/>
              <a:t>Extend regional hybrid DA for movable nests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0" y="3124200"/>
            <a:ext cx="1447800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>
              <a:latin typeface="Times New Roman" pitchFamily="18" charset="0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>
              <a:latin typeface="Times New Roman" pitchFamily="18" charset="0"/>
            </a:endParaRP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 rot="10800000">
            <a:off x="0" y="4821238"/>
            <a:ext cx="1219200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0">
                <a:latin typeface="Times New Roman" pitchFamily="18" charset="0"/>
              </a:rPr>
              <a:t> 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3124200" y="49530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2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>
                <a:latin typeface="Times New Roman" pitchFamily="18" charset="0"/>
              </a:rPr>
              <a:t>  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3200400" y="5943600"/>
            <a:ext cx="2514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2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>
                <a:latin typeface="Times New Roman" pitchFamily="18" charset="0"/>
              </a:rPr>
              <a:t> 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5800" y="0"/>
            <a:ext cx="8002588" cy="495300"/>
            <a:chOff x="432" y="144"/>
            <a:chExt cx="4752" cy="312"/>
          </a:xfrm>
        </p:grpSpPr>
        <p:sp>
          <p:nvSpPr>
            <p:cNvPr id="18491" name="AutoShape 10"/>
            <p:cNvSpPr>
              <a:spLocks noChangeArrowheads="1"/>
            </p:cNvSpPr>
            <p:nvPr/>
          </p:nvSpPr>
          <p:spPr bwMode="auto">
            <a:xfrm>
              <a:off x="432" y="144"/>
              <a:ext cx="4752" cy="312"/>
            </a:xfrm>
            <a:prstGeom prst="roundRect">
              <a:avLst>
                <a:gd name="adj" fmla="val 319"/>
              </a:avLst>
            </a:prstGeom>
            <a:noFill/>
            <a:ln w="38227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2400" b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18492" name="Text Box 11"/>
            <p:cNvSpPr txBox="1">
              <a:spLocks noChangeArrowheads="1"/>
            </p:cNvSpPr>
            <p:nvPr/>
          </p:nvSpPr>
          <p:spPr bwMode="auto">
            <a:xfrm>
              <a:off x="432" y="144"/>
              <a:ext cx="4752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lnSpc>
                  <a:spcPct val="101000"/>
                </a:lnSpc>
                <a:spcBef>
                  <a:spcPts val="1500"/>
                </a:spcBef>
                <a:buClr>
                  <a:srgbClr val="000000"/>
                </a:buClr>
                <a:buSzPct val="100000"/>
                <a:buFont typeface="Arial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Advancing the HWRF System </a:t>
              </a:r>
              <a:r>
                <a:rPr lang="en-GB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FY2012 </a:t>
              </a:r>
              <a:r>
                <a:rPr lang="en-GB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 Beyond</a:t>
              </a:r>
            </a:p>
          </p:txBody>
        </p:sp>
      </p:grpSp>
      <p:sp>
        <p:nvSpPr>
          <p:cNvPr id="18440" name="Text Box 18"/>
          <p:cNvSpPr txBox="1">
            <a:spLocks noChangeArrowheads="1"/>
          </p:cNvSpPr>
          <p:nvPr/>
        </p:nvSpPr>
        <p:spPr bwMode="auto">
          <a:xfrm>
            <a:off x="5638800" y="5105400"/>
            <a:ext cx="32004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01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b="0"/>
              <a:t>. </a:t>
            </a:r>
          </a:p>
        </p:txBody>
      </p:sp>
      <p:graphicFrame>
        <p:nvGraphicFramePr>
          <p:cNvPr id="18514" name="Group 82"/>
          <p:cNvGraphicFramePr>
            <a:graphicFrameLocks noGrp="1"/>
          </p:cNvGraphicFramePr>
          <p:nvPr>
            <p:ph idx="1"/>
          </p:nvPr>
        </p:nvGraphicFramePr>
        <p:xfrm>
          <a:off x="152400" y="533400"/>
          <a:ext cx="8699500" cy="5422266"/>
        </p:xfrm>
        <a:graphic>
          <a:graphicData uri="http://schemas.openxmlformats.org/drawingml/2006/table">
            <a:tbl>
              <a:tblPr/>
              <a:tblGrid>
                <a:gridCol w="1447800"/>
                <a:gridCol w="1524000"/>
                <a:gridCol w="116840"/>
                <a:gridCol w="1295400"/>
                <a:gridCol w="233680"/>
                <a:gridCol w="1259840"/>
                <a:gridCol w="1450340"/>
                <a:gridCol w="13716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Resolution/ Infrastructure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Triple nested HWRF (27/9/3 km)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Increased vertical resolution, higher model top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community R2O efforts (HFIP)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Upgrades to WRF infrastructure, Multiple moving domains, NEMS/ESMF/NMM-B, Other oceanic basins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Physics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PBL, Shallow Convection &amp; Microphysics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Microphysics, Radiation, Surface Physics, Coupling to Waves and Land Surface, Physics for high-resolution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DA/ Vortex Initialization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Storm size correction, dynamic mass-wind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consistenty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Inner core DA (Doppler Radar, satellite),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Hybrid-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EnKF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DA, advanced vortex relocation procedure, improved GSI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0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Ocean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HYCOM Coupling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Improved ocean data assimilation, physics and resolution, unified coupled system for ATL &amp; EPAC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Waves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One-way Wave Coupling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Two-way wave coupling, multi-grid surf zone physics, effects of sea spray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2613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Diagnostics and Product Development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HWRF Ensembles, Coupling to Hydrological/ Surge/ Inundation models, diagnostics, product development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485" name="Text Box 55"/>
          <p:cNvSpPr txBox="1">
            <a:spLocks noChangeArrowheads="1"/>
          </p:cNvSpPr>
          <p:nvPr/>
        </p:nvSpPr>
        <p:spPr bwMode="auto">
          <a:xfrm>
            <a:off x="152400" y="6248400"/>
            <a:ext cx="1981200" cy="3667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/>
              <a:t>Ongoing Work</a:t>
            </a:r>
          </a:p>
        </p:txBody>
      </p:sp>
      <p:sp>
        <p:nvSpPr>
          <p:cNvPr id="18486" name="Text Box 56"/>
          <p:cNvSpPr txBox="1">
            <a:spLocks noChangeArrowheads="1"/>
          </p:cNvSpPr>
          <p:nvPr/>
        </p:nvSpPr>
        <p:spPr bwMode="auto">
          <a:xfrm>
            <a:off x="2133600" y="6248400"/>
            <a:ext cx="1981200" cy="3667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 smtClean="0"/>
              <a:t>2012 </a:t>
            </a:r>
            <a:r>
              <a:rPr lang="en-US" b="0" dirty="0"/>
              <a:t>upgrades</a:t>
            </a:r>
          </a:p>
        </p:txBody>
      </p:sp>
      <p:sp>
        <p:nvSpPr>
          <p:cNvPr id="18487" name="Text Box 57"/>
          <p:cNvSpPr txBox="1">
            <a:spLocks noChangeArrowheads="1"/>
          </p:cNvSpPr>
          <p:nvPr/>
        </p:nvSpPr>
        <p:spPr bwMode="auto">
          <a:xfrm>
            <a:off x="4114800" y="6248400"/>
            <a:ext cx="2590800" cy="366712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/>
              <a:t>Planned developments</a:t>
            </a:r>
          </a:p>
        </p:txBody>
      </p:sp>
      <p:sp>
        <p:nvSpPr>
          <p:cNvPr id="18488" name="Text Box 58"/>
          <p:cNvSpPr txBox="1">
            <a:spLocks noChangeArrowheads="1"/>
          </p:cNvSpPr>
          <p:nvPr/>
        </p:nvSpPr>
        <p:spPr bwMode="auto">
          <a:xfrm>
            <a:off x="6705600" y="6234938"/>
            <a:ext cx="2133600" cy="369332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 smtClean="0"/>
              <a:t>*Computer </a:t>
            </a:r>
            <a:r>
              <a:rPr lang="en-US" b="0" dirty="0"/>
              <a:t>upgrade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05000"/>
            <a:ext cx="54102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62000" y="76201"/>
            <a:ext cx="7772400" cy="121920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Expanding the scope and application of HWRF for World Oceans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1E5191-9473-415E-A269-2D0EA2242D5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267200" y="4648200"/>
            <a:ext cx="762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629400" y="1447800"/>
            <a:ext cx="9906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62600" y="3918568"/>
            <a:ext cx="3566565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SID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114800"/>
            <a:ext cx="3337965" cy="254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mala_0424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371600"/>
            <a:ext cx="3490911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6248400" y="1371600"/>
            <a:ext cx="9906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334000" y="3886200"/>
            <a:ext cx="3733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1295400"/>
            <a:ext cx="5562600" cy="609600"/>
          </a:xfrm>
        </p:spPr>
        <p:txBody>
          <a:bodyPr>
            <a:normAutofit fontScale="55000" lnSpcReduction="20000"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Operational implementation of HWRF in India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http://www.imd.gov.in/section/nhac/dynamic/cyclone_fdp/CycloneFDP.htm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542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09650"/>
            <a:ext cx="4419600" cy="5384800"/>
          </a:xfrm>
        </p:spPr>
        <p:txBody>
          <a:bodyPr lIns="82945" tIns="41473" rIns="82945" bIns="41473">
            <a:normAutofit lnSpcReduction="10000"/>
          </a:bodyPr>
          <a:lstStyle/>
          <a:p>
            <a:pPr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Model Upgrades (Atmosphere)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Upgrade dynamical core to NMM community version V3.2 </a:t>
            </a:r>
            <a:r>
              <a:rPr lang="en-US" sz="1500" b="1" dirty="0">
                <a:solidFill>
                  <a:srgbClr val="009900"/>
                </a:solidFill>
                <a:latin typeface="+mj-lt"/>
              </a:rPr>
              <a:t>(EMC/DTC)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New GFS Deep Convection, Improved surface physics, and new FY2011 GSI/GFS IC/BC </a:t>
            </a:r>
            <a:r>
              <a:rPr lang="en-US" sz="1500" b="1" dirty="0">
                <a:solidFill>
                  <a:srgbClr val="009900"/>
                </a:solidFill>
                <a:latin typeface="+mj-lt"/>
              </a:rPr>
              <a:t>(EMC/GFDL)</a:t>
            </a:r>
            <a:endParaRPr lang="en-US" sz="1300" b="1" dirty="0">
              <a:solidFill>
                <a:srgbClr val="000099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Vortex initialization upgrades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Improved storm size correction based on radius of 34 </a:t>
            </a:r>
            <a:r>
              <a:rPr lang="en-US" sz="1300" b="1" dirty="0" err="1">
                <a:solidFill>
                  <a:srgbClr val="000099"/>
                </a:solidFill>
                <a:latin typeface="+mj-lt"/>
              </a:rPr>
              <a:t>kt</a:t>
            </a:r>
            <a:r>
              <a:rPr lang="en-US" sz="1300" b="1" dirty="0">
                <a:solidFill>
                  <a:srgbClr val="000099"/>
                </a:solidFill>
                <a:latin typeface="+mj-lt"/>
              </a:rPr>
              <a:t> winds or ROCI and dynamical mass-wind consistency of the initial vortex </a:t>
            </a:r>
            <a:r>
              <a:rPr lang="en-US" sz="1500" b="1" dirty="0">
                <a:solidFill>
                  <a:srgbClr val="009900"/>
                </a:solidFill>
                <a:latin typeface="+mj-lt"/>
              </a:rPr>
              <a:t>(EMC/HRD)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Modification of synthetic storm and its application in the initialization (vortex cycling)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Upgrade HWRF GSI to V2.5 (community code)</a:t>
            </a:r>
          </a:p>
          <a:p>
            <a:pPr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Operational HWRF product enhancements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Satellite angle corrections for simulated GOES WV and IR imagery, additional simulated microwave products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New enhanced HWRF website for product display and navigation</a:t>
            </a:r>
          </a:p>
          <a:p>
            <a:pPr lvl="1"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300" b="1" dirty="0">
                <a:solidFill>
                  <a:srgbClr val="000099"/>
                </a:solidFill>
                <a:latin typeface="+mj-lt"/>
              </a:rPr>
              <a:t>High-frequency output (3 hourly) and additional derived variables for diagnostics </a:t>
            </a:r>
            <a:r>
              <a:rPr lang="en-US" sz="1500" b="1" dirty="0">
                <a:solidFill>
                  <a:srgbClr val="009900"/>
                </a:solidFill>
                <a:latin typeface="+mj-lt"/>
              </a:rPr>
              <a:t>(EMC/NHC/CIRA)</a:t>
            </a:r>
          </a:p>
          <a:p>
            <a:pPr>
              <a:lnSpc>
                <a:spcPct val="80000"/>
              </a:lnSpc>
              <a:spcBef>
                <a:spcPts val="800"/>
              </a:spcBef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Mid-Season major bug fix in SAS deep convection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04800" y="1"/>
            <a:ext cx="8686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 algn="ctr" eaLnBrk="0" hangingPunct="0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FY2011 HWRF Upgrades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11059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4640" y="733037"/>
            <a:ext cx="4519613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6" name="Picture 28" descr="HWRF_high_level_initialization_overview_withGS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2880" y="4267201"/>
            <a:ext cx="3962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Text Box 8"/>
          <p:cNvSpPr txBox="1">
            <a:spLocks noChangeArrowheads="1"/>
          </p:cNvSpPr>
          <p:nvPr/>
        </p:nvSpPr>
        <p:spPr bwMode="auto">
          <a:xfrm>
            <a:off x="7239001" y="5791200"/>
            <a:ext cx="1447800" cy="469900"/>
          </a:xfrm>
          <a:prstGeom prst="rect">
            <a:avLst/>
          </a:prstGeom>
          <a:solidFill>
            <a:srgbClr val="33CC3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/>
              <a:t>Improved storm size correction based on R34/ROCI</a:t>
            </a:r>
          </a:p>
        </p:txBody>
      </p:sp>
      <p:sp>
        <p:nvSpPr>
          <p:cNvPr id="110598" name="Line 9"/>
          <p:cNvSpPr>
            <a:spLocks noChangeShapeType="1"/>
          </p:cNvSpPr>
          <p:nvPr/>
        </p:nvSpPr>
        <p:spPr bwMode="auto">
          <a:xfrm flipH="1" flipV="1">
            <a:off x="6852959" y="5848453"/>
            <a:ext cx="345600" cy="1382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0" tIns="45715" rIns="91430" bIns="45715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794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F3884-10D7-4AAD-AB84-7B2A9A775280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23554" name="Picture 2" descr="C:\Documents and Settings\vijay.tallapragada\Desktop\JANGMI19W.2008092700.track.png"/>
          <p:cNvPicPr>
            <a:picLocks noChangeAspect="1" noChangeArrowheads="1"/>
          </p:cNvPicPr>
          <p:nvPr/>
        </p:nvPicPr>
        <p:blipFill>
          <a:blip r:embed="rId2" cstate="print"/>
          <a:srcRect t="7500"/>
          <a:stretch>
            <a:fillRect/>
          </a:stretch>
        </p:blipFill>
        <p:spPr bwMode="auto">
          <a:xfrm>
            <a:off x="0" y="3960095"/>
            <a:ext cx="2895600" cy="2008824"/>
          </a:xfrm>
          <a:prstGeom prst="rect">
            <a:avLst/>
          </a:prstGeom>
          <a:noFill/>
        </p:spPr>
      </p:pic>
      <p:pic>
        <p:nvPicPr>
          <p:cNvPr id="23555" name="Picture 3" descr="C:\Documents and Settings\vijay.tallapragada\Desktop\JANGMI19W.2008092700.Vmax.png"/>
          <p:cNvPicPr>
            <a:picLocks noChangeAspect="1" noChangeArrowheads="1"/>
          </p:cNvPicPr>
          <p:nvPr/>
        </p:nvPicPr>
        <p:blipFill>
          <a:blip r:embed="rId3" cstate="print"/>
          <a:srcRect t="7500"/>
          <a:stretch>
            <a:fillRect/>
          </a:stretch>
        </p:blipFill>
        <p:spPr bwMode="auto">
          <a:xfrm>
            <a:off x="2920203" y="3924300"/>
            <a:ext cx="2998793" cy="2080415"/>
          </a:xfrm>
          <a:prstGeom prst="rect">
            <a:avLst/>
          </a:prstGeom>
          <a:noFill/>
        </p:spPr>
      </p:pic>
      <p:pic>
        <p:nvPicPr>
          <p:cNvPr id="23556" name="Picture 4" descr="C:\Documents and Settings\vijay.tallapragada\Desktop\maxwindswath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3400"/>
            <a:ext cx="4419600" cy="3314700"/>
          </a:xfrm>
          <a:prstGeom prst="rect">
            <a:avLst/>
          </a:prstGeom>
          <a:noFill/>
        </p:spPr>
      </p:pic>
      <p:pic>
        <p:nvPicPr>
          <p:cNvPr id="23557" name="Picture 5" descr="C:\Documents and Settings\vijay.tallapragada\Desktop\maxprecipswat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8446" y="609600"/>
            <a:ext cx="4419600" cy="33147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9200" y="35065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HWRF Forecasts for Western Pacific Typhoons </a:t>
            </a:r>
          </a:p>
          <a:p>
            <a:pPr algn="ctr"/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Jangmi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(19W), IC 2008092700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 descr="C:\Documents and Settings\vijay.tallapragada\Desktop\all-precip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5211" y="3849449"/>
            <a:ext cx="3048000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246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3"/>
          <p:cNvSpPr>
            <a:spLocks noGrp="1"/>
          </p:cNvSpPr>
          <p:nvPr>
            <p:ph type="ctrTitle" idx="4294967295"/>
          </p:nvPr>
        </p:nvSpPr>
        <p:spPr>
          <a:xfrm>
            <a:off x="1371600" y="1905000"/>
            <a:ext cx="7772400" cy="1470025"/>
          </a:xfrm>
        </p:spPr>
        <p:txBody>
          <a:bodyPr lIns="82945" tIns="41473" rIns="82945" bIns="41473"/>
          <a:lstStyle/>
          <a:p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for your attention</a:t>
            </a:r>
          </a:p>
        </p:txBody>
      </p:sp>
      <p:sp>
        <p:nvSpPr>
          <p:cNvPr id="169986" name="Subtitle 4"/>
          <p:cNvSpPr>
            <a:spLocks noGrp="1"/>
          </p:cNvSpPr>
          <p:nvPr>
            <p:ph type="subTitle" idx="4294967295"/>
          </p:nvPr>
        </p:nvSpPr>
        <p:spPr>
          <a:xfrm>
            <a:off x="2743200" y="3276600"/>
            <a:ext cx="6400800" cy="1752600"/>
          </a:xfrm>
        </p:spPr>
        <p:txBody>
          <a:bodyPr lIns="82945" tIns="41473" rIns="82945" bIns="41473"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Questions?</a:t>
            </a:r>
          </a:p>
          <a:p>
            <a:pPr marL="0" indent="0" algn="ctr">
              <a:buNone/>
            </a:pPr>
            <a:endParaRPr lang="en-US" dirty="0" smtClean="0"/>
          </a:p>
        </p:txBody>
      </p:sp>
      <p:sp>
        <p:nvSpPr>
          <p:cNvPr id="169987" name="Rectangle 4"/>
          <p:cNvSpPr>
            <a:spLocks noChangeArrowheads="1"/>
          </p:cNvSpPr>
          <p:nvPr/>
        </p:nvSpPr>
        <p:spPr bwMode="auto">
          <a:xfrm>
            <a:off x="1849952" y="381002"/>
            <a:ext cx="6126722" cy="193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5" rIns="91430" bIns="45715">
            <a:spAutoFit/>
          </a:bodyPr>
          <a:lstStyle/>
          <a:p>
            <a:pPr algn="ctr"/>
            <a:r>
              <a:rPr lang="en-US" sz="2800" b="1" dirty="0">
                <a:solidFill>
                  <a:srgbClr val="000099"/>
                </a:solidFill>
              </a:rPr>
              <a:t>Real-time and pre-implementation T&amp;E </a:t>
            </a:r>
          </a:p>
          <a:p>
            <a:pPr algn="ctr"/>
            <a:r>
              <a:rPr lang="en-US" sz="2800" b="1" dirty="0">
                <a:solidFill>
                  <a:srgbClr val="000099"/>
                </a:solidFill>
              </a:rPr>
              <a:t>HWRF products:  </a:t>
            </a:r>
          </a:p>
          <a:p>
            <a:pPr algn="ctr"/>
            <a:endParaRPr lang="en-US" sz="2800" b="1" dirty="0">
              <a:solidFill>
                <a:srgbClr val="000099"/>
              </a:solidFill>
            </a:endParaRPr>
          </a:p>
          <a:p>
            <a:pPr algn="ctr"/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http://www.emc.ncep.noaa.gov/gc_wmb/vxt/index.html</a:t>
            </a:r>
          </a:p>
          <a:p>
            <a:pPr algn="ctr"/>
            <a:endParaRPr lang="en-US" b="1" dirty="0"/>
          </a:p>
        </p:txBody>
      </p:sp>
      <p:pic>
        <p:nvPicPr>
          <p:cNvPr id="169988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2100" y="5661026"/>
            <a:ext cx="37719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9989" name="Text Box 6"/>
          <p:cNvSpPr txBox="1">
            <a:spLocks noChangeArrowheads="1"/>
          </p:cNvSpPr>
          <p:nvPr/>
        </p:nvSpPr>
        <p:spPr bwMode="auto">
          <a:xfrm>
            <a:off x="0" y="4114800"/>
            <a:ext cx="5486400" cy="189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99"/>
                </a:solidFill>
              </a:rPr>
              <a:t>Acknowledgements:</a:t>
            </a:r>
          </a:p>
          <a:p>
            <a:pPr>
              <a:spcBef>
                <a:spcPct val="50000"/>
              </a:spcBef>
            </a:pPr>
            <a:r>
              <a:rPr lang="en-US" i="1" dirty="0"/>
              <a:t>HWRF team at EMC</a:t>
            </a:r>
          </a:p>
          <a:p>
            <a:pPr>
              <a:spcBef>
                <a:spcPct val="50000"/>
              </a:spcBef>
            </a:pPr>
            <a:r>
              <a:rPr lang="en-US" i="1" dirty="0"/>
              <a:t>EMC and HFIP Management</a:t>
            </a:r>
          </a:p>
          <a:p>
            <a:pPr>
              <a:spcBef>
                <a:spcPct val="50000"/>
              </a:spcBef>
            </a:pPr>
            <a:r>
              <a:rPr lang="en-US" i="1" dirty="0" smtClean="0"/>
              <a:t>Collaborations </a:t>
            </a:r>
            <a:r>
              <a:rPr lang="en-US" i="1" dirty="0"/>
              <a:t>with NHC, DTC, HRD, GFDL, URI, CIRA and other HFIP </a:t>
            </a:r>
            <a:r>
              <a:rPr lang="en-US" i="1" dirty="0" smtClean="0"/>
              <a:t>partners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432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="" xmlns:p14="http://schemas.microsoft.com/office/powerpoint/2010/main" val="646897411"/>
              </p:ext>
            </p:extLst>
          </p:nvPr>
        </p:nvGraphicFramePr>
        <p:xfrm>
          <a:off x="533400" y="762001"/>
          <a:ext cx="82296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1" y="0"/>
            <a:ext cx="8690879" cy="76943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Impact of upgraded vortex initialization scheme in 2011 HWRF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23360" y="525655"/>
            <a:ext cx="7141560" cy="33854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600" b="1" dirty="0"/>
              <a:t>06hour forecast wind speed bias (y axis) </a:t>
            </a:r>
            <a:r>
              <a:rPr lang="en-US" sz="1600" b="1" dirty="0" err="1"/>
              <a:t>vs</a:t>
            </a:r>
            <a:r>
              <a:rPr lang="en-US" sz="1600" b="1" dirty="0"/>
              <a:t> initial wind speed (x axis)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0720" y="3705509"/>
            <a:ext cx="4733520" cy="646321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 rtlCol="0">
            <a:spAutoFit/>
          </a:bodyPr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Reduced spin-up for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weak storms and spin down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for strong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storms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in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2011 season</a:t>
            </a:r>
          </a:p>
        </p:txBody>
      </p:sp>
      <p:sp>
        <p:nvSpPr>
          <p:cNvPr id="13" name="Rectangle 3"/>
          <p:cNvSpPr txBox="1">
            <a:spLocks/>
          </p:cNvSpPr>
          <p:nvPr/>
        </p:nvSpPr>
        <p:spPr>
          <a:xfrm>
            <a:off x="609600" y="4949799"/>
            <a:ext cx="8316959" cy="1797309"/>
          </a:xfrm>
          <a:prstGeom prst="rect">
            <a:avLst/>
          </a:prstGeom>
        </p:spPr>
        <p:txBody>
          <a:bodyPr vert="horz" lIns="91430" tIns="45715" rIns="91430" bIns="45715" rtlCol="0">
            <a:normAutofit fontScale="32500" lnSpcReduction="20000"/>
          </a:bodyPr>
          <a:lstStyle/>
          <a:p>
            <a:pPr marL="91430" defTabSz="914305">
              <a:lnSpc>
                <a:spcPct val="90000"/>
              </a:lnSpc>
              <a:spcBef>
                <a:spcPct val="20000"/>
              </a:spcBef>
              <a:spcAft>
                <a:spcPts val="544"/>
              </a:spcAft>
              <a:buFont typeface="Arial" charset="0"/>
              <a:buAutoNum type="arabicPeriod"/>
              <a:defRPr/>
            </a:pPr>
            <a:r>
              <a:rPr lang="en-US" sz="3900" b="1" dirty="0"/>
              <a:t> </a:t>
            </a:r>
            <a:r>
              <a:rPr lang="en-US" sz="3900" b="1" dirty="0">
                <a:latin typeface="+mj-lt"/>
              </a:rPr>
              <a:t>Vortex size correction</a:t>
            </a: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spcAft>
                <a:spcPts val="544"/>
              </a:spcAft>
              <a:defRPr/>
            </a:pPr>
            <a:r>
              <a:rPr lang="en-US" sz="3900" b="1" dirty="0">
                <a:solidFill>
                  <a:srgbClr val="002060"/>
                </a:solidFill>
                <a:latin typeface="+mj-lt"/>
              </a:rPr>
              <a:t>     - Instead of matching only RMW but also matching outer radii such as ROCI or R34kt</a:t>
            </a: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spcAft>
                <a:spcPts val="544"/>
              </a:spcAft>
              <a:buFont typeface="Arial" charset="0"/>
              <a:buAutoNum type="arabicPeriod" startAt="2"/>
              <a:defRPr/>
            </a:pPr>
            <a:r>
              <a:rPr lang="en-US" sz="3900" b="1" dirty="0">
                <a:latin typeface="+mj-lt"/>
              </a:rPr>
              <a:t> Less use of the composite storms for weak storms</a:t>
            </a: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spcAft>
                <a:spcPts val="544"/>
              </a:spcAft>
              <a:defRPr/>
            </a:pPr>
            <a:r>
              <a:rPr lang="en-US" sz="3900" b="1" dirty="0">
                <a:solidFill>
                  <a:srgbClr val="002060"/>
                </a:solidFill>
                <a:latin typeface="+mj-lt"/>
              </a:rPr>
              <a:t>      - Preventing the rapid spin-up of weak storms</a:t>
            </a: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spcAft>
                <a:spcPts val="544"/>
              </a:spcAft>
              <a:buFont typeface="Arial" charset="0"/>
              <a:buAutoNum type="arabicPeriod" startAt="3"/>
              <a:defRPr/>
            </a:pPr>
            <a:r>
              <a:rPr lang="en-US" sz="3900" b="1" dirty="0">
                <a:latin typeface="+mj-lt"/>
              </a:rPr>
              <a:t> Matching the maximum 10m wind speed but not forcing the minimum SLP</a:t>
            </a: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spcAft>
                <a:spcPts val="544"/>
              </a:spcAft>
              <a:defRPr/>
            </a:pPr>
            <a:r>
              <a:rPr lang="en-US" sz="3900" b="1" dirty="0">
                <a:solidFill>
                  <a:srgbClr val="002060"/>
                </a:solidFill>
                <a:latin typeface="+mj-lt"/>
              </a:rPr>
              <a:t>     - With more balanced vortex, rapid spin-down of  strong storm is much reduced</a:t>
            </a: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defRPr/>
            </a:pPr>
            <a:endParaRPr lang="en-US" dirty="0">
              <a:solidFill>
                <a:schemeClr val="tx2"/>
              </a:solidFill>
              <a:latin typeface="+mj-lt"/>
            </a:endParaRPr>
          </a:p>
          <a:p>
            <a:pPr marL="91430" defTabSz="91430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4400" b="1" dirty="0">
                <a:solidFill>
                  <a:srgbClr val="FF0000"/>
                </a:solidFill>
                <a:latin typeface="+mj-lt"/>
              </a:rPr>
              <a:t>* Modified initialization significantly improved the intensity skill of HWRF model (especially 0-48hr)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530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63910"/>
            <a:ext cx="4423679" cy="331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1" y="0"/>
            <a:ext cx="8690879" cy="42738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Performance of operational HWRF in 2011 Atlantic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Basin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0240" y="733037"/>
            <a:ext cx="4216320" cy="316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920" y="1493436"/>
            <a:ext cx="1071360" cy="58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4080" y="1493437"/>
            <a:ext cx="1080000" cy="40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9360" y="3954655"/>
            <a:ext cx="4364640" cy="290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63200" y="4742418"/>
            <a:ext cx="1080000" cy="40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55680" y="4396781"/>
            <a:ext cx="3939840" cy="2299747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HWRF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6600"/>
                </a:solidFill>
              </a:rPr>
              <a:t>GFDL</a:t>
            </a:r>
            <a:r>
              <a:rPr lang="en-US" dirty="0" smtClean="0"/>
              <a:t> track forecasts less skillful than </a:t>
            </a:r>
            <a:r>
              <a:rPr lang="en-US" dirty="0" smtClean="0">
                <a:solidFill>
                  <a:srgbClr val="0000FF"/>
                </a:solidFill>
              </a:rPr>
              <a:t>GFS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HWRF</a:t>
            </a:r>
            <a:r>
              <a:rPr lang="en-US" dirty="0" smtClean="0"/>
              <a:t> exhibited much improved intensity forecast skill compared to </a:t>
            </a:r>
            <a:r>
              <a:rPr lang="en-US" dirty="0" smtClean="0">
                <a:solidFill>
                  <a:srgbClr val="006600"/>
                </a:solidFill>
              </a:rPr>
              <a:t>GFDL</a:t>
            </a:r>
            <a:r>
              <a:rPr lang="en-US" dirty="0" smtClean="0"/>
              <a:t> at all forecast times (10-20% improvement)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8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9440" y="3912890"/>
            <a:ext cx="4354560" cy="294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25655"/>
            <a:ext cx="4572000" cy="342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782"/>
            <a:ext cx="4433759" cy="3325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1" y="0"/>
            <a:ext cx="8690879" cy="41548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Performance of operational HWRF in 2011 Eastern Pacific </a:t>
            </a: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Basin</a:t>
            </a:r>
            <a:endParaRPr lang="en-US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920" y="1493436"/>
            <a:ext cx="1071360" cy="58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4080" y="1493437"/>
            <a:ext cx="1080000" cy="40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3200" y="4742418"/>
            <a:ext cx="1080000" cy="40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55680" y="4396782"/>
            <a:ext cx="3939840" cy="2022748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HWRF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6600"/>
                </a:solidFill>
              </a:rPr>
              <a:t>GFDL</a:t>
            </a:r>
            <a:r>
              <a:rPr lang="en-US" dirty="0" smtClean="0"/>
              <a:t> track errors comparable to </a:t>
            </a:r>
            <a:r>
              <a:rPr lang="en-US" dirty="0" smtClean="0">
                <a:solidFill>
                  <a:srgbClr val="0000FF"/>
                </a:solidFill>
              </a:rPr>
              <a:t>GFS </a:t>
            </a:r>
            <a:r>
              <a:rPr lang="en-US" dirty="0" smtClean="0"/>
              <a:t>out to 72-hr </a:t>
            </a:r>
            <a:r>
              <a:rPr lang="en-US" dirty="0" err="1" smtClean="0"/>
              <a:t>fcst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HWRF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6600"/>
                </a:solidFill>
              </a:rPr>
              <a:t>GFDL</a:t>
            </a:r>
            <a:r>
              <a:rPr lang="en-US" dirty="0" smtClean="0"/>
              <a:t> have comparable intensity forecast skill except at 120-hr </a:t>
            </a:r>
            <a:r>
              <a:rPr lang="en-US" dirty="0" err="1" smtClean="0"/>
              <a:t>fcst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4383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lide Number Placeholder 1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2" name="Group 2"/>
          <p:cNvGrpSpPr/>
          <p:nvPr/>
        </p:nvGrpSpPr>
        <p:grpSpPr>
          <a:xfrm>
            <a:off x="74430" y="554654"/>
            <a:ext cx="9069570" cy="6227146"/>
            <a:chOff x="74430" y="297384"/>
            <a:chExt cx="9069570" cy="6227146"/>
          </a:xfrm>
        </p:grpSpPr>
        <p:grpSp>
          <p:nvGrpSpPr>
            <p:cNvPr id="3" name="Group 1"/>
            <p:cNvGrpSpPr/>
            <p:nvPr/>
          </p:nvGrpSpPr>
          <p:grpSpPr>
            <a:xfrm>
              <a:off x="74430" y="297384"/>
              <a:ext cx="5520556" cy="5570017"/>
              <a:chOff x="207579" y="301085"/>
              <a:chExt cx="9067778" cy="5590781"/>
            </a:xfrm>
          </p:grpSpPr>
          <p:grpSp>
            <p:nvGrpSpPr>
              <p:cNvPr id="14" name="Group 39"/>
              <p:cNvGrpSpPr/>
              <p:nvPr/>
            </p:nvGrpSpPr>
            <p:grpSpPr>
              <a:xfrm>
                <a:off x="207579" y="301085"/>
                <a:ext cx="9067778" cy="5590781"/>
                <a:chOff x="207578" y="301085"/>
                <a:chExt cx="9067778" cy="5590781"/>
              </a:xfrm>
            </p:grpSpPr>
            <p:sp>
              <p:nvSpPr>
                <p:cNvPr id="4" name="Rounded Rectangle 3"/>
                <p:cNvSpPr/>
                <p:nvPr/>
              </p:nvSpPr>
              <p:spPr>
                <a:xfrm>
                  <a:off x="925551" y="762000"/>
                  <a:ext cx="2667000" cy="537107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>
                    <a:lnSpc>
                      <a:spcPct val="60000"/>
                    </a:lnSpc>
                    <a:spcBef>
                      <a:spcPct val="50000"/>
                    </a:spcBef>
                  </a:pPr>
                  <a:r>
                    <a:rPr lang="en-US" sz="1000" b="1" i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HWRF Vortex</a:t>
                  </a:r>
                </a:p>
                <a:p>
                  <a:pPr algn="ctr">
                    <a:lnSpc>
                      <a:spcPct val="60000"/>
                    </a:lnSpc>
                    <a:spcBef>
                      <a:spcPct val="50000"/>
                    </a:spcBef>
                  </a:pPr>
                  <a:r>
                    <a:rPr lang="en-US" sz="1000" b="1" i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Assimilation &amp; GSI</a:t>
                  </a:r>
                  <a:endParaRPr lang="en-US" sz="8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5" name="Rounded Rectangle 4"/>
                <p:cNvSpPr/>
                <p:nvPr/>
              </p:nvSpPr>
              <p:spPr>
                <a:xfrm>
                  <a:off x="4090512" y="762000"/>
                  <a:ext cx="2680007" cy="537107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>
                      <a:solidFill>
                        <a:schemeClr val="bg1"/>
                      </a:solidFill>
                      <a:latin typeface="Calibri" pitchFamily="-64" charset="0"/>
                    </a:rPr>
                    <a:t>WRF pre-processing </a:t>
                  </a:r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system Flexibility </a:t>
                  </a:r>
                  <a:r>
                    <a:rPr lang="en-US" sz="1000" b="1" dirty="0">
                      <a:solidFill>
                        <a:schemeClr val="bg1"/>
                      </a:solidFill>
                      <a:latin typeface="Calibri" pitchFamily="-64" charset="0"/>
                    </a:rPr>
                    <a:t>for testing initial</a:t>
                  </a:r>
                </a:p>
                <a:p>
                  <a:pPr algn="ctr"/>
                  <a:r>
                    <a:rPr lang="en-US" sz="1000" b="1" dirty="0">
                      <a:solidFill>
                        <a:schemeClr val="bg1"/>
                      </a:solidFill>
                      <a:latin typeface="Calibri" pitchFamily="-64" charset="0"/>
                    </a:rPr>
                    <a:t>Conditions for research</a:t>
                  </a:r>
                </a:p>
              </p:txBody>
            </p:sp>
            <p:sp>
              <p:nvSpPr>
                <p:cNvPr id="6" name="Rounded Rectangle 5"/>
                <p:cNvSpPr/>
                <p:nvPr/>
              </p:nvSpPr>
              <p:spPr>
                <a:xfrm>
                  <a:off x="925551" y="1618561"/>
                  <a:ext cx="2667000" cy="381000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1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NMM dynamics  with</a:t>
                  </a:r>
                </a:p>
                <a:p>
                  <a:pPr algn="ctr"/>
                  <a:r>
                    <a:rPr lang="en-US" sz="11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one moving nest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7" name="Rounded Rectangle 6"/>
                <p:cNvSpPr/>
                <p:nvPr/>
              </p:nvSpPr>
              <p:spPr>
                <a:xfrm>
                  <a:off x="922864" y="2328747"/>
                  <a:ext cx="2667000" cy="381000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Operating resolution 27:</a:t>
                  </a:r>
                  <a:r>
                    <a:rPr lang="en-US" sz="1000" b="1" u="sng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9</a:t>
                  </a:r>
                  <a:endParaRPr lang="en-US" sz="1000" b="1" u="sng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8" name="Rounded Rectangle 7"/>
                <p:cNvSpPr/>
                <p:nvPr/>
              </p:nvSpPr>
              <p:spPr>
                <a:xfrm>
                  <a:off x="1500787" y="3097110"/>
                  <a:ext cx="2093102" cy="407504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GFDL/GFS Physics/</a:t>
                  </a:r>
                </a:p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Slab LSM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9" name="Rounded Rectangle 8"/>
                <p:cNvSpPr/>
                <p:nvPr/>
              </p:nvSpPr>
              <p:spPr>
                <a:xfrm>
                  <a:off x="991831" y="3782202"/>
                  <a:ext cx="2322564" cy="489976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HWRF post-processor</a:t>
                  </a:r>
                </a:p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&amp; HPLOT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10" name="Rounded Rectangle 9"/>
                <p:cNvSpPr/>
                <p:nvPr/>
              </p:nvSpPr>
              <p:spPr>
                <a:xfrm>
                  <a:off x="4090512" y="1618560"/>
                  <a:ext cx="2667000" cy="381000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NMM dynamics  with </a:t>
                  </a:r>
                </a:p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 multiple moving nests 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11" name="Rounded Rectangle 10"/>
                <p:cNvSpPr/>
                <p:nvPr/>
              </p:nvSpPr>
              <p:spPr>
                <a:xfrm>
                  <a:off x="4090512" y="2266900"/>
                  <a:ext cx="2667000" cy="489118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Operating resolution</a:t>
                  </a:r>
                </a:p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27:</a:t>
                  </a:r>
                  <a:r>
                    <a:rPr lang="en-US" sz="1000" b="1" u="sng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9</a:t>
                  </a:r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, 9:</a:t>
                  </a:r>
                  <a:r>
                    <a:rPr lang="en-US" sz="1000" b="1" u="sng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3</a:t>
                  </a:r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 and </a:t>
                  </a:r>
                  <a:r>
                    <a:rPr lang="en-US" sz="1000" b="1" dirty="0" smtClean="0">
                      <a:solidFill>
                        <a:srgbClr val="FF0000"/>
                      </a:solidFill>
                      <a:latin typeface="Calibri" pitchFamily="-64" charset="0"/>
                    </a:rPr>
                    <a:t>27:9:</a:t>
                  </a:r>
                  <a:r>
                    <a:rPr lang="en-US" sz="1000" b="1" u="sng" dirty="0" smtClean="0">
                      <a:solidFill>
                        <a:srgbClr val="FF0000"/>
                      </a:solidFill>
                      <a:latin typeface="Calibri" pitchFamily="-64" charset="0"/>
                    </a:rPr>
                    <a:t>3</a:t>
                  </a:r>
                  <a:endParaRPr lang="en-US" sz="1000" b="1" dirty="0">
                    <a:solidFill>
                      <a:srgbClr val="FF0000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12" name="Rounded Rectangle 11"/>
                <p:cNvSpPr/>
                <p:nvPr/>
              </p:nvSpPr>
              <p:spPr>
                <a:xfrm>
                  <a:off x="4097330" y="3029708"/>
                  <a:ext cx="2667000" cy="535894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GFDL/GFS Physics/</a:t>
                  </a:r>
                </a:p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NOAH LSM </a:t>
                  </a:r>
                  <a:r>
                    <a:rPr lang="en-US" sz="1000" b="1" i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Consistent w/ 3 km res.</a:t>
                  </a:r>
                  <a:r>
                    <a:rPr lang="en-US" sz="10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3" name="Rounded Rectangle 12"/>
                <p:cNvSpPr/>
                <p:nvPr/>
              </p:nvSpPr>
              <p:spPr>
                <a:xfrm>
                  <a:off x="4099543" y="3750311"/>
                  <a:ext cx="2667000" cy="625988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Diapost: High Res.  Hurricane Post-Processing system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15" name="Rounded Rectangle 14"/>
                <p:cNvSpPr/>
                <p:nvPr/>
              </p:nvSpPr>
              <p:spPr>
                <a:xfrm>
                  <a:off x="7077456" y="762000"/>
                  <a:ext cx="1984249" cy="537107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Calibri" pitchFamily="-64" charset="0"/>
                    </a:rPr>
                    <a:t>Hurricane </a:t>
                  </a:r>
                  <a:r>
                    <a:rPr lang="en-US" sz="900" b="1" dirty="0" err="1">
                      <a:solidFill>
                        <a:schemeClr val="bg1"/>
                      </a:solidFill>
                      <a:latin typeface="Calibri" pitchFamily="-64" charset="0"/>
                    </a:rPr>
                    <a:t>EnKF</a:t>
                  </a:r>
                  <a:r>
                    <a:rPr lang="en-US" sz="900" b="1" dirty="0">
                      <a:solidFill>
                        <a:schemeClr val="bg1"/>
                      </a:solidFill>
                      <a:latin typeface="Calibri" pitchFamily="-64" charset="0"/>
                    </a:rPr>
                    <a:t> Data </a:t>
                  </a:r>
                </a:p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Calibri" pitchFamily="-64" charset="0"/>
                    </a:rPr>
                    <a:t>Assimilation System (HEDAS)</a:t>
                  </a:r>
                </a:p>
              </p:txBody>
            </p:sp>
            <p:sp>
              <p:nvSpPr>
                <p:cNvPr id="16" name="Rounded Rectangle 15"/>
                <p:cNvSpPr/>
                <p:nvPr/>
              </p:nvSpPr>
              <p:spPr>
                <a:xfrm>
                  <a:off x="7051752" y="3084577"/>
                  <a:ext cx="1981200" cy="423801"/>
                </a:xfrm>
                <a:prstGeom prst="round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Calibri" pitchFamily="-64" charset="0"/>
                    </a:rPr>
                    <a:t>Framework also </a:t>
                  </a:r>
                </a:p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Calibri" pitchFamily="-64" charset="0"/>
                    </a:rPr>
                    <a:t>Includes </a:t>
                  </a:r>
                  <a:r>
                    <a:rPr lang="en-US" sz="9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Idealized</a:t>
                  </a:r>
                  <a:endParaRPr lang="en-US" sz="9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Calibri" pitchFamily="-64" charset="0"/>
                    </a:rPr>
                    <a:t>Cases/ 1-D HYCOM</a:t>
                  </a:r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821934" y="4668120"/>
                  <a:ext cx="2667000" cy="457200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>
                      <a:solidFill>
                        <a:schemeClr val="bg1"/>
                      </a:solidFill>
                      <a:latin typeface="Calibri" pitchFamily="-64" charset="0"/>
                    </a:rPr>
                    <a:t>Release Version HWRF </a:t>
                  </a:r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V3.2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18" name="Rounded Rectangle 17"/>
                <p:cNvSpPr/>
                <p:nvPr/>
              </p:nvSpPr>
              <p:spPr>
                <a:xfrm>
                  <a:off x="3715026" y="5416794"/>
                  <a:ext cx="2378081" cy="458828"/>
                </a:xfrm>
                <a:prstGeom prst="roundRect">
                  <a:avLst/>
                </a:prstGeom>
                <a:solidFill>
                  <a:srgbClr val="92D05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50" b="1" dirty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-64" charset="0"/>
                    </a:rPr>
                    <a:t>Proposed 2012 operational HWRF</a:t>
                  </a:r>
                </a:p>
              </p:txBody>
            </p:sp>
            <p:sp>
              <p:nvSpPr>
                <p:cNvPr id="19" name="Rounded Rectangle 18"/>
                <p:cNvSpPr/>
                <p:nvPr/>
              </p:nvSpPr>
              <p:spPr>
                <a:xfrm>
                  <a:off x="1100594" y="5413058"/>
                  <a:ext cx="2113783" cy="478808"/>
                </a:xfrm>
                <a:prstGeom prst="round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rgbClr val="FFC000"/>
                      </a:solidFill>
                      <a:latin typeface="Calibri" pitchFamily="-64" charset="0"/>
                    </a:rPr>
                    <a:t>Operational HWRF (2011)</a:t>
                  </a:r>
                  <a:endParaRPr lang="en-US" sz="1000" b="1" dirty="0">
                    <a:solidFill>
                      <a:srgbClr val="FFC000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20" name="Rounded Rectangle 19"/>
                <p:cNvSpPr/>
                <p:nvPr/>
              </p:nvSpPr>
              <p:spPr>
                <a:xfrm>
                  <a:off x="6969240" y="5021762"/>
                  <a:ext cx="2200030" cy="679424"/>
                </a:xfrm>
                <a:prstGeom prst="round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800" b="1" dirty="0">
                      <a:solidFill>
                        <a:schemeClr val="accent5">
                          <a:lumMod val="50000"/>
                        </a:schemeClr>
                      </a:solidFill>
                      <a:latin typeface="Calibri" pitchFamily="-64" charset="0"/>
                    </a:rPr>
                    <a:t>Tropical Prediction System</a:t>
                  </a:r>
                </a:p>
                <a:p>
                  <a:pPr algn="ctr"/>
                  <a:r>
                    <a:rPr lang="en-US" sz="800" b="1" dirty="0">
                      <a:solidFill>
                        <a:schemeClr val="accent5">
                          <a:lumMod val="50000"/>
                        </a:schemeClr>
                      </a:solidFill>
                      <a:latin typeface="Calibri" pitchFamily="-64" charset="0"/>
                    </a:rPr>
                    <a:t>(HWRF-GEN) Basin-Scale &amp;</a:t>
                  </a:r>
                </a:p>
                <a:p>
                  <a:pPr algn="ctr"/>
                  <a:r>
                    <a:rPr lang="en-US" sz="800" b="1" dirty="0">
                      <a:solidFill>
                        <a:schemeClr val="accent5">
                          <a:lumMod val="50000"/>
                        </a:schemeClr>
                      </a:solidFill>
                      <a:latin typeface="Calibri" pitchFamily="-64" charset="0"/>
                    </a:rPr>
                    <a:t>Multiple-Movable Nests and Hybrid/Ensemble DA</a:t>
                  </a:r>
                  <a:endParaRPr lang="en-US" sz="600" b="1" dirty="0">
                    <a:solidFill>
                      <a:schemeClr val="accent5">
                        <a:lumMod val="50000"/>
                      </a:schemeClr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21" name="Rounded Rectangle 20"/>
                <p:cNvSpPr/>
                <p:nvPr/>
              </p:nvSpPr>
              <p:spPr>
                <a:xfrm>
                  <a:off x="207578" y="3118710"/>
                  <a:ext cx="1102110" cy="373373"/>
                </a:xfrm>
                <a:prstGeom prst="roundRect">
                  <a:avLst/>
                </a:prstGeom>
                <a:solidFill>
                  <a:srgbClr val="9900CC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1000" b="1" dirty="0" smtClean="0">
                      <a:solidFill>
                        <a:schemeClr val="bg1"/>
                      </a:solidFill>
                      <a:latin typeface="Calibri" pitchFamily="-64" charset="0"/>
                    </a:rPr>
                    <a:t>Ocean Coupled</a:t>
                  </a:r>
                  <a:endParaRPr lang="en-US" sz="1000" b="1" dirty="0">
                    <a:solidFill>
                      <a:schemeClr val="bg1"/>
                    </a:solidFill>
                    <a:latin typeface="Calibri" pitchFamily="-64" charset="0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286213" y="304800"/>
                  <a:ext cx="3733801" cy="4324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400" b="1" dirty="0" smtClean="0">
                      <a:solidFill>
                        <a:srgbClr val="9900CC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-64" charset="0"/>
                    </a:rPr>
                    <a:t>NCEP Operational HWRF (2.0) 2007</a:t>
                  </a:r>
                  <a:r>
                    <a:rPr lang="en-US" sz="1400" b="1" dirty="0">
                      <a:solidFill>
                        <a:srgbClr val="9900CC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-64" charset="0"/>
                    </a:rPr>
                    <a:t> </a:t>
                  </a: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4267201" y="301085"/>
                  <a:ext cx="5008155" cy="4324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400" b="1" dirty="0" smtClean="0">
                      <a:solidFill>
                        <a:srgbClr val="00B0F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-64" charset="0"/>
                    </a:rPr>
                    <a:t>AOML/HRD Research HWRF (V3.0.1) 2008</a:t>
                  </a:r>
                  <a:endParaRPr lang="en-US" sz="1400" b="1" dirty="0">
                    <a:solidFill>
                      <a:srgbClr val="00B0F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-64" charset="0"/>
                  </a:endParaRPr>
                </a:p>
              </p:txBody>
            </p:sp>
          </p:grpSp>
          <p:sp>
            <p:nvSpPr>
              <p:cNvPr id="41" name="Rounded Rectangle 40"/>
              <p:cNvSpPr/>
              <p:nvPr/>
            </p:nvSpPr>
            <p:spPr>
              <a:xfrm>
                <a:off x="3987675" y="4668120"/>
                <a:ext cx="2386340" cy="457200"/>
              </a:xfrm>
              <a:prstGeom prst="roundRect">
                <a:avLst/>
              </a:prstGeom>
              <a:solidFill>
                <a:srgbClr val="9900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900" b="1" dirty="0">
                    <a:solidFill>
                      <a:schemeClr val="bg1"/>
                    </a:solidFill>
                    <a:latin typeface="Calibri" pitchFamily="-64" charset="0"/>
                  </a:rPr>
                  <a:t>HFIP Stream 1.5 Real-Time Configuration in 2011</a:t>
                </a:r>
              </a:p>
            </p:txBody>
          </p:sp>
        </p:grp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85410" y="3104544"/>
              <a:ext cx="3458590" cy="3372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Text Box 1035"/>
            <p:cNvSpPr txBox="1">
              <a:spLocks noChangeArrowheads="1"/>
            </p:cNvSpPr>
            <p:nvPr/>
          </p:nvSpPr>
          <p:spPr bwMode="auto">
            <a:xfrm>
              <a:off x="5791200" y="496966"/>
              <a:ext cx="3317718" cy="2363724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371437" indent="-371437">
                <a:spcBef>
                  <a:spcPct val="20000"/>
                </a:spcBef>
              </a:pPr>
              <a:r>
                <a:rPr lang="en-US" sz="1200" b="1" dirty="0">
                  <a:latin typeface="Calibri" pitchFamily="34" charset="0"/>
                </a:rPr>
                <a:t>High Resolution Research version of the HWRF system geared to compliment operations</a:t>
              </a:r>
              <a:endParaRPr lang="en-US" sz="1200" b="1" dirty="0">
                <a:solidFill>
                  <a:srgbClr val="006600"/>
                </a:solidFill>
                <a:latin typeface="Calibri" pitchFamily="34" charset="0"/>
              </a:endParaRPr>
            </a:p>
            <a:p>
              <a:pPr marL="371437" indent="-371437"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US" sz="1200" b="1" dirty="0">
                  <a:solidFill>
                    <a:srgbClr val="006600"/>
                  </a:solidFill>
                  <a:latin typeface="Calibri" pitchFamily="34" charset="0"/>
                </a:rPr>
                <a:t>Improved resolution and improved understanding of forecast at about 1-3 km resolution</a:t>
              </a:r>
            </a:p>
            <a:p>
              <a:pPr marL="371437" indent="-371437"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US" sz="1200" b="1" dirty="0">
                  <a:solidFill>
                    <a:srgbClr val="006600"/>
                  </a:solidFill>
                  <a:latin typeface="Calibri" pitchFamily="34" charset="0"/>
                </a:rPr>
                <a:t>Incorporate observations on vortex scale for improved model initialization</a:t>
              </a:r>
            </a:p>
            <a:p>
              <a:pPr marL="371437" indent="-371437"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US" sz="1200" b="1" dirty="0">
                  <a:solidFill>
                    <a:srgbClr val="006600"/>
                  </a:solidFill>
                  <a:latin typeface="Calibri" pitchFamily="34" charset="0"/>
                </a:rPr>
                <a:t>Incorporate appropriate representation of physical processes in tropics for 1-3 km </a:t>
              </a:r>
              <a:r>
                <a:rPr lang="en-US" sz="1200" b="1" dirty="0" smtClean="0">
                  <a:solidFill>
                    <a:srgbClr val="006600"/>
                  </a:solidFill>
                  <a:latin typeface="Calibri" pitchFamily="34" charset="0"/>
                </a:rPr>
                <a:t>resolution</a:t>
              </a:r>
            </a:p>
            <a:p>
              <a:pPr marL="371437" indent="-371437"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US" sz="1200" b="1" dirty="0" smtClean="0">
                  <a:solidFill>
                    <a:srgbClr val="006600"/>
                  </a:solidFill>
                  <a:latin typeface="Calibri" pitchFamily="34" charset="0"/>
                </a:rPr>
                <a:t>Code management and community support through unified repository supported by DTC</a:t>
              </a:r>
              <a:endParaRPr lang="en-US" sz="1200" b="1" dirty="0">
                <a:solidFill>
                  <a:srgbClr val="006600"/>
                </a:solidFill>
                <a:latin typeface="Calibri" pitchFamily="34" charset="0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3999487" y="5869424"/>
              <a:ext cx="1523496" cy="65510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latin typeface="Calibri" pitchFamily="-64" charset="0"/>
                </a:rPr>
                <a:t>Coupling to HYCOM, Waves, NOAH LSM, Storm Surge and Inundation models, Hybrid DA, HWRF Ensembles, Other TC basins</a:t>
              </a:r>
              <a:endParaRPr lang="en-US" sz="600" b="1" dirty="0">
                <a:solidFill>
                  <a:schemeClr val="accent5">
                    <a:lumMod val="50000"/>
                  </a:schemeClr>
                </a:solidFill>
                <a:latin typeface="Calibri" pitchFamily="-64" charset="0"/>
              </a:endParaRPr>
            </a:p>
          </p:txBody>
        </p:sp>
        <p:cxnSp>
          <p:nvCxnSpPr>
            <p:cNvPr id="64" name="Straight Arrow Connector 63"/>
            <p:cNvCxnSpPr>
              <a:stCxn id="4" idx="2"/>
              <a:endCxn id="6" idx="0"/>
            </p:cNvCxnSpPr>
            <p:nvPr/>
          </p:nvCxnSpPr>
          <p:spPr>
            <a:xfrm>
              <a:off x="1323388" y="1291699"/>
              <a:ext cx="0" cy="318268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>
              <a:stCxn id="6" idx="2"/>
              <a:endCxn id="7" idx="0"/>
            </p:cNvCxnSpPr>
            <p:nvPr/>
          </p:nvCxnSpPr>
          <p:spPr>
            <a:xfrm flipH="1">
              <a:off x="1321752" y="1989552"/>
              <a:ext cx="1636" cy="327963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7" idx="2"/>
            </p:cNvCxnSpPr>
            <p:nvPr/>
          </p:nvCxnSpPr>
          <p:spPr>
            <a:xfrm>
              <a:off x="1321752" y="2697100"/>
              <a:ext cx="1636" cy="407444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21" idx="3"/>
              <a:endCxn id="8" idx="1"/>
            </p:cNvCxnSpPr>
            <p:nvPr/>
          </p:nvCxnSpPr>
          <p:spPr>
            <a:xfrm flipV="1">
              <a:off x="745406" y="3286021"/>
              <a:ext cx="116343" cy="451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321751" y="3492765"/>
              <a:ext cx="1637" cy="24103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>
              <a:stCxn id="9" idx="2"/>
              <a:endCxn id="17" idx="0"/>
            </p:cNvCxnSpPr>
            <p:nvPr/>
          </p:nvCxnSpPr>
          <p:spPr>
            <a:xfrm>
              <a:off x="1258892" y="4253728"/>
              <a:ext cx="1413" cy="39447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stCxn id="17" idx="2"/>
              <a:endCxn id="19" idx="0"/>
            </p:cNvCxnSpPr>
            <p:nvPr/>
          </p:nvCxnSpPr>
          <p:spPr>
            <a:xfrm>
              <a:off x="1260305" y="5103702"/>
              <a:ext cx="1249" cy="28666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7" idx="3"/>
              <a:endCxn id="41" idx="1"/>
            </p:cNvCxnSpPr>
            <p:nvPr/>
          </p:nvCxnSpPr>
          <p:spPr>
            <a:xfrm>
              <a:off x="2072153" y="4875951"/>
              <a:ext cx="303638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>
              <a:off x="2981034" y="5103702"/>
              <a:ext cx="1" cy="30657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>
              <a:stCxn id="19" idx="3"/>
              <a:endCxn id="18" idx="1"/>
            </p:cNvCxnSpPr>
            <p:nvPr/>
          </p:nvCxnSpPr>
          <p:spPr>
            <a:xfrm flipV="1">
              <a:off x="1905000" y="5622655"/>
              <a:ext cx="304800" cy="623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>
              <a:stCxn id="18" idx="3"/>
              <a:endCxn id="20" idx="1"/>
            </p:cNvCxnSpPr>
            <p:nvPr/>
          </p:nvCxnSpPr>
          <p:spPr>
            <a:xfrm flipV="1">
              <a:off x="3657600" y="5338980"/>
              <a:ext cx="533399" cy="28367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>
              <a:stCxn id="18" idx="3"/>
              <a:endCxn id="62" idx="1"/>
            </p:cNvCxnSpPr>
            <p:nvPr/>
          </p:nvCxnSpPr>
          <p:spPr>
            <a:xfrm>
              <a:off x="3657600" y="5622655"/>
              <a:ext cx="341887" cy="5743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>
              <a:stCxn id="5" idx="2"/>
              <a:endCxn id="10" idx="0"/>
            </p:cNvCxnSpPr>
            <p:nvPr/>
          </p:nvCxnSpPr>
          <p:spPr>
            <a:xfrm flipH="1">
              <a:off x="3250249" y="1291699"/>
              <a:ext cx="3959" cy="31826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stCxn id="10" idx="2"/>
              <a:endCxn id="11" idx="0"/>
            </p:cNvCxnSpPr>
            <p:nvPr/>
          </p:nvCxnSpPr>
          <p:spPr>
            <a:xfrm>
              <a:off x="3250249" y="1989551"/>
              <a:ext cx="0" cy="2663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>
              <a:stCxn id="11" idx="2"/>
              <a:endCxn id="12" idx="0"/>
            </p:cNvCxnSpPr>
            <p:nvPr/>
          </p:nvCxnSpPr>
          <p:spPr>
            <a:xfrm>
              <a:off x="3250249" y="2743199"/>
              <a:ext cx="4151" cy="27267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12" idx="2"/>
              <a:endCxn id="13" idx="0"/>
            </p:cNvCxnSpPr>
            <p:nvPr/>
          </p:nvCxnSpPr>
          <p:spPr>
            <a:xfrm>
              <a:off x="3254400" y="3549777"/>
              <a:ext cx="1347" cy="18402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>
              <a:stCxn id="13" idx="2"/>
            </p:cNvCxnSpPr>
            <p:nvPr/>
          </p:nvCxnSpPr>
          <p:spPr>
            <a:xfrm>
              <a:off x="3255747" y="4357463"/>
              <a:ext cx="0" cy="290737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>
              <a:stCxn id="5" idx="3"/>
              <a:endCxn id="15" idx="1"/>
            </p:cNvCxnSpPr>
            <p:nvPr/>
          </p:nvCxnSpPr>
          <p:spPr>
            <a:xfrm>
              <a:off x="4070016" y="1024143"/>
              <a:ext cx="18686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2" idx="3"/>
              <a:endCxn id="16" idx="1"/>
            </p:cNvCxnSpPr>
            <p:nvPr/>
          </p:nvCxnSpPr>
          <p:spPr>
            <a:xfrm flipV="1">
              <a:off x="4066248" y="3281652"/>
              <a:ext cx="174985" cy="117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>
              <a:stCxn id="20" idx="2"/>
            </p:cNvCxnSpPr>
            <p:nvPr/>
          </p:nvCxnSpPr>
          <p:spPr>
            <a:xfrm>
              <a:off x="4860700" y="5677430"/>
              <a:ext cx="197" cy="1919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457200" y="0"/>
            <a:ext cx="8686800" cy="533400"/>
          </a:xfrm>
          <a:prstGeom prst="rect">
            <a:avLst/>
          </a:prstGeom>
        </p:spPr>
        <p:txBody>
          <a:bodyPr vert="horz" lIns="82945" tIns="41473" rIns="82945" bIns="4147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Integrated developmental path and unified code management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706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686800" cy="533400"/>
          </a:xfrm>
        </p:spPr>
        <p:txBody>
          <a:bodyPr lIns="82945" tIns="41473" rIns="82945" bIns="41473">
            <a:norm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Towards High-Resolution HWRF implementation in FY2012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48320" y="871291"/>
            <a:ext cx="4285439" cy="5530181"/>
          </a:xfrm>
          <a:prstGeom prst="rect">
            <a:avLst/>
          </a:prstGeom>
        </p:spPr>
        <p:txBody>
          <a:bodyPr lIns="82945" tIns="19199" rIns="82945" bIns="41473"/>
          <a:lstStyle/>
          <a:p>
            <a:pPr marL="390246" indent="-292325" defTabSz="829452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45000"/>
              <a:buFont typeface="Wingdings" pitchFamily="2" charset="2"/>
              <a:buChar char=""/>
              <a:tabLst>
                <a:tab pos="655210" algn="l"/>
                <a:tab pos="1311860" algn="l"/>
                <a:tab pos="1968510" algn="l"/>
                <a:tab pos="2625159" algn="l"/>
                <a:tab pos="3281809" algn="l"/>
                <a:tab pos="3938459" algn="l"/>
                <a:tab pos="4595108" algn="l"/>
                <a:tab pos="5251758" algn="l"/>
                <a:tab pos="5908408" algn="l"/>
                <a:tab pos="6565057" algn="l"/>
                <a:tab pos="7221707" algn="l"/>
                <a:tab pos="7878357" algn="l"/>
              </a:tabLst>
              <a:defRPr/>
            </a:pPr>
            <a:r>
              <a:rPr lang="en-US" sz="1600" b="1" dirty="0">
                <a:solidFill>
                  <a:srgbClr val="002060"/>
                </a:solidFill>
                <a:latin typeface="+mj-lt"/>
              </a:rPr>
              <a:t>A major step towards improving intensity forecast skill and </a:t>
            </a: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address rapid </a:t>
            </a:r>
            <a:r>
              <a:rPr lang="en-US" sz="1600" b="1" dirty="0">
                <a:solidFill>
                  <a:srgbClr val="002060"/>
                </a:solidFill>
                <a:latin typeface="+mj-lt"/>
              </a:rPr>
              <a:t>intensity changes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Three atmospheric telescoping nested domains:</a:t>
            </a:r>
          </a:p>
          <a:p>
            <a:pPr marL="783372" lvl="1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27km resolution 75x75 degree</a:t>
            </a:r>
          </a:p>
          <a:p>
            <a:pPr marL="783372" lvl="1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9km resolution ~11x10 degree storm-following</a:t>
            </a:r>
          </a:p>
          <a:p>
            <a:pPr marL="783372" lvl="1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3km resolution ~6x5 degree storm-following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New nest motion algorithm based on </a:t>
            </a:r>
            <a:r>
              <a:rPr lang="en-US" sz="1600" b="1" dirty="0" err="1" smtClean="0">
                <a:solidFill>
                  <a:srgbClr val="002060"/>
                </a:solidFill>
                <a:latin typeface="+mj-lt"/>
              </a:rPr>
              <a:t>centroid</a:t>
            </a: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 method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Coupled with Princeton Ocean Model (POM) in the Atlantic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Modified coupler for triple nest configuration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Modified HWRF vortex initialization for third nest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Changes to HWRF physics appropriate for 3 km resolution</a:t>
            </a:r>
          </a:p>
          <a:p>
            <a:pPr marL="391686" indent="-293764" defTabSz="414726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Upgraded tracker for high-resolution grids and new high-temporal resolution track  and intensity product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5082670" y="685800"/>
            <a:ext cx="3684068" cy="3277745"/>
            <a:chOff x="361957" y="2051191"/>
            <a:chExt cx="3684068" cy="3277745"/>
          </a:xfrm>
        </p:grpSpPr>
        <p:pic>
          <p:nvPicPr>
            <p:cNvPr id="10" name="Picture 3" descr="Moving-nest grid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887" y="2051191"/>
              <a:ext cx="3585138" cy="280525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361957" y="5021159"/>
              <a:ext cx="32194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• Mass points ×  Wind </a:t>
              </a:r>
              <a:r>
                <a:rPr lang="en-US" sz="1400" dirty="0"/>
                <a:t>points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044992" y="3883363"/>
              <a:ext cx="434142" cy="427852"/>
              <a:chOff x="2119584" y="2348395"/>
              <a:chExt cx="434142" cy="427852"/>
            </a:xfrm>
          </p:grpSpPr>
          <p:cxnSp>
            <p:nvCxnSpPr>
              <p:cNvPr id="13" name="Straight Arrow Connector 12"/>
              <p:cNvCxnSpPr/>
              <p:nvPr/>
            </p:nvCxnSpPr>
            <p:spPr>
              <a:xfrm rot="16200000" flipV="1">
                <a:off x="2126000" y="2348520"/>
                <a:ext cx="213863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/>
              <p:nvPr/>
            </p:nvCxnSpPr>
            <p:spPr>
              <a:xfrm rot="5400000" flipH="1" flipV="1">
                <a:off x="2337725" y="2348395"/>
                <a:ext cx="213863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 flipV="1">
                <a:off x="2339863" y="2348520"/>
                <a:ext cx="0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 rot="5400000" flipV="1">
                <a:off x="2446795" y="2455452"/>
                <a:ext cx="0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rot="10800000" flipV="1">
                <a:off x="2342002" y="2562384"/>
                <a:ext cx="0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/>
              <p:nvPr/>
            </p:nvCxnSpPr>
            <p:spPr>
              <a:xfrm rot="16200000" flipV="1">
                <a:off x="2230793" y="2455453"/>
                <a:ext cx="0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rot="16200000" flipH="1" flipV="1">
                <a:off x="2119584" y="2562384"/>
                <a:ext cx="213863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5400000" flipV="1">
                <a:off x="2339863" y="2562384"/>
                <a:ext cx="213863" cy="213863"/>
              </a:xfrm>
              <a:prstGeom prst="straightConnector1">
                <a:avLst/>
              </a:prstGeom>
              <a:ln w="25400"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2" name="Katia_3dom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105400" y="39624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539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1038-482A-4A2F-8234-A72E8F7D54E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7586" name="Picture 2" descr="C:\Documents and Settings\Sravya\Desktop\fig1_left_zc_1e-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5400"/>
            <a:ext cx="4229100" cy="4229100"/>
          </a:xfrm>
          <a:prstGeom prst="rect">
            <a:avLst/>
          </a:prstGeom>
          <a:noFill/>
        </p:spPr>
      </p:pic>
      <p:pic>
        <p:nvPicPr>
          <p:cNvPr id="67589" name="Picture 5" descr="C:\Documents and Settings\Sravya\Desktop\zc_1e-5_f9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295400"/>
            <a:ext cx="4267200" cy="4267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152400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Cloud ice + liquid (x 5e-05 kg/kg) from time=0 to 126 hr every 3 hrs, Gray color. Colored is 10m wind (m/s)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24400" y="228600"/>
            <a:ext cx="426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same as in the left except when viewed from different angles for hr=96.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09800" y="5867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Animation of high-resolution 3km HWRF simulation of Hurricane Irene.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2980</Words>
  <Application>Microsoft Office PowerPoint</Application>
  <PresentationFormat>On-screen Show (4:3)</PresentationFormat>
  <Paragraphs>501</Paragraphs>
  <Slides>31</Slides>
  <Notes>14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Drawing</vt:lpstr>
      <vt:lpstr>Towards Implementation of High-Resolution Triple-Nested HWRF for 2012 Hurricane Season</vt:lpstr>
      <vt:lpstr>Outline</vt:lpstr>
      <vt:lpstr>Slide 3</vt:lpstr>
      <vt:lpstr>Slide 4</vt:lpstr>
      <vt:lpstr>Slide 5</vt:lpstr>
      <vt:lpstr>Slide 6</vt:lpstr>
      <vt:lpstr>Slide 7</vt:lpstr>
      <vt:lpstr>Towards High-Resolution HWRF implementation in FY2012</vt:lpstr>
      <vt:lpstr>Slide 9</vt:lpstr>
      <vt:lpstr>Slide 10</vt:lpstr>
      <vt:lpstr>Slide 11</vt:lpstr>
      <vt:lpstr>Slide 12</vt:lpstr>
      <vt:lpstr>Operational Challenges: 1. Code Optimization for Triple Nested HWRF System</vt:lpstr>
      <vt:lpstr>2. Extending Operational HWRF Initialization to Triple-nest HWRF System</vt:lpstr>
      <vt:lpstr>Slide 15</vt:lpstr>
      <vt:lpstr>Current Model Configurations</vt:lpstr>
      <vt:lpstr>3. Physics upgrades suitable for higher resolution grid</vt:lpstr>
      <vt:lpstr>Slide 18</vt:lpstr>
      <vt:lpstr>3. Other technical issues</vt:lpstr>
      <vt:lpstr>Simulated 3 km</vt:lpstr>
      <vt:lpstr>Simulated Satellite Model Forecasts</vt:lpstr>
      <vt:lpstr>Slide 22</vt:lpstr>
      <vt:lpstr>Slide 23</vt:lpstr>
      <vt:lpstr>Real-Time TDR radial velocity data assimilated in inner analysis domain</vt:lpstr>
      <vt:lpstr>HWRF Domain With Multiple Moving Nests </vt:lpstr>
      <vt:lpstr>Hypothetical NMMB Simultaneous Run   Global [with Igor &amp; Julia] and NAM [with CONUS nest] </vt:lpstr>
      <vt:lpstr>Basin-Scale HWRF and Hybrid DA for potential Real-time HFIP Stream 2.0 demonstration for 2012 (EMC-ESRL-HRD Collaboration)</vt:lpstr>
      <vt:lpstr>Slide 28</vt:lpstr>
      <vt:lpstr>Expanding the scope and application of HWRF for World Oceans</vt:lpstr>
      <vt:lpstr>Slide 30</vt:lpstr>
      <vt:lpstr>Thanks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Vijay T. Tallapragada</dc:creator>
  <cp:lastModifiedBy>azhang</cp:lastModifiedBy>
  <cp:revision>48</cp:revision>
  <dcterms:created xsi:type="dcterms:W3CDTF">2011-12-01T20:42:32Z</dcterms:created>
  <dcterms:modified xsi:type="dcterms:W3CDTF">2011-12-15T11:32:55Z</dcterms:modified>
</cp:coreProperties>
</file>