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6"/>
  </p:notesMasterIdLst>
  <p:sldIdLst>
    <p:sldId id="272" r:id="rId2"/>
    <p:sldId id="270" r:id="rId3"/>
    <p:sldId id="257" r:id="rId4"/>
    <p:sldId id="259" r:id="rId5"/>
    <p:sldId id="260" r:id="rId6"/>
    <p:sldId id="261" r:id="rId7"/>
    <p:sldId id="265" r:id="rId8"/>
    <p:sldId id="264" r:id="rId9"/>
    <p:sldId id="268" r:id="rId10"/>
    <p:sldId id="269" r:id="rId11"/>
    <p:sldId id="271" r:id="rId12"/>
    <p:sldId id="263" r:id="rId13"/>
    <p:sldId id="262" r:id="rId14"/>
    <p:sldId id="27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AEBCE-3E0B-47CF-AB29-1B52B1740CB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D5A48-3079-4414-B659-FE8EC2E7E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2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3FBEA5-C034-4430-947E-1AB882746F8C}" type="slidenum">
              <a:rPr lang="en-US" smtClean="0">
                <a:latin typeface="Calibri" charset="0"/>
              </a:rPr>
              <a:pPr/>
              <a:t>1</a:t>
            </a:fld>
            <a:endParaRPr lang="en-US" smtClean="0">
              <a:latin typeface="Calibri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4027" y="8682464"/>
            <a:ext cx="2972421" cy="45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1" tIns="45698" rIns="91391" bIns="45698" anchor="b"/>
          <a:lstStyle/>
          <a:p>
            <a:pPr algn="r" defTabSz="914802"/>
            <a:fld id="{D0F04891-67EC-4025-B714-F44FA1F0CA29}" type="slidenum">
              <a:rPr lang="en-US" sz="1200">
                <a:latin typeface="Calibri" charset="0"/>
              </a:rPr>
              <a:pPr algn="r" defTabSz="914802"/>
              <a:t>1</a:t>
            </a:fld>
            <a:endParaRPr lang="en-US" sz="1200" dirty="0">
              <a:latin typeface="Calibri" charset="0"/>
            </a:endParaRPr>
          </a:p>
        </p:txBody>
      </p:sp>
      <p:sp>
        <p:nvSpPr>
          <p:cNvPr id="16387" name="Rectangle 7"/>
          <p:cNvSpPr txBox="1">
            <a:spLocks noGrp="1" noChangeArrowheads="1"/>
          </p:cNvSpPr>
          <p:nvPr/>
        </p:nvSpPr>
        <p:spPr bwMode="auto">
          <a:xfrm>
            <a:off x="3884027" y="8685561"/>
            <a:ext cx="2972421" cy="45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78" tIns="45191" rIns="90378" bIns="45191" anchor="b"/>
          <a:lstStyle/>
          <a:p>
            <a:pPr algn="r" defTabSz="903949"/>
            <a:fld id="{0A814F43-018A-4555-8BDD-4B6D9453AC9C}" type="slidenum">
              <a:rPr lang="en-US" sz="1200">
                <a:latin typeface="Calibri" charset="0"/>
              </a:rPr>
              <a:pPr algn="r" defTabSz="903949"/>
              <a:t>1</a:t>
            </a:fld>
            <a:endParaRPr lang="en-US" sz="1200" dirty="0">
              <a:latin typeface="Calibri" charset="0"/>
            </a:endParaRPr>
          </a:p>
        </p:txBody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90563"/>
            <a:ext cx="4554538" cy="3416300"/>
          </a:xfrm>
          <a:noFill/>
          <a:ln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218" y="4342781"/>
            <a:ext cx="4969565" cy="4116659"/>
          </a:xfrm>
          <a:noFill/>
          <a:ln/>
        </p:spPr>
        <p:txBody>
          <a:bodyPr lIns="91814" tIns="45127" rIns="91814" bIns="45127"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59948A-5B20-4B38-84D0-BD54BC1E8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2E2D95-07D7-4EC7-9B01-BD586E1D0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4A5F7-8F48-41CB-85A3-6EE3131A1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961D94-A483-4A00-911E-884200E530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54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9166C2-BFDE-4C1B-B41E-6B3C4C562A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45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835DCB-68B0-4FDF-AF13-4D925CF039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1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C64C0D-D8DE-43DF-9D0C-BFF79F5089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057A3-22BE-432F-B867-1D0F1D945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2F1271-3F4C-4649-9C64-7A8F40B968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27E928-E11D-463E-960C-35F8F12B4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33FCD-F01E-453C-B68D-9607FF85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88B2C4-BDE3-42E6-8BE8-5F720D6E5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81995-29C1-4861-BBF5-7254F15DB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918BE5-D531-47B1-9948-A2982EF170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BE5DB40-AE4A-4F42-8775-4A6A8617F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576A39-6034-41A8-82BF-71BF944CB4B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0" y="2165350"/>
            <a:ext cx="8305800" cy="1746250"/>
          </a:xfrm>
        </p:spPr>
        <p:txBody>
          <a:bodyPr lIns="92075" tIns="46038" rIns="92075" bIns="46038">
            <a:normAutofit/>
          </a:bodyPr>
          <a:lstStyle/>
          <a:p>
            <a:pPr eaLnBrk="1" hangingPunct="1"/>
            <a:r>
              <a:rPr lang="en-US" sz="2800" b="1" dirty="0" smtClean="0">
                <a:solidFill>
                  <a:srgbClr val="0000CC"/>
                </a:solidFill>
              </a:rPr>
              <a:t>Operational HWRF </a:t>
            </a:r>
            <a:r>
              <a:rPr lang="en-US" sz="2800" b="1" dirty="0" smtClean="0">
                <a:solidFill>
                  <a:srgbClr val="0000CC"/>
                </a:solidFill>
              </a:rPr>
              <a:t>Parallel Runs with TDR Data Assimilation for Hurricane Isaac</a:t>
            </a:r>
            <a:endParaRPr lang="en-US" sz="2000" b="1" dirty="0" smtClean="0">
              <a:solidFill>
                <a:srgbClr val="0000CC"/>
              </a:solidFill>
            </a:endParaRPr>
          </a:p>
        </p:txBody>
      </p:sp>
      <p:sp>
        <p:nvSpPr>
          <p:cNvPr id="1031" name="Rectangle 4"/>
          <p:cNvSpPr>
            <a:spLocks noChangeArrowheads="1"/>
          </p:cNvSpPr>
          <p:nvPr/>
        </p:nvSpPr>
        <p:spPr bwMode="auto">
          <a:xfrm>
            <a:off x="257175" y="180975"/>
            <a:ext cx="8629650" cy="6419850"/>
          </a:xfrm>
          <a:prstGeom prst="rect">
            <a:avLst/>
          </a:prstGeom>
          <a:noFill/>
          <a:ln w="57150" cmpd="tri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alibri" charset="0"/>
            </a:endParaRPr>
          </a:p>
        </p:txBody>
      </p:sp>
      <p:graphicFrame>
        <p:nvGraphicFramePr>
          <p:cNvPr id="1026" name="Object 7"/>
          <p:cNvGraphicFramePr>
            <a:graphicFrameLocks/>
          </p:cNvGraphicFramePr>
          <p:nvPr/>
        </p:nvGraphicFramePr>
        <p:xfrm>
          <a:off x="392113" y="315913"/>
          <a:ext cx="7080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3" name="Drawing" r:id="rId4" imgW="725474" imgH="725474" progId="">
                  <p:embed/>
                </p:oleObj>
              </mc:Choice>
              <mc:Fallback>
                <p:oleObj name="Drawing" r:id="rId4" imgW="725474" imgH="725474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13" y="315913"/>
                        <a:ext cx="708025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8"/>
          <p:cNvGraphicFramePr>
            <a:graphicFrameLocks/>
          </p:cNvGraphicFramePr>
          <p:nvPr/>
        </p:nvGraphicFramePr>
        <p:xfrm>
          <a:off x="1385888" y="177800"/>
          <a:ext cx="2462212" cy="1433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4" name="Drawing" r:id="rId6" imgW="2857500" imgH="1569720" progId="">
                  <p:embed/>
                </p:oleObj>
              </mc:Choice>
              <mc:Fallback>
                <p:oleObj name="Drawing" r:id="rId6" imgW="2857500" imgH="156972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888" y="177800"/>
                        <a:ext cx="2462212" cy="1433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9"/>
          <p:cNvGraphicFramePr>
            <a:graphicFrameLocks/>
          </p:cNvGraphicFramePr>
          <p:nvPr/>
        </p:nvGraphicFramePr>
        <p:xfrm>
          <a:off x="4240213" y="423863"/>
          <a:ext cx="70802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5" name="Drawing" r:id="rId8" imgW="725474" imgH="687689" progId="">
                  <p:embed/>
                </p:oleObj>
              </mc:Choice>
              <mc:Fallback>
                <p:oleObj name="Drawing" r:id="rId8" imgW="725474" imgH="687689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0213" y="423863"/>
                        <a:ext cx="708025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Line 10"/>
          <p:cNvSpPr>
            <a:spLocks noChangeShapeType="1"/>
          </p:cNvSpPr>
          <p:nvPr/>
        </p:nvSpPr>
        <p:spPr bwMode="auto">
          <a:xfrm>
            <a:off x="246063" y="3886200"/>
            <a:ext cx="8686800" cy="0"/>
          </a:xfrm>
          <a:prstGeom prst="line">
            <a:avLst/>
          </a:prstGeom>
          <a:noFill/>
          <a:ln w="41275" cmpd="dbl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18100" y="200025"/>
            <a:ext cx="3771900" cy="1196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123720" y="5791200"/>
            <a:ext cx="5791680" cy="33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algn="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Hurricane Isaac Debrief, Sept. 5, 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2012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251075" y="3962400"/>
            <a:ext cx="4641850" cy="123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algn="ctr" defTabSz="414683" hangingPunct="0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defRPr/>
            </a:pPr>
            <a:r>
              <a:rPr lang="en-US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Vijay </a:t>
            </a:r>
            <a:r>
              <a:rPr lang="en-US" sz="2400" b="1" dirty="0" err="1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Tallapragada</a:t>
            </a:r>
            <a:r>
              <a:rPr lang="en-US" sz="24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2400" b="1" dirty="0" err="1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Mingjing</a:t>
            </a:r>
            <a:r>
              <a:rPr lang="en-US" sz="24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Tong</a:t>
            </a:r>
            <a:endParaRPr lang="en-US" sz="24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414683"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n-US" sz="16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</a:t>
            </a:r>
            <a:r>
              <a:rPr lang="en-US" sz="16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Modeling </a:t>
            </a:r>
            <a:r>
              <a:rPr lang="en-US" sz="16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Center (EMC) </a:t>
            </a:r>
          </a:p>
          <a:p>
            <a:pPr algn="ctr" defTabSz="414683"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n-US" sz="16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NCEP/NOAA/NWS</a:t>
            </a:r>
            <a:r>
              <a:rPr lang="en-US" sz="16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Park, </a:t>
            </a:r>
            <a:r>
              <a:rPr lang="en-US" sz="16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MD, USA</a:t>
            </a:r>
          </a:p>
        </p:txBody>
      </p:sp>
    </p:spTree>
    <p:extLst>
      <p:ext uri="{BB962C8B-B14F-4D97-AF65-F5344CB8AC3E}">
        <p14:creationId xmlns:p14="http://schemas.microsoft.com/office/powerpoint/2010/main" val="1923325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34" name="Picture 18" descr="ISAAC09l_d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8800" y="914400"/>
            <a:ext cx="2470150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36" name="Picture 20" descr="ISAAC09l_d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54400" y="914400"/>
            <a:ext cx="2578100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35" name="Picture 19" descr="ISAAC09l_d0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3886200"/>
            <a:ext cx="2471738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37" name="Picture 21" descr="ISAAC09l_d0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3886200"/>
            <a:ext cx="2579688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40" name="Picture 24" descr="ISAAC09l_d0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914400"/>
            <a:ext cx="246380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1" name="Picture 25" descr="ISAAC09l_d0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3962400"/>
            <a:ext cx="2465387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2895600" y="395288"/>
            <a:ext cx="3810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first guess</a:t>
            </a: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2819400" y="3429000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analysis</a:t>
            </a: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4114800" y="76200"/>
            <a:ext cx="2590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2012082700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6" name="Picture 1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891" y="1600200"/>
            <a:ext cx="2513217" cy="2185988"/>
          </a:xfrm>
        </p:spPr>
      </p:pic>
      <p:pic>
        <p:nvPicPr>
          <p:cNvPr id="47117" name="Picture 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085" y="1600200"/>
            <a:ext cx="2470829" cy="2185988"/>
          </a:xfrm>
        </p:spPr>
      </p:pic>
      <p:pic>
        <p:nvPicPr>
          <p:cNvPr id="47125" name="Picture 2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3962400"/>
            <a:ext cx="2414588" cy="21875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24" name="Picture 2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7188" y="3886200"/>
            <a:ext cx="2411412" cy="21875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1752600" y="852488"/>
            <a:ext cx="213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TDR parallel</a:t>
            </a: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5638800" y="852488"/>
            <a:ext cx="213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Operational HWRF</a:t>
            </a:r>
          </a:p>
        </p:txBody>
      </p:sp>
      <p:sp>
        <p:nvSpPr>
          <p:cNvPr id="47126" name="Text Box 22"/>
          <p:cNvSpPr txBox="1">
            <a:spLocks noChangeArrowheads="1"/>
          </p:cNvSpPr>
          <p:nvPr/>
        </p:nvSpPr>
        <p:spPr bwMode="auto">
          <a:xfrm>
            <a:off x="3962400" y="152400"/>
            <a:ext cx="2590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2012082700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Better track and intensity forecast with TDR data</a:t>
            </a:r>
          </a:p>
        </p:txBody>
      </p:sp>
      <p:pic>
        <p:nvPicPr>
          <p:cNvPr id="19464" name="Picture 8" descr="ISAAC09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5" name="Picture 9" descr="ISAAC09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175" y="1600200"/>
            <a:ext cx="2914650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6" name="Picture 10" descr="ISAAC09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117" y="3938588"/>
            <a:ext cx="2916766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/>
              <a:t>Better track and intensity forecast with TDR data</a:t>
            </a:r>
          </a:p>
        </p:txBody>
      </p:sp>
      <p:pic>
        <p:nvPicPr>
          <p:cNvPr id="16395" name="Picture 11" descr="ISAAC09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6" name="Picture 12" descr="ISAAC09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175" y="1600200"/>
            <a:ext cx="2914650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7" name="Picture 13" descr="ISAAC09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117" y="3938588"/>
            <a:ext cx="2916766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Science questions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Positive impacts from use of TDR data in operational HWRF/GSI framework are consistently seen using 2012 HWRF configuration.</a:t>
            </a:r>
          </a:p>
          <a:p>
            <a:r>
              <a:rPr lang="en-US" sz="2000" dirty="0" smtClean="0"/>
              <a:t>Data Assimilation methodology – sequential assimilation of TDR data vs. use of FGAT</a:t>
            </a:r>
          </a:p>
          <a:p>
            <a:r>
              <a:rPr lang="en-US" sz="2000" dirty="0" smtClean="0"/>
              <a:t>Why some cases TDR data has neutral or negative impact?  More diagnostics!</a:t>
            </a:r>
          </a:p>
          <a:p>
            <a:endParaRPr lang="en-US" sz="2000" dirty="0" smtClean="0"/>
          </a:p>
          <a:p>
            <a:r>
              <a:rPr lang="en-US" sz="2000" dirty="0" smtClean="0"/>
              <a:t>Analysis of P3-TDR data for life cycle of Hurricane Isaac to help evaluate HWRF model physics</a:t>
            </a:r>
          </a:p>
          <a:p>
            <a:r>
              <a:rPr lang="en-US" sz="2000" dirty="0" smtClean="0"/>
              <a:t>Analysis of vortex – environment interactions using all available data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7595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sz="3200" dirty="0"/>
              <a:t>Assimilation System</a:t>
            </a:r>
          </a:p>
        </p:txBody>
      </p:sp>
      <p:sp>
        <p:nvSpPr>
          <p:cNvPr id="46083" name="TextBox 4"/>
          <p:cNvSpPr txBox="1">
            <a:spLocks noChangeArrowheads="1"/>
          </p:cNvSpPr>
          <p:nvPr/>
        </p:nvSpPr>
        <p:spPr bwMode="auto">
          <a:xfrm>
            <a:off x="838200" y="1295400"/>
            <a:ext cx="74676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n-US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Data assimilation </a:t>
            </a:r>
            <a:r>
              <a:rPr lang="en-US" sz="1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scheme:</a:t>
            </a:r>
            <a:endParaRPr lang="en-US" sz="1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 One-way GSI-ensemble hybrid using ensemble from global hybrid system</a:t>
            </a:r>
          </a:p>
          <a:p>
            <a:pPr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 Cold start from GDAS (Global Data Assimilation System) forecast with relocation</a:t>
            </a:r>
          </a:p>
          <a:p>
            <a:pPr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 Observations assimilated every 6 hours</a:t>
            </a:r>
          </a:p>
          <a:p>
            <a:pPr>
              <a:buFont typeface="Arial" charset="0"/>
              <a:buChar char="•"/>
            </a:pPr>
            <a:r>
              <a:rPr lang="en-US" sz="1600" b="1" u="sng" dirty="0">
                <a:latin typeface="Calibri" pitchFamily="34" charset="0"/>
              </a:rPr>
              <a:t>Full vortex initialization </a:t>
            </a:r>
            <a:r>
              <a:rPr lang="en-US" sz="1600" dirty="0">
                <a:latin typeface="Calibri" pitchFamily="34" charset="0"/>
              </a:rPr>
              <a:t>before data assimilation</a:t>
            </a:r>
          </a:p>
          <a:p>
            <a:pPr>
              <a:buFont typeface="Arial" charset="0"/>
              <a:buNone/>
            </a:pPr>
            <a:endParaRPr lang="en-US" sz="1600" dirty="0"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600" b="1" dirty="0"/>
              <a:t>TDR data assimilation </a:t>
            </a:r>
            <a:r>
              <a:rPr lang="en-US" sz="1600" b="1" dirty="0" smtClean="0"/>
              <a:t>update:</a:t>
            </a:r>
            <a:endParaRPr lang="en-US" sz="1600" b="1" dirty="0"/>
          </a:p>
          <a:p>
            <a:pPr>
              <a:buFontTx/>
              <a:buChar char="•"/>
            </a:pPr>
            <a:r>
              <a:rPr lang="en-US" sz="1600" dirty="0"/>
              <a:t>Modified cross error check, so that data with innovation (o-f) greater than 20 m/s are rejected</a:t>
            </a:r>
          </a:p>
          <a:p>
            <a:pPr>
              <a:buFontTx/>
              <a:buChar char="•"/>
            </a:pPr>
            <a:r>
              <a:rPr lang="en-US" sz="1600" dirty="0"/>
              <a:t>Retuned observation error, so that the error gradually increases as o-f increases</a:t>
            </a:r>
          </a:p>
          <a:p>
            <a:pPr>
              <a:buFontTx/>
              <a:buChar char="•"/>
            </a:pPr>
            <a:r>
              <a:rPr lang="en-US" sz="1600" dirty="0"/>
              <a:t>To deal with </a:t>
            </a:r>
            <a:r>
              <a:rPr lang="en-US" sz="1600" dirty="0" err="1"/>
              <a:t>asynchronism</a:t>
            </a:r>
            <a:r>
              <a:rPr lang="en-US" sz="1600" dirty="0"/>
              <a:t> of TDR data, FGAT</a:t>
            </a:r>
            <a:r>
              <a:rPr lang="en-US" sz="1600" dirty="0">
                <a:solidFill>
                  <a:srgbClr val="0000CC"/>
                </a:solidFill>
              </a:rPr>
              <a:t>*</a:t>
            </a:r>
            <a:r>
              <a:rPr lang="en-US" sz="1600" dirty="0"/>
              <a:t> (First Guess at Appreciated Time) is used</a:t>
            </a:r>
          </a:p>
          <a:p>
            <a:pPr>
              <a:buFontTx/>
              <a:buChar char="•"/>
            </a:pPr>
            <a:r>
              <a:rPr lang="en-US" sz="1600" dirty="0"/>
              <a:t>Assimilation time window – analysis time ±3 hours</a:t>
            </a:r>
          </a:p>
          <a:p>
            <a:pPr>
              <a:buFontTx/>
              <a:buChar char="•"/>
            </a:pPr>
            <a:r>
              <a:rPr lang="en-US" sz="1600" dirty="0"/>
              <a:t>Data thinned at 9 km resolution</a:t>
            </a:r>
          </a:p>
          <a:p>
            <a:pPr>
              <a:buFontTx/>
              <a:buChar char="•"/>
            </a:pPr>
            <a:r>
              <a:rPr lang="en-US" sz="1600" dirty="0"/>
              <a:t>Reject data dump, if located at the ends of the assimilation window</a:t>
            </a:r>
          </a:p>
          <a:p>
            <a:endParaRPr lang="en-US" sz="1600" dirty="0"/>
          </a:p>
          <a:p>
            <a:pPr>
              <a:buFont typeface="Wingdings" pitchFamily="2" charset="2"/>
              <a:buChar char="v"/>
            </a:pPr>
            <a:r>
              <a:rPr lang="en-US" sz="1600" b="1" dirty="0"/>
              <a:t>Other data </a:t>
            </a:r>
            <a:r>
              <a:rPr lang="en-US" sz="1600" b="1" dirty="0" smtClean="0"/>
              <a:t>assimilated:</a:t>
            </a:r>
            <a:endParaRPr lang="en-US" sz="1600" b="1" dirty="0"/>
          </a:p>
          <a:p>
            <a:pPr>
              <a:buFontTx/>
              <a:buChar char="•"/>
            </a:pPr>
            <a:r>
              <a:rPr lang="en-US" sz="1600" dirty="0"/>
              <a:t>All conventional data, except </a:t>
            </a:r>
            <a:r>
              <a:rPr lang="en-US" sz="1600" dirty="0" err="1"/>
              <a:t>dropsonde</a:t>
            </a:r>
            <a:r>
              <a:rPr lang="en-US" sz="1600" dirty="0"/>
              <a:t> wind within radius=max(111km, 3*RMW) and surface pressure data within vortex area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2800"/>
              <a:t>Track and intensity errors for all cycles of Isaac</a:t>
            </a:r>
          </a:p>
        </p:txBody>
      </p:sp>
      <p:pic>
        <p:nvPicPr>
          <p:cNvPr id="3079" name="Picture 7" descr="ISAAC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09800"/>
            <a:ext cx="3932238" cy="294917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8" descr="ISAAC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209800"/>
            <a:ext cx="3930650" cy="2947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3300"/>
                </a:solidFill>
              </a:rPr>
              <a:t>Track and intensity errors for cycles with TDR data</a:t>
            </a:r>
          </a:p>
        </p:txBody>
      </p:sp>
      <p:pic>
        <p:nvPicPr>
          <p:cNvPr id="9223" name="Picture 7" descr="TDRP_ISAAC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1250355"/>
            <a:ext cx="3932238" cy="294917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4" name="Picture 8" descr="TDRP_ISAAC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150" y="1250950"/>
            <a:ext cx="3930650" cy="2947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5181600" y="3352800"/>
            <a:ext cx="17526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0" y="2438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Intensity improvements through 60hr </a:t>
            </a:r>
            <a:r>
              <a:rPr lang="en-US" dirty="0" err="1" smtClean="0"/>
              <a:t>fcst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Rectangle 11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FF3300"/>
                </a:solidFill>
              </a:rPr>
              <a:t>Track and intensity biases for cycles with TDR data</a:t>
            </a:r>
          </a:p>
        </p:txBody>
      </p:sp>
      <p:pic>
        <p:nvPicPr>
          <p:cNvPr id="11272" name="Picture 8" descr="TDRP_ISAAC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3" name="Picture 9" descr="TDRP_ISAAC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175" y="1600200"/>
            <a:ext cx="2914650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4" name="Picture 10" descr="TDRP_ISAAC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117" y="3938588"/>
            <a:ext cx="2916766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685800" y="3619500"/>
            <a:ext cx="17526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4343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Reduced intensity bias with TDRP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40" name="Group 12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59971364"/>
              </p:ext>
            </p:extLst>
          </p:nvPr>
        </p:nvGraphicFramePr>
        <p:xfrm>
          <a:off x="457200" y="1066800"/>
          <a:ext cx="8229600" cy="4800602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of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2012082300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53606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negative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2012082312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63741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neutral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2012082400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28095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neutral to negative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2012082412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17519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neutral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2012082700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neutral to positive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2012082712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65711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positive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2012082800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54086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positive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2012082812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71521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positive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2012082900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29115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neutral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86000" y="4572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No. of TDR Data Points Assimilated, and impact of TDR on HWRF Forecasts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Early stages of TS Isaac with TDR DA (Aug. 23, 00Z)</a:t>
            </a:r>
            <a:endParaRPr lang="en-US" sz="2400" dirty="0"/>
          </a:p>
        </p:txBody>
      </p:sp>
      <p:pic>
        <p:nvPicPr>
          <p:cNvPr id="23560" name="Picture 8" descr="ISAAC09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33600"/>
            <a:ext cx="4038600" cy="3028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61" name="Picture 9" descr="ISAAC09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175" y="1600200"/>
            <a:ext cx="2914650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62" name="Picture 10" descr="ISAAC09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117" y="3938588"/>
            <a:ext cx="2916766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2286000" y="3581400"/>
            <a:ext cx="304800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 cycle showing better Intensity </a:t>
            </a:r>
            <a:r>
              <a:rPr lang="en-US" sz="2000" dirty="0" smtClean="0"/>
              <a:t>forecast with </a:t>
            </a:r>
            <a:r>
              <a:rPr lang="en-US" sz="2000" dirty="0"/>
              <a:t>TDR data (2012082700)</a:t>
            </a:r>
          </a:p>
        </p:txBody>
      </p:sp>
      <p:pic>
        <p:nvPicPr>
          <p:cNvPr id="21512" name="Picture 8" descr="ISAAC09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3" name="Picture 9" descr="ISAAC09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175" y="1600200"/>
            <a:ext cx="2914650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4" name="Picture 10" descr="ISAAC09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117" y="3938588"/>
            <a:ext cx="2916766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2133600" y="4267200"/>
            <a:ext cx="1524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76400" y="46482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Westward track bias</a:t>
            </a:r>
            <a:endParaRPr lang="en-U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7" name="Picture 9" descr="ISAAC09l_d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850" y="990600"/>
            <a:ext cx="2339975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9" name="Picture 11" descr="ISAAC09l_d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49650" y="1014413"/>
            <a:ext cx="2252663" cy="2185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8" name="Picture 10" descr="ISAAC09l_d0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238" y="3962400"/>
            <a:ext cx="2341562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80" name="Picture 12" descr="ISAAC09l_d0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1400" y="3962400"/>
            <a:ext cx="2254250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81" name="Picture 13" descr="ISAAC09l_d0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1014413"/>
            <a:ext cx="2578100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2" name="Picture 14" descr="ISAAC09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14" r="65730"/>
          <a:stretch>
            <a:fillRect/>
          </a:stretch>
        </p:blipFill>
        <p:spPr bwMode="auto">
          <a:xfrm>
            <a:off x="6172200" y="3810000"/>
            <a:ext cx="2819400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2971800" y="471488"/>
            <a:ext cx="3810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first guess</a:t>
            </a: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2971800" y="3429000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analysis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4114800" y="152400"/>
            <a:ext cx="2590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2012082700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198</TotalTime>
  <Words>414</Words>
  <Application>Microsoft Office PowerPoint</Application>
  <PresentationFormat>On-screen Show (4:3)</PresentationFormat>
  <Paragraphs>83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Wingdings</vt:lpstr>
      <vt:lpstr>Arial Unicode MS</vt:lpstr>
      <vt:lpstr>Aspect</vt:lpstr>
      <vt:lpstr>Drawing</vt:lpstr>
      <vt:lpstr>Operational HWRF Parallel Runs with TDR Data Assimilation for Hurricane Isaac</vt:lpstr>
      <vt:lpstr>Assimilation System</vt:lpstr>
      <vt:lpstr>Track and intensity errors for all cycles of Isaac</vt:lpstr>
      <vt:lpstr>Track and intensity errors for cycles with TDR data</vt:lpstr>
      <vt:lpstr>Track and intensity biases for cycles with TDR data</vt:lpstr>
      <vt:lpstr>PowerPoint Presentation</vt:lpstr>
      <vt:lpstr>Early stages of TS Isaac with TDR DA (Aug. 23, 00Z)</vt:lpstr>
      <vt:lpstr>A cycle showing better Intensity forecast with TDR data (2012082700)</vt:lpstr>
      <vt:lpstr>PowerPoint Presentation</vt:lpstr>
      <vt:lpstr>PowerPoint Presentation</vt:lpstr>
      <vt:lpstr>PowerPoint Presentation</vt:lpstr>
      <vt:lpstr>Better track and intensity forecast with TDR data</vt:lpstr>
      <vt:lpstr>Better track and intensity forecast with TDR data</vt:lpstr>
      <vt:lpstr>Science questions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mtong</dc:creator>
  <cp:lastModifiedBy>Vijay T. Tallapragada</cp:lastModifiedBy>
  <cp:revision>9</cp:revision>
  <dcterms:created xsi:type="dcterms:W3CDTF">2012-09-05T00:50:23Z</dcterms:created>
  <dcterms:modified xsi:type="dcterms:W3CDTF">2012-09-05T13:49:36Z</dcterms:modified>
</cp:coreProperties>
</file>