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01" r:id="rId2"/>
    <p:sldId id="303" r:id="rId3"/>
    <p:sldId id="305" r:id="rId4"/>
    <p:sldId id="307" r:id="rId5"/>
    <p:sldId id="306" r:id="rId6"/>
    <p:sldId id="308" r:id="rId7"/>
    <p:sldId id="309" r:id="rId8"/>
    <p:sldId id="31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800"/>
    <a:srgbClr val="C80000"/>
    <a:srgbClr val="B40000"/>
    <a:srgbClr val="9A0000"/>
    <a:srgbClr val="BCFABC"/>
    <a:srgbClr val="F8F9BD"/>
    <a:srgbClr val="F8FD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97" autoAdjust="0"/>
    <p:restoredTop sz="94660"/>
  </p:normalViewPr>
  <p:slideViewPr>
    <p:cSldViewPr snapToGrid="0" snapToObjects="1">
      <p:cViewPr varScale="1">
        <p:scale>
          <a:sx n="197" d="100"/>
          <a:sy n="197" d="100"/>
        </p:scale>
        <p:origin x="-1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AE30D-6F51-7442-991C-E69743F62840}" type="datetime1">
              <a:rPr lang="en-US"/>
              <a:pPr>
                <a:defRPr/>
              </a:pPr>
              <a:t>7/26/12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Aksoy, 19 Jan. 2010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535BB-ADB8-2F42-8F63-56DD0AC0D1AA}" type="datetime1">
              <a:rPr lang="en-US"/>
              <a:pPr>
                <a:defRPr/>
              </a:pPr>
              <a:t>7/26/12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Aksoy, 19 Jan. 2010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7B894-90BC-A046-9814-AEC9839CDB0A}" type="datetime1">
              <a:rPr lang="en-US"/>
              <a:pPr>
                <a:defRPr/>
              </a:pPr>
              <a:t>7/26/12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Aksoy, 19 Jan. 2010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1F4EAD7-E0CA-7749-9EAC-E17B22D71479}" type="datetime1">
              <a:rPr lang="en-US"/>
              <a:pPr>
                <a:defRPr/>
              </a:pPr>
              <a:t>7/26/12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6248400" y="6492875"/>
            <a:ext cx="2895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Aksoy, 19 Jan. 2010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0F8ED-CA63-344A-B3CD-E4111DCBC618}" type="datetime1">
              <a:rPr lang="en-US"/>
              <a:pPr>
                <a:defRPr/>
              </a:pPr>
              <a:t>7/26/12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Aksoy, 19 Jan. 2010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2A46F-3FB8-6349-8430-1E5E85667436}" type="datetime1">
              <a:rPr lang="en-US"/>
              <a:pPr>
                <a:defRPr/>
              </a:pPr>
              <a:t>7/26/12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Aksoy, 19 Jan. 2010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D9643-28C0-8A45-8AFF-78B99DBDD729}" type="datetime1">
              <a:rPr lang="en-US"/>
              <a:pPr>
                <a:defRPr/>
              </a:pPr>
              <a:t>7/26/12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Aksoy, 19 Jan. 2010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6533B-270B-4742-AA32-CC3F65B0BE94}" type="datetime1">
              <a:rPr lang="en-US"/>
              <a:pPr>
                <a:defRPr/>
              </a:pPr>
              <a:t>7/26/12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Aksoy, 19 Jan. 2010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2C864-544D-F94F-B398-3265CA0EB202}" type="datetime1">
              <a:rPr lang="en-US"/>
              <a:pPr>
                <a:defRPr/>
              </a:pPr>
              <a:t>7/26/12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Aksoy, 19 Jan. 2010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9E29B-5C7E-4948-9CEA-8F4E39F4EFB4}" type="datetime1">
              <a:rPr lang="en-US"/>
              <a:pPr>
                <a:defRPr/>
              </a:pPr>
              <a:t>7/26/12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Aksoy, 19 Jan. 2010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91CBB-D574-3546-A159-9312052E9D33}" type="datetime1">
              <a:rPr lang="en-US"/>
              <a:pPr>
                <a:defRPr/>
              </a:pPr>
              <a:t>7/26/12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Aksoy, 19 Jan. 2010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C474C-4D84-4D4B-91BE-9C8ED853BFEB}" type="datetime1">
              <a:rPr lang="en-US"/>
              <a:pPr>
                <a:defRPr/>
              </a:pPr>
              <a:t>7/26/12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Aksoy, 19 Jan. 2010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00584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107" charset="0"/>
                <a:ea typeface="ＭＳ Ｐゴシック" pitchFamily="-107" charset="-128"/>
                <a:cs typeface="ＭＳ Ｐゴシック" pitchFamily="-107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14DA94-D8DD-B34F-9388-914841732C87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6492875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Calibri" pitchFamily="34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prstClr val="black"/>
                </a:solidFill>
              </a:rPr>
              <a:t>Aksoy, 19 Jan. 2010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8.png"/><Relationship Id="rId3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/>
          </p:cNvSpPr>
          <p:nvPr>
            <p:ph type="title"/>
          </p:nvPr>
        </p:nvSpPr>
        <p:spPr>
          <a:xfrm>
            <a:off x="0" y="100584"/>
            <a:ext cx="9144000" cy="1143000"/>
          </a:xfrm>
        </p:spPr>
        <p:txBody>
          <a:bodyPr/>
          <a:lstStyle/>
          <a:p>
            <a:r>
              <a:rPr lang="en-US" sz="2800" dirty="0" smtClean="0"/>
              <a:t>Storm-Relative Tropical Cyclone DA: Motivation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000" i="1" dirty="0" smtClean="0"/>
              <a:t>(Aksoy 2012, MWR</a:t>
            </a:r>
            <a:r>
              <a:rPr lang="en-US" sz="2400" i="1" dirty="0" smtClean="0"/>
              <a:t>)</a:t>
            </a:r>
            <a:endParaRPr lang="en-US" sz="2400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40" y="1182631"/>
            <a:ext cx="2843879" cy="43191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28515" y="1762470"/>
            <a:ext cx="45720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PDF of storm speed:</a:t>
            </a:r>
          </a:p>
          <a:p>
            <a:pPr algn="ctr"/>
            <a:r>
              <a:rPr lang="en-US" dirty="0" smtClean="0"/>
              <a:t>All 1970-2010 Atlantic tropical cyclones with</a:t>
            </a:r>
          </a:p>
          <a:p>
            <a:pPr algn="ctr"/>
            <a:r>
              <a:rPr lang="en-US" dirty="0" smtClean="0"/>
              <a:t>central pressure less than 990 </a:t>
            </a:r>
            <a:r>
              <a:rPr lang="en-US" dirty="0" err="1" smtClean="0"/>
              <a:t>hPa</a:t>
            </a:r>
            <a:endParaRPr lang="en-US" dirty="0"/>
          </a:p>
        </p:txBody>
      </p:sp>
      <p:cxnSp>
        <p:nvCxnSpPr>
          <p:cNvPr id="6" name="Straight Arrow Connector 5"/>
          <p:cNvCxnSpPr>
            <a:stCxn id="3" idx="1"/>
          </p:cNvCxnSpPr>
          <p:nvPr/>
        </p:nvCxnSpPr>
        <p:spPr>
          <a:xfrm flipH="1">
            <a:off x="3154402" y="2224135"/>
            <a:ext cx="774113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med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3" idx="2"/>
            <a:endCxn id="12" idx="0"/>
          </p:cNvCxnSpPr>
          <p:nvPr/>
        </p:nvCxnSpPr>
        <p:spPr>
          <a:xfrm>
            <a:off x="6214515" y="2685800"/>
            <a:ext cx="0" cy="1142675"/>
          </a:xfrm>
          <a:prstGeom prst="straightConnector1">
            <a:avLst/>
          </a:prstGeom>
          <a:ln w="19050">
            <a:solidFill>
              <a:schemeClr val="tx1"/>
            </a:solidFill>
            <a:tailEnd type="arrow" w="med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928515" y="3828475"/>
            <a:ext cx="45720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CDF of distance traveled / RMW:</a:t>
            </a:r>
          </a:p>
          <a:p>
            <a:pPr algn="ctr"/>
            <a:r>
              <a:rPr lang="en-US" dirty="0" smtClean="0"/>
              <a:t>If storm speed is converted to distance using a</a:t>
            </a:r>
          </a:p>
          <a:p>
            <a:pPr algn="ctr"/>
            <a:r>
              <a:rPr lang="en-US" dirty="0" smtClean="0"/>
              <a:t>2-h possible separation between </a:t>
            </a:r>
            <a:r>
              <a:rPr lang="en-US" dirty="0" err="1" smtClean="0"/>
              <a:t>obs</a:t>
            </a:r>
            <a:r>
              <a:rPr lang="en-US" dirty="0" smtClean="0"/>
              <a:t> and </a:t>
            </a:r>
            <a:r>
              <a:rPr lang="en-US" dirty="0" err="1" smtClean="0"/>
              <a:t>ctr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and normalized by RMW</a:t>
            </a:r>
          </a:p>
        </p:txBody>
      </p:sp>
      <p:cxnSp>
        <p:nvCxnSpPr>
          <p:cNvPr id="15" name="Straight Arrow Connector 14"/>
          <p:cNvCxnSpPr>
            <a:stCxn id="12" idx="1"/>
          </p:cNvCxnSpPr>
          <p:nvPr/>
        </p:nvCxnSpPr>
        <p:spPr>
          <a:xfrm flipH="1">
            <a:off x="3154403" y="4428640"/>
            <a:ext cx="77411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med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066186" y="5740417"/>
            <a:ext cx="4724370" cy="92333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285750" indent="-285750" algn="ctr">
              <a:buFont typeface="Symbol" charset="0"/>
              <a:buChar char=""/>
            </a:pPr>
            <a:r>
              <a:rPr lang="en-US" dirty="0" smtClean="0"/>
              <a:t>For ~40% of the TCs considered, DA would be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carried out using observations that are</a:t>
            </a:r>
            <a:br>
              <a:rPr lang="en-US" dirty="0" smtClean="0"/>
            </a:br>
            <a:r>
              <a:rPr lang="en-US" dirty="0" smtClean="0"/>
              <a:t>more than 1 RMW apart!</a:t>
            </a:r>
          </a:p>
        </p:txBody>
      </p:sp>
    </p:spTree>
    <p:extLst>
      <p:ext uri="{BB962C8B-B14F-4D97-AF65-F5344CB8AC3E}">
        <p14:creationId xmlns:p14="http://schemas.microsoft.com/office/powerpoint/2010/main" val="97354329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/>
          </p:cNvSpPr>
          <p:nvPr>
            <p:ph type="title"/>
          </p:nvPr>
        </p:nvSpPr>
        <p:spPr>
          <a:xfrm>
            <a:off x="457200" y="100584"/>
            <a:ext cx="8229600" cy="1143000"/>
          </a:xfrm>
        </p:spPr>
        <p:txBody>
          <a:bodyPr/>
          <a:lstStyle/>
          <a:p>
            <a:r>
              <a:rPr lang="en-US" sz="2800" dirty="0" smtClean="0"/>
              <a:t>Horizontal Distribution of Observations:</a:t>
            </a:r>
            <a:br>
              <a:rPr lang="en-US" sz="2800" dirty="0" smtClean="0"/>
            </a:br>
            <a:r>
              <a:rPr lang="en-US" sz="2800" dirty="0" smtClean="0"/>
              <a:t>Earth-Relative vs. Storm-Relative</a:t>
            </a:r>
            <a:endParaRPr lang="en-US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258" y="1417192"/>
            <a:ext cx="5113276" cy="5113276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 rot="14440743">
            <a:off x="2988673" y="2894866"/>
            <a:ext cx="1929094" cy="1091017"/>
          </a:xfrm>
          <a:prstGeom prst="ellipse">
            <a:avLst/>
          </a:prstGeom>
          <a:noFill/>
          <a:ln w="25400">
            <a:solidFill>
              <a:srgbClr val="8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893798" y="2063302"/>
            <a:ext cx="2510911" cy="369332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800000"/>
                </a:solidFill>
              </a:rPr>
              <a:t>Cycle 2 - Downwind Leg: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31637" y="2820578"/>
            <a:ext cx="2635232" cy="1200329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800000"/>
                </a:solidFill>
              </a:rPr>
              <a:t>Earth-relative:</a:t>
            </a:r>
          </a:p>
          <a:p>
            <a:pPr algn="ctr"/>
            <a:r>
              <a:rPr lang="en-US" dirty="0" smtClean="0">
                <a:solidFill>
                  <a:srgbClr val="800000"/>
                </a:solidFill>
              </a:rPr>
              <a:t>Observations limited in</a:t>
            </a:r>
          </a:p>
          <a:p>
            <a:pPr algn="ctr"/>
            <a:r>
              <a:rPr lang="en-US" dirty="0" smtClean="0">
                <a:solidFill>
                  <a:srgbClr val="800000"/>
                </a:solidFill>
              </a:rPr>
              <a:t>geographical location and</a:t>
            </a:r>
          </a:p>
          <a:p>
            <a:pPr algn="ctr"/>
            <a:r>
              <a:rPr lang="en-US" dirty="0" smtClean="0">
                <a:solidFill>
                  <a:srgbClr val="800000"/>
                </a:solidFill>
              </a:rPr>
              <a:t>away from storm center</a:t>
            </a:r>
          </a:p>
        </p:txBody>
      </p:sp>
      <p:sp>
        <p:nvSpPr>
          <p:cNvPr id="8" name="Oval 7"/>
          <p:cNvSpPr/>
          <p:nvPr/>
        </p:nvSpPr>
        <p:spPr>
          <a:xfrm rot="10800000">
            <a:off x="1782732" y="4280265"/>
            <a:ext cx="2181964" cy="1329568"/>
          </a:xfrm>
          <a:prstGeom prst="ellipse">
            <a:avLst/>
          </a:prstGeom>
          <a:noFill/>
          <a:ln w="25400">
            <a:solidFill>
              <a:srgbClr val="800000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833397" y="4409505"/>
            <a:ext cx="2633472" cy="1200329"/>
          </a:xfrm>
          <a:prstGeom prst="rect">
            <a:avLst/>
          </a:prstGeom>
          <a:noFill/>
          <a:ln w="25400">
            <a:solidFill>
              <a:srgbClr val="800000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800000"/>
                </a:solidFill>
              </a:rPr>
              <a:t>Storm-relative:</a:t>
            </a:r>
          </a:p>
          <a:p>
            <a:pPr algn="ctr"/>
            <a:r>
              <a:rPr lang="en-US" dirty="0" smtClean="0">
                <a:solidFill>
                  <a:srgbClr val="800000"/>
                </a:solidFill>
              </a:rPr>
              <a:t>Observations more</a:t>
            </a:r>
            <a:br>
              <a:rPr lang="en-US" dirty="0" smtClean="0">
                <a:solidFill>
                  <a:srgbClr val="800000"/>
                </a:solidFill>
              </a:rPr>
            </a:br>
            <a:r>
              <a:rPr lang="en-US" dirty="0" smtClean="0">
                <a:solidFill>
                  <a:srgbClr val="800000"/>
                </a:solidFill>
              </a:rPr>
              <a:t>uniformly distributed</a:t>
            </a:r>
            <a:br>
              <a:rPr lang="en-US" dirty="0" smtClean="0">
                <a:solidFill>
                  <a:srgbClr val="800000"/>
                </a:solidFill>
              </a:rPr>
            </a:br>
            <a:r>
              <a:rPr lang="en-US" dirty="0" smtClean="0">
                <a:solidFill>
                  <a:srgbClr val="800000"/>
                </a:solidFill>
              </a:rPr>
              <a:t>around the vortex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4676775" y="3420624"/>
            <a:ext cx="1154862" cy="0"/>
          </a:xfrm>
          <a:prstGeom prst="straightConnector1">
            <a:avLst/>
          </a:prstGeom>
          <a:ln w="25400">
            <a:solidFill>
              <a:srgbClr val="800000"/>
            </a:solidFill>
            <a:tailEnd type="arrow" w="med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676775" y="5004258"/>
            <a:ext cx="1154862" cy="0"/>
          </a:xfrm>
          <a:prstGeom prst="straightConnector1">
            <a:avLst/>
          </a:prstGeom>
          <a:ln w="25400">
            <a:solidFill>
              <a:srgbClr val="800000"/>
            </a:solidFill>
            <a:prstDash val="dash"/>
            <a:tailEnd type="arrow" w="med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45335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/>
          </p:cNvSpPr>
          <p:nvPr>
            <p:ph type="title"/>
          </p:nvPr>
        </p:nvSpPr>
        <p:spPr>
          <a:xfrm>
            <a:off x="457200" y="100584"/>
            <a:ext cx="8229600" cy="1143000"/>
          </a:xfrm>
        </p:spPr>
        <p:txBody>
          <a:bodyPr/>
          <a:lstStyle/>
          <a:p>
            <a:r>
              <a:rPr lang="en-US" sz="2800" dirty="0" smtClean="0"/>
              <a:t>Number of Observations Assimilated</a:t>
            </a:r>
            <a:br>
              <a:rPr lang="en-US" sz="2800" dirty="0" smtClean="0"/>
            </a:br>
            <a:r>
              <a:rPr lang="en-US" sz="2800" dirty="0" smtClean="0"/>
              <a:t>per Assimilation Cycle:</a:t>
            </a:r>
            <a:br>
              <a:rPr lang="en-US" sz="2800" dirty="0" smtClean="0"/>
            </a:br>
            <a:r>
              <a:rPr lang="en-US" sz="2800" dirty="0" smtClean="0"/>
              <a:t>Earth-Relative vs. Storm-Relative</a:t>
            </a:r>
            <a:endParaRPr lang="en-US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192" y="2175992"/>
            <a:ext cx="5113275" cy="4025691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 rot="10800000">
            <a:off x="1299329" y="3089625"/>
            <a:ext cx="3780857" cy="360422"/>
          </a:xfrm>
          <a:prstGeom prst="ellipse">
            <a:avLst/>
          </a:prstGeom>
          <a:noFill/>
          <a:ln w="25400">
            <a:solidFill>
              <a:srgbClr val="8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825064" y="2529481"/>
            <a:ext cx="2757636" cy="1477328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800000"/>
                </a:solidFill>
              </a:rPr>
              <a:t>Storm-relative:</a:t>
            </a:r>
          </a:p>
          <a:p>
            <a:pPr algn="ctr"/>
            <a:r>
              <a:rPr lang="en-US" dirty="0" smtClean="0">
                <a:solidFill>
                  <a:srgbClr val="800000"/>
                </a:solidFill>
              </a:rPr>
              <a:t>More uniform geographical</a:t>
            </a:r>
            <a:br>
              <a:rPr lang="en-US" dirty="0" smtClean="0">
                <a:solidFill>
                  <a:srgbClr val="800000"/>
                </a:solidFill>
              </a:rPr>
            </a:br>
            <a:r>
              <a:rPr lang="en-US" dirty="0" smtClean="0">
                <a:solidFill>
                  <a:srgbClr val="800000"/>
                </a:solidFill>
              </a:rPr>
              <a:t>distribution leads to better</a:t>
            </a:r>
            <a:br>
              <a:rPr lang="en-US" dirty="0" smtClean="0">
                <a:solidFill>
                  <a:srgbClr val="800000"/>
                </a:solidFill>
              </a:rPr>
            </a:br>
            <a:r>
              <a:rPr lang="en-US" dirty="0" smtClean="0">
                <a:solidFill>
                  <a:srgbClr val="800000"/>
                </a:solidFill>
              </a:rPr>
              <a:t>cycle-to-cycle number of</a:t>
            </a:r>
            <a:br>
              <a:rPr lang="en-US" dirty="0" smtClean="0">
                <a:solidFill>
                  <a:srgbClr val="800000"/>
                </a:solidFill>
              </a:rPr>
            </a:br>
            <a:r>
              <a:rPr lang="en-US" dirty="0" smtClean="0">
                <a:solidFill>
                  <a:srgbClr val="800000"/>
                </a:solidFill>
              </a:rPr>
              <a:t>observation consistency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5369286" y="3266087"/>
            <a:ext cx="455778" cy="0"/>
          </a:xfrm>
          <a:prstGeom prst="straightConnector1">
            <a:avLst/>
          </a:prstGeom>
          <a:ln w="25400">
            <a:solidFill>
              <a:srgbClr val="800000"/>
            </a:solidFill>
            <a:tailEnd type="arrow" w="med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044975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/>
          </p:cNvSpPr>
          <p:nvPr>
            <p:ph type="title"/>
          </p:nvPr>
        </p:nvSpPr>
        <p:spPr>
          <a:xfrm>
            <a:off x="457200" y="100584"/>
            <a:ext cx="8229600" cy="1143000"/>
          </a:xfrm>
        </p:spPr>
        <p:txBody>
          <a:bodyPr/>
          <a:lstStyle/>
          <a:p>
            <a:r>
              <a:rPr lang="en-US" sz="2800" dirty="0" smtClean="0"/>
              <a:t>Impact of Earth</a:t>
            </a:r>
            <a:r>
              <a:rPr lang="en-US" sz="2800" dirty="0" smtClean="0"/>
              <a:t>-Relative vs. Storm-</a:t>
            </a:r>
            <a:r>
              <a:rPr lang="en-US" sz="2800" dirty="0" smtClean="0"/>
              <a:t>Relative</a:t>
            </a:r>
            <a:br>
              <a:rPr lang="en-US" sz="2800" dirty="0" smtClean="0"/>
            </a:br>
            <a:r>
              <a:rPr lang="en-US" sz="2800" dirty="0" smtClean="0"/>
              <a:t>Processing of Observations:</a:t>
            </a:r>
            <a:br>
              <a:rPr lang="en-US" sz="2800" dirty="0" smtClean="0"/>
            </a:br>
            <a:r>
              <a:rPr lang="en-US" sz="2800" dirty="0" smtClean="0"/>
              <a:t>Preliminary Real-Data Results with 11 Earl (2010) Cases</a:t>
            </a:r>
            <a:endParaRPr lang="en-US" sz="2800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811608"/>
            <a:ext cx="8229600" cy="4314555"/>
          </a:xfrm>
        </p:spPr>
        <p:txBody>
          <a:bodyPr/>
          <a:lstStyle/>
          <a:p>
            <a:r>
              <a:rPr lang="en-US" dirty="0" smtClean="0"/>
              <a:t>Earth-relative processing:</a:t>
            </a:r>
          </a:p>
          <a:p>
            <a:pPr lvl="1"/>
            <a:r>
              <a:rPr lang="en-US" sz="2000" dirty="0" smtClean="0"/>
              <a:t>Process observations in -3h to +3h window relative to synoptic time</a:t>
            </a:r>
          </a:p>
          <a:p>
            <a:pPr lvl="1"/>
            <a:r>
              <a:rPr lang="en-US" sz="2000" dirty="0" smtClean="0"/>
              <a:t>Observations randomized within 1-h cycles</a:t>
            </a:r>
          </a:p>
          <a:p>
            <a:pPr lvl="1"/>
            <a:r>
              <a:rPr lang="en-US" sz="2000" dirty="0" smtClean="0"/>
              <a:t>All aircraft observations within window processed</a:t>
            </a:r>
          </a:p>
          <a:p>
            <a:pPr lvl="1"/>
            <a:endParaRPr lang="en-US" sz="2000" dirty="0" smtClean="0"/>
          </a:p>
          <a:p>
            <a:r>
              <a:rPr lang="en-US" dirty="0" smtClean="0"/>
              <a:t>Storm-relative processing:</a:t>
            </a:r>
          </a:p>
          <a:p>
            <a:pPr lvl="1"/>
            <a:r>
              <a:rPr lang="en-US" sz="2000" dirty="0"/>
              <a:t>Process observations in -3h to +3h window relative to synoptic time</a:t>
            </a:r>
          </a:p>
          <a:p>
            <a:pPr lvl="1"/>
            <a:r>
              <a:rPr lang="en-US" sz="2000" dirty="0"/>
              <a:t>Randomly re-distribute all observations to -2h to +2h hourly cycles</a:t>
            </a:r>
          </a:p>
          <a:p>
            <a:pPr lvl="1"/>
            <a:r>
              <a:rPr lang="en-US" sz="2000" dirty="0" smtClean="0"/>
              <a:t>Advect observations relative to the storm center of assimilation window</a:t>
            </a:r>
          </a:p>
          <a:p>
            <a:pPr lvl="1"/>
            <a:r>
              <a:rPr lang="en-US" sz="2000" dirty="0" smtClean="0"/>
              <a:t>All aircraft observations within window processed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9443263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/>
          </p:cNvSpPr>
          <p:nvPr>
            <p:ph type="title"/>
          </p:nvPr>
        </p:nvSpPr>
        <p:spPr>
          <a:xfrm>
            <a:off x="457200" y="100584"/>
            <a:ext cx="8229600" cy="1143000"/>
          </a:xfrm>
        </p:spPr>
        <p:txBody>
          <a:bodyPr/>
          <a:lstStyle/>
          <a:p>
            <a:r>
              <a:rPr lang="en-US" sz="2800" dirty="0" smtClean="0"/>
              <a:t>Impact of Earth</a:t>
            </a:r>
            <a:r>
              <a:rPr lang="en-US" sz="2800" dirty="0" smtClean="0"/>
              <a:t>-Relative vs. Storm-</a:t>
            </a:r>
            <a:r>
              <a:rPr lang="en-US" sz="2800" dirty="0" smtClean="0"/>
              <a:t>Relative</a:t>
            </a:r>
            <a:br>
              <a:rPr lang="en-US" sz="2800" dirty="0" smtClean="0"/>
            </a:br>
            <a:r>
              <a:rPr lang="en-US" sz="2800" dirty="0" smtClean="0"/>
              <a:t>Processing of Observations:</a:t>
            </a:r>
            <a:br>
              <a:rPr lang="en-US" sz="2800" dirty="0" smtClean="0"/>
            </a:br>
            <a:r>
              <a:rPr lang="en-US" sz="2800" dirty="0" smtClean="0"/>
              <a:t>Preliminary Real-Data Results with 11 Earl (2010) Cases</a:t>
            </a:r>
            <a:endParaRPr lang="en-US" sz="2800" dirty="0"/>
          </a:p>
        </p:txBody>
      </p:sp>
      <p:sp>
        <p:nvSpPr>
          <p:cNvPr id="8" name="Rectangle 2"/>
          <p:cNvSpPr txBox="1">
            <a:spLocks/>
          </p:cNvSpPr>
          <p:nvPr/>
        </p:nvSpPr>
        <p:spPr bwMode="auto">
          <a:xfrm>
            <a:off x="609600" y="1845394"/>
            <a:ext cx="8229600" cy="527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dirty="0" smtClean="0"/>
              <a:t>Intensity (m/s)</a:t>
            </a:r>
            <a:endParaRPr lang="en-US" sz="2800" dirty="0"/>
          </a:p>
        </p:txBody>
      </p:sp>
      <p:pic>
        <p:nvPicPr>
          <p:cNvPr id="2" name="Picture 1" descr="maxwspd_absdiff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2575498"/>
            <a:ext cx="4023092" cy="301731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4134" y="2575498"/>
            <a:ext cx="4023092" cy="3017318"/>
          </a:xfrm>
          <a:prstGeom prst="rect">
            <a:avLst/>
          </a:prstGeom>
        </p:spPr>
      </p:pic>
      <p:sp>
        <p:nvSpPr>
          <p:cNvPr id="10" name="Rectangle 2"/>
          <p:cNvSpPr txBox="1">
            <a:spLocks/>
          </p:cNvSpPr>
          <p:nvPr/>
        </p:nvSpPr>
        <p:spPr bwMode="auto">
          <a:xfrm>
            <a:off x="1290639" y="2365294"/>
            <a:ext cx="2364705" cy="420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dirty="0" smtClean="0"/>
              <a:t>Absolute Error</a:t>
            </a:r>
            <a:endParaRPr lang="en-US" sz="1800" dirty="0"/>
          </a:p>
        </p:txBody>
      </p:sp>
      <p:sp>
        <p:nvSpPr>
          <p:cNvPr id="11" name="Rectangle 2"/>
          <p:cNvSpPr txBox="1">
            <a:spLocks/>
          </p:cNvSpPr>
          <p:nvPr/>
        </p:nvSpPr>
        <p:spPr bwMode="auto">
          <a:xfrm>
            <a:off x="5317574" y="2365294"/>
            <a:ext cx="2364705" cy="420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dirty="0" smtClean="0"/>
              <a:t>Total Error (Bias)</a:t>
            </a:r>
            <a:endParaRPr lang="en-US" sz="18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3732705" y="6092418"/>
            <a:ext cx="1037937" cy="0"/>
          </a:xfrm>
          <a:prstGeom prst="line">
            <a:avLst/>
          </a:prstGeom>
          <a:ln w="19050">
            <a:solidFill>
              <a:srgbClr val="C8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732705" y="6405994"/>
            <a:ext cx="1037937" cy="0"/>
          </a:xfrm>
          <a:prstGeom prst="line">
            <a:avLst/>
          </a:prstGeom>
          <a:ln w="19050">
            <a:solidFill>
              <a:srgbClr val="00C8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2"/>
          <p:cNvSpPr txBox="1">
            <a:spLocks/>
          </p:cNvSpPr>
          <p:nvPr/>
        </p:nvSpPr>
        <p:spPr bwMode="auto">
          <a:xfrm>
            <a:off x="4763144" y="5920896"/>
            <a:ext cx="1935095" cy="420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1400" dirty="0" smtClean="0">
                <a:solidFill>
                  <a:srgbClr val="C80000"/>
                </a:solidFill>
              </a:rPr>
              <a:t>Earth-relative (7 cycles)</a:t>
            </a:r>
            <a:endParaRPr lang="en-US" sz="1400" dirty="0">
              <a:solidFill>
                <a:srgbClr val="C80000"/>
              </a:solidFill>
            </a:endParaRPr>
          </a:p>
        </p:txBody>
      </p:sp>
      <p:sp>
        <p:nvSpPr>
          <p:cNvPr id="16" name="Rectangle 2"/>
          <p:cNvSpPr txBox="1">
            <a:spLocks/>
          </p:cNvSpPr>
          <p:nvPr/>
        </p:nvSpPr>
        <p:spPr bwMode="auto">
          <a:xfrm>
            <a:off x="4770642" y="6227805"/>
            <a:ext cx="1935095" cy="420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1400" dirty="0" smtClean="0">
                <a:solidFill>
                  <a:srgbClr val="00C800"/>
                </a:solidFill>
              </a:rPr>
              <a:t>Storm-relative (5 cycles)</a:t>
            </a:r>
            <a:endParaRPr lang="en-US" sz="1400" dirty="0">
              <a:solidFill>
                <a:srgbClr val="00C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3306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/>
          </p:cNvSpPr>
          <p:nvPr>
            <p:ph type="title"/>
          </p:nvPr>
        </p:nvSpPr>
        <p:spPr>
          <a:xfrm>
            <a:off x="457200" y="100584"/>
            <a:ext cx="8229600" cy="1143000"/>
          </a:xfrm>
        </p:spPr>
        <p:txBody>
          <a:bodyPr/>
          <a:lstStyle/>
          <a:p>
            <a:r>
              <a:rPr lang="en-US" sz="2800" dirty="0" smtClean="0"/>
              <a:t>Impact of Earth</a:t>
            </a:r>
            <a:r>
              <a:rPr lang="en-US" sz="2800" dirty="0" smtClean="0"/>
              <a:t>-Relative vs. Storm-</a:t>
            </a:r>
            <a:r>
              <a:rPr lang="en-US" sz="2800" dirty="0" smtClean="0"/>
              <a:t>Relative</a:t>
            </a:r>
            <a:br>
              <a:rPr lang="en-US" sz="2800" dirty="0" smtClean="0"/>
            </a:br>
            <a:r>
              <a:rPr lang="en-US" sz="2800" dirty="0" smtClean="0"/>
              <a:t>Processing of Observations:</a:t>
            </a:r>
            <a:br>
              <a:rPr lang="en-US" sz="2800" dirty="0" smtClean="0"/>
            </a:br>
            <a:r>
              <a:rPr lang="en-US" sz="2800" dirty="0" smtClean="0"/>
              <a:t>Preliminary Real-Data Results with 11 Earl (2010) Cases</a:t>
            </a:r>
            <a:endParaRPr lang="en-US" sz="2800" dirty="0"/>
          </a:p>
        </p:txBody>
      </p:sp>
      <p:sp>
        <p:nvSpPr>
          <p:cNvPr id="8" name="Rectangle 2"/>
          <p:cNvSpPr txBox="1">
            <a:spLocks/>
          </p:cNvSpPr>
          <p:nvPr/>
        </p:nvSpPr>
        <p:spPr bwMode="auto">
          <a:xfrm>
            <a:off x="609600" y="1845394"/>
            <a:ext cx="8229600" cy="527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dirty="0" smtClean="0"/>
              <a:t>MSLP (hPa)</a:t>
            </a:r>
            <a:endParaRPr lang="en-US" sz="2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2575498"/>
            <a:ext cx="4023092" cy="301731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4134" y="2575498"/>
            <a:ext cx="4023091" cy="3017318"/>
          </a:xfrm>
          <a:prstGeom prst="rect">
            <a:avLst/>
          </a:prstGeom>
        </p:spPr>
      </p:pic>
      <p:sp>
        <p:nvSpPr>
          <p:cNvPr id="10" name="Rectangle 2"/>
          <p:cNvSpPr txBox="1">
            <a:spLocks/>
          </p:cNvSpPr>
          <p:nvPr/>
        </p:nvSpPr>
        <p:spPr bwMode="auto">
          <a:xfrm>
            <a:off x="1290639" y="2365294"/>
            <a:ext cx="2364705" cy="420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dirty="0" smtClean="0"/>
              <a:t>Absolute Error</a:t>
            </a:r>
            <a:endParaRPr lang="en-US" sz="1800" dirty="0"/>
          </a:p>
        </p:txBody>
      </p:sp>
      <p:sp>
        <p:nvSpPr>
          <p:cNvPr id="11" name="Rectangle 2"/>
          <p:cNvSpPr txBox="1">
            <a:spLocks/>
          </p:cNvSpPr>
          <p:nvPr/>
        </p:nvSpPr>
        <p:spPr bwMode="auto">
          <a:xfrm>
            <a:off x="5317574" y="2365294"/>
            <a:ext cx="2364705" cy="420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dirty="0" smtClean="0"/>
              <a:t>Total Error (Bias)</a:t>
            </a:r>
            <a:endParaRPr lang="en-US" sz="18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3732705" y="6092418"/>
            <a:ext cx="1037937" cy="0"/>
          </a:xfrm>
          <a:prstGeom prst="line">
            <a:avLst/>
          </a:prstGeom>
          <a:ln w="19050">
            <a:solidFill>
              <a:srgbClr val="C8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732705" y="6405994"/>
            <a:ext cx="1037937" cy="0"/>
          </a:xfrm>
          <a:prstGeom prst="line">
            <a:avLst/>
          </a:prstGeom>
          <a:ln w="19050">
            <a:solidFill>
              <a:srgbClr val="00C8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2"/>
          <p:cNvSpPr txBox="1">
            <a:spLocks/>
          </p:cNvSpPr>
          <p:nvPr/>
        </p:nvSpPr>
        <p:spPr bwMode="auto">
          <a:xfrm>
            <a:off x="4763144" y="5920896"/>
            <a:ext cx="1935095" cy="420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1400" dirty="0" smtClean="0">
                <a:solidFill>
                  <a:srgbClr val="C80000"/>
                </a:solidFill>
              </a:rPr>
              <a:t>Earth-relative (7 cycles)</a:t>
            </a:r>
            <a:endParaRPr lang="en-US" sz="1400" dirty="0">
              <a:solidFill>
                <a:srgbClr val="C80000"/>
              </a:solidFill>
            </a:endParaRPr>
          </a:p>
        </p:txBody>
      </p:sp>
      <p:sp>
        <p:nvSpPr>
          <p:cNvPr id="16" name="Rectangle 2"/>
          <p:cNvSpPr txBox="1">
            <a:spLocks/>
          </p:cNvSpPr>
          <p:nvPr/>
        </p:nvSpPr>
        <p:spPr bwMode="auto">
          <a:xfrm>
            <a:off x="4770642" y="6227805"/>
            <a:ext cx="1935095" cy="420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1400" dirty="0" smtClean="0">
                <a:solidFill>
                  <a:srgbClr val="00C800"/>
                </a:solidFill>
              </a:rPr>
              <a:t>Storm-relative (5 cycles)</a:t>
            </a:r>
            <a:endParaRPr lang="en-US" sz="1400" dirty="0">
              <a:solidFill>
                <a:srgbClr val="00C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71764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/>
          </p:cNvSpPr>
          <p:nvPr>
            <p:ph type="title"/>
          </p:nvPr>
        </p:nvSpPr>
        <p:spPr>
          <a:xfrm>
            <a:off x="457200" y="100584"/>
            <a:ext cx="8229600" cy="1143000"/>
          </a:xfrm>
        </p:spPr>
        <p:txBody>
          <a:bodyPr/>
          <a:lstStyle/>
          <a:p>
            <a:r>
              <a:rPr lang="en-US" sz="2800" dirty="0" smtClean="0"/>
              <a:t>Impact of Earth</a:t>
            </a:r>
            <a:r>
              <a:rPr lang="en-US" sz="2800" dirty="0" smtClean="0"/>
              <a:t>-Relative vs. Storm-</a:t>
            </a:r>
            <a:r>
              <a:rPr lang="en-US" sz="2800" dirty="0" smtClean="0"/>
              <a:t>Relative</a:t>
            </a:r>
            <a:br>
              <a:rPr lang="en-US" sz="2800" dirty="0" smtClean="0"/>
            </a:br>
            <a:r>
              <a:rPr lang="en-US" sz="2800" dirty="0" smtClean="0"/>
              <a:t>Processing of Observations:</a:t>
            </a:r>
            <a:br>
              <a:rPr lang="en-US" sz="2800" dirty="0" smtClean="0"/>
            </a:br>
            <a:r>
              <a:rPr lang="en-US" sz="2800" dirty="0" smtClean="0"/>
              <a:t>Preliminary Real-Data Results with 11 Earl (2010) Cases</a:t>
            </a:r>
            <a:endParaRPr lang="en-US" sz="2800" dirty="0"/>
          </a:p>
        </p:txBody>
      </p:sp>
      <p:sp>
        <p:nvSpPr>
          <p:cNvPr id="8" name="Rectangle 2"/>
          <p:cNvSpPr txBox="1">
            <a:spLocks/>
          </p:cNvSpPr>
          <p:nvPr/>
        </p:nvSpPr>
        <p:spPr bwMode="auto">
          <a:xfrm>
            <a:off x="609600" y="1845394"/>
            <a:ext cx="8229600" cy="527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dirty="0" smtClean="0"/>
              <a:t>Max. </a:t>
            </a:r>
            <a:r>
              <a:rPr lang="en-US" sz="2800" dirty="0" err="1" smtClean="0"/>
              <a:t>Azim</a:t>
            </a:r>
            <a:r>
              <a:rPr lang="en-US" sz="2800" dirty="0" smtClean="0"/>
              <a:t>. Avg. Tangential Wind Speed (m/s)</a:t>
            </a:r>
            <a:endParaRPr lang="en-US" sz="2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2575498"/>
            <a:ext cx="4023091" cy="301731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4134" y="2575498"/>
            <a:ext cx="4023091" cy="3017317"/>
          </a:xfrm>
          <a:prstGeom prst="rect">
            <a:avLst/>
          </a:prstGeom>
        </p:spPr>
      </p:pic>
      <p:sp>
        <p:nvSpPr>
          <p:cNvPr id="10" name="Rectangle 2"/>
          <p:cNvSpPr txBox="1">
            <a:spLocks/>
          </p:cNvSpPr>
          <p:nvPr/>
        </p:nvSpPr>
        <p:spPr bwMode="auto">
          <a:xfrm>
            <a:off x="1290639" y="2365294"/>
            <a:ext cx="2364705" cy="420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dirty="0" smtClean="0"/>
              <a:t>Absolute Error</a:t>
            </a:r>
            <a:endParaRPr lang="en-US" sz="1800" dirty="0"/>
          </a:p>
        </p:txBody>
      </p:sp>
      <p:sp>
        <p:nvSpPr>
          <p:cNvPr id="11" name="Rectangle 2"/>
          <p:cNvSpPr txBox="1">
            <a:spLocks/>
          </p:cNvSpPr>
          <p:nvPr/>
        </p:nvSpPr>
        <p:spPr bwMode="auto">
          <a:xfrm>
            <a:off x="5317574" y="2365294"/>
            <a:ext cx="2364705" cy="420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dirty="0" smtClean="0"/>
              <a:t>Total Error (Bias)</a:t>
            </a:r>
            <a:endParaRPr lang="en-US" sz="18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3732705" y="6092418"/>
            <a:ext cx="1037937" cy="0"/>
          </a:xfrm>
          <a:prstGeom prst="line">
            <a:avLst/>
          </a:prstGeom>
          <a:ln w="19050">
            <a:solidFill>
              <a:srgbClr val="C8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732705" y="6405994"/>
            <a:ext cx="1037937" cy="0"/>
          </a:xfrm>
          <a:prstGeom prst="line">
            <a:avLst/>
          </a:prstGeom>
          <a:ln w="19050">
            <a:solidFill>
              <a:srgbClr val="00C8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2"/>
          <p:cNvSpPr txBox="1">
            <a:spLocks/>
          </p:cNvSpPr>
          <p:nvPr/>
        </p:nvSpPr>
        <p:spPr bwMode="auto">
          <a:xfrm>
            <a:off x="4763144" y="5920896"/>
            <a:ext cx="1935095" cy="420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1400" dirty="0" smtClean="0">
                <a:solidFill>
                  <a:srgbClr val="C80000"/>
                </a:solidFill>
              </a:rPr>
              <a:t>Earth-relative (7 cycles)</a:t>
            </a:r>
            <a:endParaRPr lang="en-US" sz="1400" dirty="0">
              <a:solidFill>
                <a:srgbClr val="C80000"/>
              </a:solidFill>
            </a:endParaRPr>
          </a:p>
        </p:txBody>
      </p:sp>
      <p:sp>
        <p:nvSpPr>
          <p:cNvPr id="16" name="Rectangle 2"/>
          <p:cNvSpPr txBox="1">
            <a:spLocks/>
          </p:cNvSpPr>
          <p:nvPr/>
        </p:nvSpPr>
        <p:spPr bwMode="auto">
          <a:xfrm>
            <a:off x="4770642" y="6227805"/>
            <a:ext cx="1935095" cy="420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1400" dirty="0" smtClean="0">
                <a:solidFill>
                  <a:srgbClr val="00C800"/>
                </a:solidFill>
              </a:rPr>
              <a:t>Storm-relative (5 cycles)</a:t>
            </a:r>
            <a:endParaRPr lang="en-US" sz="1400" dirty="0">
              <a:solidFill>
                <a:srgbClr val="00C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4652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/>
          </p:cNvSpPr>
          <p:nvPr>
            <p:ph type="title"/>
          </p:nvPr>
        </p:nvSpPr>
        <p:spPr>
          <a:xfrm>
            <a:off x="457200" y="100584"/>
            <a:ext cx="8229600" cy="1143000"/>
          </a:xfrm>
        </p:spPr>
        <p:txBody>
          <a:bodyPr/>
          <a:lstStyle/>
          <a:p>
            <a:r>
              <a:rPr lang="en-US" sz="2800" dirty="0" smtClean="0"/>
              <a:t>Impact of Earth</a:t>
            </a:r>
            <a:r>
              <a:rPr lang="en-US" sz="2800" dirty="0" smtClean="0"/>
              <a:t>-Relative vs. Storm-</a:t>
            </a:r>
            <a:r>
              <a:rPr lang="en-US" sz="2800" dirty="0" smtClean="0"/>
              <a:t>Relative</a:t>
            </a:r>
            <a:br>
              <a:rPr lang="en-US" sz="2800" dirty="0" smtClean="0"/>
            </a:br>
            <a:r>
              <a:rPr lang="en-US" sz="2800" dirty="0" smtClean="0"/>
              <a:t>Processing of Observations:</a:t>
            </a:r>
            <a:br>
              <a:rPr lang="en-US" sz="2800" dirty="0" smtClean="0"/>
            </a:br>
            <a:r>
              <a:rPr lang="en-US" sz="2800" dirty="0" smtClean="0"/>
              <a:t>Preliminary Real-Data Results with 11 Earl (2010) Cases</a:t>
            </a:r>
            <a:endParaRPr lang="en-US" sz="2800" dirty="0"/>
          </a:p>
        </p:txBody>
      </p:sp>
      <p:sp>
        <p:nvSpPr>
          <p:cNvPr id="8" name="Rectangle 2"/>
          <p:cNvSpPr txBox="1">
            <a:spLocks/>
          </p:cNvSpPr>
          <p:nvPr/>
        </p:nvSpPr>
        <p:spPr bwMode="auto">
          <a:xfrm>
            <a:off x="609600" y="1845394"/>
            <a:ext cx="8229600" cy="527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800" dirty="0" smtClean="0"/>
              <a:t>RMW (km)</a:t>
            </a:r>
            <a:endParaRPr lang="en-US" sz="2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2575498"/>
            <a:ext cx="4023091" cy="301731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4135" y="2575498"/>
            <a:ext cx="4023089" cy="3017317"/>
          </a:xfrm>
          <a:prstGeom prst="rect">
            <a:avLst/>
          </a:prstGeom>
        </p:spPr>
      </p:pic>
      <p:sp>
        <p:nvSpPr>
          <p:cNvPr id="10" name="Rectangle 2"/>
          <p:cNvSpPr txBox="1">
            <a:spLocks/>
          </p:cNvSpPr>
          <p:nvPr/>
        </p:nvSpPr>
        <p:spPr bwMode="auto">
          <a:xfrm>
            <a:off x="1290639" y="2365294"/>
            <a:ext cx="2364705" cy="420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dirty="0" smtClean="0"/>
              <a:t>Absolute Error</a:t>
            </a:r>
            <a:endParaRPr lang="en-US" sz="1800" dirty="0"/>
          </a:p>
        </p:txBody>
      </p:sp>
      <p:sp>
        <p:nvSpPr>
          <p:cNvPr id="11" name="Rectangle 2"/>
          <p:cNvSpPr txBox="1">
            <a:spLocks/>
          </p:cNvSpPr>
          <p:nvPr/>
        </p:nvSpPr>
        <p:spPr bwMode="auto">
          <a:xfrm>
            <a:off x="5317574" y="2365294"/>
            <a:ext cx="2364705" cy="420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dirty="0" smtClean="0"/>
              <a:t>Total Error (Bias)</a:t>
            </a:r>
            <a:endParaRPr lang="en-US" sz="18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3732705" y="6092418"/>
            <a:ext cx="1037937" cy="0"/>
          </a:xfrm>
          <a:prstGeom prst="line">
            <a:avLst/>
          </a:prstGeom>
          <a:ln w="19050">
            <a:solidFill>
              <a:srgbClr val="C8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732705" y="6405994"/>
            <a:ext cx="1037937" cy="0"/>
          </a:xfrm>
          <a:prstGeom prst="line">
            <a:avLst/>
          </a:prstGeom>
          <a:ln w="19050">
            <a:solidFill>
              <a:srgbClr val="00C8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2"/>
          <p:cNvSpPr txBox="1">
            <a:spLocks/>
          </p:cNvSpPr>
          <p:nvPr/>
        </p:nvSpPr>
        <p:spPr bwMode="auto">
          <a:xfrm>
            <a:off x="4763144" y="5920896"/>
            <a:ext cx="1935095" cy="420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1400" dirty="0" smtClean="0">
                <a:solidFill>
                  <a:srgbClr val="C80000"/>
                </a:solidFill>
              </a:rPr>
              <a:t>Earth-relative (7 cycles)</a:t>
            </a:r>
            <a:endParaRPr lang="en-US" sz="1400" dirty="0">
              <a:solidFill>
                <a:srgbClr val="C80000"/>
              </a:solidFill>
            </a:endParaRPr>
          </a:p>
        </p:txBody>
      </p:sp>
      <p:sp>
        <p:nvSpPr>
          <p:cNvPr id="16" name="Rectangle 2"/>
          <p:cNvSpPr txBox="1">
            <a:spLocks/>
          </p:cNvSpPr>
          <p:nvPr/>
        </p:nvSpPr>
        <p:spPr bwMode="auto">
          <a:xfrm>
            <a:off x="4770642" y="6227805"/>
            <a:ext cx="1935095" cy="420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1400" dirty="0" smtClean="0">
                <a:solidFill>
                  <a:srgbClr val="00C800"/>
                </a:solidFill>
              </a:rPr>
              <a:t>Storm-relative (5 cycles)</a:t>
            </a:r>
            <a:endParaRPr lang="en-US" sz="1400" dirty="0">
              <a:solidFill>
                <a:srgbClr val="00C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30577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1074</TotalTime>
  <Words>348</Words>
  <Application>Microsoft Macintosh PowerPoint</Application>
  <PresentationFormat>On-screen Show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1_Office Theme</vt:lpstr>
      <vt:lpstr>Storm-Relative Tropical Cyclone DA: Motivation (Aksoy 2012, MWR)</vt:lpstr>
      <vt:lpstr>Horizontal Distribution of Observations: Earth-Relative vs. Storm-Relative</vt:lpstr>
      <vt:lpstr>Number of Observations Assimilated per Assimilation Cycle: Earth-Relative vs. Storm-Relative</vt:lpstr>
      <vt:lpstr>Impact of Earth-Relative vs. Storm-Relative Processing of Observations: Preliminary Real-Data Results with 11 Earl (2010) Cases</vt:lpstr>
      <vt:lpstr>Impact of Earth-Relative vs. Storm-Relative Processing of Observations: Preliminary Real-Data Results with 11 Earl (2010) Cases</vt:lpstr>
      <vt:lpstr>Impact of Earth-Relative vs. Storm-Relative Processing of Observations: Preliminary Real-Data Results with 11 Earl (2010) Cases</vt:lpstr>
      <vt:lpstr>Impact of Earth-Relative vs. Storm-Relative Processing of Observations: Preliminary Real-Data Results with 11 Earl (2010) Cases</vt:lpstr>
      <vt:lpstr>Impact of Earth-Relative vs. Storm-Relative Processing of Observations: Preliminary Real-Data Results with 11 Earl (2010) Cases</vt:lpstr>
    </vt:vector>
  </TitlesOfParts>
  <Company>NOAA/AOML/HRD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Altug Aksoy</dc:creator>
  <cp:lastModifiedBy>Altug Aksoy</cp:lastModifiedBy>
  <cp:revision>80</cp:revision>
  <dcterms:created xsi:type="dcterms:W3CDTF">2012-02-14T20:58:41Z</dcterms:created>
  <dcterms:modified xsi:type="dcterms:W3CDTF">2012-07-26T18:41:01Z</dcterms:modified>
</cp:coreProperties>
</file>