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58" r:id="rId5"/>
    <p:sldId id="265" r:id="rId6"/>
    <p:sldId id="259" r:id="rId7"/>
    <p:sldId id="267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449A-EA02-4689-BE3E-4E071D3C65BE}" type="datetimeFigureOut">
              <a:rPr lang="en-US" smtClean="0"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A778C-6258-46CE-927F-726FCF9274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Assimilation of Non-NOAA and Non-AF GPS </a:t>
            </a:r>
            <a:r>
              <a:rPr lang="en-US" dirty="0" err="1" smtClean="0"/>
              <a:t>Dropwindsonde</a:t>
            </a:r>
            <a:r>
              <a:rPr lang="en-US" dirty="0" smtClean="0"/>
              <a:t> Data into NOAA Numerical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8915400" cy="17526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Joint Hurricane </a:t>
            </a:r>
            <a:r>
              <a:rPr lang="en-US" sz="2400" dirty="0" err="1" smtClean="0"/>
              <a:t>Testbed</a:t>
            </a:r>
            <a:r>
              <a:rPr lang="en-US" sz="2400" dirty="0" smtClean="0"/>
              <a:t> Project update</a:t>
            </a:r>
          </a:p>
          <a:p>
            <a:r>
              <a:rPr lang="en-US" sz="2400" dirty="0" smtClean="0"/>
              <a:t>PI: </a:t>
            </a:r>
            <a:r>
              <a:rPr lang="en-US" sz="2400" dirty="0" err="1" smtClean="0"/>
              <a:t>Sim</a:t>
            </a:r>
            <a:r>
              <a:rPr lang="en-US" sz="2400" dirty="0" smtClean="0"/>
              <a:t> </a:t>
            </a:r>
            <a:r>
              <a:rPr lang="en-US" sz="2400" dirty="0" err="1" smtClean="0"/>
              <a:t>Aberson</a:t>
            </a:r>
            <a:r>
              <a:rPr lang="en-US" sz="2400" dirty="0" smtClean="0"/>
              <a:t> NOAA/AOML/Hurricane Research Division</a:t>
            </a:r>
          </a:p>
          <a:p>
            <a:r>
              <a:rPr lang="en-US" sz="2400" dirty="0" smtClean="0"/>
              <a:t>Presenter: Kathryn Sellwood UM/CIMAS and NOAA/AOML/HRD</a:t>
            </a:r>
          </a:p>
          <a:p>
            <a:r>
              <a:rPr lang="en-US" sz="2400" dirty="0" smtClean="0"/>
              <a:t>JHT Points of Contact: M. Brennan, J. Franklin, C. </a:t>
            </a:r>
            <a:r>
              <a:rPr lang="en-US" sz="2400" dirty="0" err="1" smtClean="0"/>
              <a:t>Landsea</a:t>
            </a:r>
            <a:r>
              <a:rPr lang="en-US" sz="2400" dirty="0" smtClean="0"/>
              <a:t>, V. </a:t>
            </a:r>
            <a:r>
              <a:rPr lang="en-US" sz="2400" dirty="0" err="1" smtClean="0"/>
              <a:t>Tallapragada</a:t>
            </a:r>
            <a:endParaRPr lang="en-US" sz="2400" dirty="0"/>
          </a:p>
        </p:txBody>
      </p:sp>
      <p:pic>
        <p:nvPicPr>
          <p:cNvPr id="4" name="Picture 3" descr="RSMAS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52400"/>
            <a:ext cx="1269387" cy="1263414"/>
          </a:xfrm>
          <a:prstGeom prst="rect">
            <a:avLst/>
          </a:prstGeom>
        </p:spPr>
      </p:pic>
      <p:pic>
        <p:nvPicPr>
          <p:cNvPr id="5" name="Picture 77" descr="C:\Documents and Settings\sylvie.lorsolo\My Documents\Perso\CIMAS\cimas 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76200"/>
            <a:ext cx="13223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86" descr="noa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1371600" cy="144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87" descr="aoml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2343334" cy="100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“Pouch” Tracking</a:t>
            </a:r>
            <a:br>
              <a:rPr lang="en-US" u="sng" dirty="0" smtClean="0"/>
            </a:br>
            <a:r>
              <a:rPr lang="en-US" sz="2700" u="sng" dirty="0" smtClean="0"/>
              <a:t>(Dunkerton, Montgomery and Wang 2008)</a:t>
            </a:r>
            <a:endParaRPr lang="en-US" sz="3600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Tracker Product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smtClean="0"/>
              <a:t>http://www.emc.ncep.noaa.gov/gmb/tpm/emchurr/tcgen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256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248400"/>
            <a:ext cx="865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GRIP and </a:t>
            </a:r>
            <a:r>
              <a:rPr lang="en-US" dirty="0" err="1" smtClean="0"/>
              <a:t>PreDICT</a:t>
            </a:r>
            <a:r>
              <a:rPr lang="en-US" dirty="0" smtClean="0"/>
              <a:t> </a:t>
            </a:r>
            <a:r>
              <a:rPr lang="en-US" dirty="0" err="1" smtClean="0"/>
              <a:t>dropwindesondes</a:t>
            </a:r>
            <a:r>
              <a:rPr lang="en-US" dirty="0" smtClean="0"/>
              <a:t> assimilated by  ECMWF, UKMET and Canadian models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Project Description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addresses priority areas TPC/CPHC-1 </a:t>
            </a:r>
            <a:r>
              <a:rPr lang="en-US" sz="1800" dirty="0"/>
              <a:t>(JTWC-1), TPC/CPHC-2 (JTWC-2), </a:t>
            </a:r>
            <a:r>
              <a:rPr lang="en-US" sz="1800" dirty="0" smtClean="0"/>
              <a:t>TPC/CPHC-5(JTWC-6</a:t>
            </a:r>
            <a:r>
              <a:rPr lang="en-US" sz="1800" dirty="0"/>
              <a:t>), and </a:t>
            </a:r>
            <a:r>
              <a:rPr lang="en-US" sz="1800" dirty="0" smtClean="0"/>
              <a:t>EMC-1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Goal: Test the assimilation of </a:t>
            </a:r>
            <a:r>
              <a:rPr lang="en-US" dirty="0" err="1" smtClean="0"/>
              <a:t>dropwindsonde</a:t>
            </a:r>
            <a:r>
              <a:rPr lang="en-US" dirty="0" smtClean="0"/>
              <a:t> data from NASA and NSF aircraft that regularly participate in field programs.</a:t>
            </a:r>
          </a:p>
          <a:p>
            <a:r>
              <a:rPr lang="en-US" dirty="0" smtClean="0"/>
              <a:t>OSE: produce GFS parallel runs that assimilate NASA and NSF </a:t>
            </a:r>
            <a:r>
              <a:rPr lang="en-US" dirty="0" err="1" smtClean="0"/>
              <a:t>dropwindsondes</a:t>
            </a:r>
            <a:r>
              <a:rPr lang="en-US" dirty="0" smtClean="0"/>
              <a:t> collected during the 2010 GRIP* and PREDICT** experiments</a:t>
            </a:r>
          </a:p>
          <a:p>
            <a:r>
              <a:rPr lang="en-US" dirty="0" smtClean="0"/>
              <a:t>Product: 2 sets of forecasts cycled every 6 hours spanning the duration of the 2 experiments and diagnostics of data impact on TC track forecasts</a:t>
            </a:r>
          </a:p>
          <a:p>
            <a:r>
              <a:rPr lang="en-US" dirty="0" smtClean="0"/>
              <a:t>Diagnostics: Comparison of track forecasts with operational GFS and NHC best track. Apply NCEP/EMC standard verifications for testing the impact of new data types in their data assimilation.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100" dirty="0" smtClean="0"/>
              <a:t>*NASA Genesis and Rapid Intensification Processes </a:t>
            </a:r>
          </a:p>
          <a:p>
            <a:pPr>
              <a:buNone/>
            </a:pPr>
            <a:r>
              <a:rPr lang="en-US" sz="2100" dirty="0" smtClean="0"/>
              <a:t>**NOAA/NSF/NCAR Pre-Depression Investigation of Cloud systems in the Tropics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Motivation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GPS </a:t>
            </a:r>
            <a:r>
              <a:rPr lang="en-US" dirty="0" err="1" smtClean="0"/>
              <a:t>Dropwindesonde</a:t>
            </a:r>
            <a:r>
              <a:rPr lang="en-US" dirty="0" smtClean="0"/>
              <a:t> data from NOAA, U.S. </a:t>
            </a:r>
            <a:r>
              <a:rPr lang="en-US" dirty="0" err="1" smtClean="0"/>
              <a:t>Airforce</a:t>
            </a:r>
            <a:r>
              <a:rPr lang="en-US" dirty="0" smtClean="0"/>
              <a:t> and Taiwanese aircraft have been routinely assimilated into NOAA operational models since 1997</a:t>
            </a:r>
          </a:p>
          <a:p>
            <a:r>
              <a:rPr lang="en-US" dirty="0" smtClean="0"/>
              <a:t>NASA and NSF aircraft regularly participate in observational field programs</a:t>
            </a:r>
          </a:p>
          <a:p>
            <a:r>
              <a:rPr lang="en-US" dirty="0" smtClean="0"/>
              <a:t>NASA and NSF </a:t>
            </a:r>
            <a:r>
              <a:rPr lang="en-US" dirty="0" err="1" smtClean="0"/>
              <a:t>dropwindsonde</a:t>
            </a:r>
            <a:r>
              <a:rPr lang="en-US" dirty="0" smtClean="0"/>
              <a:t> data is not assimilated operationally into NCEP numerical models</a:t>
            </a:r>
          </a:p>
          <a:p>
            <a:r>
              <a:rPr lang="en-US" dirty="0" smtClean="0"/>
              <a:t>Data is routinely and successfully assimilated into other global models</a:t>
            </a:r>
          </a:p>
          <a:p>
            <a:r>
              <a:rPr lang="en-US" dirty="0" smtClean="0"/>
              <a:t>Observations are in data sparse locations</a:t>
            </a:r>
          </a:p>
          <a:p>
            <a:r>
              <a:rPr lang="en-US" dirty="0" smtClean="0"/>
              <a:t>Instrument and data processing are identical</a:t>
            </a:r>
          </a:p>
          <a:p>
            <a:r>
              <a:rPr lang="en-US" dirty="0" smtClean="0"/>
              <a:t> Small corrections to initial environment, even in remote locations capable of producing significant improvement in track forecasts (</a:t>
            </a:r>
            <a:r>
              <a:rPr lang="en-US" dirty="0" err="1" smtClean="0"/>
              <a:t>Aberson</a:t>
            </a:r>
            <a:r>
              <a:rPr lang="en-US" dirty="0" smtClean="0"/>
              <a:t>, 2011)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GFS Parallel Forecast 1 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#of Drops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20100815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20100817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20100818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 + GRIP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+ 9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12Z, 18Z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20100821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20100823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20100824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12Z, 18Z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272677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Tropical Cyclones from August 15 through August 24, 2010</a:t>
            </a:r>
          </a:p>
          <a:p>
            <a:endParaRPr lang="en-US" dirty="0"/>
          </a:p>
          <a:p>
            <a:r>
              <a:rPr lang="en-US" u="sng" dirty="0" smtClean="0"/>
              <a:t>Atlantic</a:t>
            </a:r>
            <a:r>
              <a:rPr lang="en-US" dirty="0" smtClean="0"/>
              <a:t>                                                 </a:t>
            </a:r>
            <a:r>
              <a:rPr lang="en-US" u="sng" dirty="0" smtClean="0"/>
              <a:t>W. Pacific</a:t>
            </a:r>
            <a:r>
              <a:rPr lang="en-US" dirty="0" smtClean="0"/>
              <a:t>                                             </a:t>
            </a:r>
            <a:r>
              <a:rPr lang="en-US" u="sng" dirty="0" smtClean="0"/>
              <a:t>E. Pacific</a:t>
            </a:r>
            <a:r>
              <a:rPr lang="en-US" dirty="0" smtClean="0"/>
              <a:t>               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TD 5 (8/10 – 8/18)                             </a:t>
            </a:r>
            <a:r>
              <a:rPr lang="en-US" dirty="0" err="1" smtClean="0"/>
              <a:t>Mindulle</a:t>
            </a:r>
            <a:r>
              <a:rPr lang="en-US" dirty="0" smtClean="0"/>
              <a:t> ( 8/21 – 8/25)               TD 8 (8/20 – 8/23)</a:t>
            </a:r>
          </a:p>
          <a:p>
            <a:r>
              <a:rPr lang="en-US" dirty="0" smtClean="0"/>
              <a:t>Danielle (8/21 – 8/30)                                                                               Frank(8/21 – 8/29)</a:t>
            </a:r>
          </a:p>
          <a:p>
            <a:r>
              <a:rPr lang="en-US" dirty="0" smtClean="0"/>
              <a:t>Earl (8/25 – 9/04)                              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28600" y="914400"/>
          <a:ext cx="8382000" cy="554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594"/>
                <a:gridCol w="2092594"/>
                <a:gridCol w="2092594"/>
                <a:gridCol w="2104218"/>
              </a:tblGrid>
              <a:tr h="222839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#of Drops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Cycles</a:t>
                      </a:r>
                      <a:endParaRPr lang="en-US" dirty="0"/>
                    </a:p>
                  </a:txBody>
                  <a:tcPr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20100829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PREDICT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12Z</a:t>
                      </a:r>
                      <a:endParaRPr lang="en-US" sz="700" dirty="0"/>
                    </a:p>
                  </a:txBody>
                  <a:tcPr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20100830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PREDICT + GRIP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25 + 9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12Z, 18Z</a:t>
                      </a:r>
                      <a:endParaRPr lang="en-US" sz="700" dirty="0"/>
                    </a:p>
                  </a:txBody>
                  <a:tcPr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20100831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PREDICT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17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12Z</a:t>
                      </a:r>
                      <a:endParaRPr lang="en-US" sz="700" dirty="0"/>
                    </a:p>
                  </a:txBody>
                  <a:tcPr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20100901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PREDICT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12Z</a:t>
                      </a:r>
                      <a:endParaRPr lang="en-US" sz="700" dirty="0"/>
                    </a:p>
                  </a:txBody>
                  <a:tcPr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20100902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GRIP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23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12Z, 18Z</a:t>
                      </a:r>
                      <a:endParaRPr lang="en-US" sz="700" dirty="0"/>
                    </a:p>
                  </a:txBody>
                  <a:tcPr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20100903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latin typeface="Calibri"/>
                          <a:ea typeface="Arial"/>
                          <a:cs typeface="TimesNewRomanPSMT"/>
                        </a:rPr>
                        <a:t>PREDICT + GRIP</a:t>
                      </a:r>
                      <a:endParaRPr lang="en-US" sz="1100" kern="50" dirty="0"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latin typeface="Calibri"/>
                          <a:ea typeface="Arial"/>
                          <a:cs typeface="TimesNewRomanPSMT"/>
                        </a:rPr>
                        <a:t>16 +  4</a:t>
                      </a:r>
                      <a:endParaRPr lang="en-US" sz="1100" kern="50" dirty="0"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latin typeface="Calibri"/>
                          <a:ea typeface="Arial"/>
                          <a:cs typeface="TimesNewRomanPSMT"/>
                        </a:rPr>
                        <a:t>0Z, 18Z</a:t>
                      </a:r>
                      <a:endParaRPr lang="en-US" sz="1100" kern="50" dirty="0"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C00000"/>
                          </a:solidFill>
                        </a:rPr>
                        <a:t>20100905</a:t>
                      </a:r>
                      <a:endParaRPr lang="en-US" sz="7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22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12Z, 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C00000"/>
                          </a:solidFill>
                        </a:rPr>
                        <a:t>20100906</a:t>
                      </a:r>
                      <a:endParaRPr lang="en-US" sz="7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 + GRIP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18 + 3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C00000"/>
                          </a:solidFill>
                        </a:rPr>
                        <a:t>20100907</a:t>
                      </a:r>
                      <a:endParaRPr lang="en-US" sz="7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 + GRIP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19 + 7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 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C00000"/>
                          </a:solidFill>
                        </a:rPr>
                        <a:t>20100908</a:t>
                      </a:r>
                      <a:endParaRPr lang="en-US" sz="7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 smtClean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 New Roman"/>
                        </a:rPr>
                        <a:t>Grip</a:t>
                      </a:r>
                      <a:endParaRPr lang="en-US" sz="7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0Z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C00000"/>
                          </a:solidFill>
                        </a:rPr>
                        <a:t>20100910</a:t>
                      </a:r>
                      <a:endParaRPr lang="en-US" sz="7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34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C00000"/>
                          </a:solidFill>
                        </a:rPr>
                        <a:t>20100911</a:t>
                      </a:r>
                      <a:endParaRPr lang="en-US" sz="7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22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699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C00000"/>
                          </a:solidFill>
                        </a:rPr>
                        <a:t>20100912</a:t>
                      </a:r>
                      <a:endParaRPr lang="en-US" sz="7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 + GRIP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21 + 3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20100913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 + GRIP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13 + 23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0Z, 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20100914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 + GRIP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18 + 18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0Z, 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20100915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GRIP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10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0Z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20100916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GRIP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20100917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GRIP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18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0Z,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20100920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18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20100921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 + GRIP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21 + 10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20100922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 + GRIP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15 + 22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0Z, 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20100924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15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20100927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19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20100928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16</a:t>
                      </a:r>
                      <a:endParaRPr lang="en-US" sz="1100" kern="5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20100930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PREDICT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25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50" dirty="0">
                          <a:solidFill>
                            <a:srgbClr val="C00000"/>
                          </a:solidFill>
                          <a:latin typeface="Calibri"/>
                          <a:ea typeface="Arial"/>
                          <a:cs typeface="TimesNewRomanPSMT"/>
                        </a:rPr>
                        <a:t>12Z, 18Z</a:t>
                      </a:r>
                      <a:endParaRPr lang="en-US" sz="1100" kern="50" dirty="0">
                        <a:solidFill>
                          <a:srgbClr val="C00000"/>
                        </a:solidFill>
                        <a:latin typeface="Calibri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GFS Parallel Forecast 2 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Preliminary Results</a:t>
            </a:r>
            <a:endParaRPr lang="en-US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7260" b="3805"/>
          <a:stretch>
            <a:fillRect/>
          </a:stretch>
        </p:blipFill>
        <p:spPr bwMode="auto">
          <a:xfrm>
            <a:off x="236389" y="1752600"/>
            <a:ext cx="418277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316" b="3064"/>
          <a:stretch>
            <a:fillRect/>
          </a:stretch>
        </p:blipFill>
        <p:spPr bwMode="auto">
          <a:xfrm>
            <a:off x="4572000" y="1752600"/>
            <a:ext cx="416623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990600"/>
            <a:ext cx="780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error and Frequency o f Superior performance for the 40 TC cases between </a:t>
            </a:r>
          </a:p>
          <a:p>
            <a:r>
              <a:rPr lang="en-US" dirty="0" smtClean="0"/>
              <a:t>8/15 and 8/25 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562600"/>
            <a:ext cx="8093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Initial results indicate overall positive impact of additional </a:t>
            </a:r>
            <a:r>
              <a:rPr lang="en-US" dirty="0" err="1" smtClean="0"/>
              <a:t>dropwindsonde</a:t>
            </a:r>
            <a:r>
              <a:rPr lang="en-US" dirty="0" smtClean="0"/>
              <a:t> data out </a:t>
            </a:r>
          </a:p>
          <a:p>
            <a:r>
              <a:rPr lang="en-US" smtClean="0"/>
              <a:t>  to </a:t>
            </a:r>
            <a:r>
              <a:rPr lang="en-US" dirty="0" smtClean="0"/>
              <a:t>5 days.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forecasts that include the NASA and NSF data are superior to those that do not</a:t>
            </a:r>
          </a:p>
          <a:p>
            <a:r>
              <a:rPr lang="en-US" dirty="0" smtClean="0"/>
              <a:t>   more than 50% of the time.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Including 8/29 – 9/04 cases</a:t>
            </a:r>
            <a:endParaRPr lang="en-US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8845" b="5371"/>
          <a:stretch>
            <a:fillRect/>
          </a:stretch>
        </p:blipFill>
        <p:spPr bwMode="auto">
          <a:xfrm>
            <a:off x="236389" y="1828800"/>
            <a:ext cx="418277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1039" y="1828800"/>
            <a:ext cx="358815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219200"/>
            <a:ext cx="8416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Track error                                             Percent Improvement over operational GFS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562600"/>
            <a:ext cx="476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Results are consistent with the addition of cases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Hurricane Danielle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August 23, 2010</a:t>
            </a:r>
            <a:endParaRPr lang="en-US" u="sng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000" r="20000" b="4000"/>
          <a:stretch>
            <a:fillRect/>
          </a:stretch>
        </p:blipFill>
        <p:spPr bwMode="auto">
          <a:xfrm>
            <a:off x="228600" y="17526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6000" t="2667" r="20000" b="4000"/>
          <a:stretch>
            <a:fillRect/>
          </a:stretch>
        </p:blipFill>
        <p:spPr bwMode="auto">
          <a:xfrm>
            <a:off x="4572000" y="18288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6000" r="18000" b="4000"/>
          <a:stretch>
            <a:fillRect/>
          </a:stretch>
        </p:blipFill>
        <p:spPr bwMode="auto">
          <a:xfrm>
            <a:off x="2362200" y="1752600"/>
            <a:ext cx="213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l062010.2010082318.11316.5.gif"/>
          <p:cNvPicPr>
            <a:picLocks noChangeAspect="1"/>
          </p:cNvPicPr>
          <p:nvPr/>
        </p:nvPicPr>
        <p:blipFill>
          <a:blip r:embed="rId5" cstate="print"/>
          <a:srcRect l="26000" t="2667" r="20000" b="4000"/>
          <a:stretch>
            <a:fillRect/>
          </a:stretch>
        </p:blipFill>
        <p:spPr>
          <a:xfrm>
            <a:off x="6705600" y="1828800"/>
            <a:ext cx="20574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572000"/>
            <a:ext cx="729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0Z                                        6Z                                         12Z                                18Z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8412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AVNO</a:t>
            </a:r>
            <a:r>
              <a:rPr lang="en-US" dirty="0" smtClean="0"/>
              <a:t> = control     </a:t>
            </a:r>
            <a:r>
              <a:rPr lang="en-US" dirty="0" smtClean="0">
                <a:solidFill>
                  <a:srgbClr val="0000FF"/>
                </a:solidFill>
              </a:rPr>
              <a:t>AVGP</a:t>
            </a:r>
            <a:r>
              <a:rPr lang="en-US" dirty="0" smtClean="0"/>
              <a:t> = NASA/NSF drops assimilated</a:t>
            </a:r>
          </a:p>
          <a:p>
            <a:r>
              <a:rPr lang="en-US" dirty="0" smtClean="0"/>
              <a:t>3-5 day cross track forecast improved by addition of drops up  to and including 8/21 12Z</a:t>
            </a:r>
          </a:p>
          <a:p>
            <a:r>
              <a:rPr lang="en-US" dirty="0" smtClean="0"/>
              <a:t>Positive impact from drops assimilated 8/23 12Z for entire forecast.</a:t>
            </a:r>
          </a:p>
        </p:txBody>
      </p:sp>
      <p:sp>
        <p:nvSpPr>
          <p:cNvPr id="11" name="Frame 10"/>
          <p:cNvSpPr/>
          <p:nvPr/>
        </p:nvSpPr>
        <p:spPr>
          <a:xfrm>
            <a:off x="4800600" y="3352800"/>
            <a:ext cx="533400" cy="457200"/>
          </a:xfrm>
          <a:prstGeom prst="frame">
            <a:avLst>
              <a:gd name="adj1" fmla="val 7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5 day Forecasts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MSLP and 500 </a:t>
            </a:r>
            <a:r>
              <a:rPr lang="en-US" u="sng" dirty="0" err="1" smtClean="0"/>
              <a:t>mb</a:t>
            </a:r>
            <a:r>
              <a:rPr lang="en-US" u="sng" dirty="0" smtClean="0"/>
              <a:t> height</a:t>
            </a:r>
            <a:endParaRPr lang="en-US" u="sng" dirty="0"/>
          </a:p>
        </p:txBody>
      </p:sp>
      <p:pic>
        <p:nvPicPr>
          <p:cNvPr id="4" name="Content Placeholder 3" descr="heights_20100823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3643312" cy="4714875"/>
          </a:xfrm>
        </p:spPr>
      </p:pic>
      <p:pic>
        <p:nvPicPr>
          <p:cNvPr id="5" name="Picture 4" descr="heights_2010082300_ct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3562350" cy="461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172200"/>
            <a:ext cx="643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GRIP and </a:t>
            </a:r>
            <a:r>
              <a:rPr lang="en-US" dirty="0" err="1" smtClean="0"/>
              <a:t>PreDICT</a:t>
            </a:r>
            <a:r>
              <a:rPr lang="en-US" dirty="0" smtClean="0"/>
              <a:t>  data assimilation                         Operational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761</Words>
  <Application>Microsoft Macintosh PowerPoint</Application>
  <PresentationFormat>On-screen Show (4:3)</PresentationFormat>
  <Paragraphs>182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Assimilation of Non-NOAA and Non-AF GPS Dropwindsonde Data into NOAA Numerical Models</vt:lpstr>
      <vt:lpstr>Project Description addresses priority areas TPC/CPHC-1 (JTWC-1), TPC/CPHC-2 (JTWC-2), TPC/CPHC-5(JTWC-6), and EMC-1  </vt:lpstr>
      <vt:lpstr>Motivation</vt:lpstr>
      <vt:lpstr>GFS Parallel Forecast 1 </vt:lpstr>
      <vt:lpstr>PowerPoint Presentation</vt:lpstr>
      <vt:lpstr>Preliminary Results</vt:lpstr>
      <vt:lpstr>Including 8/29 – 9/04 cases</vt:lpstr>
      <vt:lpstr>Hurricane Danielle  August 23, 2010</vt:lpstr>
      <vt:lpstr>5 day Forecasts  MSLP and 500 mb height</vt:lpstr>
      <vt:lpstr>“Pouch” Tracking (Dunkerton, Montgomery and Wang 2008)</vt:lpstr>
      <vt:lpstr>Tracker Product  http://www.emc.ncep.noaa.gov/gmb/tpm/emchurr/tcgen/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Assimilation of Non-NOAA and Non-AF GPS Dropwindsonde Data into NOAA Numerical Models</dc:title>
  <dc:creator> </dc:creator>
  <cp:lastModifiedBy>Frank Marks</cp:lastModifiedBy>
  <cp:revision>9</cp:revision>
  <dcterms:created xsi:type="dcterms:W3CDTF">2012-03-22T17:54:22Z</dcterms:created>
  <dcterms:modified xsi:type="dcterms:W3CDTF">2012-09-13T21:57:20Z</dcterms:modified>
</cp:coreProperties>
</file>