
<file path=[Content_Types].xml><?xml version="1.0" encoding="utf-8"?>
<Types xmlns="http://schemas.openxmlformats.org/package/2006/content-types">
  <Override PartName="/ppt/slideLayouts/slideLayout15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slideMasters/slideMaster2.xml" ContentType="application/vnd.openxmlformats-officedocument.presentationml.slideMaster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notesSlides/notesSlide5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notesSlides/notesSlide6.xml" ContentType="application/vnd.openxmlformats-officedocument.presentationml.notesSlide+xml"/>
  <Default Extension="gif" ContentType="image/gif"/>
  <Override PartName="/ppt/slideLayouts/slideLayout1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8.xml" ContentType="application/vnd.openxmlformats-officedocument.presentationml.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9.xml" ContentType="application/vnd.openxmlformats-officedocument.presentationml.slideLayout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  <p:sldMasterId id="2147483660" r:id="rId2"/>
  </p:sldMasterIdLst>
  <p:notesMasterIdLst>
    <p:notesMasterId r:id="rId18"/>
  </p:notesMasterIdLst>
  <p:sldIdLst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57" r:id="rId11"/>
    <p:sldId id="258" r:id="rId12"/>
    <p:sldId id="260" r:id="rId13"/>
    <p:sldId id="259" r:id="rId14"/>
    <p:sldId id="261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43" d="100"/>
          <a:sy n="143" d="100"/>
        </p:scale>
        <p:origin x="-12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5E7EA1-BCD4-7D40-8668-7998E973C7B9}" type="datetimeFigureOut">
              <a:rPr lang="en-US" smtClean="0"/>
              <a:t>9/15/10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804F11-2FCF-3F4F-B8D4-67BFCF40CB8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04F11-2FCF-3F4F-B8D4-67BFCF40CB81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04F11-2FCF-3F4F-B8D4-67BFCF40CB81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04F11-2FCF-3F4F-B8D4-67BFCF40CB81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04F11-2FCF-3F4F-B8D4-67BFCF40CB81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04F11-2FCF-3F4F-B8D4-67BFCF40CB81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04F11-2FCF-3F4F-B8D4-67BFCF40CB81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CE5D3-94EC-4843-8B32-2A6BEBF395E0}" type="datetimeFigureOut">
              <a:rPr lang="en-US" smtClean="0"/>
              <a:t>9/15/10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AF1AF-44B6-104F-B803-02B9D2AEB5A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240A4-C3DA-4463-BA9D-EE0D4B90EAB9}" type="datetimeFigureOut">
              <a:rPr lang="en-US" smtClean="0"/>
              <a:pPr/>
              <a:t>9/16/10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D965F-3357-45A0-B5BF-21F159AA8F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3.png"/><Relationship Id="rId12" Type="http://schemas.openxmlformats.org/officeDocument/2006/relationships/image" Target="../media/image34.png"/><Relationship Id="rId13" Type="http://schemas.openxmlformats.org/officeDocument/2006/relationships/image" Target="../media/image35.png"/><Relationship Id="rId14" Type="http://schemas.openxmlformats.org/officeDocument/2006/relationships/image" Target="../media/image36.png"/><Relationship Id="rId15" Type="http://schemas.openxmlformats.org/officeDocument/2006/relationships/image" Target="../media/image37.png"/><Relationship Id="rId16" Type="http://schemas.openxmlformats.org/officeDocument/2006/relationships/image" Target="../media/image38.png"/><Relationship Id="rId17" Type="http://schemas.openxmlformats.org/officeDocument/2006/relationships/image" Target="../media/image39.png"/><Relationship Id="rId18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9" Type="http://schemas.openxmlformats.org/officeDocument/2006/relationships/image" Target="../media/image31.png"/><Relationship Id="rId10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9.png"/><Relationship Id="rId12" Type="http://schemas.openxmlformats.org/officeDocument/2006/relationships/image" Target="../media/image50.png"/><Relationship Id="rId13" Type="http://schemas.openxmlformats.org/officeDocument/2006/relationships/image" Target="../media/image51.png"/><Relationship Id="rId14" Type="http://schemas.openxmlformats.org/officeDocument/2006/relationships/image" Target="../media/image52.png"/><Relationship Id="rId15" Type="http://schemas.openxmlformats.org/officeDocument/2006/relationships/image" Target="../media/image53.png"/><Relationship Id="rId16" Type="http://schemas.openxmlformats.org/officeDocument/2006/relationships/image" Target="../media/image54.png"/><Relationship Id="rId17" Type="http://schemas.openxmlformats.org/officeDocument/2006/relationships/image" Target="../media/image55.png"/><Relationship Id="rId18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9" Type="http://schemas.openxmlformats.org/officeDocument/2006/relationships/image" Target="../media/image47.png"/><Relationship Id="rId10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5.png"/><Relationship Id="rId12" Type="http://schemas.openxmlformats.org/officeDocument/2006/relationships/image" Target="../media/image66.png"/><Relationship Id="rId13" Type="http://schemas.openxmlformats.org/officeDocument/2006/relationships/image" Target="../media/image67.png"/><Relationship Id="rId14" Type="http://schemas.openxmlformats.org/officeDocument/2006/relationships/image" Target="../media/image68.png"/><Relationship Id="rId15" Type="http://schemas.openxmlformats.org/officeDocument/2006/relationships/image" Target="../media/image53.png"/><Relationship Id="rId16" Type="http://schemas.openxmlformats.org/officeDocument/2006/relationships/image" Target="../media/image54.png"/><Relationship Id="rId17" Type="http://schemas.openxmlformats.org/officeDocument/2006/relationships/image" Target="../media/image55.png"/><Relationship Id="rId18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image" Target="../media/image60.png"/><Relationship Id="rId7" Type="http://schemas.openxmlformats.org/officeDocument/2006/relationships/image" Target="../media/image61.png"/><Relationship Id="rId8" Type="http://schemas.openxmlformats.org/officeDocument/2006/relationships/image" Target="../media/image62.png"/><Relationship Id="rId9" Type="http://schemas.openxmlformats.org/officeDocument/2006/relationships/image" Target="../media/image63.png"/><Relationship Id="rId10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8.png"/><Relationship Id="rId12" Type="http://schemas.openxmlformats.org/officeDocument/2006/relationships/image" Target="../media/image79.png"/><Relationship Id="rId13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9" Type="http://schemas.openxmlformats.org/officeDocument/2006/relationships/image" Target="../media/image76.png"/><Relationship Id="rId10" Type="http://schemas.openxmlformats.org/officeDocument/2006/relationships/image" Target="../media/image77.png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9.png"/><Relationship Id="rId12" Type="http://schemas.openxmlformats.org/officeDocument/2006/relationships/image" Target="../media/image90.png"/><Relationship Id="rId13" Type="http://schemas.openxmlformats.org/officeDocument/2006/relationships/image" Target="../media/image91.png"/><Relationship Id="rId14" Type="http://schemas.openxmlformats.org/officeDocument/2006/relationships/image" Target="../media/image92.png"/><Relationship Id="rId15" Type="http://schemas.openxmlformats.org/officeDocument/2006/relationships/image" Target="../media/image93.png"/><Relationship Id="rId16" Type="http://schemas.openxmlformats.org/officeDocument/2006/relationships/image" Target="../media/image94.png"/><Relationship Id="rId17" Type="http://schemas.openxmlformats.org/officeDocument/2006/relationships/image" Target="../media/image95.png"/><Relationship Id="rId18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7" Type="http://schemas.openxmlformats.org/officeDocument/2006/relationships/image" Target="../media/image85.png"/><Relationship Id="rId8" Type="http://schemas.openxmlformats.org/officeDocument/2006/relationships/image" Target="../media/image86.png"/><Relationship Id="rId9" Type="http://schemas.openxmlformats.org/officeDocument/2006/relationships/image" Target="../media/image87.png"/><Relationship Id="rId10" Type="http://schemas.openxmlformats.org/officeDocument/2006/relationships/image" Target="../media/image8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gif"/><Relationship Id="rId4" Type="http://schemas.openxmlformats.org/officeDocument/2006/relationships/image" Target="../media/image98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.png"/><Relationship Id="rId12" Type="http://schemas.openxmlformats.org/officeDocument/2006/relationships/image" Target="../media/image18.png"/><Relationship Id="rId13" Type="http://schemas.openxmlformats.org/officeDocument/2006/relationships/image" Target="../media/image19.png"/><Relationship Id="rId14" Type="http://schemas.openxmlformats.org/officeDocument/2006/relationships/image" Target="../media/image20.png"/><Relationship Id="rId15" Type="http://schemas.openxmlformats.org/officeDocument/2006/relationships/image" Target="../media/image21.png"/><Relationship Id="rId16" Type="http://schemas.openxmlformats.org/officeDocument/2006/relationships/image" Target="../media/image22.png"/><Relationship Id="rId17" Type="http://schemas.openxmlformats.org/officeDocument/2006/relationships/image" Target="../media/image23.png"/><Relationship Id="rId18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88054"/>
            <a:ext cx="7772400" cy="2998146"/>
          </a:xfrm>
        </p:spPr>
        <p:txBody>
          <a:bodyPr/>
          <a:lstStyle/>
          <a:p>
            <a:r>
              <a:rPr lang="en-US" dirty="0" smtClean="0"/>
              <a:t>HEDAS:</a:t>
            </a:r>
            <a:br>
              <a:rPr lang="en-US" dirty="0" smtClean="0"/>
            </a:br>
            <a:r>
              <a:rPr lang="en-US" dirty="0" smtClean="0"/>
              <a:t>Hurricane Ensemble Data Assimilation System</a:t>
            </a:r>
            <a:br>
              <a:rPr lang="en-US" dirty="0" smtClean="0"/>
            </a:br>
            <a:r>
              <a:rPr lang="en-US" sz="3600" dirty="0" smtClean="0">
                <a:solidFill>
                  <a:srgbClr val="660066"/>
                </a:solidFill>
              </a:rPr>
              <a:t>Semi-real-time runs for Hurricane Earl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250320"/>
            <a:ext cx="9144000" cy="2285759"/>
          </a:xfrm>
        </p:spPr>
        <p:txBody>
          <a:bodyPr/>
          <a:lstStyle/>
          <a:p>
            <a:r>
              <a:rPr lang="en-US" dirty="0" smtClean="0"/>
              <a:t>Presented by Altug Aksoy (HRD)</a:t>
            </a:r>
          </a:p>
          <a:p>
            <a:endParaRPr lang="en-US" sz="1600" dirty="0" smtClean="0"/>
          </a:p>
          <a:p>
            <a:r>
              <a:rPr lang="en-US" sz="2200" dirty="0" smtClean="0"/>
              <a:t>HRD DA Group: </a:t>
            </a:r>
            <a:r>
              <a:rPr lang="en-US" sz="2200" dirty="0" err="1" smtClean="0"/>
              <a:t>Tomi</a:t>
            </a:r>
            <a:r>
              <a:rPr lang="en-US" sz="2200" dirty="0" smtClean="0"/>
              <a:t> Vukicevic, Altug Aksoy, Kathryn Sellwood, Sim Aberson</a:t>
            </a:r>
          </a:p>
          <a:p>
            <a:r>
              <a:rPr lang="en-US" sz="2200" dirty="0" smtClean="0"/>
              <a:t>HRD Modeling Group: </a:t>
            </a:r>
            <a:r>
              <a:rPr lang="en-US" sz="2200" dirty="0" err="1" smtClean="0"/>
              <a:t>Gopal</a:t>
            </a:r>
            <a:r>
              <a:rPr lang="en-US" sz="2200" dirty="0" smtClean="0"/>
              <a:t>, Lisa R. </a:t>
            </a:r>
            <a:r>
              <a:rPr lang="en-US" sz="2200" dirty="0" err="1" smtClean="0"/>
              <a:t>Bucci</a:t>
            </a:r>
            <a:r>
              <a:rPr lang="en-US" sz="2200" dirty="0" smtClean="0"/>
              <a:t>, </a:t>
            </a:r>
            <a:r>
              <a:rPr lang="en-US" sz="2200" dirty="0" err="1" smtClean="0"/>
              <a:t>Thiago</a:t>
            </a:r>
            <a:r>
              <a:rPr lang="en-US" sz="2200" dirty="0" smtClean="0"/>
              <a:t> </a:t>
            </a:r>
            <a:r>
              <a:rPr lang="en-US" sz="2200" dirty="0" err="1" smtClean="0"/>
              <a:t>Quirino</a:t>
            </a:r>
            <a:endParaRPr lang="en-US" sz="2200" dirty="0" smtClean="0"/>
          </a:p>
          <a:p>
            <a:r>
              <a:rPr lang="en-US" sz="2200" dirty="0" smtClean="0"/>
              <a:t>From H*Wind Group: </a:t>
            </a:r>
            <a:r>
              <a:rPr lang="en-US" sz="2200" dirty="0" err="1" smtClean="0"/>
              <a:t>Bachir</a:t>
            </a:r>
            <a:r>
              <a:rPr lang="en-US" sz="2200" dirty="0" smtClean="0"/>
              <a:t> </a:t>
            </a:r>
            <a:r>
              <a:rPr lang="en-US" sz="2200" dirty="0" err="1" smtClean="0"/>
              <a:t>Annane</a:t>
            </a:r>
            <a:endParaRPr 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0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OBSERVATION SPACE DIAGNOSTICS</a:t>
            </a:r>
            <a:br>
              <a:rPr lang="en-US" sz="3200" dirty="0" smtClean="0"/>
            </a:b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SFMR Surface Wind Speed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 descr="vr_rmse_0829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770" y="1446120"/>
            <a:ext cx="1877776" cy="1408332"/>
          </a:xfrm>
          <a:prstGeom prst="rect">
            <a:avLst/>
          </a:prstGeom>
        </p:spPr>
      </p:pic>
      <p:pic>
        <p:nvPicPr>
          <p:cNvPr id="5" name="Picture 4" descr="vr_rmse_0829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11" y="1446120"/>
            <a:ext cx="1877776" cy="1408332"/>
          </a:xfrm>
          <a:prstGeom prst="rect">
            <a:avLst/>
          </a:prstGeom>
        </p:spPr>
      </p:pic>
      <p:pic>
        <p:nvPicPr>
          <p:cNvPr id="6" name="Picture 5" descr="vr_rmse_08300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3652" y="1446120"/>
            <a:ext cx="1877776" cy="1408332"/>
          </a:xfrm>
          <a:prstGeom prst="rect">
            <a:avLst/>
          </a:prstGeom>
        </p:spPr>
      </p:pic>
      <p:pic>
        <p:nvPicPr>
          <p:cNvPr id="7" name="Picture 6" descr="vr_rmse_08301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1999" y="1440190"/>
            <a:ext cx="1877776" cy="1408332"/>
          </a:xfrm>
          <a:prstGeom prst="rect">
            <a:avLst/>
          </a:prstGeom>
        </p:spPr>
      </p:pic>
      <p:pic>
        <p:nvPicPr>
          <p:cNvPr id="8" name="Picture 7" descr="vr_rmse_08290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2770" y="2726662"/>
            <a:ext cx="1877776" cy="1408332"/>
          </a:xfrm>
          <a:prstGeom prst="rect">
            <a:avLst/>
          </a:prstGeom>
        </p:spPr>
      </p:pic>
      <p:pic>
        <p:nvPicPr>
          <p:cNvPr id="9" name="Picture 8" descr="vr_rmse_08291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3211" y="2726662"/>
            <a:ext cx="1877776" cy="1408332"/>
          </a:xfrm>
          <a:prstGeom prst="rect">
            <a:avLst/>
          </a:prstGeom>
        </p:spPr>
      </p:pic>
      <p:pic>
        <p:nvPicPr>
          <p:cNvPr id="10" name="Picture 9" descr="vr_rmse_083006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23652" y="2726662"/>
            <a:ext cx="1877776" cy="1408332"/>
          </a:xfrm>
          <a:prstGeom prst="rect">
            <a:avLst/>
          </a:prstGeom>
        </p:spPr>
      </p:pic>
      <p:pic>
        <p:nvPicPr>
          <p:cNvPr id="11" name="Picture 10" descr="vr_rmse_083018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1999" y="2720732"/>
            <a:ext cx="1877776" cy="1408332"/>
          </a:xfrm>
          <a:prstGeom prst="rect">
            <a:avLst/>
          </a:prstGeom>
        </p:spPr>
      </p:pic>
      <p:pic>
        <p:nvPicPr>
          <p:cNvPr id="12" name="Picture 11" descr="vr_rmse_08290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62770" y="4005138"/>
            <a:ext cx="1877776" cy="1408332"/>
          </a:xfrm>
          <a:prstGeom prst="rect">
            <a:avLst/>
          </a:prstGeom>
        </p:spPr>
      </p:pic>
      <p:pic>
        <p:nvPicPr>
          <p:cNvPr id="13" name="Picture 12" descr="vr_rmse_08291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93211" y="4005138"/>
            <a:ext cx="1877776" cy="1408332"/>
          </a:xfrm>
          <a:prstGeom prst="rect">
            <a:avLst/>
          </a:prstGeom>
        </p:spPr>
      </p:pic>
      <p:pic>
        <p:nvPicPr>
          <p:cNvPr id="14" name="Picture 13" descr="vr_rmse_083006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23652" y="4005138"/>
            <a:ext cx="1877776" cy="1408332"/>
          </a:xfrm>
          <a:prstGeom prst="rect">
            <a:avLst/>
          </a:prstGeom>
        </p:spPr>
      </p:pic>
      <p:pic>
        <p:nvPicPr>
          <p:cNvPr id="15" name="Picture 14" descr="vr_rmse_083018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61999" y="3999208"/>
            <a:ext cx="1877776" cy="1408332"/>
          </a:xfrm>
          <a:prstGeom prst="rect">
            <a:avLst/>
          </a:prstGeom>
        </p:spPr>
      </p:pic>
      <p:pic>
        <p:nvPicPr>
          <p:cNvPr id="16" name="Picture 15" descr="vr_rmse_082906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62770" y="5287336"/>
            <a:ext cx="1877776" cy="1408332"/>
          </a:xfrm>
          <a:prstGeom prst="rect">
            <a:avLst/>
          </a:prstGeom>
        </p:spPr>
      </p:pic>
      <p:pic>
        <p:nvPicPr>
          <p:cNvPr id="17" name="Picture 16" descr="vr_rmse_082918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93211" y="5287336"/>
            <a:ext cx="1877776" cy="1408332"/>
          </a:xfrm>
          <a:prstGeom prst="rect">
            <a:avLst/>
          </a:prstGeom>
        </p:spPr>
      </p:pic>
      <p:pic>
        <p:nvPicPr>
          <p:cNvPr id="18" name="Picture 17" descr="vr_rmse_083006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23652" y="5287336"/>
            <a:ext cx="1877776" cy="1408332"/>
          </a:xfrm>
          <a:prstGeom prst="rect">
            <a:avLst/>
          </a:prstGeom>
        </p:spPr>
      </p:pic>
      <p:pic>
        <p:nvPicPr>
          <p:cNvPr id="19" name="Picture 18" descr="vr_rmse_083018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61999" y="5281406"/>
            <a:ext cx="1877776" cy="140833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770459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08-29 12Z</a:t>
            </a:r>
            <a:endParaRPr lang="en-US" sz="1700" dirty="0"/>
          </a:p>
        </p:txBody>
      </p:sp>
      <p:sp>
        <p:nvSpPr>
          <p:cNvPr id="21" name="TextBox 20"/>
          <p:cNvSpPr txBox="1"/>
          <p:nvPr/>
        </p:nvSpPr>
        <p:spPr>
          <a:xfrm>
            <a:off x="3697337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00Z</a:t>
            </a:r>
            <a:endParaRPr lang="en-US" sz="1700" dirty="0"/>
          </a:p>
        </p:txBody>
      </p:sp>
      <p:sp>
        <p:nvSpPr>
          <p:cNvPr id="22" name="TextBox 21"/>
          <p:cNvSpPr txBox="1"/>
          <p:nvPr/>
        </p:nvSpPr>
        <p:spPr>
          <a:xfrm>
            <a:off x="5627778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12Z</a:t>
            </a:r>
            <a:endParaRPr lang="en-US" sz="1700" dirty="0"/>
          </a:p>
        </p:txBody>
      </p:sp>
      <p:sp>
        <p:nvSpPr>
          <p:cNvPr id="23" name="TextBox 22"/>
          <p:cNvSpPr txBox="1"/>
          <p:nvPr/>
        </p:nvSpPr>
        <p:spPr>
          <a:xfrm>
            <a:off x="7566125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08-31 00Z</a:t>
            </a:r>
            <a:endParaRPr lang="en-US" sz="17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973315"/>
            <a:ext cx="11685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RMS (O-M)</a:t>
            </a:r>
            <a:endParaRPr lang="en-US" sz="1700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3253857"/>
            <a:ext cx="127747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Mean (O-M)</a:t>
            </a:r>
            <a:endParaRPr lang="en-US" sz="1700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4401528"/>
            <a:ext cx="123623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RMSE</a:t>
            </a:r>
          </a:p>
          <a:p>
            <a:r>
              <a:rPr lang="en-US" sz="1700" dirty="0" smtClean="0"/>
              <a:t>Consistency</a:t>
            </a:r>
            <a:endParaRPr lang="en-US" sz="1700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5683726"/>
            <a:ext cx="134815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Number of</a:t>
            </a:r>
          </a:p>
          <a:p>
            <a:r>
              <a:rPr lang="en-US" sz="1700" dirty="0" smtClean="0"/>
              <a:t>Observations</a:t>
            </a:r>
            <a:endParaRPr lang="en-US" sz="1700" dirty="0"/>
          </a:p>
        </p:txBody>
      </p:sp>
      <p:sp>
        <p:nvSpPr>
          <p:cNvPr id="28" name="TextBox 27"/>
          <p:cNvSpPr txBox="1"/>
          <p:nvPr/>
        </p:nvSpPr>
        <p:spPr>
          <a:xfrm>
            <a:off x="1802521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29398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59839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98186" y="66189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0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OBSERVATION SPACE DIAGNOSTICS</a:t>
            </a:r>
            <a:br>
              <a:rPr lang="en-US" sz="3200" dirty="0" smtClean="0"/>
            </a:b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Dropsonde and Flight-Level Zonal Wind (U)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 descr="vr_rmse_0829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770" y="1446120"/>
            <a:ext cx="1877776" cy="1408332"/>
          </a:xfrm>
          <a:prstGeom prst="rect">
            <a:avLst/>
          </a:prstGeom>
        </p:spPr>
      </p:pic>
      <p:pic>
        <p:nvPicPr>
          <p:cNvPr id="5" name="Picture 4" descr="vr_rmse_0829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11" y="1446120"/>
            <a:ext cx="1877776" cy="1408332"/>
          </a:xfrm>
          <a:prstGeom prst="rect">
            <a:avLst/>
          </a:prstGeom>
        </p:spPr>
      </p:pic>
      <p:pic>
        <p:nvPicPr>
          <p:cNvPr id="6" name="Picture 5" descr="vr_rmse_08300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3652" y="1446120"/>
            <a:ext cx="1877776" cy="1408332"/>
          </a:xfrm>
          <a:prstGeom prst="rect">
            <a:avLst/>
          </a:prstGeom>
        </p:spPr>
      </p:pic>
      <p:pic>
        <p:nvPicPr>
          <p:cNvPr id="7" name="Picture 6" descr="vr_rmse_08301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1999" y="1440190"/>
            <a:ext cx="1877776" cy="1408332"/>
          </a:xfrm>
          <a:prstGeom prst="rect">
            <a:avLst/>
          </a:prstGeom>
        </p:spPr>
      </p:pic>
      <p:pic>
        <p:nvPicPr>
          <p:cNvPr id="8" name="Picture 7" descr="vr_rmse_08290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2770" y="2726662"/>
            <a:ext cx="1877776" cy="1408332"/>
          </a:xfrm>
          <a:prstGeom prst="rect">
            <a:avLst/>
          </a:prstGeom>
        </p:spPr>
      </p:pic>
      <p:pic>
        <p:nvPicPr>
          <p:cNvPr id="9" name="Picture 8" descr="vr_rmse_08291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3211" y="2726662"/>
            <a:ext cx="1877776" cy="1408332"/>
          </a:xfrm>
          <a:prstGeom prst="rect">
            <a:avLst/>
          </a:prstGeom>
        </p:spPr>
      </p:pic>
      <p:pic>
        <p:nvPicPr>
          <p:cNvPr id="10" name="Picture 9" descr="vr_rmse_083006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23652" y="2726662"/>
            <a:ext cx="1877776" cy="1408332"/>
          </a:xfrm>
          <a:prstGeom prst="rect">
            <a:avLst/>
          </a:prstGeom>
        </p:spPr>
      </p:pic>
      <p:pic>
        <p:nvPicPr>
          <p:cNvPr id="11" name="Picture 10" descr="vr_rmse_083018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1999" y="2720732"/>
            <a:ext cx="1877776" cy="1408332"/>
          </a:xfrm>
          <a:prstGeom prst="rect">
            <a:avLst/>
          </a:prstGeom>
        </p:spPr>
      </p:pic>
      <p:pic>
        <p:nvPicPr>
          <p:cNvPr id="12" name="Picture 11" descr="vr_rmse_08290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62770" y="4005138"/>
            <a:ext cx="1877776" cy="1408332"/>
          </a:xfrm>
          <a:prstGeom prst="rect">
            <a:avLst/>
          </a:prstGeom>
        </p:spPr>
      </p:pic>
      <p:pic>
        <p:nvPicPr>
          <p:cNvPr id="13" name="Picture 12" descr="vr_rmse_08291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93211" y="4005138"/>
            <a:ext cx="1877776" cy="1408332"/>
          </a:xfrm>
          <a:prstGeom prst="rect">
            <a:avLst/>
          </a:prstGeom>
        </p:spPr>
      </p:pic>
      <p:pic>
        <p:nvPicPr>
          <p:cNvPr id="14" name="Picture 13" descr="vr_rmse_083006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23652" y="4005138"/>
            <a:ext cx="1877776" cy="1408332"/>
          </a:xfrm>
          <a:prstGeom prst="rect">
            <a:avLst/>
          </a:prstGeom>
        </p:spPr>
      </p:pic>
      <p:pic>
        <p:nvPicPr>
          <p:cNvPr id="15" name="Picture 14" descr="vr_rmse_083018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61999" y="3999208"/>
            <a:ext cx="1877776" cy="1408332"/>
          </a:xfrm>
          <a:prstGeom prst="rect">
            <a:avLst/>
          </a:prstGeom>
        </p:spPr>
      </p:pic>
      <p:pic>
        <p:nvPicPr>
          <p:cNvPr id="16" name="Picture 15" descr="vr_rmse_082906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62770" y="5287336"/>
            <a:ext cx="1877776" cy="1408332"/>
          </a:xfrm>
          <a:prstGeom prst="rect">
            <a:avLst/>
          </a:prstGeom>
        </p:spPr>
      </p:pic>
      <p:pic>
        <p:nvPicPr>
          <p:cNvPr id="17" name="Picture 16" descr="vr_rmse_082918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93211" y="5287336"/>
            <a:ext cx="1877776" cy="1408332"/>
          </a:xfrm>
          <a:prstGeom prst="rect">
            <a:avLst/>
          </a:prstGeom>
        </p:spPr>
      </p:pic>
      <p:pic>
        <p:nvPicPr>
          <p:cNvPr id="18" name="Picture 17" descr="vr_rmse_083006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23652" y="5287336"/>
            <a:ext cx="1877776" cy="1408332"/>
          </a:xfrm>
          <a:prstGeom prst="rect">
            <a:avLst/>
          </a:prstGeom>
        </p:spPr>
      </p:pic>
      <p:pic>
        <p:nvPicPr>
          <p:cNvPr id="19" name="Picture 18" descr="vr_rmse_083018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61999" y="5281406"/>
            <a:ext cx="1877776" cy="140833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770459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08-29 12Z</a:t>
            </a:r>
            <a:endParaRPr lang="en-US" sz="1700" dirty="0"/>
          </a:p>
        </p:txBody>
      </p:sp>
      <p:sp>
        <p:nvSpPr>
          <p:cNvPr id="21" name="TextBox 20"/>
          <p:cNvSpPr txBox="1"/>
          <p:nvPr/>
        </p:nvSpPr>
        <p:spPr>
          <a:xfrm>
            <a:off x="3697337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00Z</a:t>
            </a:r>
            <a:endParaRPr lang="en-US" sz="1700" dirty="0"/>
          </a:p>
        </p:txBody>
      </p:sp>
      <p:sp>
        <p:nvSpPr>
          <p:cNvPr id="22" name="TextBox 21"/>
          <p:cNvSpPr txBox="1"/>
          <p:nvPr/>
        </p:nvSpPr>
        <p:spPr>
          <a:xfrm>
            <a:off x="5627778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12Z</a:t>
            </a:r>
            <a:endParaRPr lang="en-US" sz="1700" dirty="0"/>
          </a:p>
        </p:txBody>
      </p:sp>
      <p:sp>
        <p:nvSpPr>
          <p:cNvPr id="23" name="TextBox 22"/>
          <p:cNvSpPr txBox="1"/>
          <p:nvPr/>
        </p:nvSpPr>
        <p:spPr>
          <a:xfrm>
            <a:off x="7566125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08-31 00Z</a:t>
            </a:r>
            <a:endParaRPr lang="en-US" sz="17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973315"/>
            <a:ext cx="11685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RMS (O-M)</a:t>
            </a:r>
            <a:endParaRPr lang="en-US" sz="1700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3253857"/>
            <a:ext cx="127747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Mean (O-M)</a:t>
            </a:r>
            <a:endParaRPr lang="en-US" sz="1700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4401528"/>
            <a:ext cx="123623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RMSE</a:t>
            </a:r>
          </a:p>
          <a:p>
            <a:r>
              <a:rPr lang="en-US" sz="1700" dirty="0" smtClean="0"/>
              <a:t>Consistency</a:t>
            </a:r>
            <a:endParaRPr lang="en-US" sz="1700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5683726"/>
            <a:ext cx="134815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Number of</a:t>
            </a:r>
          </a:p>
          <a:p>
            <a:r>
              <a:rPr lang="en-US" sz="1700" dirty="0" smtClean="0"/>
              <a:t>Observations</a:t>
            </a:r>
            <a:endParaRPr lang="en-US" sz="1700" dirty="0"/>
          </a:p>
        </p:txBody>
      </p:sp>
      <p:sp>
        <p:nvSpPr>
          <p:cNvPr id="28" name="TextBox 27"/>
          <p:cNvSpPr txBox="1"/>
          <p:nvPr/>
        </p:nvSpPr>
        <p:spPr>
          <a:xfrm>
            <a:off x="1802521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29398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59839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98186" y="66189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0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OBSERVATION SPACE DIAGNOSTICS</a:t>
            </a:r>
            <a:br>
              <a:rPr lang="en-US" sz="3200" dirty="0" smtClean="0"/>
            </a:b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Dropsonde and Flight-Level Temperature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 descr="vr_rmse_0829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770" y="1446120"/>
            <a:ext cx="1877776" cy="1408332"/>
          </a:xfrm>
          <a:prstGeom prst="rect">
            <a:avLst/>
          </a:prstGeom>
        </p:spPr>
      </p:pic>
      <p:pic>
        <p:nvPicPr>
          <p:cNvPr id="5" name="Picture 4" descr="vr_rmse_0829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11" y="1446120"/>
            <a:ext cx="1877776" cy="1408332"/>
          </a:xfrm>
          <a:prstGeom prst="rect">
            <a:avLst/>
          </a:prstGeom>
        </p:spPr>
      </p:pic>
      <p:pic>
        <p:nvPicPr>
          <p:cNvPr id="6" name="Picture 5" descr="vr_rmse_08300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3652" y="1446120"/>
            <a:ext cx="1877776" cy="1408332"/>
          </a:xfrm>
          <a:prstGeom prst="rect">
            <a:avLst/>
          </a:prstGeom>
        </p:spPr>
      </p:pic>
      <p:pic>
        <p:nvPicPr>
          <p:cNvPr id="7" name="Picture 6" descr="vr_rmse_08301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1999" y="1440190"/>
            <a:ext cx="1877776" cy="1408332"/>
          </a:xfrm>
          <a:prstGeom prst="rect">
            <a:avLst/>
          </a:prstGeom>
        </p:spPr>
      </p:pic>
      <p:pic>
        <p:nvPicPr>
          <p:cNvPr id="8" name="Picture 7" descr="vr_rmse_08290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2770" y="2726662"/>
            <a:ext cx="1877776" cy="1408332"/>
          </a:xfrm>
          <a:prstGeom prst="rect">
            <a:avLst/>
          </a:prstGeom>
        </p:spPr>
      </p:pic>
      <p:pic>
        <p:nvPicPr>
          <p:cNvPr id="9" name="Picture 8" descr="vr_rmse_08291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3211" y="2726662"/>
            <a:ext cx="1877776" cy="1408332"/>
          </a:xfrm>
          <a:prstGeom prst="rect">
            <a:avLst/>
          </a:prstGeom>
        </p:spPr>
      </p:pic>
      <p:pic>
        <p:nvPicPr>
          <p:cNvPr id="10" name="Picture 9" descr="vr_rmse_083006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23652" y="2726662"/>
            <a:ext cx="1877776" cy="1408332"/>
          </a:xfrm>
          <a:prstGeom prst="rect">
            <a:avLst/>
          </a:prstGeom>
        </p:spPr>
      </p:pic>
      <p:pic>
        <p:nvPicPr>
          <p:cNvPr id="11" name="Picture 10" descr="vr_rmse_083018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1999" y="2720732"/>
            <a:ext cx="1877776" cy="1408332"/>
          </a:xfrm>
          <a:prstGeom prst="rect">
            <a:avLst/>
          </a:prstGeom>
        </p:spPr>
      </p:pic>
      <p:pic>
        <p:nvPicPr>
          <p:cNvPr id="12" name="Picture 11" descr="vr_rmse_08290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62770" y="4005138"/>
            <a:ext cx="1877776" cy="1408332"/>
          </a:xfrm>
          <a:prstGeom prst="rect">
            <a:avLst/>
          </a:prstGeom>
        </p:spPr>
      </p:pic>
      <p:pic>
        <p:nvPicPr>
          <p:cNvPr id="13" name="Picture 12" descr="vr_rmse_08291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93211" y="4005138"/>
            <a:ext cx="1877776" cy="1408332"/>
          </a:xfrm>
          <a:prstGeom prst="rect">
            <a:avLst/>
          </a:prstGeom>
        </p:spPr>
      </p:pic>
      <p:pic>
        <p:nvPicPr>
          <p:cNvPr id="14" name="Picture 13" descr="vr_rmse_083006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23652" y="4005138"/>
            <a:ext cx="1877776" cy="1408332"/>
          </a:xfrm>
          <a:prstGeom prst="rect">
            <a:avLst/>
          </a:prstGeom>
        </p:spPr>
      </p:pic>
      <p:pic>
        <p:nvPicPr>
          <p:cNvPr id="15" name="Picture 14" descr="vr_rmse_083018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61999" y="3999208"/>
            <a:ext cx="1877776" cy="1408332"/>
          </a:xfrm>
          <a:prstGeom prst="rect">
            <a:avLst/>
          </a:prstGeom>
        </p:spPr>
      </p:pic>
      <p:pic>
        <p:nvPicPr>
          <p:cNvPr id="16" name="Picture 15" descr="vr_rmse_082906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62770" y="5287336"/>
            <a:ext cx="1877776" cy="1408332"/>
          </a:xfrm>
          <a:prstGeom prst="rect">
            <a:avLst/>
          </a:prstGeom>
        </p:spPr>
      </p:pic>
      <p:pic>
        <p:nvPicPr>
          <p:cNvPr id="17" name="Picture 16" descr="vr_rmse_082918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93211" y="5287336"/>
            <a:ext cx="1877776" cy="1408332"/>
          </a:xfrm>
          <a:prstGeom prst="rect">
            <a:avLst/>
          </a:prstGeom>
        </p:spPr>
      </p:pic>
      <p:pic>
        <p:nvPicPr>
          <p:cNvPr id="18" name="Picture 17" descr="vr_rmse_083006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23652" y="5287336"/>
            <a:ext cx="1877776" cy="1408332"/>
          </a:xfrm>
          <a:prstGeom prst="rect">
            <a:avLst/>
          </a:prstGeom>
        </p:spPr>
      </p:pic>
      <p:pic>
        <p:nvPicPr>
          <p:cNvPr id="19" name="Picture 18" descr="vr_rmse_083018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61999" y="5281406"/>
            <a:ext cx="1877776" cy="140833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770459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08-29 12Z</a:t>
            </a:r>
            <a:endParaRPr lang="en-US" sz="1700" dirty="0"/>
          </a:p>
        </p:txBody>
      </p:sp>
      <p:sp>
        <p:nvSpPr>
          <p:cNvPr id="21" name="TextBox 20"/>
          <p:cNvSpPr txBox="1"/>
          <p:nvPr/>
        </p:nvSpPr>
        <p:spPr>
          <a:xfrm>
            <a:off x="3697337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00Z</a:t>
            </a:r>
            <a:endParaRPr lang="en-US" sz="1700" dirty="0"/>
          </a:p>
        </p:txBody>
      </p:sp>
      <p:sp>
        <p:nvSpPr>
          <p:cNvPr id="22" name="TextBox 21"/>
          <p:cNvSpPr txBox="1"/>
          <p:nvPr/>
        </p:nvSpPr>
        <p:spPr>
          <a:xfrm>
            <a:off x="5627778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12Z</a:t>
            </a:r>
            <a:endParaRPr lang="en-US" sz="1700" dirty="0"/>
          </a:p>
        </p:txBody>
      </p:sp>
      <p:sp>
        <p:nvSpPr>
          <p:cNvPr id="23" name="TextBox 22"/>
          <p:cNvSpPr txBox="1"/>
          <p:nvPr/>
        </p:nvSpPr>
        <p:spPr>
          <a:xfrm>
            <a:off x="7566125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08-31 00Z</a:t>
            </a:r>
            <a:endParaRPr lang="en-US" sz="17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973315"/>
            <a:ext cx="11685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RMS (O-M)</a:t>
            </a:r>
            <a:endParaRPr lang="en-US" sz="1700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3253857"/>
            <a:ext cx="127747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Mean (O-M)</a:t>
            </a:r>
            <a:endParaRPr lang="en-US" sz="1700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4401528"/>
            <a:ext cx="123623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RMSE</a:t>
            </a:r>
          </a:p>
          <a:p>
            <a:r>
              <a:rPr lang="en-US" sz="1700" dirty="0" smtClean="0"/>
              <a:t>Consistency</a:t>
            </a:r>
            <a:endParaRPr lang="en-US" sz="1700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5683726"/>
            <a:ext cx="134815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Number of</a:t>
            </a:r>
          </a:p>
          <a:p>
            <a:r>
              <a:rPr lang="en-US" sz="1700" dirty="0" smtClean="0"/>
              <a:t>Observations</a:t>
            </a:r>
            <a:endParaRPr lang="en-US" sz="1700" dirty="0"/>
          </a:p>
        </p:txBody>
      </p:sp>
      <p:sp>
        <p:nvSpPr>
          <p:cNvPr id="28" name="TextBox 27"/>
          <p:cNvSpPr txBox="1"/>
          <p:nvPr/>
        </p:nvSpPr>
        <p:spPr>
          <a:xfrm>
            <a:off x="1802521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29398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59839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98186" y="66189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mslp_0829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266" y="4294959"/>
            <a:ext cx="1783080" cy="2913425"/>
          </a:xfrm>
          <a:prstGeom prst="rect">
            <a:avLst/>
          </a:prstGeom>
        </p:spPr>
      </p:pic>
      <p:pic>
        <p:nvPicPr>
          <p:cNvPr id="22" name="Picture 21" descr="mslp_0829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373" y="4339364"/>
            <a:ext cx="1783080" cy="2913425"/>
          </a:xfrm>
          <a:prstGeom prst="rect">
            <a:avLst/>
          </a:prstGeom>
        </p:spPr>
      </p:pic>
      <p:pic>
        <p:nvPicPr>
          <p:cNvPr id="23" name="Picture 22" descr="mslp_08290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4363" y="4383766"/>
            <a:ext cx="1783080" cy="2913425"/>
          </a:xfrm>
          <a:prstGeom prst="rect">
            <a:avLst/>
          </a:prstGeom>
        </p:spPr>
      </p:pic>
      <p:pic>
        <p:nvPicPr>
          <p:cNvPr id="24" name="Picture 23" descr="mslp_08290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714" y="4383766"/>
            <a:ext cx="1783080" cy="2913425"/>
          </a:xfrm>
          <a:prstGeom prst="rect">
            <a:avLst/>
          </a:prstGeom>
        </p:spPr>
      </p:pic>
      <p:pic>
        <p:nvPicPr>
          <p:cNvPr id="16" name="Picture 15" descr="mslp_08290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9178" y="1521451"/>
            <a:ext cx="2064821" cy="1645920"/>
          </a:xfrm>
          <a:prstGeom prst="rect">
            <a:avLst/>
          </a:prstGeom>
        </p:spPr>
      </p:pic>
      <p:pic>
        <p:nvPicPr>
          <p:cNvPr id="15" name="Picture 14" descr="mslp_08290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2683" y="1504298"/>
            <a:ext cx="2064821" cy="164592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82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VORTEX-SCALE DIAGNOSTICS OF FINAL ANALYSIS</a:t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Mean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Sea-Level Pressure and 10-m Wind Speed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58309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08-29 12Z</a:t>
            </a:r>
            <a:endParaRPr lang="en-US" sz="1700" dirty="0"/>
          </a:p>
        </p:txBody>
      </p:sp>
      <p:sp>
        <p:nvSpPr>
          <p:cNvPr id="7" name="TextBox 6"/>
          <p:cNvSpPr txBox="1"/>
          <p:nvPr/>
        </p:nvSpPr>
        <p:spPr>
          <a:xfrm>
            <a:off x="3633201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00Z</a:t>
            </a:r>
            <a:endParaRPr lang="en-US" sz="1700" dirty="0"/>
          </a:p>
        </p:txBody>
      </p:sp>
      <p:sp>
        <p:nvSpPr>
          <p:cNvPr id="8" name="TextBox 7"/>
          <p:cNvSpPr txBox="1"/>
          <p:nvPr/>
        </p:nvSpPr>
        <p:spPr>
          <a:xfrm>
            <a:off x="5600332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12Z</a:t>
            </a:r>
            <a:endParaRPr lang="en-US" sz="1700" dirty="0"/>
          </a:p>
        </p:txBody>
      </p:sp>
      <p:sp>
        <p:nvSpPr>
          <p:cNvPr id="9" name="TextBox 8"/>
          <p:cNvSpPr txBox="1"/>
          <p:nvPr/>
        </p:nvSpPr>
        <p:spPr>
          <a:xfrm>
            <a:off x="7576827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08-31 00Z</a:t>
            </a:r>
            <a:endParaRPr lang="en-US" sz="17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2079887"/>
            <a:ext cx="67550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MSLP</a:t>
            </a:r>
            <a:endParaRPr lang="en-US" sz="17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3689026"/>
            <a:ext cx="116889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10-m Wind</a:t>
            </a:r>
          </a:p>
          <a:p>
            <a:r>
              <a:rPr lang="en-US" sz="1700" dirty="0" smtClean="0"/>
              <a:t>Speed</a:t>
            </a:r>
            <a:endParaRPr lang="en-US" sz="17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292806"/>
            <a:ext cx="1484520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Corresponding</a:t>
            </a:r>
          </a:p>
          <a:p>
            <a:r>
              <a:rPr lang="en-US" sz="1700" dirty="0" smtClean="0"/>
              <a:t>H*Wind</a:t>
            </a:r>
          </a:p>
          <a:p>
            <a:r>
              <a:rPr lang="en-US" sz="1700" dirty="0" smtClean="0"/>
              <a:t>Analysis</a:t>
            </a:r>
            <a:endParaRPr lang="en-US" sz="1700" dirty="0"/>
          </a:p>
        </p:txBody>
      </p:sp>
      <p:pic>
        <p:nvPicPr>
          <p:cNvPr id="14" name="Picture 13" descr="mslp_082906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5552" y="1521451"/>
            <a:ext cx="2064821" cy="1645920"/>
          </a:xfrm>
          <a:prstGeom prst="rect">
            <a:avLst/>
          </a:prstGeom>
        </p:spPr>
      </p:pic>
      <p:pic>
        <p:nvPicPr>
          <p:cNvPr id="13" name="Picture 12" descr="mslp_082906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0660" y="1521451"/>
            <a:ext cx="2064822" cy="1645920"/>
          </a:xfrm>
          <a:prstGeom prst="rect">
            <a:avLst/>
          </a:prstGeom>
        </p:spPr>
      </p:pic>
      <p:pic>
        <p:nvPicPr>
          <p:cNvPr id="17" name="Picture 16" descr="mslp_082906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79178" y="3219575"/>
            <a:ext cx="2064821" cy="1645920"/>
          </a:xfrm>
          <a:prstGeom prst="rect">
            <a:avLst/>
          </a:prstGeom>
        </p:spPr>
      </p:pic>
      <p:pic>
        <p:nvPicPr>
          <p:cNvPr id="18" name="Picture 17" descr="mslp_08290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02683" y="3202422"/>
            <a:ext cx="2064821" cy="1645920"/>
          </a:xfrm>
          <a:prstGeom prst="rect">
            <a:avLst/>
          </a:prstGeom>
        </p:spPr>
      </p:pic>
      <p:pic>
        <p:nvPicPr>
          <p:cNvPr id="19" name="Picture 18" descr="mslp_082906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35552" y="3219575"/>
            <a:ext cx="2064821" cy="1645920"/>
          </a:xfrm>
          <a:prstGeom prst="rect">
            <a:avLst/>
          </a:prstGeom>
        </p:spPr>
      </p:pic>
      <p:pic>
        <p:nvPicPr>
          <p:cNvPr id="20" name="Picture 19" descr="mslp_082906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60660" y="3219575"/>
            <a:ext cx="2064821" cy="164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0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VERIFICATION AGAINST BEST TRACK</a:t>
            </a:r>
            <a:br>
              <a:rPr lang="en-US" sz="3200" dirty="0" smtClean="0"/>
            </a:br>
            <a:r>
              <a:rPr lang="en-US" sz="3200" dirty="0" smtClean="0"/>
              <a:t>DURING THE DA CYCLES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 descr="vr_rmse_0829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770" y="1446120"/>
            <a:ext cx="1877776" cy="1408332"/>
          </a:xfrm>
          <a:prstGeom prst="rect">
            <a:avLst/>
          </a:prstGeom>
        </p:spPr>
      </p:pic>
      <p:pic>
        <p:nvPicPr>
          <p:cNvPr id="5" name="Picture 4" descr="vr_rmse_0829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11" y="1446120"/>
            <a:ext cx="1877776" cy="1408332"/>
          </a:xfrm>
          <a:prstGeom prst="rect">
            <a:avLst/>
          </a:prstGeom>
        </p:spPr>
      </p:pic>
      <p:pic>
        <p:nvPicPr>
          <p:cNvPr id="6" name="Picture 5" descr="vr_rmse_08300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3652" y="1446120"/>
            <a:ext cx="1877776" cy="1408332"/>
          </a:xfrm>
          <a:prstGeom prst="rect">
            <a:avLst/>
          </a:prstGeom>
        </p:spPr>
      </p:pic>
      <p:pic>
        <p:nvPicPr>
          <p:cNvPr id="7" name="Picture 6" descr="vr_rmse_08301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1999" y="1440190"/>
            <a:ext cx="1877776" cy="1408332"/>
          </a:xfrm>
          <a:prstGeom prst="rect">
            <a:avLst/>
          </a:prstGeom>
        </p:spPr>
      </p:pic>
      <p:pic>
        <p:nvPicPr>
          <p:cNvPr id="8" name="Picture 7" descr="vr_rmse_08290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2770" y="2726662"/>
            <a:ext cx="1877776" cy="1408332"/>
          </a:xfrm>
          <a:prstGeom prst="rect">
            <a:avLst/>
          </a:prstGeom>
        </p:spPr>
      </p:pic>
      <p:pic>
        <p:nvPicPr>
          <p:cNvPr id="9" name="Picture 8" descr="vr_rmse_08291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3211" y="2726662"/>
            <a:ext cx="1877776" cy="1408332"/>
          </a:xfrm>
          <a:prstGeom prst="rect">
            <a:avLst/>
          </a:prstGeom>
        </p:spPr>
      </p:pic>
      <p:pic>
        <p:nvPicPr>
          <p:cNvPr id="10" name="Picture 9" descr="vr_rmse_083006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23652" y="2726662"/>
            <a:ext cx="1877776" cy="1408332"/>
          </a:xfrm>
          <a:prstGeom prst="rect">
            <a:avLst/>
          </a:prstGeom>
        </p:spPr>
      </p:pic>
      <p:pic>
        <p:nvPicPr>
          <p:cNvPr id="11" name="Picture 10" descr="vr_rmse_083018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1999" y="2720732"/>
            <a:ext cx="1877776" cy="1408332"/>
          </a:xfrm>
          <a:prstGeom prst="rect">
            <a:avLst/>
          </a:prstGeom>
        </p:spPr>
      </p:pic>
      <p:pic>
        <p:nvPicPr>
          <p:cNvPr id="12" name="Picture 11" descr="vr_rmse_08290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62770" y="4005138"/>
            <a:ext cx="1877776" cy="1408332"/>
          </a:xfrm>
          <a:prstGeom prst="rect">
            <a:avLst/>
          </a:prstGeom>
        </p:spPr>
      </p:pic>
      <p:pic>
        <p:nvPicPr>
          <p:cNvPr id="13" name="Picture 12" descr="vr_rmse_08291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93211" y="4005138"/>
            <a:ext cx="1877776" cy="1408332"/>
          </a:xfrm>
          <a:prstGeom prst="rect">
            <a:avLst/>
          </a:prstGeom>
        </p:spPr>
      </p:pic>
      <p:pic>
        <p:nvPicPr>
          <p:cNvPr id="14" name="Picture 13" descr="vr_rmse_083006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23652" y="4005138"/>
            <a:ext cx="1877776" cy="1408332"/>
          </a:xfrm>
          <a:prstGeom prst="rect">
            <a:avLst/>
          </a:prstGeom>
        </p:spPr>
      </p:pic>
      <p:pic>
        <p:nvPicPr>
          <p:cNvPr id="15" name="Picture 14" descr="vr_rmse_083018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61999" y="3999208"/>
            <a:ext cx="1877776" cy="1408332"/>
          </a:xfrm>
          <a:prstGeom prst="rect">
            <a:avLst/>
          </a:prstGeom>
        </p:spPr>
      </p:pic>
      <p:pic>
        <p:nvPicPr>
          <p:cNvPr id="16" name="Picture 15" descr="vr_rmse_082906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62770" y="5287336"/>
            <a:ext cx="1877776" cy="1408332"/>
          </a:xfrm>
          <a:prstGeom prst="rect">
            <a:avLst/>
          </a:prstGeom>
        </p:spPr>
      </p:pic>
      <p:pic>
        <p:nvPicPr>
          <p:cNvPr id="17" name="Picture 16" descr="vr_rmse_082918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93211" y="5287336"/>
            <a:ext cx="1877776" cy="1408332"/>
          </a:xfrm>
          <a:prstGeom prst="rect">
            <a:avLst/>
          </a:prstGeom>
        </p:spPr>
      </p:pic>
      <p:pic>
        <p:nvPicPr>
          <p:cNvPr id="18" name="Picture 17" descr="vr_rmse_083006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23652" y="5287336"/>
            <a:ext cx="1877776" cy="1408332"/>
          </a:xfrm>
          <a:prstGeom prst="rect">
            <a:avLst/>
          </a:prstGeom>
        </p:spPr>
      </p:pic>
      <p:pic>
        <p:nvPicPr>
          <p:cNvPr id="19" name="Picture 18" descr="vr_rmse_083018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61999" y="5281406"/>
            <a:ext cx="1877776" cy="140833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770459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08-29 12Z</a:t>
            </a:r>
            <a:endParaRPr lang="en-US" sz="1700" dirty="0"/>
          </a:p>
        </p:txBody>
      </p:sp>
      <p:sp>
        <p:nvSpPr>
          <p:cNvPr id="21" name="TextBox 20"/>
          <p:cNvSpPr txBox="1"/>
          <p:nvPr/>
        </p:nvSpPr>
        <p:spPr>
          <a:xfrm>
            <a:off x="3697337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00Z</a:t>
            </a:r>
            <a:endParaRPr lang="en-US" sz="1700" dirty="0"/>
          </a:p>
        </p:txBody>
      </p:sp>
      <p:sp>
        <p:nvSpPr>
          <p:cNvPr id="22" name="TextBox 21"/>
          <p:cNvSpPr txBox="1"/>
          <p:nvPr/>
        </p:nvSpPr>
        <p:spPr>
          <a:xfrm>
            <a:off x="5627778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12Z</a:t>
            </a:r>
            <a:endParaRPr lang="en-US" sz="1700" dirty="0"/>
          </a:p>
        </p:txBody>
      </p:sp>
      <p:sp>
        <p:nvSpPr>
          <p:cNvPr id="23" name="TextBox 22"/>
          <p:cNvSpPr txBox="1"/>
          <p:nvPr/>
        </p:nvSpPr>
        <p:spPr>
          <a:xfrm>
            <a:off x="7566125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08-31 00Z</a:t>
            </a:r>
            <a:endParaRPr lang="en-US" sz="17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973315"/>
            <a:ext cx="159458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Track Error (km)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3253857"/>
            <a:ext cx="140085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Min. Pressure</a:t>
            </a:r>
            <a:endParaRPr lang="en-US" sz="1700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4472576"/>
            <a:ext cx="150368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Max. </a:t>
            </a:r>
            <a:r>
              <a:rPr lang="en-US" sz="1700" dirty="0" err="1" smtClean="0"/>
              <a:t>Sfc</a:t>
            </a:r>
            <a:r>
              <a:rPr lang="en-US" sz="1700" dirty="0" smtClean="0"/>
              <a:t>. Wind</a:t>
            </a:r>
            <a:endParaRPr lang="en-US" sz="1700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5763655"/>
            <a:ext cx="684803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RMW</a:t>
            </a:r>
            <a:endParaRPr lang="en-US" sz="1700" dirty="0"/>
          </a:p>
        </p:txBody>
      </p:sp>
      <p:sp>
        <p:nvSpPr>
          <p:cNvPr id="28" name="TextBox 27"/>
          <p:cNvSpPr txBox="1"/>
          <p:nvPr/>
        </p:nvSpPr>
        <p:spPr>
          <a:xfrm>
            <a:off x="1802521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29398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59839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98186" y="66189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0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VERIFICATION OF FORECASTS</a:t>
            </a:r>
            <a:br>
              <a:rPr lang="en-US" sz="3200" dirty="0" smtClean="0"/>
            </a:br>
            <a:r>
              <a:rPr lang="en-US" sz="3200" dirty="0" err="1" smtClean="0"/>
              <a:t>HWRFx</a:t>
            </a:r>
            <a:r>
              <a:rPr lang="en-US" sz="3200" dirty="0" smtClean="0"/>
              <a:t>-HEDAS, </a:t>
            </a:r>
            <a:r>
              <a:rPr lang="en-US" sz="3200" dirty="0" err="1" smtClean="0"/>
              <a:t>HWRFx</a:t>
            </a:r>
            <a:r>
              <a:rPr lang="en-US" sz="3200" dirty="0" smtClean="0"/>
              <a:t>-HWRF, vs. HWRF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2" name="Picture 31" descr="track_verification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576" y="1456388"/>
            <a:ext cx="4572000" cy="4572000"/>
          </a:xfrm>
          <a:prstGeom prst="rect">
            <a:avLst/>
          </a:prstGeom>
        </p:spPr>
      </p:pic>
      <p:pic>
        <p:nvPicPr>
          <p:cNvPr id="33" name="Picture 32" descr="intensity_verificati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1372" y="1456388"/>
            <a:ext cx="4572000" cy="457200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822843" y="1776088"/>
            <a:ext cx="1533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Track Error</a:t>
            </a:r>
            <a:endParaRPr lang="en-US" sz="2400" dirty="0"/>
          </a:p>
        </p:txBody>
      </p:sp>
      <p:sp>
        <p:nvSpPr>
          <p:cNvPr id="35" name="TextBox 34"/>
          <p:cNvSpPr txBox="1"/>
          <p:nvPr/>
        </p:nvSpPr>
        <p:spPr>
          <a:xfrm>
            <a:off x="5687307" y="1776088"/>
            <a:ext cx="1968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Intensity Error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HEDAS Real-Time Runs under HFIP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600" dirty="0" smtClean="0"/>
              <a:t>High-resolution data assimilation system using a square-root ensemble Kalman filter (EnKF)</a:t>
            </a:r>
          </a:p>
          <a:p>
            <a:r>
              <a:rPr lang="en-US" sz="2600" dirty="0" smtClean="0"/>
              <a:t>Only runs when aircraft data is available</a:t>
            </a:r>
          </a:p>
          <a:p>
            <a:r>
              <a:rPr lang="en-US" sz="2600" dirty="0" smtClean="0"/>
              <a:t>Initial ensemble perturbations from GFS-EnKF (Jeff Whitaker, ESRL)</a:t>
            </a:r>
          </a:p>
          <a:p>
            <a:r>
              <a:rPr lang="en-US" sz="2600" dirty="0" smtClean="0"/>
              <a:t>3-hour ensemble spin-up</a:t>
            </a:r>
          </a:p>
          <a:p>
            <a:r>
              <a:rPr lang="en-US" sz="2600" dirty="0" smtClean="0"/>
              <a:t>Data cycling for the duration of aircraft data (usually, 4-5 hours)</a:t>
            </a:r>
          </a:p>
          <a:p>
            <a:r>
              <a:rPr lang="en-US" sz="2600" dirty="0" smtClean="0"/>
              <a:t>Final analysis is provided to the HRD modeling group: Deterministic </a:t>
            </a:r>
            <a:r>
              <a:rPr lang="en-US" sz="2600" dirty="0" err="1" smtClean="0"/>
              <a:t>HWRFx</a:t>
            </a:r>
            <a:r>
              <a:rPr lang="en-US" sz="2600" dirty="0" smtClean="0"/>
              <a:t> run from final mean vortex analysis</a:t>
            </a:r>
          </a:p>
          <a:p>
            <a:endParaRPr lang="en-US" sz="2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Track and intensity during HEDAS cycling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 l="16594" t="28667" r="39301" b="16667"/>
          <a:stretch>
            <a:fillRect/>
          </a:stretch>
        </p:blipFill>
        <p:spPr bwMode="auto">
          <a:xfrm>
            <a:off x="1371600" y="1447800"/>
            <a:ext cx="6694715" cy="5186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/>
          <p:cNvSpPr/>
          <p:nvPr/>
        </p:nvSpPr>
        <p:spPr>
          <a:xfrm>
            <a:off x="3810000" y="4724400"/>
            <a:ext cx="76200" cy="978408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4495800" y="4876800"/>
            <a:ext cx="76200" cy="978408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 l="64244" t="32001" r="20833" b="62000"/>
          <a:stretch>
            <a:fillRect/>
          </a:stretch>
        </p:blipFill>
        <p:spPr bwMode="auto">
          <a:xfrm>
            <a:off x="5334000" y="1447800"/>
            <a:ext cx="2667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495800" y="4343400"/>
            <a:ext cx="1588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201008291200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1007mb  30kts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5600" y="3962400"/>
            <a:ext cx="1588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201008301800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955mb 125kts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GOES-13 Visible Satellite Images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August 29 - 1245Z             August 30</a:t>
            </a:r>
            <a:r>
              <a:rPr lang="en-US" dirty="0"/>
              <a:t> </a:t>
            </a:r>
            <a:r>
              <a:rPr lang="en-US" dirty="0" smtClean="0"/>
              <a:t>- 1145Z</a:t>
            </a:r>
            <a:endParaRPr lang="en-US" dirty="0"/>
          </a:p>
        </p:txBody>
      </p:sp>
      <p:pic>
        <p:nvPicPr>
          <p:cNvPr id="3" name="Picture 2" descr="Earl_VIS_0829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47800"/>
            <a:ext cx="4495800" cy="4495800"/>
          </a:xfrm>
          <a:prstGeom prst="rect">
            <a:avLst/>
          </a:prstGeom>
        </p:spPr>
      </p:pic>
      <p:pic>
        <p:nvPicPr>
          <p:cNvPr id="5" name="Picture 4" descr="Earl_VIS_083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1447800"/>
            <a:ext cx="4495800" cy="4495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HEDAS Initialization for Hurricane Earl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4495800" y="917912"/>
            <a:ext cx="4648200" cy="59400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CASE 2</a:t>
            </a:r>
          </a:p>
          <a:p>
            <a:r>
              <a:rPr lang="en-US" sz="2000" dirty="0" smtClean="0"/>
              <a:t>Forecast Initialized:   2010 08 30 0000Z</a:t>
            </a:r>
          </a:p>
          <a:p>
            <a:r>
              <a:rPr lang="en-US" sz="2000" dirty="0" smtClean="0"/>
              <a:t>Ensemble Initialized: 2010 08 29 1800Z</a:t>
            </a:r>
          </a:p>
          <a:p>
            <a:r>
              <a:rPr lang="en-US" sz="2000" dirty="0" smtClean="0"/>
              <a:t>5 Cycles: 2100Z-0100Z</a:t>
            </a:r>
          </a:p>
          <a:p>
            <a:r>
              <a:rPr lang="en-US" sz="2000" dirty="0" smtClean="0"/>
              <a:t>Data Assimilated:</a:t>
            </a:r>
            <a:endParaRPr lang="en-US" sz="2000" dirty="0"/>
          </a:p>
          <a:p>
            <a:r>
              <a:rPr lang="en-US" sz="2000" dirty="0" smtClean="0"/>
              <a:t>                 </a:t>
            </a:r>
          </a:p>
          <a:p>
            <a:r>
              <a:rPr lang="en-US" sz="2000" b="1" dirty="0" smtClean="0"/>
              <a:t>NOAA43 (2000-0400Z)</a:t>
            </a:r>
            <a:endParaRPr lang="en-US" sz="2000" b="1" dirty="0"/>
          </a:p>
          <a:p>
            <a:r>
              <a:rPr lang="en-US" sz="2000" dirty="0" err="1" smtClean="0"/>
              <a:t>Dropsonde</a:t>
            </a:r>
            <a:r>
              <a:rPr lang="en-US" sz="2000" dirty="0" smtClean="0"/>
              <a:t> *                 U  V  T  Q (from RH)</a:t>
            </a:r>
          </a:p>
          <a:p>
            <a:r>
              <a:rPr lang="en-US" sz="2000" dirty="0" smtClean="0"/>
              <a:t>Flight Level                   U</a:t>
            </a:r>
            <a:r>
              <a:rPr lang="en-US" sz="2000" dirty="0"/>
              <a:t> </a:t>
            </a:r>
            <a:r>
              <a:rPr lang="en-US" sz="2000" dirty="0" smtClean="0"/>
              <a:t>  V</a:t>
            </a:r>
            <a:r>
              <a:rPr lang="en-US" sz="2000" dirty="0"/>
              <a:t> </a:t>
            </a:r>
            <a:r>
              <a:rPr lang="en-US" sz="2000" dirty="0" smtClean="0"/>
              <a:t> T  Q (from TD)</a:t>
            </a:r>
          </a:p>
          <a:p>
            <a:r>
              <a:rPr lang="en-US" sz="2000" dirty="0" smtClean="0"/>
              <a:t>SFMR                             Surface Wind</a:t>
            </a:r>
          </a:p>
          <a:p>
            <a:r>
              <a:rPr lang="en-US" sz="2000" dirty="0" smtClean="0"/>
              <a:t>Tail Doppler Radar:     Radial Wind</a:t>
            </a:r>
            <a:endParaRPr lang="en-US" sz="2000" dirty="0"/>
          </a:p>
          <a:p>
            <a:r>
              <a:rPr lang="en-US" sz="2000" dirty="0" smtClean="0"/>
              <a:t>                </a:t>
            </a:r>
          </a:p>
          <a:p>
            <a:r>
              <a:rPr lang="en-US" sz="2000" b="1" dirty="0" smtClean="0"/>
              <a:t>NOAA49 (1730-0200Z)</a:t>
            </a:r>
          </a:p>
          <a:p>
            <a:r>
              <a:rPr lang="en-US" sz="2000" dirty="0" err="1" smtClean="0"/>
              <a:t>Dropsonde</a:t>
            </a:r>
            <a:r>
              <a:rPr lang="en-US" sz="2000" dirty="0" smtClean="0"/>
              <a:t> *                 U  V  T  Q</a:t>
            </a:r>
          </a:p>
          <a:p>
            <a:r>
              <a:rPr lang="en-US" sz="2000" dirty="0" smtClean="0"/>
              <a:t>Flight Level                    U  V</a:t>
            </a:r>
            <a:r>
              <a:rPr lang="en-US" sz="2000" dirty="0"/>
              <a:t> </a:t>
            </a:r>
            <a:r>
              <a:rPr lang="en-US" sz="2000" dirty="0" smtClean="0"/>
              <a:t> T  Q</a:t>
            </a:r>
            <a:endParaRPr lang="en-US" sz="2000" dirty="0"/>
          </a:p>
          <a:p>
            <a:r>
              <a:rPr lang="en-US" sz="2000" dirty="0" smtClean="0"/>
              <a:t>                </a:t>
            </a:r>
          </a:p>
          <a:p>
            <a:r>
              <a:rPr lang="en-US" sz="2000" b="1" dirty="0" smtClean="0"/>
              <a:t>USAF 300 (2200-0539Z)</a:t>
            </a:r>
          </a:p>
          <a:p>
            <a:r>
              <a:rPr lang="en-US" sz="2000" dirty="0" err="1" smtClean="0"/>
              <a:t>Dropsonde</a:t>
            </a:r>
            <a:r>
              <a:rPr lang="en-US" sz="2000" dirty="0" smtClean="0"/>
              <a:t> *                  U  V  T  Q</a:t>
            </a:r>
          </a:p>
          <a:p>
            <a:r>
              <a:rPr lang="en-US" sz="2000" dirty="0" smtClean="0"/>
              <a:t>Flight Level                     U</a:t>
            </a:r>
            <a:r>
              <a:rPr lang="en-US" sz="2000" dirty="0"/>
              <a:t> </a:t>
            </a:r>
            <a:r>
              <a:rPr lang="en-US" sz="2000" dirty="0" smtClean="0"/>
              <a:t> V</a:t>
            </a:r>
            <a:r>
              <a:rPr lang="en-US" sz="2000" dirty="0"/>
              <a:t> </a:t>
            </a:r>
            <a:r>
              <a:rPr lang="en-US" sz="2000" dirty="0" smtClean="0"/>
              <a:t> T  Q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914400"/>
            <a:ext cx="4419600" cy="59400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CASE 1</a:t>
            </a:r>
          </a:p>
          <a:p>
            <a:r>
              <a:rPr lang="en-US" sz="2000" dirty="0" smtClean="0"/>
              <a:t>Forecast Initialized:  2010 08 29 1200</a:t>
            </a:r>
          </a:p>
          <a:p>
            <a:r>
              <a:rPr lang="en-US" sz="2000" dirty="0" smtClean="0"/>
              <a:t>Ensemble Initialized: 2010 08 29 0600</a:t>
            </a:r>
          </a:p>
          <a:p>
            <a:r>
              <a:rPr lang="en-US" sz="2000" dirty="0"/>
              <a:t>5</a:t>
            </a:r>
            <a:r>
              <a:rPr lang="en-US" sz="2000" dirty="0" smtClean="0"/>
              <a:t> Cycles: 0900Z-1300Z</a:t>
            </a:r>
          </a:p>
          <a:p>
            <a:r>
              <a:rPr lang="en-US" sz="2000" dirty="0" smtClean="0"/>
              <a:t>Data Assimilated:</a:t>
            </a:r>
            <a:endParaRPr lang="en-US" sz="2000" dirty="0"/>
          </a:p>
          <a:p>
            <a:r>
              <a:rPr lang="en-US" sz="2000" dirty="0" smtClean="0"/>
              <a:t>             </a:t>
            </a:r>
          </a:p>
          <a:p>
            <a:r>
              <a:rPr lang="en-US" sz="2000" b="1" dirty="0" smtClean="0"/>
              <a:t>NOAA42 (0800-1600Z)</a:t>
            </a:r>
          </a:p>
          <a:p>
            <a:r>
              <a:rPr lang="en-US" sz="2000" dirty="0" err="1"/>
              <a:t>D</a:t>
            </a:r>
            <a:r>
              <a:rPr lang="en-US" sz="2000" dirty="0" err="1" smtClean="0"/>
              <a:t>ropsonde</a:t>
            </a:r>
            <a:r>
              <a:rPr lang="en-US" sz="2000" dirty="0" smtClean="0"/>
              <a:t> *            U  V</a:t>
            </a:r>
            <a:r>
              <a:rPr lang="en-US" sz="2000" dirty="0"/>
              <a:t> </a:t>
            </a:r>
            <a:r>
              <a:rPr lang="en-US" sz="2000" dirty="0" smtClean="0"/>
              <a:t> T  Q (from RH)</a:t>
            </a:r>
          </a:p>
          <a:p>
            <a:r>
              <a:rPr lang="en-US" sz="2000" dirty="0" smtClean="0"/>
              <a:t>Flight Level               U  V  T  Q (from TD)</a:t>
            </a:r>
          </a:p>
          <a:p>
            <a:r>
              <a:rPr lang="en-US" sz="2000" dirty="0" smtClean="0"/>
              <a:t>SFMR                         Surface Wind</a:t>
            </a:r>
          </a:p>
          <a:p>
            <a:r>
              <a:rPr lang="en-US" sz="2000" dirty="0" smtClean="0"/>
              <a:t>Tail Doppler Radar: Radial Wind</a:t>
            </a:r>
          </a:p>
          <a:p>
            <a:endParaRPr lang="en-US" sz="2000" dirty="0"/>
          </a:p>
          <a:p>
            <a:r>
              <a:rPr lang="en-US" sz="2000" b="1" dirty="0" smtClean="0"/>
              <a:t>USAF 306 (0925-1845Z)</a:t>
            </a:r>
          </a:p>
          <a:p>
            <a:r>
              <a:rPr lang="en-US" sz="2000" dirty="0" err="1" smtClean="0"/>
              <a:t>Dropsonde</a:t>
            </a:r>
            <a:r>
              <a:rPr lang="en-US" sz="2000" dirty="0" smtClean="0"/>
              <a:t> *             U  V  T  Q</a:t>
            </a:r>
          </a:p>
          <a:p>
            <a:r>
              <a:rPr lang="en-US" sz="2000" dirty="0" smtClean="0"/>
              <a:t>Flight Level                U  V  T  Q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Font typeface="Arial" charset="0"/>
              <a:buChar char="•"/>
            </a:pPr>
            <a:endParaRPr lang="en-US" sz="2000" dirty="0"/>
          </a:p>
          <a:p>
            <a:r>
              <a:rPr lang="en-US" sz="2000" dirty="0" smtClean="0"/>
              <a:t>* No Surface T Q Assimilated for Drops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HEDAS Initialization for Hurricane Earl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917912"/>
            <a:ext cx="4419600" cy="59400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CASE 3</a:t>
            </a:r>
          </a:p>
          <a:p>
            <a:r>
              <a:rPr lang="en-US" sz="2000" dirty="0" smtClean="0"/>
              <a:t>Forecast Initialized :   2010 08 30 1200Z</a:t>
            </a:r>
          </a:p>
          <a:p>
            <a:r>
              <a:rPr lang="en-US" sz="2000" dirty="0" smtClean="0"/>
              <a:t>Ensemble Initialized: 2010 08  30 0600Z</a:t>
            </a:r>
          </a:p>
          <a:p>
            <a:r>
              <a:rPr lang="en-US" sz="2000" dirty="0" smtClean="0"/>
              <a:t>3 Cycles: 1100Z-1300Z</a:t>
            </a:r>
          </a:p>
          <a:p>
            <a:r>
              <a:rPr lang="en-US" sz="2000" dirty="0" smtClean="0"/>
              <a:t>Data Assimilated:</a:t>
            </a:r>
          </a:p>
          <a:p>
            <a:endParaRPr lang="en-US" sz="2000" dirty="0" smtClean="0"/>
          </a:p>
          <a:p>
            <a:r>
              <a:rPr lang="en-US" sz="2000" b="1" dirty="0" smtClean="0"/>
              <a:t>NOAA42 (0800-1600Z)</a:t>
            </a:r>
          </a:p>
          <a:p>
            <a:r>
              <a:rPr lang="en-US" sz="2000" dirty="0" err="1" smtClean="0"/>
              <a:t>Dropsonde</a:t>
            </a:r>
            <a:r>
              <a:rPr lang="en-US" sz="2000" dirty="0" smtClean="0"/>
              <a:t> *                       U V T Q</a:t>
            </a:r>
          </a:p>
          <a:p>
            <a:r>
              <a:rPr lang="en-US" sz="2000" dirty="0" smtClean="0"/>
              <a:t>Flight Level                          U V T Q</a:t>
            </a:r>
          </a:p>
          <a:p>
            <a:r>
              <a:rPr lang="en-US" sz="2000" dirty="0" smtClean="0"/>
              <a:t>SFMR                                    Surface Wind</a:t>
            </a:r>
          </a:p>
          <a:p>
            <a:r>
              <a:rPr lang="en-US" sz="2000" dirty="0" smtClean="0"/>
              <a:t>Tail Doppler Radar             Radial Wind</a:t>
            </a:r>
          </a:p>
          <a:p>
            <a:endParaRPr lang="en-US" sz="2000" dirty="0" smtClean="0"/>
          </a:p>
          <a:p>
            <a:r>
              <a:rPr lang="en-US" sz="2000" b="1" dirty="0" smtClean="0"/>
              <a:t>USAF 305 (1037-1716Z)</a:t>
            </a:r>
          </a:p>
          <a:p>
            <a:r>
              <a:rPr lang="en-US" sz="2000" dirty="0" err="1" smtClean="0"/>
              <a:t>Dropsonde</a:t>
            </a:r>
            <a:r>
              <a:rPr lang="en-US" sz="2000" dirty="0" smtClean="0"/>
              <a:t> *                        U V T Q</a:t>
            </a:r>
          </a:p>
          <a:p>
            <a:r>
              <a:rPr lang="en-US" sz="2000" dirty="0" smtClean="0"/>
              <a:t>Flight Level                           U V T Q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* No Surface T Q assimilated for Drops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495800" y="914400"/>
            <a:ext cx="4648200" cy="5943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CASE 4</a:t>
            </a:r>
          </a:p>
          <a:p>
            <a:r>
              <a:rPr lang="en-US" sz="2000" dirty="0" smtClean="0"/>
              <a:t>Forecast Initialized:     2010 08 31 0000Z</a:t>
            </a:r>
          </a:p>
          <a:p>
            <a:r>
              <a:rPr lang="en-US" sz="2000" dirty="0" smtClean="0"/>
              <a:t>Ensemble Initialized:  2010 08 30 1800Z</a:t>
            </a:r>
          </a:p>
          <a:p>
            <a:r>
              <a:rPr lang="en-US" sz="2000" dirty="0" smtClean="0"/>
              <a:t>3 Cycles: 1000Z-1200Z</a:t>
            </a:r>
          </a:p>
          <a:p>
            <a:r>
              <a:rPr lang="en-US" sz="2000" dirty="0" smtClean="0"/>
              <a:t>Data Assimilated:</a:t>
            </a:r>
          </a:p>
          <a:p>
            <a:endParaRPr lang="en-US" sz="2000" dirty="0"/>
          </a:p>
          <a:p>
            <a:r>
              <a:rPr lang="en-US" sz="2000" b="1" dirty="0" smtClean="0"/>
              <a:t>NOAA43 (2000-0400Z)</a:t>
            </a:r>
          </a:p>
          <a:p>
            <a:r>
              <a:rPr lang="en-US" sz="2000" dirty="0" err="1" smtClean="0"/>
              <a:t>Dropsonde</a:t>
            </a:r>
            <a:r>
              <a:rPr lang="en-US" sz="2000" dirty="0" smtClean="0"/>
              <a:t>                         U V T Q</a:t>
            </a:r>
          </a:p>
          <a:p>
            <a:r>
              <a:rPr lang="en-US" sz="2000" dirty="0" smtClean="0"/>
              <a:t>Flight Level                         U V T Q</a:t>
            </a:r>
          </a:p>
          <a:p>
            <a:r>
              <a:rPr lang="en-US" sz="2000" dirty="0" smtClean="0"/>
              <a:t>SFMR                                   Surface Wind</a:t>
            </a:r>
          </a:p>
          <a:p>
            <a:r>
              <a:rPr lang="en-US" sz="2000" dirty="0" smtClean="0"/>
              <a:t>Tail Doppler Radar            Radial Wind</a:t>
            </a:r>
          </a:p>
          <a:p>
            <a:endParaRPr lang="en-US" sz="2000" dirty="0"/>
          </a:p>
          <a:p>
            <a:r>
              <a:rPr lang="en-US" sz="2000" b="1" dirty="0" smtClean="0"/>
              <a:t>NOAA49 (2000-0400Z)</a:t>
            </a:r>
          </a:p>
          <a:p>
            <a:r>
              <a:rPr lang="en-US" sz="2000" dirty="0" err="1" smtClean="0"/>
              <a:t>Dropsonde</a:t>
            </a:r>
            <a:r>
              <a:rPr lang="en-US" sz="2000" dirty="0" smtClean="0"/>
              <a:t>                         U V T Q</a:t>
            </a:r>
          </a:p>
          <a:p>
            <a:r>
              <a:rPr lang="en-US" sz="2000" dirty="0" smtClean="0"/>
              <a:t>Flight Level                         U V T Q</a:t>
            </a:r>
          </a:p>
          <a:p>
            <a:endParaRPr lang="en-US" sz="2000" dirty="0"/>
          </a:p>
          <a:p>
            <a:r>
              <a:rPr lang="en-US" sz="2000" b="1" dirty="0" smtClean="0"/>
              <a:t>USAF306 (2158-0537Z)</a:t>
            </a:r>
          </a:p>
          <a:p>
            <a:r>
              <a:rPr lang="en-US" sz="2000" dirty="0" err="1" smtClean="0"/>
              <a:t>Dropsonde</a:t>
            </a:r>
            <a:r>
              <a:rPr lang="en-US" sz="2000" dirty="0" smtClean="0"/>
              <a:t>                          U V T Q</a:t>
            </a:r>
          </a:p>
          <a:p>
            <a:r>
              <a:rPr lang="en-US" sz="2000" dirty="0" smtClean="0"/>
              <a:t>Flight Level                          U V T Q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 fontScale="90000"/>
          </a:bodyPr>
          <a:lstStyle/>
          <a:p>
            <a:r>
              <a:rPr lang="en-US" sz="4900" b="1" dirty="0" smtClean="0"/>
              <a:t>Data Distribution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Case 1                              Case 2</a:t>
            </a:r>
            <a:endParaRPr lang="en-US" dirty="0"/>
          </a:p>
        </p:txBody>
      </p:sp>
      <p:pic>
        <p:nvPicPr>
          <p:cNvPr id="4" name="Picture 3" descr="201008290600_ob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4383691" cy="3503009"/>
          </a:xfrm>
          <a:prstGeom prst="rect">
            <a:avLst/>
          </a:prstGeom>
        </p:spPr>
      </p:pic>
      <p:pic>
        <p:nvPicPr>
          <p:cNvPr id="5" name="Picture 4" descr="Earl_obs_2010081918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0309" y="2133600"/>
            <a:ext cx="4383691" cy="350300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2762"/>
          </a:xfrm>
        </p:spPr>
        <p:txBody>
          <a:bodyPr>
            <a:normAutofit fontScale="90000"/>
          </a:bodyPr>
          <a:lstStyle/>
          <a:p>
            <a:r>
              <a:rPr lang="en-US" sz="4900" b="1" dirty="0" smtClean="0"/>
              <a:t>Data Distribution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Case 3                              Case 4  </a:t>
            </a:r>
            <a:endParaRPr lang="en-US" dirty="0"/>
          </a:p>
        </p:txBody>
      </p:sp>
      <p:pic>
        <p:nvPicPr>
          <p:cNvPr id="5" name="Picture 4" descr="Earl_obs_201008200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2209800"/>
            <a:ext cx="4383691" cy="3503009"/>
          </a:xfrm>
          <a:prstGeom prst="rect">
            <a:avLst/>
          </a:prstGeom>
        </p:spPr>
      </p:pic>
      <p:pic>
        <p:nvPicPr>
          <p:cNvPr id="6" name="Picture 5" descr="Earl_obs_2010083018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0309" y="2209800"/>
            <a:ext cx="4383691" cy="350300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20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OBSERVATION SPACE DIAGNOSTICS</a:t>
            </a:r>
            <a:br>
              <a:rPr lang="en-US" sz="3200" dirty="0" smtClean="0"/>
            </a:b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Airborne Radar Doppler Wind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 descr="vr_rmse_0829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770" y="1446120"/>
            <a:ext cx="1877777" cy="1408332"/>
          </a:xfrm>
          <a:prstGeom prst="rect">
            <a:avLst/>
          </a:prstGeom>
        </p:spPr>
      </p:pic>
      <p:pic>
        <p:nvPicPr>
          <p:cNvPr id="5" name="Picture 4" descr="vr_rmse_0829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3211" y="1446120"/>
            <a:ext cx="1877777" cy="1408332"/>
          </a:xfrm>
          <a:prstGeom prst="rect">
            <a:avLst/>
          </a:prstGeom>
        </p:spPr>
      </p:pic>
      <p:pic>
        <p:nvPicPr>
          <p:cNvPr id="6" name="Picture 5" descr="vr_rmse_08300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3652" y="1446120"/>
            <a:ext cx="1877777" cy="1408332"/>
          </a:xfrm>
          <a:prstGeom prst="rect">
            <a:avLst/>
          </a:prstGeom>
        </p:spPr>
      </p:pic>
      <p:pic>
        <p:nvPicPr>
          <p:cNvPr id="7" name="Picture 6" descr="vr_rmse_08301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1999" y="1440190"/>
            <a:ext cx="1877777" cy="1408332"/>
          </a:xfrm>
          <a:prstGeom prst="rect">
            <a:avLst/>
          </a:prstGeom>
        </p:spPr>
      </p:pic>
      <p:pic>
        <p:nvPicPr>
          <p:cNvPr id="8" name="Picture 7" descr="vr_rmse_08290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2770" y="2726662"/>
            <a:ext cx="1877776" cy="1408332"/>
          </a:xfrm>
          <a:prstGeom prst="rect">
            <a:avLst/>
          </a:prstGeom>
        </p:spPr>
      </p:pic>
      <p:pic>
        <p:nvPicPr>
          <p:cNvPr id="9" name="Picture 8" descr="vr_rmse_08291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3211" y="2726662"/>
            <a:ext cx="1877776" cy="1408332"/>
          </a:xfrm>
          <a:prstGeom prst="rect">
            <a:avLst/>
          </a:prstGeom>
        </p:spPr>
      </p:pic>
      <p:pic>
        <p:nvPicPr>
          <p:cNvPr id="10" name="Picture 9" descr="vr_rmse_083006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23652" y="2726662"/>
            <a:ext cx="1877776" cy="1408332"/>
          </a:xfrm>
          <a:prstGeom prst="rect">
            <a:avLst/>
          </a:prstGeom>
        </p:spPr>
      </p:pic>
      <p:pic>
        <p:nvPicPr>
          <p:cNvPr id="11" name="Picture 10" descr="vr_rmse_083018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1999" y="2720732"/>
            <a:ext cx="1877776" cy="1408332"/>
          </a:xfrm>
          <a:prstGeom prst="rect">
            <a:avLst/>
          </a:prstGeom>
        </p:spPr>
      </p:pic>
      <p:pic>
        <p:nvPicPr>
          <p:cNvPr id="12" name="Picture 11" descr="vr_rmse_08290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62770" y="4005138"/>
            <a:ext cx="1877776" cy="1408332"/>
          </a:xfrm>
          <a:prstGeom prst="rect">
            <a:avLst/>
          </a:prstGeom>
        </p:spPr>
      </p:pic>
      <p:pic>
        <p:nvPicPr>
          <p:cNvPr id="13" name="Picture 12" descr="vr_rmse_082918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93211" y="4005138"/>
            <a:ext cx="1877776" cy="1408332"/>
          </a:xfrm>
          <a:prstGeom prst="rect">
            <a:avLst/>
          </a:prstGeom>
        </p:spPr>
      </p:pic>
      <p:pic>
        <p:nvPicPr>
          <p:cNvPr id="14" name="Picture 13" descr="vr_rmse_083006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23652" y="4005138"/>
            <a:ext cx="1877776" cy="1408332"/>
          </a:xfrm>
          <a:prstGeom prst="rect">
            <a:avLst/>
          </a:prstGeom>
        </p:spPr>
      </p:pic>
      <p:pic>
        <p:nvPicPr>
          <p:cNvPr id="15" name="Picture 14" descr="vr_rmse_083018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161999" y="3999208"/>
            <a:ext cx="1877776" cy="1408332"/>
          </a:xfrm>
          <a:prstGeom prst="rect">
            <a:avLst/>
          </a:prstGeom>
        </p:spPr>
      </p:pic>
      <p:pic>
        <p:nvPicPr>
          <p:cNvPr id="16" name="Picture 15" descr="vr_rmse_082906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62770" y="5287336"/>
            <a:ext cx="1877776" cy="1408332"/>
          </a:xfrm>
          <a:prstGeom prst="rect">
            <a:avLst/>
          </a:prstGeom>
        </p:spPr>
      </p:pic>
      <p:pic>
        <p:nvPicPr>
          <p:cNvPr id="17" name="Picture 16" descr="vr_rmse_082918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93211" y="5287336"/>
            <a:ext cx="1877776" cy="1408332"/>
          </a:xfrm>
          <a:prstGeom prst="rect">
            <a:avLst/>
          </a:prstGeom>
        </p:spPr>
      </p:pic>
      <p:pic>
        <p:nvPicPr>
          <p:cNvPr id="18" name="Picture 17" descr="vr_rmse_083006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23652" y="5287336"/>
            <a:ext cx="1877776" cy="1408332"/>
          </a:xfrm>
          <a:prstGeom prst="rect">
            <a:avLst/>
          </a:prstGeom>
        </p:spPr>
      </p:pic>
      <p:pic>
        <p:nvPicPr>
          <p:cNvPr id="19" name="Picture 18" descr="vr_rmse_083018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61999" y="5281406"/>
            <a:ext cx="1877776" cy="140833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770459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08-29 12Z</a:t>
            </a:r>
            <a:endParaRPr lang="en-US" sz="1700" dirty="0"/>
          </a:p>
        </p:txBody>
      </p:sp>
      <p:sp>
        <p:nvSpPr>
          <p:cNvPr id="21" name="TextBox 20"/>
          <p:cNvSpPr txBox="1"/>
          <p:nvPr/>
        </p:nvSpPr>
        <p:spPr>
          <a:xfrm>
            <a:off x="3697337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00Z</a:t>
            </a:r>
            <a:endParaRPr lang="en-US" sz="1700" dirty="0"/>
          </a:p>
        </p:txBody>
      </p:sp>
      <p:sp>
        <p:nvSpPr>
          <p:cNvPr id="22" name="TextBox 21"/>
          <p:cNvSpPr txBox="1"/>
          <p:nvPr/>
        </p:nvSpPr>
        <p:spPr>
          <a:xfrm>
            <a:off x="5627778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08-30 12Z</a:t>
            </a:r>
            <a:endParaRPr lang="en-US" sz="1700" dirty="0"/>
          </a:p>
        </p:txBody>
      </p:sp>
      <p:sp>
        <p:nvSpPr>
          <p:cNvPr id="23" name="TextBox 22"/>
          <p:cNvSpPr txBox="1"/>
          <p:nvPr/>
        </p:nvSpPr>
        <p:spPr>
          <a:xfrm>
            <a:off x="7566125" y="1151208"/>
            <a:ext cx="106952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00" dirty="0" smtClean="0"/>
              <a:t>08-31 00Z</a:t>
            </a:r>
            <a:endParaRPr lang="en-US" sz="17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973315"/>
            <a:ext cx="11685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RMS (O-M)</a:t>
            </a:r>
            <a:endParaRPr lang="en-US" sz="1700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3253857"/>
            <a:ext cx="127747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Mean (O-M)</a:t>
            </a:r>
            <a:endParaRPr lang="en-US" sz="1700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4401528"/>
            <a:ext cx="123623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RMSE</a:t>
            </a:r>
          </a:p>
          <a:p>
            <a:r>
              <a:rPr lang="en-US" sz="1700" dirty="0" smtClean="0"/>
              <a:t>Consistency</a:t>
            </a:r>
            <a:endParaRPr lang="en-US" sz="1700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5683726"/>
            <a:ext cx="134815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/>
              <a:t>Number of</a:t>
            </a:r>
          </a:p>
          <a:p>
            <a:r>
              <a:rPr lang="en-US" sz="1700" dirty="0" smtClean="0"/>
              <a:t>Observations</a:t>
            </a:r>
            <a:endParaRPr lang="en-US" sz="1700" dirty="0"/>
          </a:p>
        </p:txBody>
      </p:sp>
      <p:sp>
        <p:nvSpPr>
          <p:cNvPr id="28" name="TextBox 27"/>
          <p:cNvSpPr txBox="1"/>
          <p:nvPr/>
        </p:nvSpPr>
        <p:spPr>
          <a:xfrm>
            <a:off x="1802521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29398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59839" y="66050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98186" y="6618951"/>
            <a:ext cx="10054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</a:rPr>
              <a:t>Assim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. cycles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</TotalTime>
  <Words>891</Words>
  <Application>Microsoft Macintosh PowerPoint</Application>
  <PresentationFormat>On-screen Show (4:3)</PresentationFormat>
  <Paragraphs>192</Paragraphs>
  <Slides>15</Slides>
  <Notes>6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1_Office Theme</vt:lpstr>
      <vt:lpstr>HEDAS: Hurricane Ensemble Data Assimilation System Semi-real-time runs for Hurricane Earl</vt:lpstr>
      <vt:lpstr>HEDAS Real-Time Runs under HFIP</vt:lpstr>
      <vt:lpstr>Track and intensity during HEDAS cycling</vt:lpstr>
      <vt:lpstr>GOES-13 Visible Satellite Images August 29 - 1245Z             August 30 - 1145Z</vt:lpstr>
      <vt:lpstr>HEDAS Initialization for Hurricane Earl</vt:lpstr>
      <vt:lpstr>HEDAS Initialization for Hurricane Earl</vt:lpstr>
      <vt:lpstr>Data Distribution  Case 1                              Case 2</vt:lpstr>
      <vt:lpstr>Data Distribution  Case 3                              Case 4  </vt:lpstr>
      <vt:lpstr>OBSERVATION SPACE DIAGNOSTICS Airborne Radar Doppler Wind</vt:lpstr>
      <vt:lpstr>OBSERVATION SPACE DIAGNOSTICS SFMR Surface Wind Speed</vt:lpstr>
      <vt:lpstr>OBSERVATION SPACE DIAGNOSTICS Dropsonde and Flight-Level Zonal Wind (U)</vt:lpstr>
      <vt:lpstr>OBSERVATION SPACE DIAGNOSTICS Dropsonde and Flight-Level Temperature</vt:lpstr>
      <vt:lpstr>Slide 13</vt:lpstr>
      <vt:lpstr>VERIFICATION AGAINST BEST TRACK DURING THE DA CYCLES</vt:lpstr>
      <vt:lpstr>VERIFICATION OF FORECASTS HWRFx-HEDAS, HWRFx-HWRF, vs. HWRF</vt:lpstr>
    </vt:vector>
  </TitlesOfParts>
  <Company>USDC/NOAA/AOML/HRD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HEDAS ANALYSIS DIAGNOSTICS and HWRFx-HEDAS FORECAST PERFORMANCE for 4 CASES OF HURRICANE EARL</dc:title>
  <dc:creator>Altug Aksoy</dc:creator>
  <cp:lastModifiedBy>Altug Aksoy</cp:lastModifiedBy>
  <cp:revision>26</cp:revision>
  <dcterms:created xsi:type="dcterms:W3CDTF">2010-09-15T12:43:22Z</dcterms:created>
  <dcterms:modified xsi:type="dcterms:W3CDTF">2010-09-16T14:58:19Z</dcterms:modified>
</cp:coreProperties>
</file>