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s/slide89.xml" ContentType="application/vnd.openxmlformats-officedocument.presentationml.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97" r:id="rId4"/>
    <p:sldMasterId id="2147483709" r:id="rId5"/>
    <p:sldMasterId id="2147483721" r:id="rId6"/>
    <p:sldMasterId id="2147483733" r:id="rId7"/>
    <p:sldMasterId id="2147483745" r:id="rId8"/>
    <p:sldMasterId id="2147483757" r:id="rId9"/>
  </p:sldMasterIdLst>
  <p:notesMasterIdLst>
    <p:notesMasterId r:id="rId99"/>
  </p:notesMasterIdLst>
  <p:handoutMasterIdLst>
    <p:handoutMasterId r:id="rId100"/>
  </p:handoutMasterIdLst>
  <p:sldIdLst>
    <p:sldId id="256" r:id="rId10"/>
    <p:sldId id="296" r:id="rId11"/>
    <p:sldId id="314" r:id="rId12"/>
    <p:sldId id="339" r:id="rId13"/>
    <p:sldId id="340" r:id="rId14"/>
    <p:sldId id="341" r:id="rId15"/>
    <p:sldId id="342" r:id="rId16"/>
    <p:sldId id="343" r:id="rId17"/>
    <p:sldId id="344" r:id="rId18"/>
    <p:sldId id="262" r:id="rId19"/>
    <p:sldId id="257" r:id="rId20"/>
    <p:sldId id="258" r:id="rId21"/>
    <p:sldId id="259" r:id="rId22"/>
    <p:sldId id="260" r:id="rId23"/>
    <p:sldId id="261" r:id="rId24"/>
    <p:sldId id="315" r:id="rId25"/>
    <p:sldId id="316" r:id="rId26"/>
    <p:sldId id="317" r:id="rId27"/>
    <p:sldId id="318" r:id="rId28"/>
    <p:sldId id="319" r:id="rId29"/>
    <p:sldId id="320" r:id="rId30"/>
    <p:sldId id="336" r:id="rId31"/>
    <p:sldId id="345" r:id="rId32"/>
    <p:sldId id="346" r:id="rId33"/>
    <p:sldId id="347" r:id="rId34"/>
    <p:sldId id="348" r:id="rId35"/>
    <p:sldId id="349" r:id="rId36"/>
    <p:sldId id="279" r:id="rId37"/>
    <p:sldId id="299" r:id="rId38"/>
    <p:sldId id="300" r:id="rId39"/>
    <p:sldId id="301" r:id="rId40"/>
    <p:sldId id="302" r:id="rId41"/>
    <p:sldId id="303" r:id="rId42"/>
    <p:sldId id="304" r:id="rId43"/>
    <p:sldId id="322" r:id="rId44"/>
    <p:sldId id="323" r:id="rId45"/>
    <p:sldId id="325" r:id="rId46"/>
    <p:sldId id="326" r:id="rId47"/>
    <p:sldId id="327" r:id="rId48"/>
    <p:sldId id="328" r:id="rId49"/>
    <p:sldId id="305" r:id="rId50"/>
    <p:sldId id="263" r:id="rId51"/>
    <p:sldId id="264" r:id="rId52"/>
    <p:sldId id="265" r:id="rId53"/>
    <p:sldId id="266" r:id="rId54"/>
    <p:sldId id="267" r:id="rId55"/>
    <p:sldId id="268" r:id="rId56"/>
    <p:sldId id="298" r:id="rId57"/>
    <p:sldId id="313" r:id="rId58"/>
    <p:sldId id="288" r:id="rId59"/>
    <p:sldId id="289" r:id="rId60"/>
    <p:sldId id="291" r:id="rId61"/>
    <p:sldId id="292" r:id="rId62"/>
    <p:sldId id="293" r:id="rId63"/>
    <p:sldId id="294" r:id="rId64"/>
    <p:sldId id="295" r:id="rId65"/>
    <p:sldId id="337" r:id="rId66"/>
    <p:sldId id="350" r:id="rId67"/>
    <p:sldId id="351" r:id="rId68"/>
    <p:sldId id="352" r:id="rId69"/>
    <p:sldId id="353" r:id="rId70"/>
    <p:sldId id="354" r:id="rId71"/>
    <p:sldId id="355" r:id="rId72"/>
    <p:sldId id="356" r:id="rId73"/>
    <p:sldId id="306" r:id="rId74"/>
    <p:sldId id="307" r:id="rId75"/>
    <p:sldId id="308" r:id="rId76"/>
    <p:sldId id="309" r:id="rId77"/>
    <p:sldId id="310" r:id="rId78"/>
    <p:sldId id="311" r:id="rId79"/>
    <p:sldId id="362" r:id="rId80"/>
    <p:sldId id="357" r:id="rId81"/>
    <p:sldId id="358" r:id="rId82"/>
    <p:sldId id="359" r:id="rId83"/>
    <p:sldId id="360" r:id="rId84"/>
    <p:sldId id="361" r:id="rId85"/>
    <p:sldId id="312" r:id="rId86"/>
    <p:sldId id="329" r:id="rId87"/>
    <p:sldId id="330" r:id="rId88"/>
    <p:sldId id="331" r:id="rId89"/>
    <p:sldId id="332" r:id="rId90"/>
    <p:sldId id="333" r:id="rId91"/>
    <p:sldId id="334" r:id="rId92"/>
    <p:sldId id="335" r:id="rId93"/>
    <p:sldId id="280" r:id="rId94"/>
    <p:sldId id="275" r:id="rId95"/>
    <p:sldId id="276" r:id="rId96"/>
    <p:sldId id="277" r:id="rId97"/>
    <p:sldId id="338" r:id="rId98"/>
  </p:sldIdLst>
  <p:sldSz cx="9144000" cy="6858000" type="screen4x3"/>
  <p:notesSz cx="6858000" cy="9144000"/>
  <p:defaultText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97" autoAdjust="0"/>
  </p:normalViewPr>
  <p:slideViewPr>
    <p:cSldViewPr snapToObjects="1">
      <p:cViewPr varScale="1">
        <p:scale>
          <a:sx n="65" d="100"/>
          <a:sy n="65" d="100"/>
        </p:scale>
        <p:origin x="-66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A20470-89E9-FD45-933E-BF56988A299F}" type="datetimeFigureOut">
              <a:rPr lang="en-US" smtClean="0"/>
              <a:pPr/>
              <a:t>9/3/2009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15098-2FBB-B749-8FC8-42A4BC3364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A24469-E337-9B42-9D65-3C58C95645E1}" type="datetimeFigureOut">
              <a:rPr lang="en-US" smtClean="0"/>
              <a:pPr/>
              <a:t>9/3/2009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34B1E-547D-744B-B2D4-E675FF6DA2F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011" rtl="0" eaLnBrk="1" latinLnBrk="0" hangingPunct="1">
      <a:defRPr sz="1200" kern="1200">
        <a:solidFill>
          <a:schemeClr val="tx1"/>
        </a:solidFill>
        <a:latin typeface="+mn-lt"/>
        <a:ea typeface="+mn-ea"/>
        <a:cs typeface="+mn-cs"/>
      </a:defRPr>
    </a:lvl1pPr>
    <a:lvl2pPr marL="457011" algn="l" defTabSz="457011" rtl="0" eaLnBrk="1" latinLnBrk="0" hangingPunct="1">
      <a:defRPr sz="1200" kern="1200">
        <a:solidFill>
          <a:schemeClr val="tx1"/>
        </a:solidFill>
        <a:latin typeface="+mn-lt"/>
        <a:ea typeface="+mn-ea"/>
        <a:cs typeface="+mn-cs"/>
      </a:defRPr>
    </a:lvl2pPr>
    <a:lvl3pPr marL="914024" algn="l" defTabSz="457011" rtl="0" eaLnBrk="1" latinLnBrk="0" hangingPunct="1">
      <a:defRPr sz="1200" kern="1200">
        <a:solidFill>
          <a:schemeClr val="tx1"/>
        </a:solidFill>
        <a:latin typeface="+mn-lt"/>
        <a:ea typeface="+mn-ea"/>
        <a:cs typeface="+mn-cs"/>
      </a:defRPr>
    </a:lvl3pPr>
    <a:lvl4pPr marL="1371040" algn="l" defTabSz="457011" rtl="0" eaLnBrk="1" latinLnBrk="0" hangingPunct="1">
      <a:defRPr sz="1200" kern="1200">
        <a:solidFill>
          <a:schemeClr val="tx1"/>
        </a:solidFill>
        <a:latin typeface="+mn-lt"/>
        <a:ea typeface="+mn-ea"/>
        <a:cs typeface="+mn-cs"/>
      </a:defRPr>
    </a:lvl4pPr>
    <a:lvl5pPr marL="1828052" algn="l" defTabSz="457011" rtl="0" eaLnBrk="1" latinLnBrk="0" hangingPunct="1">
      <a:defRPr sz="1200" kern="1200">
        <a:solidFill>
          <a:schemeClr val="tx1"/>
        </a:solidFill>
        <a:latin typeface="+mn-lt"/>
        <a:ea typeface="+mn-ea"/>
        <a:cs typeface="+mn-cs"/>
      </a:defRPr>
    </a:lvl5pPr>
    <a:lvl6pPr marL="2285064" algn="l" defTabSz="457011" rtl="0" eaLnBrk="1" latinLnBrk="0" hangingPunct="1">
      <a:defRPr sz="1200" kern="1200">
        <a:solidFill>
          <a:schemeClr val="tx1"/>
        </a:solidFill>
        <a:latin typeface="+mn-lt"/>
        <a:ea typeface="+mn-ea"/>
        <a:cs typeface="+mn-cs"/>
      </a:defRPr>
    </a:lvl6pPr>
    <a:lvl7pPr marL="2742079" algn="l" defTabSz="457011" rtl="0" eaLnBrk="1" latinLnBrk="0" hangingPunct="1">
      <a:defRPr sz="1200" kern="1200">
        <a:solidFill>
          <a:schemeClr val="tx1"/>
        </a:solidFill>
        <a:latin typeface="+mn-lt"/>
        <a:ea typeface="+mn-ea"/>
        <a:cs typeface="+mn-cs"/>
      </a:defRPr>
    </a:lvl7pPr>
    <a:lvl8pPr marL="3199088" algn="l" defTabSz="457011" rtl="0" eaLnBrk="1" latinLnBrk="0" hangingPunct="1">
      <a:defRPr sz="1200" kern="1200">
        <a:solidFill>
          <a:schemeClr val="tx1"/>
        </a:solidFill>
        <a:latin typeface="+mn-lt"/>
        <a:ea typeface="+mn-ea"/>
        <a:cs typeface="+mn-cs"/>
      </a:defRPr>
    </a:lvl8pPr>
    <a:lvl9pPr marL="3656104" algn="l" defTabSz="4570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0B456-C3EC-F448-8D54-01169C261217}" type="slidenum">
              <a:rPr lang="en-US"/>
              <a:pPr/>
              <a:t>4</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432479B-BE38-BB47-A715-9D9BE70AB324}" type="slidenum">
              <a:rPr lang="en-US"/>
              <a:pPr/>
              <a:t>14</a:t>
            </a:fld>
            <a:endParaRPr lang="en-US"/>
          </a:p>
        </p:txBody>
      </p:sp>
      <p:sp>
        <p:nvSpPr>
          <p:cNvPr id="112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126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2848592-10F3-8546-8C42-5E893CE6D536}" type="slidenum">
              <a:rPr lang="en-US"/>
              <a:pPr/>
              <a:t>15</a:t>
            </a:fld>
            <a:endParaRPr lang="en-US"/>
          </a:p>
        </p:txBody>
      </p:sp>
      <p:sp>
        <p:nvSpPr>
          <p:cNvPr id="1228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2290"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67028-D354-2945-909D-98AF5CF93E4B}" type="slidenum">
              <a:rPr lang="en-US"/>
              <a:pPr/>
              <a:t>23</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40655-EE39-8C4D-AE07-4CAFA883D7F3}" type="slidenum">
              <a:rPr lang="en-US"/>
              <a:pPr/>
              <a:t>24</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-deep ridge steering Bill</a:t>
            </a:r>
          </a:p>
          <a:p>
            <a:r>
              <a:rPr lang="en-US"/>
              <a:t>-trough starting to dig over CONUS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68733-2703-2C46-AF8A-E1BB31BE6417}" type="slidenum">
              <a:rPr lang="en-US"/>
              <a:pPr/>
              <a:t>25</a:t>
            </a:fld>
            <a:endParaRPr lang="en-US"/>
          </a:p>
        </p:txBody>
      </p:sp>
      <p:sp>
        <p:nvSpPr>
          <p:cNvPr id="62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-low shear (~5-10 kt)</a:t>
            </a:r>
          </a:p>
          <a:p>
            <a:r>
              <a:rPr lang="en-US"/>
              <a:t>-decent outflow all around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6004D9-4078-2849-9845-B7BCD57C4478}" type="slidenum">
              <a:rPr lang="en-US"/>
              <a:pPr/>
              <a:t>26</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C99B8-821C-9E47-B2A4-54A3D7806BF8}" type="slidenum">
              <a:rPr lang="en-US"/>
              <a:pPr/>
              <a:t>27</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-Calipso confirmed SAL outbreak; WV imagery confirmed dry air above that</a:t>
            </a:r>
          </a:p>
          <a:p>
            <a:r>
              <a:rPr lang="en-US"/>
              <a:t>-drops 6a and 7a also sampled dry air intrusion seen at 5a</a:t>
            </a:r>
          </a:p>
          <a:p>
            <a:r>
              <a:rPr lang="en-US"/>
              <a:t>-drop 9: SAL with mid-lat/subsidence overhead (notice Tinv at ~560 mb); SAL from NW via LLC; mid/upper dry air more N &amp; 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243" name="Notes Placeholder 2"/>
          <p:cNvSpPr>
            <a:spLocks noGrp="1"/>
          </p:cNvSpPr>
          <p:nvPr>
            <p:ph type="body" idx="1"/>
          </p:nvPr>
        </p:nvSpPr>
        <p:spPr bwMode="auto">
          <a:noFill/>
        </p:spPr>
        <p:txBody>
          <a:bodyPr/>
          <a:lstStyle/>
          <a:p>
            <a:pPr>
              <a:spcBef>
                <a:spcPct val="0"/>
              </a:spcBef>
            </a:pPr>
            <a:endParaRPr lang="en-US"/>
          </a:p>
        </p:txBody>
      </p:sp>
      <p:sp>
        <p:nvSpPr>
          <p:cNvPr id="10244" name="Slide Number Placeholder 3"/>
          <p:cNvSpPr>
            <a:spLocks noGrp="1"/>
          </p:cNvSpPr>
          <p:nvPr>
            <p:ph type="sldNum" sz="quarter" idx="5"/>
          </p:nvPr>
        </p:nvSpPr>
        <p:spPr bwMode="auto">
          <a:noFill/>
          <a:ln>
            <a:miter lim="800000"/>
            <a:headEnd/>
            <a:tailEnd/>
          </a:ln>
        </p:spPr>
        <p:txBody>
          <a:bodyPr/>
          <a:lstStyle/>
          <a:p>
            <a:fld id="{B5DC3CE4-C768-9842-AA40-D6C99DEDC3C7}" type="slidenum">
              <a:rPr lang="en-US"/>
              <a:pPr/>
              <a:t>42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a:spcBef>
                <a:spcPct val="0"/>
              </a:spcBef>
            </a:pPr>
            <a:endParaRPr lang="en-US"/>
          </a:p>
        </p:txBody>
      </p:sp>
      <p:sp>
        <p:nvSpPr>
          <p:cNvPr id="11268" name="Slide Number Placeholder 3"/>
          <p:cNvSpPr>
            <a:spLocks noGrp="1"/>
          </p:cNvSpPr>
          <p:nvPr>
            <p:ph type="sldNum" sz="quarter" idx="5"/>
          </p:nvPr>
        </p:nvSpPr>
        <p:spPr bwMode="auto">
          <a:noFill/>
          <a:ln>
            <a:miter lim="800000"/>
            <a:headEnd/>
            <a:tailEnd/>
          </a:ln>
        </p:spPr>
        <p:txBody>
          <a:bodyPr/>
          <a:lstStyle/>
          <a:p>
            <a:fld id="{D95902D6-EEDA-A847-B738-3DD264F610CC}" type="slidenum">
              <a:rPr lang="en-US"/>
              <a:pPr/>
              <a:t>43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pPr>
              <a:spcBef>
                <a:spcPct val="0"/>
              </a:spcBef>
            </a:pPr>
            <a:endParaRPr lang="en-US"/>
          </a:p>
        </p:txBody>
      </p:sp>
      <p:sp>
        <p:nvSpPr>
          <p:cNvPr id="12292" name="Slide Number Placeholder 3"/>
          <p:cNvSpPr>
            <a:spLocks noGrp="1"/>
          </p:cNvSpPr>
          <p:nvPr>
            <p:ph type="sldNum" sz="quarter" idx="5"/>
          </p:nvPr>
        </p:nvSpPr>
        <p:spPr bwMode="auto">
          <a:noFill/>
          <a:ln>
            <a:miter lim="800000"/>
            <a:headEnd/>
            <a:tailEnd/>
          </a:ln>
        </p:spPr>
        <p:txBody>
          <a:bodyPr/>
          <a:lstStyle/>
          <a:p>
            <a:fld id="{43EC6E56-EA85-B940-A092-510A1EBCFBC6}" type="slidenum">
              <a:rPr lang="en-US"/>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ABE2A-74F3-9E4D-97E3-DDF782BAD151}" type="slidenum">
              <a:rPr lang="en-US"/>
              <a:pPr/>
              <a:t>5</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-TD02: 270/13 kt</a:t>
            </a:r>
          </a:p>
          <a:p>
            <a:r>
              <a:rPr lang="en-US"/>
              <a:t>-general W/WSW flow</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3315" name="Notes Placeholder 2"/>
          <p:cNvSpPr>
            <a:spLocks noGrp="1"/>
          </p:cNvSpPr>
          <p:nvPr>
            <p:ph type="body" idx="1"/>
          </p:nvPr>
        </p:nvSpPr>
        <p:spPr bwMode="auto">
          <a:noFill/>
        </p:spPr>
        <p:txBody>
          <a:bodyPr/>
          <a:lstStyle/>
          <a:p>
            <a:pPr>
              <a:spcBef>
                <a:spcPct val="0"/>
              </a:spcBef>
            </a:pPr>
            <a:endParaRPr lang="en-US"/>
          </a:p>
        </p:txBody>
      </p:sp>
      <p:sp>
        <p:nvSpPr>
          <p:cNvPr id="13316" name="Slide Number Placeholder 3"/>
          <p:cNvSpPr>
            <a:spLocks noGrp="1"/>
          </p:cNvSpPr>
          <p:nvPr>
            <p:ph type="sldNum" sz="quarter" idx="5"/>
          </p:nvPr>
        </p:nvSpPr>
        <p:spPr bwMode="auto">
          <a:noFill/>
          <a:ln>
            <a:miter lim="800000"/>
            <a:headEnd/>
            <a:tailEnd/>
          </a:ln>
        </p:spPr>
        <p:txBody>
          <a:bodyPr/>
          <a:lstStyle/>
          <a:p>
            <a:fld id="{1EF374BE-7435-B14E-B03E-57CD8A7133FA}" type="slidenum">
              <a:rPr lang="en-US"/>
              <a:pPr/>
              <a:t>45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a:spcBef>
                <a:spcPct val="0"/>
              </a:spcBef>
            </a:pPr>
            <a:endParaRPr lang="en-US"/>
          </a:p>
        </p:txBody>
      </p:sp>
      <p:sp>
        <p:nvSpPr>
          <p:cNvPr id="14340" name="Slide Number Placeholder 3"/>
          <p:cNvSpPr>
            <a:spLocks noGrp="1"/>
          </p:cNvSpPr>
          <p:nvPr>
            <p:ph type="sldNum" sz="quarter" idx="5"/>
          </p:nvPr>
        </p:nvSpPr>
        <p:spPr bwMode="auto">
          <a:noFill/>
          <a:ln>
            <a:miter lim="800000"/>
            <a:headEnd/>
            <a:tailEnd/>
          </a:ln>
        </p:spPr>
        <p:txBody>
          <a:bodyPr/>
          <a:lstStyle/>
          <a:p>
            <a:fld id="{9D704A07-85B6-284C-8F2E-F09BB54BF426}" type="slidenum">
              <a:rPr lang="en-US"/>
              <a:pPr/>
              <a:t>46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spcBef>
                <a:spcPct val="0"/>
              </a:spcBef>
            </a:pPr>
            <a:endParaRPr lang="en-US"/>
          </a:p>
        </p:txBody>
      </p:sp>
      <p:sp>
        <p:nvSpPr>
          <p:cNvPr id="15364" name="Slide Number Placeholder 3"/>
          <p:cNvSpPr>
            <a:spLocks noGrp="1"/>
          </p:cNvSpPr>
          <p:nvPr>
            <p:ph type="sldNum" sz="quarter" idx="5"/>
          </p:nvPr>
        </p:nvSpPr>
        <p:spPr bwMode="auto">
          <a:noFill/>
          <a:ln>
            <a:miter lim="800000"/>
            <a:headEnd/>
            <a:tailEnd/>
          </a:ln>
        </p:spPr>
        <p:txBody>
          <a:bodyPr/>
          <a:lstStyle/>
          <a:p>
            <a:fld id="{9FAE3DFD-CB6D-724B-9412-17EDB0C9321F}" type="slidenum">
              <a:rPr lang="en-US"/>
              <a:pPr/>
              <a:t>47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a:spcBef>
                <a:spcPct val="0"/>
              </a:spcBef>
            </a:pPr>
            <a:endParaRPr lang="en-US"/>
          </a:p>
        </p:txBody>
      </p:sp>
      <p:sp>
        <p:nvSpPr>
          <p:cNvPr id="16388" name="Slide Number Placeholder 3"/>
          <p:cNvSpPr>
            <a:spLocks noGrp="1"/>
          </p:cNvSpPr>
          <p:nvPr>
            <p:ph type="sldNum" sz="quarter" idx="5"/>
          </p:nvPr>
        </p:nvSpPr>
        <p:spPr bwMode="auto">
          <a:noFill/>
          <a:ln>
            <a:miter lim="800000"/>
            <a:headEnd/>
            <a:tailEnd/>
          </a:ln>
        </p:spPr>
        <p:txBody>
          <a:bodyPr/>
          <a:lstStyle/>
          <a:p>
            <a:fld id="{1B6EAA66-67EA-D44E-98ED-11F7640BC9C7}" type="slidenum">
              <a:rPr lang="en-US"/>
              <a:pPr/>
              <a:t>48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58234-C91A-AD43-90D5-28017884DE73}" type="slidenum">
              <a:rPr lang="en-US"/>
              <a:pPr/>
              <a:t>50</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5BD9E-FF18-B640-BE1F-AAB2B56884BB}" type="slidenum">
              <a:rPr lang="en-US"/>
              <a:pPr/>
              <a:t>51</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C1641-CF43-EE48-821C-95083D566689}" type="slidenum">
              <a:rPr lang="en-US"/>
              <a:pPr/>
              <a:t>52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05E89-8D35-5042-86F7-EEB479350264}" type="slidenum">
              <a:rPr lang="en-US"/>
              <a:pPr/>
              <a:t>53</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961A72-9BA6-2040-909D-6EA983D4D506}" type="slidenum">
              <a:rPr lang="en-US"/>
              <a:pPr/>
              <a:t>54</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FA9BE1-E428-A84A-8C3F-6063150443ED}" type="slidenum">
              <a:rPr lang="en-US"/>
              <a:pPr/>
              <a:t>55</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3DDEC-AD25-4247-97EF-60E5FD1D3525}" type="slidenum">
              <a:rPr lang="en-US"/>
              <a:pPr/>
              <a:t>6</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-big N-S shear gradient</a:t>
            </a:r>
          </a:p>
          <a:p>
            <a:r>
              <a:rPr lang="en-US"/>
              <a:t>-strong AEJ to the north; enhanced N outflow from cold low to the NW</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0A6FB7-4F9F-B447-8DF0-19B22507DD7C}" type="slidenum">
              <a:rPr lang="en-US"/>
              <a:pPr/>
              <a:t>56</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9BB78-3860-E143-A368-7AE6711058F4}" type="slidenum">
              <a:rPr lang="en-US"/>
              <a:pPr/>
              <a:t>58</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09BB5-C72A-344D-A307-8E2386988E68}" type="slidenum">
              <a:rPr lang="en-US"/>
              <a:pPr/>
              <a:t>59</a:t>
            </a:fld>
            <a:endParaRPr lang="en-US"/>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-295/14 kt; 115 kt</a:t>
            </a:r>
          </a:p>
          <a:p>
            <a:r>
              <a:rPr lang="en-US"/>
              <a:t>-trough continuing to dig over CONUS; weakness developing in the ridge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4D607-1243-3046-87BA-DBFFC7B58B0A}" type="slidenum">
              <a:rPr lang="en-US"/>
              <a:pPr/>
              <a:t>60</a:t>
            </a:fld>
            <a:endParaRPr lang="en-US"/>
          </a:p>
        </p:txBody>
      </p:sp>
      <p:sp>
        <p:nvSpPr>
          <p:cNvPr id="7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-Shear fairly low; 20 kt contour E of stormprobably a vortex removal issue (conv a bit skewed to the E relative to the center</a:t>
            </a:r>
          </a:p>
          <a:p>
            <a:r>
              <a:rPr lang="en-US"/>
              <a:t>Strong 25-30 kt low to mid-level flow (SAL)</a:t>
            </a:r>
          </a:p>
          <a:p>
            <a:r>
              <a:rPr lang="en-US"/>
              <a:t>-outflow now more restricted around W semicircle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AC8101-F05A-BF49-B289-829482EB9A14}" type="slidenum">
              <a:rPr lang="en-US"/>
              <a:pPr/>
              <a:t>61</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EFA26-A611-BE49-A0C4-FCCFA936FD77}" type="slidenum">
              <a:rPr lang="en-US"/>
              <a:pPr/>
              <a:t>62</a:t>
            </a:fld>
            <a:endParaRPr lang="en-US"/>
          </a:p>
        </p:txBody>
      </p:sp>
      <p:sp>
        <p:nvSpPr>
          <p:cNvPr id="74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48E389-BC83-8C41-BB36-601D9A34DDAE}" type="slidenum">
              <a:rPr lang="en-US"/>
              <a:pPr/>
              <a:t>63</a:t>
            </a:fld>
            <a:endParaRPr lang="en-US"/>
          </a:p>
        </p:txBody>
      </p:sp>
      <p:sp>
        <p:nvSpPr>
          <p:cNvPr id="78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75DFBD-4B16-F144-B4A1-DE9867B29414}" type="slidenum">
              <a:rPr lang="en-US"/>
              <a:pPr/>
              <a:t>64</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-Calipso confirmed SAL outbreak; WV imagery confirmed dry air above that</a:t>
            </a:r>
          </a:p>
          <a:p>
            <a:r>
              <a:rPr lang="en-US"/>
              <a:t>-drops 6a and 7a also sampled dry air intrusion seen at 5a</a:t>
            </a:r>
          </a:p>
          <a:p>
            <a:r>
              <a:rPr lang="en-US"/>
              <a:t>-drop 9: SAL with mid-lat/subsidence overhead (notice Tinv at ~560 mb); SAL from NW via LLC; mid/upper dry air more N &amp; NE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8195" name="Notes Placeholder 2"/>
          <p:cNvSpPr>
            <a:spLocks noGrp="1"/>
          </p:cNvSpPr>
          <p:nvPr>
            <p:ph type="body" idx="1"/>
          </p:nvPr>
        </p:nvSpPr>
        <p:spPr bwMode="auto">
          <a:noFill/>
        </p:spPr>
        <p:txBody>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ln>
            <a:miter lim="800000"/>
            <a:headEnd/>
            <a:tailEnd/>
          </a:ln>
        </p:spPr>
        <p:txBody>
          <a:bodyPr/>
          <a:lstStyle/>
          <a:p>
            <a:fld id="{68F8A384-E0BB-4748-A0EA-ED94BEE3D17D}" type="slidenum">
              <a:rPr lang="en-US"/>
              <a:pPr/>
              <a:t>66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219" name="Notes Placeholder 2"/>
          <p:cNvSpPr>
            <a:spLocks noGrp="1"/>
          </p:cNvSpPr>
          <p:nvPr>
            <p:ph type="body" idx="1"/>
          </p:nvPr>
        </p:nvSpPr>
        <p:spPr bwMode="auto">
          <a:noFill/>
        </p:spPr>
        <p:txBody>
          <a:bodyPr/>
          <a:lstStyle/>
          <a:p>
            <a:pPr eaLnBrk="1" hangingPunct="1">
              <a:spcBef>
                <a:spcPct val="0"/>
              </a:spcBef>
            </a:pPr>
            <a:endParaRPr lang="en-US"/>
          </a:p>
        </p:txBody>
      </p:sp>
      <p:sp>
        <p:nvSpPr>
          <p:cNvPr id="23556" name="Slide Number Placeholder 3"/>
          <p:cNvSpPr>
            <a:spLocks noGrp="1"/>
          </p:cNvSpPr>
          <p:nvPr>
            <p:ph type="sldNum" sz="quarter" idx="5"/>
          </p:nvPr>
        </p:nvSpPr>
        <p:spPr bwMode="auto">
          <a:ln>
            <a:miter lim="800000"/>
            <a:headEnd/>
            <a:tailEnd/>
          </a:ln>
        </p:spPr>
        <p:txBody>
          <a:bodyPr/>
          <a:lstStyle/>
          <a:p>
            <a:fld id="{96D44D39-397F-FF4E-BF20-DFD9B7A43069}" type="slidenum">
              <a:rPr lang="en-US"/>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93F367-B674-F048-95E7-CC1473F83E81}" type="slidenum">
              <a:rPr lang="en-US"/>
              <a:pPr/>
              <a:t>7</a:t>
            </a:fld>
            <a:endParaRPr lang="en-US"/>
          </a:p>
        </p:txBody>
      </p:sp>
      <p:sp>
        <p:nvSpPr>
          <p:cNvPr id="62466" name="Rectangle 1026"/>
          <p:cNvSpPr>
            <a:spLocks noGrp="1" noRot="1" noChangeAspect="1" noChangeArrowheads="1" noTextEdit="1"/>
          </p:cNvSpPr>
          <p:nvPr>
            <p:ph type="sldImg"/>
          </p:nvPr>
        </p:nvSpPr>
        <p:spPr>
          <a:ln/>
        </p:spPr>
      </p:sp>
      <p:sp>
        <p:nvSpPr>
          <p:cNvPr id="6246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243" name="Notes Placeholder 2"/>
          <p:cNvSpPr>
            <a:spLocks noGrp="1"/>
          </p:cNvSpPr>
          <p:nvPr>
            <p:ph type="body" idx="1"/>
          </p:nvPr>
        </p:nvSpPr>
        <p:spPr bwMode="auto">
          <a:noFill/>
        </p:spPr>
        <p:txBody>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a:lstStyle/>
          <a:p>
            <a:fld id="{446F0318-A200-C249-A411-BBDDDDF439AF}" type="slidenum">
              <a:rPr lang="en-US"/>
              <a:pPr/>
              <a:t>68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267" name="Notes Placeholder 2"/>
          <p:cNvSpPr>
            <a:spLocks noGrp="1"/>
          </p:cNvSpPr>
          <p:nvPr>
            <p:ph type="body" idx="1"/>
          </p:nvPr>
        </p:nvSpPr>
        <p:spPr bwMode="auto">
          <a:noFill/>
        </p:spPr>
        <p:txBody>
          <a:bodyPr/>
          <a:lstStyle/>
          <a:p>
            <a:pPr eaLnBrk="1" hangingPunct="1">
              <a:spcBef>
                <a:spcPct val="0"/>
              </a:spcBef>
            </a:pPr>
            <a:endParaRPr lang="en-US"/>
          </a:p>
        </p:txBody>
      </p:sp>
      <p:sp>
        <p:nvSpPr>
          <p:cNvPr id="25604" name="Slide Number Placeholder 3"/>
          <p:cNvSpPr>
            <a:spLocks noGrp="1"/>
          </p:cNvSpPr>
          <p:nvPr>
            <p:ph type="sldNum" sz="quarter" idx="5"/>
          </p:nvPr>
        </p:nvSpPr>
        <p:spPr bwMode="auto">
          <a:ln>
            <a:miter lim="800000"/>
            <a:headEnd/>
            <a:tailEnd/>
          </a:ln>
        </p:spPr>
        <p:txBody>
          <a:bodyPr/>
          <a:lstStyle/>
          <a:p>
            <a:fld id="{0DD74292-8EA2-0C4B-B0BA-75431E9F4759}" type="slidenum">
              <a:rPr lang="en-US"/>
              <a:pPr/>
              <a:t>69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pPr eaLnBrk="1" hangingPunct="1">
              <a:spcBef>
                <a:spcPct val="0"/>
              </a:spcBef>
            </a:pPr>
            <a:endParaRPr lang="en-US"/>
          </a:p>
        </p:txBody>
      </p:sp>
      <p:sp>
        <p:nvSpPr>
          <p:cNvPr id="26628" name="Slide Number Placeholder 3"/>
          <p:cNvSpPr>
            <a:spLocks noGrp="1"/>
          </p:cNvSpPr>
          <p:nvPr>
            <p:ph type="sldNum" sz="quarter" idx="5"/>
          </p:nvPr>
        </p:nvSpPr>
        <p:spPr bwMode="auto">
          <a:ln>
            <a:miter lim="800000"/>
            <a:headEnd/>
            <a:tailEnd/>
          </a:ln>
        </p:spPr>
        <p:txBody>
          <a:bodyPr/>
          <a:lstStyle/>
          <a:p>
            <a:fld id="{9511C35D-421B-534C-9A43-63978242B3F7}" type="slidenum">
              <a:rPr lang="en-US"/>
              <a:pPr/>
              <a:t>70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6D52C-47CF-5C48-8A2F-B1A41ECE29F7}" type="slidenum">
              <a:rPr lang="en-US"/>
              <a:pPr/>
              <a:t>72</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14D13-E29B-2746-BB3E-A2F11A1C4F01}" type="slidenum">
              <a:rPr lang="en-US"/>
              <a:pPr/>
              <a:t>73</a:t>
            </a:fld>
            <a:endParaRPr lang="en-US"/>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-285/15 kt; 85 kt</a:t>
            </a:r>
          </a:p>
          <a:p>
            <a:r>
              <a:rPr lang="en-US"/>
              <a:t>-trough starting to dig over CONUS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DAD8E-A5A0-5E44-AD31-1B99DFF95CD0}" type="slidenum">
              <a:rPr lang="en-US"/>
              <a:pPr/>
              <a:t>74</a:t>
            </a:fld>
            <a:endParaRPr lang="en-US"/>
          </a:p>
        </p:txBody>
      </p:sp>
      <p:sp>
        <p:nvSpPr>
          <p:cNvPr id="7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-Outflow a bit restricted on S &amp; E sides; upper-level cyclonic…interesting</a:t>
            </a:r>
          </a:p>
          <a:p>
            <a:r>
              <a:rPr lang="en-US"/>
              <a:t>-high shear in SE quad looks real; drop 3 in SE:</a:t>
            </a:r>
          </a:p>
          <a:p>
            <a:r>
              <a:rPr lang="en-US"/>
              <a:t>	-200 mb: 6.4 kt 240 deg     700 mb: 42 kt 160 deg     850 mb: 37 kt 173 deg</a:t>
            </a:r>
          </a:p>
          <a:p>
            <a:r>
              <a:rPr lang="en-US"/>
              <a:t>	-200-850 shr: 35 kt 353 deg     200-700 shr: 41 kt 331 deg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B5E0D8-7B44-414D-8907-DCA51A321922}" type="slidenum">
              <a:rPr lang="en-US"/>
              <a:pPr/>
              <a:t>75</a:t>
            </a:fld>
            <a:endParaRPr lang="en-US"/>
          </a:p>
        </p:txBody>
      </p:sp>
      <p:sp>
        <p:nvSpPr>
          <p:cNvPr id="78850" name="Rectangle 1026"/>
          <p:cNvSpPr>
            <a:spLocks noGrp="1" noRot="1" noChangeAspect="1" noChangeArrowheads="1" noTextEdit="1"/>
          </p:cNvSpPr>
          <p:nvPr>
            <p:ph type="sldImg"/>
          </p:nvPr>
        </p:nvSpPr>
        <p:spPr>
          <a:ln/>
        </p:spPr>
      </p:sp>
      <p:sp>
        <p:nvSpPr>
          <p:cNvPr id="7885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D7E13C-19EC-B243-9611-84E49B63DB36}" type="slidenum">
              <a:rPr lang="en-US"/>
              <a:pPr/>
              <a:t>76</a:t>
            </a:fld>
            <a:endParaRPr lang="en-US"/>
          </a:p>
        </p:txBody>
      </p:sp>
      <p:sp>
        <p:nvSpPr>
          <p:cNvPr id="74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-Calipso confirmed SAL outbreak; WV imagery confirmed dry air above that</a:t>
            </a:r>
          </a:p>
          <a:p>
            <a:r>
              <a:rPr lang="en-US"/>
              <a:t>-drops 6a and 7a also sampled dry air intrusion seen at 5a</a:t>
            </a:r>
          </a:p>
          <a:p>
            <a:r>
              <a:rPr lang="en-US"/>
              <a:t>-drop 9: SAL with mid-lat/subsidence overhead (notice Tinv at ~560 mb); SAL from NW via LLC; mid/upper dry air more N &amp; 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B4CA3-C85C-C141-8F43-9C680A7BF5DD}" type="slidenum">
              <a:rPr lang="en-US"/>
              <a:pPr/>
              <a:t>8</a:t>
            </a:fld>
            <a:endParaRPr lang="en-US"/>
          </a:p>
        </p:txBody>
      </p:sp>
      <p:sp>
        <p:nvSpPr>
          <p:cNvPr id="5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0444D-C156-CD42-A091-8F24671A12B6}" type="slidenum">
              <a:rPr lang="en-US"/>
              <a:pPr/>
              <a:t>9</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-Calipso confirmed SAL outbreak; WV imagery confirmed dry air above that</a:t>
            </a:r>
          </a:p>
          <a:p>
            <a:r>
              <a:rPr lang="en-US"/>
              <a:t>-drops 6a and 7a also sampled dry air intrusion seen at 5a</a:t>
            </a:r>
          </a:p>
          <a:p>
            <a:r>
              <a:rPr lang="en-US"/>
              <a:t>-drop 9: SAL with mid-lat/subsidence overhead (notice Tinv at ~560 mb); SAL from NW via LLC; mid/upper dry air more N &amp; 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B342A1-5A8A-0843-9BA3-FDF62109C8E4}" type="slidenum">
              <a:rPr lang="en-US"/>
              <a:pPr/>
              <a:t>11</a:t>
            </a:fld>
            <a:endParaRPr lang="en-US"/>
          </a:p>
        </p:txBody>
      </p:sp>
      <p:sp>
        <p:nvSpPr>
          <p:cNvPr id="81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19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4F2D3EB-3F28-0A49-BF90-689AA20EDA75}" type="slidenum">
              <a:rPr lang="en-US"/>
              <a:pPr/>
              <a:t>12</a:t>
            </a:fld>
            <a:endParaRPr lang="en-US"/>
          </a:p>
        </p:txBody>
      </p:sp>
      <p:sp>
        <p:nvSpPr>
          <p:cNvPr id="921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9218"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F5123F1-E64F-6440-A277-E417FFF09BC7}" type="slidenum">
              <a:rPr lang="en-US"/>
              <a:pPr/>
              <a:t>13</a:t>
            </a:fld>
            <a:endParaRPr lang="en-US"/>
          </a:p>
        </p:txBody>
      </p:sp>
      <p:sp>
        <p:nvSpPr>
          <p:cNvPr id="102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B66372-21C6-9441-A152-DEA86DD2C344}" type="datetimeFigureOut">
              <a:rPr lang="en-US" smtClean="0"/>
              <a:pPr/>
              <a:t>9/3/2009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B66372-21C6-9441-A152-DEA86DD2C344}" type="datetimeFigureOut">
              <a:rPr lang="en-US" smtClean="0"/>
              <a:pPr/>
              <a:t>9/3/2009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635790B-FCE8-9048-8246-FCC5967D7DF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B66372-21C6-9441-A152-DEA86DD2C344}" type="datetimeFigureOut">
              <a:rPr lang="en-US" smtClean="0"/>
              <a:pPr/>
              <a:t>9/3/2009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5"/>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555" indent="0" algn="ctr">
              <a:buNone/>
              <a:defRPr/>
            </a:lvl2pPr>
            <a:lvl3pPr marL="829112" indent="0" algn="ctr">
              <a:buNone/>
              <a:defRPr/>
            </a:lvl3pPr>
            <a:lvl4pPr marL="1243666" indent="0" algn="ctr">
              <a:buNone/>
              <a:defRPr/>
            </a:lvl4pPr>
            <a:lvl5pPr marL="1658224" indent="0" algn="ctr">
              <a:buNone/>
              <a:defRPr/>
            </a:lvl5pPr>
            <a:lvl6pPr marL="2072783" indent="0" algn="ctr">
              <a:buNone/>
              <a:defRPr/>
            </a:lvl6pPr>
            <a:lvl7pPr marL="2487336" indent="0" algn="ctr">
              <a:buNone/>
              <a:defRPr/>
            </a:lvl7pPr>
            <a:lvl8pPr marL="2901893" indent="0" algn="ctr">
              <a:buNone/>
              <a:defRPr/>
            </a:lvl8pPr>
            <a:lvl9pPr marL="331645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E721A5A6-2FA4-AF45-9FB5-A751F15D22C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FE6E5AA0-F2FC-4147-9FE0-2BE6BF70342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72"/>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6"/>
            <a:ext cx="7771680" cy="1500638"/>
          </a:xfrm>
        </p:spPr>
        <p:txBody>
          <a:bodyPr anchor="b"/>
          <a:lstStyle>
            <a:lvl1pPr marL="0" indent="0">
              <a:buNone/>
              <a:defRPr sz="1800"/>
            </a:lvl1pPr>
            <a:lvl2pPr marL="414555" indent="0">
              <a:buNone/>
              <a:defRPr sz="1600"/>
            </a:lvl2pPr>
            <a:lvl3pPr marL="829112" indent="0">
              <a:buNone/>
              <a:defRPr sz="1500"/>
            </a:lvl3pPr>
            <a:lvl4pPr marL="1243666" indent="0">
              <a:buNone/>
              <a:defRPr sz="1300"/>
            </a:lvl4pPr>
            <a:lvl5pPr marL="1658224" indent="0">
              <a:buNone/>
              <a:defRPr sz="1300"/>
            </a:lvl5pPr>
            <a:lvl6pPr marL="2072783" indent="0">
              <a:buNone/>
              <a:defRPr sz="1300"/>
            </a:lvl6pPr>
            <a:lvl7pPr marL="2487336" indent="0">
              <a:buNone/>
              <a:defRPr sz="1300"/>
            </a:lvl7pPr>
            <a:lvl8pPr marL="2901893" indent="0">
              <a:buNone/>
              <a:defRPr sz="1300"/>
            </a:lvl8pPr>
            <a:lvl9pPr marL="3316450"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080A3EB1-1244-1248-9EED-CA4E2254AD7F}"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30"/>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604330"/>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smtClean="0"/>
            </a:lvl1pPr>
          </a:lstStyle>
          <a:p>
            <a:fld id="{26228C0B-CB5D-EB47-8B7D-CEA4B138CE6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9"/>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10"/>
            <a:ext cx="4039200" cy="639427"/>
          </a:xfrm>
        </p:spPr>
        <p:txBody>
          <a:bodyPr anchor="b"/>
          <a:lstStyle>
            <a:lvl1pPr marL="0" indent="0">
              <a:buNone/>
              <a:defRPr sz="2200" b="1"/>
            </a:lvl1pPr>
            <a:lvl2pPr marL="414555" indent="0">
              <a:buNone/>
              <a:defRPr sz="1800" b="1"/>
            </a:lvl2pPr>
            <a:lvl3pPr marL="829112" indent="0">
              <a:buNone/>
              <a:defRPr sz="1600" b="1"/>
            </a:lvl3pPr>
            <a:lvl4pPr marL="1243666" indent="0">
              <a:buNone/>
              <a:defRPr sz="1500" b="1"/>
            </a:lvl4pPr>
            <a:lvl5pPr marL="1658224" indent="0">
              <a:buNone/>
              <a:defRPr sz="1500" b="1"/>
            </a:lvl5pPr>
            <a:lvl6pPr marL="2072783" indent="0">
              <a:buNone/>
              <a:defRPr sz="1500" b="1"/>
            </a:lvl6pPr>
            <a:lvl7pPr marL="2487336" indent="0">
              <a:buNone/>
              <a:defRPr sz="1500" b="1"/>
            </a:lvl7pPr>
            <a:lvl8pPr marL="2901893" indent="0">
              <a:buNone/>
              <a:defRPr sz="1500" b="1"/>
            </a:lvl8pPr>
            <a:lvl9pPr marL="331645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31"/>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10"/>
            <a:ext cx="4042080" cy="639427"/>
          </a:xfrm>
        </p:spPr>
        <p:txBody>
          <a:bodyPr anchor="b"/>
          <a:lstStyle>
            <a:lvl1pPr marL="0" indent="0">
              <a:buNone/>
              <a:defRPr sz="2200" b="1"/>
            </a:lvl1pPr>
            <a:lvl2pPr marL="414555" indent="0">
              <a:buNone/>
              <a:defRPr sz="1800" b="1"/>
            </a:lvl2pPr>
            <a:lvl3pPr marL="829112" indent="0">
              <a:buNone/>
              <a:defRPr sz="1600" b="1"/>
            </a:lvl3pPr>
            <a:lvl4pPr marL="1243666" indent="0">
              <a:buNone/>
              <a:defRPr sz="1500" b="1"/>
            </a:lvl4pPr>
            <a:lvl5pPr marL="1658224" indent="0">
              <a:buNone/>
              <a:defRPr sz="1500" b="1"/>
            </a:lvl5pPr>
            <a:lvl6pPr marL="2072783" indent="0">
              <a:buNone/>
              <a:defRPr sz="1500" b="1"/>
            </a:lvl6pPr>
            <a:lvl7pPr marL="2487336" indent="0">
              <a:buNone/>
              <a:defRPr sz="1500" b="1"/>
            </a:lvl7pPr>
            <a:lvl8pPr marL="2901893" indent="0">
              <a:buNone/>
              <a:defRPr sz="1500" b="1"/>
            </a:lvl8pPr>
            <a:lvl9pPr marL="331645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31"/>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smtClean="0"/>
            </a:lvl1pPr>
          </a:lstStyle>
          <a:p>
            <a:fld id="{75105DA8-1F68-524C-A35E-DFB8CB71B58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smtClean="0"/>
            </a:lvl1pPr>
          </a:lstStyle>
          <a:p>
            <a:fld id="{5CCA3B09-0C0D-A64D-B9BC-6B52337A91EA}"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smtClean="0"/>
            </a:lvl1pPr>
          </a:lstStyle>
          <a:p>
            <a:fld id="{86E1225F-CF22-234C-9FE5-3230C75566D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30"/>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31"/>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400"/>
            <a:ext cx="3008160" cy="4692013"/>
          </a:xfrm>
        </p:spPr>
        <p:txBody>
          <a:bodyPr/>
          <a:lstStyle>
            <a:lvl1pPr marL="0" indent="0">
              <a:buNone/>
              <a:defRPr sz="1300"/>
            </a:lvl1pPr>
            <a:lvl2pPr marL="414555" indent="0">
              <a:buNone/>
              <a:defRPr sz="1100"/>
            </a:lvl2pPr>
            <a:lvl3pPr marL="829112" indent="0">
              <a:buNone/>
              <a:defRPr sz="900"/>
            </a:lvl3pPr>
            <a:lvl4pPr marL="1243666" indent="0">
              <a:buNone/>
              <a:defRPr sz="800"/>
            </a:lvl4pPr>
            <a:lvl5pPr marL="1658224" indent="0">
              <a:buNone/>
              <a:defRPr sz="800"/>
            </a:lvl5pPr>
            <a:lvl6pPr marL="2072783" indent="0">
              <a:buNone/>
              <a:defRPr sz="800"/>
            </a:lvl6pPr>
            <a:lvl7pPr marL="2487336" indent="0">
              <a:buNone/>
              <a:defRPr sz="800"/>
            </a:lvl7pPr>
            <a:lvl8pPr marL="2901893" indent="0">
              <a:buNone/>
              <a:defRPr sz="800"/>
            </a:lvl8pPr>
            <a:lvl9pPr marL="3316450"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smtClean="0"/>
            </a:lvl1pPr>
          </a:lstStyle>
          <a:p>
            <a:fld id="{5D7D8367-9FDB-CB45-8787-0D719DC17DE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B66372-21C6-9441-A152-DEA86DD2C344}" type="datetimeFigureOut">
              <a:rPr lang="en-US" smtClean="0"/>
              <a:pPr/>
              <a:t>9/3/2009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555" indent="0">
              <a:buNone/>
              <a:defRPr sz="2500"/>
            </a:lvl2pPr>
            <a:lvl3pPr marL="829112" indent="0">
              <a:buNone/>
              <a:defRPr sz="2200"/>
            </a:lvl3pPr>
            <a:lvl4pPr marL="1243666" indent="0">
              <a:buNone/>
              <a:defRPr sz="1800"/>
            </a:lvl4pPr>
            <a:lvl5pPr marL="1658224" indent="0">
              <a:buNone/>
              <a:defRPr sz="1800"/>
            </a:lvl5pPr>
            <a:lvl6pPr marL="2072783" indent="0">
              <a:buNone/>
              <a:defRPr sz="1800"/>
            </a:lvl6pPr>
            <a:lvl7pPr marL="2487336" indent="0">
              <a:buNone/>
              <a:defRPr sz="1800"/>
            </a:lvl7pPr>
            <a:lvl8pPr marL="2901893" indent="0">
              <a:buNone/>
              <a:defRPr sz="1800"/>
            </a:lvl8pPr>
            <a:lvl9pPr marL="3316450"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555" indent="0">
              <a:buNone/>
              <a:defRPr sz="1100"/>
            </a:lvl2pPr>
            <a:lvl3pPr marL="829112" indent="0">
              <a:buNone/>
              <a:defRPr sz="900"/>
            </a:lvl3pPr>
            <a:lvl4pPr marL="1243666" indent="0">
              <a:buNone/>
              <a:defRPr sz="800"/>
            </a:lvl4pPr>
            <a:lvl5pPr marL="1658224" indent="0">
              <a:buNone/>
              <a:defRPr sz="800"/>
            </a:lvl5pPr>
            <a:lvl6pPr marL="2072783" indent="0">
              <a:buNone/>
              <a:defRPr sz="800"/>
            </a:lvl6pPr>
            <a:lvl7pPr marL="2487336" indent="0">
              <a:buNone/>
              <a:defRPr sz="800"/>
            </a:lvl7pPr>
            <a:lvl8pPr marL="2901893" indent="0">
              <a:buNone/>
              <a:defRPr sz="800"/>
            </a:lvl8pPr>
            <a:lvl9pPr marL="3316450"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smtClean="0"/>
            </a:lvl1pPr>
          </a:lstStyle>
          <a:p>
            <a:fld id="{5E7D78AA-3562-5E45-8D6E-A0EBB23D21B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D8D0BCD3-C3FB-0948-A5B8-89BE94DCE3AB}"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37"/>
            <a:ext cx="2056320" cy="58556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37"/>
            <a:ext cx="6032160" cy="58556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6CD6EE6D-2E6B-014C-B033-9D7C3C70CEA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377"/>
            <a:ext cx="2128320" cy="470930"/>
          </a:xfrm>
        </p:spPr>
        <p:txBody>
          <a:bodyPr/>
          <a:lstStyle>
            <a:lvl1pPr>
              <a:defRPr/>
            </a:lvl1pPr>
          </a:lstStyle>
          <a:p>
            <a:endParaRPr lang="en-US"/>
          </a:p>
        </p:txBody>
      </p:sp>
      <p:sp>
        <p:nvSpPr>
          <p:cNvPr id="4" name="Footer Placeholder 3"/>
          <p:cNvSpPr>
            <a:spLocks noGrp="1"/>
          </p:cNvSpPr>
          <p:nvPr>
            <p:ph type="ftr" idx="11"/>
          </p:nvPr>
        </p:nvSpPr>
        <p:spPr>
          <a:xfrm>
            <a:off x="3127680" y="6247377"/>
            <a:ext cx="2897280" cy="470930"/>
          </a:xfrm>
        </p:spPr>
        <p:txBody>
          <a:bodyPr/>
          <a:lstStyle>
            <a:lvl1pPr>
              <a:defRPr/>
            </a:lvl1pPr>
          </a:lstStyle>
          <a:p>
            <a:endParaRPr lang="en-US"/>
          </a:p>
        </p:txBody>
      </p:sp>
      <p:sp>
        <p:nvSpPr>
          <p:cNvPr id="5" name="Slide Number Placeholder 4"/>
          <p:cNvSpPr>
            <a:spLocks noGrp="1"/>
          </p:cNvSpPr>
          <p:nvPr>
            <p:ph type="sldNum" idx="12"/>
          </p:nvPr>
        </p:nvSpPr>
        <p:spPr>
          <a:xfrm>
            <a:off x="6556321" y="6247377"/>
            <a:ext cx="2128320" cy="470930"/>
          </a:xfrm>
        </p:spPr>
        <p:txBody>
          <a:bodyPr/>
          <a:lstStyle>
            <a:lvl1pPr>
              <a:defRPr smtClean="0"/>
            </a:lvl1pPr>
          </a:lstStyle>
          <a:p>
            <a:fld id="{D24D8335-631F-9843-98FC-5EAC6765BAD7}"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DB21D9A-FF8D-EC40-A53E-B8DCDB0C6DAF}" type="datetimeFigureOut">
              <a:rPr lang="en-US"/>
              <a:pPr/>
              <a:t>9/3/2009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06AA80-2D14-DA4B-A87C-54DF314E199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314C50A-0138-2E40-91C9-A3AB59A53E27}" type="datetimeFigureOut">
              <a:rPr lang="en-US"/>
              <a:pPr/>
              <a:t>9/3/2009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1F7C5C-F896-7A4F-BDA5-8858B362FF8C}"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D625021-4427-C242-9F1C-851A57C479A1}" type="datetimeFigureOut">
              <a:rPr lang="en-US"/>
              <a:pPr/>
              <a:t>9/3/2009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DB4462-F80F-B94C-BDEF-9374A3004DBD}"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3"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2"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B97E39B-40F6-134E-BE3C-4B176579BE69}" type="datetimeFigureOut">
              <a:rPr lang="en-US"/>
              <a:pPr/>
              <a:t>9/3/2009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D6E6295-81B0-C24E-913A-B25F5710DC34}"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AD4080E-11C0-BD43-BC96-DD83C9CBCC28}" type="datetimeFigureOut">
              <a:rPr lang="en-US"/>
              <a:pPr/>
              <a:t>9/3/2009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F5A8E27-9206-4045-A52A-A192049FF034}"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53FD87B-29A7-4B45-9541-9940DEB8E31D}" type="datetimeFigureOut">
              <a:rPr lang="en-US"/>
              <a:pPr/>
              <a:t>9/3/2009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CF9DFA0B-28BB-9348-807B-5232BB4A48F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B66372-21C6-9441-A152-DEA86DD2C344}" type="datetimeFigureOut">
              <a:rPr lang="en-US" smtClean="0"/>
              <a:pPr/>
              <a:t>9/3/2009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9BD7A80-1EFE-A54E-A26F-88ACE72B6926}" type="datetimeFigureOut">
              <a:rPr lang="en-US"/>
              <a:pPr/>
              <a:t>9/3/2009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8FB3606-6DDD-3147-BFA7-7A92B3FC1B21}"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6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069360C-AB78-DD41-919A-BC766872D325}" type="datetimeFigureOut">
              <a:rPr lang="en-US"/>
              <a:pPr/>
              <a:t>9/3/2009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82BFD0E-7E3A-D546-AFAA-187D7EFE968E}"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F760331-3970-3F40-BFD3-738E31838694}" type="datetimeFigureOut">
              <a:rPr lang="en-US"/>
              <a:pPr/>
              <a:t>9/3/2009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7C19CA2-2E0F-A04C-8362-D00FE11E5666}"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FFBF770-B089-B245-8F3D-C042CA6A3BA0}" type="datetimeFigureOut">
              <a:rPr lang="en-US"/>
              <a:pPr/>
              <a:t>9/3/2009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D1644A-CA6A-894C-9871-62BA828C80AC}"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7" y="366713"/>
            <a:ext cx="1543051"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10" y="366713"/>
            <a:ext cx="44767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E23DB67-500D-E447-BC3B-CCC1A3E07AA0}" type="datetimeFigureOut">
              <a:rPr lang="en-US"/>
              <a:pPr/>
              <a:t>9/3/2009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A2264A-19FE-8A4F-BC53-32D5ECD1AED0}"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F4A26-4E66-F744-863D-0C41C53C71B8}"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F76A8A3-7CCF-2F4B-8D4C-7F5AEB236CA5}"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7DB326-8E9E-1D49-8321-64DE99CC6FBA}"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79E0349-AD38-1740-BEE2-8A3734111938}"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49C20D2-0189-EF4C-8D89-D09F2B01E8E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B66372-21C6-9441-A152-DEA86DD2C344}" type="datetimeFigureOut">
              <a:rPr lang="en-US" smtClean="0"/>
              <a:pPr/>
              <a:t>9/3/2009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E0B520B-F4B3-2647-B82A-C5019096A651}"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AD8EBCA-36FF-2544-BFE2-5725E7A93F96}"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00F1F5F-992A-AD47-BD21-58C328D2C103}"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53C8282-96C2-4A49-B875-1FA9D3CF9FFC}"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8C14DF-21D4-644F-9651-439F0E6B99E2}"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E72F171-7A11-3C46-96FE-4E56D09CAB8C}"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11" indent="0" algn="ctr">
              <a:buNone/>
              <a:defRPr/>
            </a:lvl2pPr>
            <a:lvl3pPr marL="914024" indent="0" algn="ctr">
              <a:buNone/>
              <a:defRPr/>
            </a:lvl3pPr>
            <a:lvl4pPr marL="1371040" indent="0" algn="ctr">
              <a:buNone/>
              <a:defRPr/>
            </a:lvl4pPr>
            <a:lvl5pPr marL="1828052" indent="0" algn="ctr">
              <a:buNone/>
              <a:defRPr/>
            </a:lvl5pPr>
            <a:lvl6pPr marL="2285064" indent="0" algn="ctr">
              <a:buNone/>
              <a:defRPr/>
            </a:lvl6pPr>
            <a:lvl7pPr marL="2742079" indent="0" algn="ctr">
              <a:buNone/>
              <a:defRPr/>
            </a:lvl7pPr>
            <a:lvl8pPr marL="3199088" indent="0" algn="ctr">
              <a:buNone/>
              <a:defRPr/>
            </a:lvl8pPr>
            <a:lvl9pPr marL="365610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A392E7D-FF45-0F43-9E01-A227A2613DB4}"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3DEBEAF-6085-4C49-B985-7B50255FD7C1}"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E6CA3CA-7FAA-7C41-821E-259C2EAF01F6}"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171DA10-E7D3-3146-961E-01694007366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B66372-21C6-9441-A152-DEA86DD2C344}" type="datetimeFigureOut">
              <a:rPr lang="en-US" smtClean="0"/>
              <a:pPr/>
              <a:t>9/3/2009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369E3916-7F03-8F4B-B3AA-F7CB157D38C3}"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DEC0DF5-C04C-FC4A-8E17-0486EB27EB9F}"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9E17395D-D143-E341-AADB-AD6BB72FBABA}"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7E6FAE8-077F-964F-9222-9DA75A69003D}"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722C3EB-3208-9649-9AEE-84F1D45EFAC6}"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50A538D-8085-9B4E-83E4-155636A25B63}"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70D1D7B-5990-0B47-8186-003ADD6D44C8}"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5"/>
            <a:ext cx="6400354" cy="1752451"/>
          </a:xfrm>
        </p:spPr>
        <p:txBody>
          <a:bodyPr/>
          <a:lstStyle>
            <a:lvl1pPr marL="0" indent="0" algn="ctr">
              <a:buNone/>
              <a:defRPr/>
            </a:lvl1pPr>
            <a:lvl2pPr marL="321324" indent="0" algn="ctr">
              <a:buNone/>
              <a:defRPr/>
            </a:lvl2pPr>
            <a:lvl3pPr marL="642651" indent="0" algn="ctr">
              <a:buNone/>
              <a:defRPr/>
            </a:lvl3pPr>
            <a:lvl4pPr marL="963975" indent="0" algn="ctr">
              <a:buNone/>
              <a:defRPr/>
            </a:lvl4pPr>
            <a:lvl5pPr marL="1285302" indent="0" algn="ctr">
              <a:buNone/>
              <a:defRPr/>
            </a:lvl5pPr>
            <a:lvl6pPr marL="1606628" indent="0" algn="ctr">
              <a:buNone/>
              <a:defRPr/>
            </a:lvl6pPr>
            <a:lvl7pPr marL="1927954" indent="0" algn="ctr">
              <a:buNone/>
              <a:defRPr/>
            </a:lvl7pPr>
            <a:lvl8pPr marL="2249281" indent="0" algn="ctr">
              <a:buNone/>
              <a:defRPr/>
            </a:lvl8pPr>
            <a:lvl9pPr marL="2570607" indent="0" algn="ctr">
              <a:buNone/>
              <a:defRPr/>
            </a:lvl9pPr>
          </a:lstStyle>
          <a:p>
            <a:r>
              <a:rPr lang="en-US" smtClean="0"/>
              <a:t>Click to edit Master subtitle style</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24" indent="0">
              <a:buNone/>
              <a:defRPr sz="1300"/>
            </a:lvl2pPr>
            <a:lvl3pPr marL="642651" indent="0">
              <a:buNone/>
              <a:defRPr sz="1100"/>
            </a:lvl3pPr>
            <a:lvl4pPr marL="963975" indent="0">
              <a:buNone/>
              <a:defRPr sz="1000"/>
            </a:lvl4pPr>
            <a:lvl5pPr marL="1285302" indent="0">
              <a:buNone/>
              <a:defRPr sz="1000"/>
            </a:lvl5pPr>
            <a:lvl6pPr marL="1606628" indent="0">
              <a:buNone/>
              <a:defRPr sz="1000"/>
            </a:lvl6pPr>
            <a:lvl7pPr marL="1927954" indent="0">
              <a:buNone/>
              <a:defRPr sz="1000"/>
            </a:lvl7pPr>
            <a:lvl8pPr marL="2249281" indent="0">
              <a:buNone/>
              <a:defRPr sz="1000"/>
            </a:lvl8pPr>
            <a:lvl9pPr marL="2570607" indent="0">
              <a:buNone/>
              <a:defRPr sz="1000"/>
            </a:lvl9pPr>
          </a:lstStyle>
          <a:p>
            <a:pPr lvl="0"/>
            <a:r>
              <a:rPr lang="en-US" smtClean="0"/>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B66372-21C6-9441-A152-DEA86DD2C344}" type="datetimeFigureOut">
              <a:rPr lang="en-US" smtClean="0"/>
              <a:pPr/>
              <a:t>9/3/2009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482586"/>
            <a:ext cx="3625453" cy="8751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482586"/>
            <a:ext cx="3625453" cy="8751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5" y="273481"/>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5" y="1435448"/>
            <a:ext cx="3008189" cy="469031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3"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3" y="612800"/>
            <a:ext cx="5486177" cy="4114354"/>
          </a:xfrm>
        </p:spPr>
        <p:txBody>
          <a:bodyPr/>
          <a:lstStyle>
            <a:lvl1pPr marL="0" indent="0">
              <a:buNone/>
              <a:defRPr sz="2200"/>
            </a:lvl1pPr>
            <a:lvl2pPr marL="321324" indent="0">
              <a:buNone/>
              <a:defRPr sz="2000"/>
            </a:lvl2pPr>
            <a:lvl3pPr marL="642651" indent="0">
              <a:buNone/>
              <a:defRPr sz="1700"/>
            </a:lvl3pPr>
            <a:lvl4pPr marL="963975" indent="0">
              <a:buNone/>
              <a:defRPr sz="1400"/>
            </a:lvl4pPr>
            <a:lvl5pPr marL="1285302" indent="0">
              <a:buNone/>
              <a:defRPr sz="1400"/>
            </a:lvl5pPr>
            <a:lvl6pPr marL="1606628" indent="0">
              <a:buNone/>
              <a:defRPr sz="1400"/>
            </a:lvl6pPr>
            <a:lvl7pPr marL="1927954" indent="0">
              <a:buNone/>
              <a:defRPr sz="1400"/>
            </a:lvl7pPr>
            <a:lvl8pPr marL="2249281" indent="0">
              <a:buNone/>
              <a:defRPr sz="1400"/>
            </a:lvl8pPr>
            <a:lvl9pPr marL="2570607" indent="0">
              <a:buNone/>
              <a:defRPr sz="14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792643" y="5367860"/>
            <a:ext cx="5486177" cy="80478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562695"/>
            <a:ext cx="1839516" cy="279499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7" y="1562695"/>
            <a:ext cx="5411391" cy="279499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66372-21C6-9441-A152-DEA86DD2C344}" type="datetimeFigureOut">
              <a:rPr lang="en-US" smtClean="0"/>
              <a:pPr/>
              <a:t>9/3/2009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482584"/>
            <a:ext cx="3625453" cy="8751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482584"/>
            <a:ext cx="3625453" cy="8751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562695"/>
            <a:ext cx="1839516" cy="279499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5" y="1562695"/>
            <a:ext cx="5411391" cy="279499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66372-21C6-9441-A152-DEA86DD2C344}" type="datetimeFigureOut">
              <a:rPr lang="en-US" smtClean="0"/>
              <a:pPr/>
              <a:t>9/3/2009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482578"/>
            <a:ext cx="3625453" cy="8751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482578"/>
            <a:ext cx="3625453" cy="87510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American Typewriter"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562695"/>
            <a:ext cx="1839516" cy="279499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562695"/>
            <a:ext cx="5411391" cy="279499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66372-21C6-9441-A152-DEA86DD2C344}" type="datetimeFigureOut">
              <a:rPr lang="en-US" smtClean="0"/>
              <a:pPr/>
              <a:t>9/3/2009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900CE-E85A-7348-A58E-3821681CF9C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CF2A9B2-53CD-314F-82B3-2C63B34045AD}"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BA7BB7B-421C-204D-8A0D-DD874DAC320E}"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A1D61E1-18CB-2043-97C0-0870F28A3735}" type="slidenum">
              <a:rPr lang="en-US"/>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CED92CCF-3AF7-EB4A-90F3-C0DB4FFF4499}" type="slidenum">
              <a:rPr lang="en-US"/>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73077BB7-3241-7545-839F-9B7D469D6167}" type="slidenum">
              <a:rPr lang="en-US"/>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9F3C24E1-98C3-E146-931D-A8756E9B7EC1}" type="slidenum">
              <a:rPr lang="en-US"/>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04108D08-5E66-8548-B2DE-D77E6E671C05}" type="slidenum">
              <a:rPr lang="en-US"/>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7A6C434E-5413-1F47-B1A3-8E48D2B82D32}" type="slidenum">
              <a:rPr lang="en-US"/>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C77EC31-FE85-ED43-AAEA-A1DC0F4B3655}" type="slidenum">
              <a:rPr lang="en-US"/>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0C25DB7B-52A2-9B47-A4E6-2890A7080A4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2" tIns="45702" rIns="91402" bIns="4570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9"/>
            <a:ext cx="8229600" cy="4525963"/>
          </a:xfrm>
          <a:prstGeom prst="rect">
            <a:avLst/>
          </a:prstGeom>
        </p:spPr>
        <p:txBody>
          <a:bodyPr vert="horz" lIns="91402" tIns="45702" rIns="91402" bIns="457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9"/>
            <a:ext cx="2133600" cy="365125"/>
          </a:xfrm>
          <a:prstGeom prst="rect">
            <a:avLst/>
          </a:prstGeom>
        </p:spPr>
        <p:txBody>
          <a:bodyPr vert="horz" lIns="91402" tIns="45702" rIns="91402" bIns="45702" rtlCol="0" anchor="ctr"/>
          <a:lstStyle>
            <a:lvl1pPr algn="l">
              <a:defRPr sz="1200">
                <a:solidFill>
                  <a:schemeClr val="tx1">
                    <a:tint val="75000"/>
                  </a:schemeClr>
                </a:solidFill>
              </a:defRPr>
            </a:lvl1pPr>
          </a:lstStyle>
          <a:p>
            <a:fld id="{0EB66372-21C6-9441-A152-DEA86DD2C344}" type="datetimeFigureOut">
              <a:rPr lang="en-US" smtClean="0"/>
              <a:pPr/>
              <a:t>9/3/2009</a:t>
            </a:fld>
            <a:endParaRPr lang="en-US"/>
          </a:p>
        </p:txBody>
      </p:sp>
      <p:sp>
        <p:nvSpPr>
          <p:cNvPr id="5" name="Footer Placeholder 4"/>
          <p:cNvSpPr>
            <a:spLocks noGrp="1"/>
          </p:cNvSpPr>
          <p:nvPr>
            <p:ph type="ftr" sz="quarter" idx="3"/>
          </p:nvPr>
        </p:nvSpPr>
        <p:spPr>
          <a:xfrm>
            <a:off x="3124201" y="6356359"/>
            <a:ext cx="2895600" cy="365125"/>
          </a:xfrm>
          <a:prstGeom prst="rect">
            <a:avLst/>
          </a:prstGeom>
        </p:spPr>
        <p:txBody>
          <a:bodyPr vert="horz" lIns="91402" tIns="45702" rIns="91402" bIns="4570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402" tIns="45702" rIns="91402" bIns="45702" rtlCol="0" anchor="ctr"/>
          <a:lstStyle>
            <a:lvl1pPr algn="r">
              <a:defRPr sz="1200">
                <a:solidFill>
                  <a:schemeClr val="tx1">
                    <a:tint val="75000"/>
                  </a:schemeClr>
                </a:solidFill>
              </a:defRPr>
            </a:lvl1pPr>
          </a:lstStyle>
          <a:p>
            <a:fld id="{3D3900CE-E85A-7348-A58E-3821681CF9C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11" rtl="0" eaLnBrk="1" latinLnBrk="0" hangingPunct="1">
        <a:spcBef>
          <a:spcPct val="0"/>
        </a:spcBef>
        <a:buNone/>
        <a:defRPr sz="4400" kern="1200">
          <a:solidFill>
            <a:schemeClr val="tx1"/>
          </a:solidFill>
          <a:latin typeface="+mj-lt"/>
          <a:ea typeface="+mj-ea"/>
          <a:cs typeface="+mj-cs"/>
        </a:defRPr>
      </a:lvl1pPr>
    </p:titleStyle>
    <p:bodyStyle>
      <a:lvl1pPr marL="342761" indent="-342761" algn="l" defTabSz="457011" rtl="0" eaLnBrk="1" latinLnBrk="0" hangingPunct="1">
        <a:spcBef>
          <a:spcPct val="20000"/>
        </a:spcBef>
        <a:buFont typeface="Arial"/>
        <a:buChar char="•"/>
        <a:defRPr sz="3200" kern="1200">
          <a:solidFill>
            <a:schemeClr val="tx1"/>
          </a:solidFill>
          <a:latin typeface="+mn-lt"/>
          <a:ea typeface="+mn-ea"/>
          <a:cs typeface="+mn-cs"/>
        </a:defRPr>
      </a:lvl1pPr>
      <a:lvl2pPr marL="742646" indent="-285632" algn="l" defTabSz="457011" rtl="0" eaLnBrk="1" latinLnBrk="0" hangingPunct="1">
        <a:spcBef>
          <a:spcPct val="20000"/>
        </a:spcBef>
        <a:buFont typeface="Arial"/>
        <a:buChar char="–"/>
        <a:defRPr sz="2800" kern="1200">
          <a:solidFill>
            <a:schemeClr val="tx1"/>
          </a:solidFill>
          <a:latin typeface="+mn-lt"/>
          <a:ea typeface="+mn-ea"/>
          <a:cs typeface="+mn-cs"/>
        </a:defRPr>
      </a:lvl2pPr>
      <a:lvl3pPr marL="1142530" indent="-228505" algn="l" defTabSz="457011" rtl="0" eaLnBrk="1" latinLnBrk="0" hangingPunct="1">
        <a:spcBef>
          <a:spcPct val="20000"/>
        </a:spcBef>
        <a:buFont typeface="Arial"/>
        <a:buChar char="•"/>
        <a:defRPr sz="2400" kern="1200">
          <a:solidFill>
            <a:schemeClr val="tx1"/>
          </a:solidFill>
          <a:latin typeface="+mn-lt"/>
          <a:ea typeface="+mn-ea"/>
          <a:cs typeface="+mn-cs"/>
        </a:defRPr>
      </a:lvl3pPr>
      <a:lvl4pPr marL="1599544" indent="-228505" algn="l" defTabSz="457011" rtl="0" eaLnBrk="1" latinLnBrk="0" hangingPunct="1">
        <a:spcBef>
          <a:spcPct val="20000"/>
        </a:spcBef>
        <a:buFont typeface="Arial"/>
        <a:buChar char="–"/>
        <a:defRPr sz="2000" kern="1200">
          <a:solidFill>
            <a:schemeClr val="tx1"/>
          </a:solidFill>
          <a:latin typeface="+mn-lt"/>
          <a:ea typeface="+mn-ea"/>
          <a:cs typeface="+mn-cs"/>
        </a:defRPr>
      </a:lvl4pPr>
      <a:lvl5pPr marL="2056560" indent="-228505" algn="l" defTabSz="457011" rtl="0" eaLnBrk="1" latinLnBrk="0" hangingPunct="1">
        <a:spcBef>
          <a:spcPct val="20000"/>
        </a:spcBef>
        <a:buFont typeface="Arial"/>
        <a:buChar char="»"/>
        <a:defRPr sz="2000" kern="1200">
          <a:solidFill>
            <a:schemeClr val="tx1"/>
          </a:solidFill>
          <a:latin typeface="+mn-lt"/>
          <a:ea typeface="+mn-ea"/>
          <a:cs typeface="+mn-cs"/>
        </a:defRPr>
      </a:lvl5pPr>
      <a:lvl6pPr marL="2513573" indent="-228505"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84" indent="-228505"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98" indent="-228505"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609" indent="-228505"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30"/>
            <a:ext cx="8226720" cy="4524955"/>
          </a:xfrm>
          <a:prstGeom prst="rect">
            <a:avLst/>
          </a:prstGeom>
          <a:noFill/>
          <a:ln w="9525">
            <a:noFill/>
            <a:round/>
            <a:headEnd/>
            <a:tailEnd/>
          </a:ln>
          <a:effectLst/>
        </p:spPr>
        <p:txBody>
          <a:bodyPr vert="horz" wrap="square" lIns="0" tIns="14627"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1" y="6247377"/>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tabLst>
                <a:tab pos="656385" algn="l"/>
                <a:tab pos="1312763" algn="l"/>
                <a:tab pos="1969142" algn="l"/>
              </a:tabLst>
              <a:defRPr sz="1300">
                <a:solidFill>
                  <a:srgbClr val="000000"/>
                </a:solidFill>
                <a:latin typeface="Times New Roman" pitchFamily="-65" charset="0"/>
                <a:ea typeface="+mn-ea"/>
                <a:cs typeface="+mn-cs"/>
              </a:defRPr>
            </a:lvl1pPr>
          </a:lstStyle>
          <a:p>
            <a:endParaRPr lang="en-US"/>
          </a:p>
        </p:txBody>
      </p:sp>
      <p:sp>
        <p:nvSpPr>
          <p:cNvPr id="1028" name="Rectangle 4"/>
          <p:cNvSpPr>
            <a:spLocks noGrp="1" noChangeArrowheads="1"/>
          </p:cNvSpPr>
          <p:nvPr>
            <p:ph type="ftr"/>
          </p:nvPr>
        </p:nvSpPr>
        <p:spPr bwMode="auto">
          <a:xfrm>
            <a:off x="3127680" y="6247377"/>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656385" algn="l"/>
                <a:tab pos="1312763" algn="l"/>
                <a:tab pos="1969142" algn="l"/>
                <a:tab pos="2625522" algn="l"/>
              </a:tabLst>
              <a:defRPr sz="1300">
                <a:solidFill>
                  <a:srgbClr val="000000"/>
                </a:solidFill>
                <a:latin typeface="Times New Roman" pitchFamily="-65" charset="0"/>
                <a:ea typeface="+mn-ea"/>
                <a:cs typeface="+mn-cs"/>
              </a:defRPr>
            </a:lvl1pPr>
          </a:lstStyle>
          <a:p>
            <a:endParaRPr lang="en-US"/>
          </a:p>
        </p:txBody>
      </p:sp>
      <p:sp>
        <p:nvSpPr>
          <p:cNvPr id="1029" name="Rectangle 5"/>
          <p:cNvSpPr>
            <a:spLocks noGrp="1" noChangeArrowheads="1"/>
          </p:cNvSpPr>
          <p:nvPr>
            <p:ph type="sldNum"/>
          </p:nvPr>
        </p:nvSpPr>
        <p:spPr bwMode="auto">
          <a:xfrm>
            <a:off x="6556321" y="6247377"/>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656385" algn="l"/>
                <a:tab pos="1312763" algn="l"/>
                <a:tab pos="1969142" algn="l"/>
              </a:tabLst>
              <a:defRPr sz="1300">
                <a:solidFill>
                  <a:srgbClr val="000000"/>
                </a:solidFill>
                <a:latin typeface="Times New Roman" pitchFamily="-65" charset="0"/>
                <a:ea typeface="+mn-ea"/>
                <a:cs typeface="+mn-cs"/>
              </a:defRPr>
            </a:lvl1pPr>
          </a:lstStyle>
          <a:p>
            <a:fld id="{E547225B-F59F-CB49-A8C5-5079EB6383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mj-lt"/>
          <a:ea typeface="+mj-ea"/>
          <a:cs typeface="+mj-cs"/>
        </a:defRPr>
      </a:lvl1pPr>
      <a:lvl2pPr marL="673653" indent="-259099"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2pPr>
      <a:lvl3pPr marL="1036391"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3pPr>
      <a:lvl4pPr marL="1450947"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4pPr>
      <a:lvl5pPr marL="1865506"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5pPr>
      <a:lvl6pPr marL="2280060"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6pPr>
      <a:lvl7pPr marL="2694616"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7pPr>
      <a:lvl8pPr marL="3109174"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8pPr>
      <a:lvl9pPr marL="3523732" indent="-207280" algn="ctr" defTabSz="414555" rtl="0" fontAlgn="base" hangingPunct="0">
        <a:lnSpc>
          <a:spcPct val="96000"/>
        </a:lnSpc>
        <a:spcBef>
          <a:spcPct val="0"/>
        </a:spcBef>
        <a:spcAft>
          <a:spcPct val="0"/>
        </a:spcAft>
        <a:buClr>
          <a:srgbClr val="000000"/>
        </a:buClr>
        <a:buSzPct val="100000"/>
        <a:buFont typeface="Times New Roman" pitchFamily="-65" charset="0"/>
        <a:defRPr sz="4000">
          <a:solidFill>
            <a:srgbClr val="000000"/>
          </a:solidFill>
          <a:latin typeface="Arial" pitchFamily="-65" charset="0"/>
          <a:ea typeface="Arial" pitchFamily="-65" charset="0"/>
          <a:cs typeface="Arial" pitchFamily="-65" charset="0"/>
        </a:defRPr>
      </a:lvl9pPr>
    </p:titleStyle>
    <p:bodyStyle>
      <a:lvl1pPr marL="310917" indent="-310917" algn="l" defTabSz="414555" rtl="0" fontAlgn="base" hangingPunct="0">
        <a:lnSpc>
          <a:spcPct val="96000"/>
        </a:lnSpc>
        <a:spcBef>
          <a:spcPct val="0"/>
        </a:spcBef>
        <a:spcAft>
          <a:spcPts val="1293"/>
        </a:spcAft>
        <a:buClr>
          <a:srgbClr val="000000"/>
        </a:buClr>
        <a:buSzPct val="100000"/>
        <a:buFont typeface="Times New Roman" pitchFamily="-65" charset="0"/>
        <a:defRPr sz="2900">
          <a:solidFill>
            <a:srgbClr val="000000"/>
          </a:solidFill>
          <a:latin typeface="+mn-lt"/>
          <a:ea typeface="+mn-ea"/>
          <a:cs typeface="+mn-cs"/>
        </a:defRPr>
      </a:lvl1pPr>
      <a:lvl2pPr marL="673653" indent="-259099" algn="l" defTabSz="414555" rtl="0" fontAlgn="base" hangingPunct="0">
        <a:lnSpc>
          <a:spcPct val="96000"/>
        </a:lnSpc>
        <a:spcBef>
          <a:spcPct val="0"/>
        </a:spcBef>
        <a:spcAft>
          <a:spcPts val="1032"/>
        </a:spcAft>
        <a:buClr>
          <a:srgbClr val="000000"/>
        </a:buClr>
        <a:buSzPct val="100000"/>
        <a:buFont typeface="Times New Roman" pitchFamily="-65" charset="0"/>
        <a:defRPr sz="2500">
          <a:solidFill>
            <a:srgbClr val="000000"/>
          </a:solidFill>
          <a:latin typeface="+mn-lt"/>
          <a:ea typeface="+mn-ea"/>
          <a:cs typeface="+mn-cs"/>
        </a:defRPr>
      </a:lvl2pPr>
      <a:lvl3pPr marL="1036391" indent="-207280" algn="l" defTabSz="414555" rtl="0" fontAlgn="base" hangingPunct="0">
        <a:lnSpc>
          <a:spcPct val="96000"/>
        </a:lnSpc>
        <a:spcBef>
          <a:spcPct val="0"/>
        </a:spcBef>
        <a:spcAft>
          <a:spcPts val="771"/>
        </a:spcAft>
        <a:buClr>
          <a:srgbClr val="000000"/>
        </a:buClr>
        <a:buSzPct val="100000"/>
        <a:buFont typeface="Times New Roman" pitchFamily="-65" charset="0"/>
        <a:defRPr sz="2200">
          <a:solidFill>
            <a:srgbClr val="000000"/>
          </a:solidFill>
          <a:latin typeface="+mn-lt"/>
          <a:ea typeface="+mn-ea"/>
          <a:cs typeface="+mn-cs"/>
        </a:defRPr>
      </a:lvl3pPr>
      <a:lvl4pPr marL="1450947" indent="-207280" algn="l" defTabSz="414555" rtl="0" fontAlgn="base" hangingPunct="0">
        <a:lnSpc>
          <a:spcPct val="96000"/>
        </a:lnSpc>
        <a:spcBef>
          <a:spcPct val="0"/>
        </a:spcBef>
        <a:spcAft>
          <a:spcPts val="522"/>
        </a:spcAft>
        <a:buClr>
          <a:srgbClr val="000000"/>
        </a:buClr>
        <a:buSzPct val="100000"/>
        <a:buFont typeface="Times New Roman" pitchFamily="-65" charset="0"/>
        <a:defRPr sz="1800">
          <a:solidFill>
            <a:srgbClr val="000000"/>
          </a:solidFill>
          <a:latin typeface="+mn-lt"/>
          <a:ea typeface="+mn-ea"/>
          <a:cs typeface="+mn-cs"/>
        </a:defRPr>
      </a:lvl4pPr>
      <a:lvl5pPr marL="1865506" indent="-207280" algn="l" defTabSz="414555" rtl="0" fontAlgn="base" hangingPunct="0">
        <a:lnSpc>
          <a:spcPct val="96000"/>
        </a:lnSpc>
        <a:spcBef>
          <a:spcPct val="0"/>
        </a:spcBef>
        <a:spcAft>
          <a:spcPts val="261"/>
        </a:spcAft>
        <a:buClr>
          <a:srgbClr val="000000"/>
        </a:buClr>
        <a:buSzPct val="100000"/>
        <a:buFont typeface="Times New Roman" pitchFamily="-65" charset="0"/>
        <a:defRPr sz="1800">
          <a:solidFill>
            <a:srgbClr val="000000"/>
          </a:solidFill>
          <a:latin typeface="+mn-lt"/>
          <a:ea typeface="+mn-ea"/>
          <a:cs typeface="+mn-cs"/>
        </a:defRPr>
      </a:lvl5pPr>
      <a:lvl6pPr marL="2280060" indent="-207280" algn="l" defTabSz="414555" rtl="0" fontAlgn="base" hangingPunct="0">
        <a:lnSpc>
          <a:spcPct val="96000"/>
        </a:lnSpc>
        <a:spcBef>
          <a:spcPct val="0"/>
        </a:spcBef>
        <a:spcAft>
          <a:spcPts val="261"/>
        </a:spcAft>
        <a:buClr>
          <a:srgbClr val="000000"/>
        </a:buClr>
        <a:buSzPct val="100000"/>
        <a:buFont typeface="Times New Roman" pitchFamily="-65" charset="0"/>
        <a:defRPr sz="1800">
          <a:solidFill>
            <a:srgbClr val="000000"/>
          </a:solidFill>
          <a:latin typeface="+mn-lt"/>
          <a:ea typeface="+mn-ea"/>
          <a:cs typeface="+mn-cs"/>
        </a:defRPr>
      </a:lvl6pPr>
      <a:lvl7pPr marL="2694616" indent="-207280" algn="l" defTabSz="414555" rtl="0" fontAlgn="base" hangingPunct="0">
        <a:lnSpc>
          <a:spcPct val="96000"/>
        </a:lnSpc>
        <a:spcBef>
          <a:spcPct val="0"/>
        </a:spcBef>
        <a:spcAft>
          <a:spcPts val="261"/>
        </a:spcAft>
        <a:buClr>
          <a:srgbClr val="000000"/>
        </a:buClr>
        <a:buSzPct val="100000"/>
        <a:buFont typeface="Times New Roman" pitchFamily="-65" charset="0"/>
        <a:defRPr sz="1800">
          <a:solidFill>
            <a:srgbClr val="000000"/>
          </a:solidFill>
          <a:latin typeface="+mn-lt"/>
          <a:ea typeface="+mn-ea"/>
          <a:cs typeface="+mn-cs"/>
        </a:defRPr>
      </a:lvl7pPr>
      <a:lvl8pPr marL="3109174" indent="-207280" algn="l" defTabSz="414555" rtl="0" fontAlgn="base" hangingPunct="0">
        <a:lnSpc>
          <a:spcPct val="96000"/>
        </a:lnSpc>
        <a:spcBef>
          <a:spcPct val="0"/>
        </a:spcBef>
        <a:spcAft>
          <a:spcPts val="261"/>
        </a:spcAft>
        <a:buClr>
          <a:srgbClr val="000000"/>
        </a:buClr>
        <a:buSzPct val="100000"/>
        <a:buFont typeface="Times New Roman" pitchFamily="-65" charset="0"/>
        <a:defRPr sz="1800">
          <a:solidFill>
            <a:srgbClr val="000000"/>
          </a:solidFill>
          <a:latin typeface="+mn-lt"/>
          <a:ea typeface="+mn-ea"/>
          <a:cs typeface="+mn-cs"/>
        </a:defRPr>
      </a:lvl8pPr>
      <a:lvl9pPr marL="3523732" indent="-207280" algn="l" defTabSz="414555" rtl="0" fontAlgn="base" hangingPunct="0">
        <a:lnSpc>
          <a:spcPct val="96000"/>
        </a:lnSpc>
        <a:spcBef>
          <a:spcPct val="0"/>
        </a:spcBef>
        <a:spcAft>
          <a:spcPts val="261"/>
        </a:spcAft>
        <a:buClr>
          <a:srgbClr val="000000"/>
        </a:buClr>
        <a:buSzPct val="100000"/>
        <a:buFont typeface="Times New Roman" pitchFamily="-65" charset="0"/>
        <a:defRPr sz="1800">
          <a:solidFill>
            <a:srgbClr val="000000"/>
          </a:solidFill>
          <a:latin typeface="+mn-lt"/>
          <a:ea typeface="+mn-ea"/>
          <a:cs typeface="+mn-cs"/>
        </a:defRPr>
      </a:lvl9pPr>
    </p:bodyStyle>
    <p:otherStyle>
      <a:defPPr>
        <a:defRPr lang="en-US"/>
      </a:defPPr>
      <a:lvl1pPr marL="0" algn="l" defTabSz="414555" rtl="0" eaLnBrk="1" latinLnBrk="0" hangingPunct="1">
        <a:defRPr sz="1600" kern="1200">
          <a:solidFill>
            <a:schemeClr val="tx1"/>
          </a:solidFill>
          <a:latin typeface="+mn-lt"/>
          <a:ea typeface="+mn-ea"/>
          <a:cs typeface="+mn-cs"/>
        </a:defRPr>
      </a:lvl1pPr>
      <a:lvl2pPr marL="414555" algn="l" defTabSz="414555" rtl="0" eaLnBrk="1" latinLnBrk="0" hangingPunct="1">
        <a:defRPr sz="1600" kern="1200">
          <a:solidFill>
            <a:schemeClr val="tx1"/>
          </a:solidFill>
          <a:latin typeface="+mn-lt"/>
          <a:ea typeface="+mn-ea"/>
          <a:cs typeface="+mn-cs"/>
        </a:defRPr>
      </a:lvl2pPr>
      <a:lvl3pPr marL="829112" algn="l" defTabSz="414555" rtl="0" eaLnBrk="1" latinLnBrk="0" hangingPunct="1">
        <a:defRPr sz="1600" kern="1200">
          <a:solidFill>
            <a:schemeClr val="tx1"/>
          </a:solidFill>
          <a:latin typeface="+mn-lt"/>
          <a:ea typeface="+mn-ea"/>
          <a:cs typeface="+mn-cs"/>
        </a:defRPr>
      </a:lvl3pPr>
      <a:lvl4pPr marL="1243666" algn="l" defTabSz="414555" rtl="0" eaLnBrk="1" latinLnBrk="0" hangingPunct="1">
        <a:defRPr sz="1600" kern="1200">
          <a:solidFill>
            <a:schemeClr val="tx1"/>
          </a:solidFill>
          <a:latin typeface="+mn-lt"/>
          <a:ea typeface="+mn-ea"/>
          <a:cs typeface="+mn-cs"/>
        </a:defRPr>
      </a:lvl4pPr>
      <a:lvl5pPr marL="1658224" algn="l" defTabSz="414555" rtl="0" eaLnBrk="1" latinLnBrk="0" hangingPunct="1">
        <a:defRPr sz="1600" kern="1200">
          <a:solidFill>
            <a:schemeClr val="tx1"/>
          </a:solidFill>
          <a:latin typeface="+mn-lt"/>
          <a:ea typeface="+mn-ea"/>
          <a:cs typeface="+mn-cs"/>
        </a:defRPr>
      </a:lvl5pPr>
      <a:lvl6pPr marL="2072783" algn="l" defTabSz="414555" rtl="0" eaLnBrk="1" latinLnBrk="0" hangingPunct="1">
        <a:defRPr sz="1600" kern="1200">
          <a:solidFill>
            <a:schemeClr val="tx1"/>
          </a:solidFill>
          <a:latin typeface="+mn-lt"/>
          <a:ea typeface="+mn-ea"/>
          <a:cs typeface="+mn-cs"/>
        </a:defRPr>
      </a:lvl6pPr>
      <a:lvl7pPr marL="2487336" algn="l" defTabSz="414555" rtl="0" eaLnBrk="1" latinLnBrk="0" hangingPunct="1">
        <a:defRPr sz="1600" kern="1200">
          <a:solidFill>
            <a:schemeClr val="tx1"/>
          </a:solidFill>
          <a:latin typeface="+mn-lt"/>
          <a:ea typeface="+mn-ea"/>
          <a:cs typeface="+mn-cs"/>
        </a:defRPr>
      </a:lvl7pPr>
      <a:lvl8pPr marL="2901893" algn="l" defTabSz="414555" rtl="0" eaLnBrk="1" latinLnBrk="0" hangingPunct="1">
        <a:defRPr sz="1600" kern="1200">
          <a:solidFill>
            <a:schemeClr val="tx1"/>
          </a:solidFill>
          <a:latin typeface="+mn-lt"/>
          <a:ea typeface="+mn-ea"/>
          <a:cs typeface="+mn-cs"/>
        </a:defRPr>
      </a:lvl8pPr>
      <a:lvl9pPr marL="3316450" algn="l" defTabSz="41455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035"/>
            <a:ext cx="8229600" cy="1143000"/>
          </a:xfrm>
          <a:prstGeom prst="rect">
            <a:avLst/>
          </a:prstGeom>
          <a:noFill/>
          <a:ln w="9525">
            <a:noFill/>
            <a:miter lim="800000"/>
            <a:headEnd/>
            <a:tailEnd/>
          </a:ln>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566"/>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749"/>
            <a:ext cx="2133600" cy="364331"/>
          </a:xfrm>
          <a:prstGeom prst="rect">
            <a:avLst/>
          </a:prstGeom>
        </p:spPr>
        <p:txBody>
          <a:bodyPr vert="horz" wrap="square" lIns="91402" tIns="45702" rIns="91402" bIns="45702" numCol="1" anchor="ctr" anchorCtr="0" compatLnSpc="1">
            <a:prstTxWarp prst="textNoShape">
              <a:avLst/>
            </a:prstTxWarp>
          </a:bodyPr>
          <a:lstStyle>
            <a:lvl1pPr>
              <a:defRPr sz="1200">
                <a:solidFill>
                  <a:srgbClr val="898989"/>
                </a:solidFill>
                <a:latin typeface="Calibri" pitchFamily="34" charset="0"/>
              </a:defRPr>
            </a:lvl1pPr>
          </a:lstStyle>
          <a:p>
            <a:fld id="{6DF9B61B-EA9E-FC48-A075-60E4F132ADE6}" type="datetimeFigureOut">
              <a:rPr lang="en-US"/>
              <a:pPr/>
              <a:t>9/3/2009</a:t>
            </a:fld>
            <a:endParaRPr lang="en-US"/>
          </a:p>
        </p:txBody>
      </p:sp>
      <p:sp>
        <p:nvSpPr>
          <p:cNvPr id="5" name="Footer Placeholder 4"/>
          <p:cNvSpPr>
            <a:spLocks noGrp="1"/>
          </p:cNvSpPr>
          <p:nvPr>
            <p:ph type="ftr" sz="quarter" idx="3"/>
          </p:nvPr>
        </p:nvSpPr>
        <p:spPr>
          <a:xfrm>
            <a:off x="3124201" y="6356749"/>
            <a:ext cx="2895600" cy="364331"/>
          </a:xfrm>
          <a:prstGeom prst="rect">
            <a:avLst/>
          </a:prstGeom>
        </p:spPr>
        <p:txBody>
          <a:bodyPr vert="horz" wrap="square" lIns="91402" tIns="45702" rIns="91402" bIns="45702"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749"/>
            <a:ext cx="2133600" cy="364331"/>
          </a:xfrm>
          <a:prstGeom prst="rect">
            <a:avLst/>
          </a:prstGeom>
        </p:spPr>
        <p:txBody>
          <a:bodyPr vert="horz" wrap="square" lIns="91402" tIns="45702" rIns="91402" bIns="45702" numCol="1" anchor="ctr" anchorCtr="0" compatLnSpc="1">
            <a:prstTxWarp prst="textNoShape">
              <a:avLst/>
            </a:prstTxWarp>
          </a:bodyPr>
          <a:lstStyle>
            <a:lvl1pPr algn="r">
              <a:defRPr sz="1200">
                <a:solidFill>
                  <a:srgbClr val="898989"/>
                </a:solidFill>
                <a:latin typeface="Calibri" pitchFamily="34" charset="0"/>
              </a:defRPr>
            </a:lvl1pPr>
          </a:lstStyle>
          <a:p>
            <a:fld id="{BF8D70F0-FB1E-B841-A527-ADD46BF330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4" algn="ctr" rtl="0" fontAlgn="base">
        <a:spcBef>
          <a:spcPct val="0"/>
        </a:spcBef>
        <a:spcAft>
          <a:spcPct val="0"/>
        </a:spcAft>
        <a:defRPr sz="4400">
          <a:solidFill>
            <a:schemeClr val="tx1"/>
          </a:solidFill>
          <a:latin typeface="Calibri" pitchFamily="34" charset="0"/>
        </a:defRPr>
      </a:lvl7pPr>
      <a:lvl8pPr marL="1371040" algn="ctr" rtl="0" fontAlgn="base">
        <a:spcBef>
          <a:spcPct val="0"/>
        </a:spcBef>
        <a:spcAft>
          <a:spcPct val="0"/>
        </a:spcAft>
        <a:defRPr sz="4400">
          <a:solidFill>
            <a:schemeClr val="tx1"/>
          </a:solidFill>
          <a:latin typeface="Calibri" pitchFamily="34" charset="0"/>
        </a:defRPr>
      </a:lvl8pPr>
      <a:lvl9pPr marL="1828052" algn="ctr" rtl="0" fontAlgn="base">
        <a:spcBef>
          <a:spcPct val="0"/>
        </a:spcBef>
        <a:spcAft>
          <a:spcPct val="0"/>
        </a:spcAft>
        <a:defRPr sz="4400">
          <a:solidFill>
            <a:schemeClr val="tx1"/>
          </a:solidFill>
          <a:latin typeface="Calibri" pitchFamily="34" charset="0"/>
        </a:defRPr>
      </a:lvl9pPr>
    </p:titleStyle>
    <p:bodyStyle>
      <a:lvl1pPr marL="342761" indent="-342761" algn="l" rtl="0" fontAlgn="base">
        <a:spcBef>
          <a:spcPct val="20000"/>
        </a:spcBef>
        <a:spcAft>
          <a:spcPct val="0"/>
        </a:spcAft>
        <a:buFont typeface="Arial" pitchFamily="-65" charset="0"/>
        <a:buChar char="•"/>
        <a:defRPr sz="3200" kern="1200">
          <a:solidFill>
            <a:schemeClr val="tx1"/>
          </a:solidFill>
          <a:latin typeface="+mn-lt"/>
          <a:ea typeface="+mn-ea"/>
          <a:cs typeface="+mn-cs"/>
        </a:defRPr>
      </a:lvl1pPr>
      <a:lvl2pPr marL="742646" indent="-285632" algn="l" rtl="0" fontAlgn="base">
        <a:spcBef>
          <a:spcPct val="20000"/>
        </a:spcBef>
        <a:spcAft>
          <a:spcPct val="0"/>
        </a:spcAft>
        <a:buFont typeface="Arial" pitchFamily="-65" charset="0"/>
        <a:buChar char="–"/>
        <a:defRPr sz="2800" kern="1200">
          <a:solidFill>
            <a:schemeClr val="tx1"/>
          </a:solidFill>
          <a:latin typeface="+mn-lt"/>
          <a:ea typeface="ヒラギノ角ゴ Pro W3" pitchFamily="-65" charset="-128"/>
          <a:cs typeface="+mn-cs"/>
        </a:defRPr>
      </a:lvl2pPr>
      <a:lvl3pPr marL="1142530" indent="-228505" algn="l" rtl="0" fontAlgn="base">
        <a:spcBef>
          <a:spcPct val="20000"/>
        </a:spcBef>
        <a:spcAft>
          <a:spcPct val="0"/>
        </a:spcAft>
        <a:buFont typeface="Arial" pitchFamily="-65" charset="0"/>
        <a:buChar char="•"/>
        <a:defRPr sz="2400" kern="1200">
          <a:solidFill>
            <a:schemeClr val="tx1"/>
          </a:solidFill>
          <a:latin typeface="+mn-lt"/>
          <a:ea typeface="ヒラギノ角ゴ Pro W3" pitchFamily="-65" charset="-128"/>
          <a:cs typeface="+mn-cs"/>
        </a:defRPr>
      </a:lvl3pPr>
      <a:lvl4pPr marL="1599544" indent="-228505" algn="l" rtl="0" fontAlgn="base">
        <a:spcBef>
          <a:spcPct val="20000"/>
        </a:spcBef>
        <a:spcAft>
          <a:spcPct val="0"/>
        </a:spcAft>
        <a:buFont typeface="Arial" pitchFamily="-65" charset="0"/>
        <a:buChar char="–"/>
        <a:defRPr sz="2000" kern="1200">
          <a:solidFill>
            <a:schemeClr val="tx1"/>
          </a:solidFill>
          <a:latin typeface="+mn-lt"/>
          <a:ea typeface="ヒラギノ角ゴ Pro W3" pitchFamily="-65" charset="-128"/>
          <a:cs typeface="+mn-cs"/>
        </a:defRPr>
      </a:lvl4pPr>
      <a:lvl5pPr marL="2056560" indent="-228505" algn="l" rtl="0" fontAlgn="base">
        <a:spcBef>
          <a:spcPct val="20000"/>
        </a:spcBef>
        <a:spcAft>
          <a:spcPct val="0"/>
        </a:spcAft>
        <a:buFont typeface="Arial" pitchFamily="-65" charset="0"/>
        <a:buChar char="»"/>
        <a:defRPr sz="2000" kern="1200">
          <a:solidFill>
            <a:schemeClr val="tx1"/>
          </a:solidFill>
          <a:latin typeface="+mn-lt"/>
          <a:ea typeface="ヒラギノ角ゴ Pro W3" pitchFamily="-65" charset="-128"/>
          <a:cs typeface="+mn-cs"/>
        </a:defRPr>
      </a:lvl5pPr>
      <a:lvl6pPr marL="2513573"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4"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98"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09" indent="-228505" algn="l" defTabSz="9140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defRPr sz="1400">
                <a:latin typeface="Times New Roman" pitchFamily="-65" charset="0"/>
              </a:defRPr>
            </a:lvl1pPr>
          </a:lstStyle>
          <a:p>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ctr">
              <a:defRPr sz="1400">
                <a:latin typeface="Times New Roman" pitchFamily="-65"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2" tIns="45702" rIns="91402" bIns="45702" numCol="1" anchor="t" anchorCtr="0" compatLnSpc="1">
            <a:prstTxWarp prst="textNoShape">
              <a:avLst/>
            </a:prstTxWarp>
          </a:bodyPr>
          <a:lstStyle>
            <a:lvl1pPr algn="r">
              <a:defRPr sz="1400">
                <a:latin typeface="Times New Roman" pitchFamily="-65" charset="0"/>
              </a:defRPr>
            </a:lvl1pPr>
          </a:lstStyle>
          <a:p>
            <a:fld id="{70D2EA36-6263-F04A-B91C-9873552DFDD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11" algn="ctr" rtl="0" fontAlgn="base">
        <a:spcBef>
          <a:spcPct val="0"/>
        </a:spcBef>
        <a:spcAft>
          <a:spcPct val="0"/>
        </a:spcAft>
        <a:defRPr sz="4400">
          <a:solidFill>
            <a:schemeClr val="tx2"/>
          </a:solidFill>
          <a:latin typeface="Times New Roman" pitchFamily="18" charset="0"/>
        </a:defRPr>
      </a:lvl6pPr>
      <a:lvl7pPr marL="914024" algn="ctr" rtl="0" fontAlgn="base">
        <a:spcBef>
          <a:spcPct val="0"/>
        </a:spcBef>
        <a:spcAft>
          <a:spcPct val="0"/>
        </a:spcAft>
        <a:defRPr sz="4400">
          <a:solidFill>
            <a:schemeClr val="tx2"/>
          </a:solidFill>
          <a:latin typeface="Times New Roman" pitchFamily="18" charset="0"/>
        </a:defRPr>
      </a:lvl7pPr>
      <a:lvl8pPr marL="1371040" algn="ctr" rtl="0" fontAlgn="base">
        <a:spcBef>
          <a:spcPct val="0"/>
        </a:spcBef>
        <a:spcAft>
          <a:spcPct val="0"/>
        </a:spcAft>
        <a:defRPr sz="4400">
          <a:solidFill>
            <a:schemeClr val="tx2"/>
          </a:solidFill>
          <a:latin typeface="Times New Roman" pitchFamily="18" charset="0"/>
        </a:defRPr>
      </a:lvl8pPr>
      <a:lvl9pPr marL="1828052" algn="ctr" rtl="0" fontAlgn="base">
        <a:spcBef>
          <a:spcPct val="0"/>
        </a:spcBef>
        <a:spcAft>
          <a:spcPct val="0"/>
        </a:spcAft>
        <a:defRPr sz="4400">
          <a:solidFill>
            <a:schemeClr val="tx2"/>
          </a:solidFill>
          <a:latin typeface="Times New Roman" pitchFamily="18" charset="0"/>
        </a:defRPr>
      </a:lvl9pPr>
    </p:titleStyle>
    <p:bodyStyle>
      <a:lvl1pPr marL="342761" indent="-342761" algn="l" rtl="0" eaLnBrk="0" fontAlgn="base" hangingPunct="0">
        <a:spcBef>
          <a:spcPct val="20000"/>
        </a:spcBef>
        <a:spcAft>
          <a:spcPct val="0"/>
        </a:spcAft>
        <a:buChar char="•"/>
        <a:defRPr sz="3200">
          <a:solidFill>
            <a:schemeClr val="tx1"/>
          </a:solidFill>
          <a:latin typeface="+mn-lt"/>
          <a:ea typeface="+mn-ea"/>
          <a:cs typeface="+mn-cs"/>
        </a:defRPr>
      </a:lvl1pPr>
      <a:lvl2pPr marL="742646" indent="-285632" algn="l" rtl="0" eaLnBrk="0" fontAlgn="base" hangingPunct="0">
        <a:spcBef>
          <a:spcPct val="20000"/>
        </a:spcBef>
        <a:spcAft>
          <a:spcPct val="0"/>
        </a:spcAft>
        <a:buChar char="–"/>
        <a:defRPr sz="2800">
          <a:solidFill>
            <a:schemeClr val="tx1"/>
          </a:solidFill>
          <a:latin typeface="+mn-lt"/>
          <a:ea typeface="ヒラギノ角ゴ Pro W3" pitchFamily="-65" charset="-128"/>
        </a:defRPr>
      </a:lvl2pPr>
      <a:lvl3pPr marL="1142530" indent="-228505" algn="l" rtl="0" eaLnBrk="0" fontAlgn="base" hangingPunct="0">
        <a:spcBef>
          <a:spcPct val="20000"/>
        </a:spcBef>
        <a:spcAft>
          <a:spcPct val="0"/>
        </a:spcAft>
        <a:buChar char="•"/>
        <a:defRPr sz="2400">
          <a:solidFill>
            <a:schemeClr val="tx1"/>
          </a:solidFill>
          <a:latin typeface="+mn-lt"/>
          <a:ea typeface="ヒラギノ角ゴ Pro W3" pitchFamily="-65" charset="-128"/>
        </a:defRPr>
      </a:lvl3pPr>
      <a:lvl4pPr marL="1599544" indent="-228505" algn="l" rtl="0" eaLnBrk="0" fontAlgn="base" hangingPunct="0">
        <a:spcBef>
          <a:spcPct val="20000"/>
        </a:spcBef>
        <a:spcAft>
          <a:spcPct val="0"/>
        </a:spcAft>
        <a:buChar char="–"/>
        <a:defRPr sz="2000">
          <a:solidFill>
            <a:schemeClr val="tx1"/>
          </a:solidFill>
          <a:latin typeface="+mn-lt"/>
          <a:ea typeface="ヒラギノ角ゴ Pro W3" pitchFamily="-65" charset="-128"/>
        </a:defRPr>
      </a:lvl4pPr>
      <a:lvl5pPr marL="2056560" indent="-228505" algn="l" rtl="0" eaLnBrk="0" fontAlgn="base" hangingPunct="0">
        <a:spcBef>
          <a:spcPct val="20000"/>
        </a:spcBef>
        <a:spcAft>
          <a:spcPct val="0"/>
        </a:spcAft>
        <a:buChar char="»"/>
        <a:defRPr sz="2000">
          <a:solidFill>
            <a:schemeClr val="tx1"/>
          </a:solidFill>
          <a:latin typeface="+mn-lt"/>
          <a:ea typeface="ヒラギノ角ゴ Pro W3" pitchFamily="-65" charset="-128"/>
        </a:defRPr>
      </a:lvl5pPr>
      <a:lvl6pPr marL="2513573" indent="-228505" algn="l" rtl="0" fontAlgn="base">
        <a:spcBef>
          <a:spcPct val="20000"/>
        </a:spcBef>
        <a:spcAft>
          <a:spcPct val="0"/>
        </a:spcAft>
        <a:buChar char="»"/>
        <a:defRPr sz="2000">
          <a:solidFill>
            <a:schemeClr val="tx1"/>
          </a:solidFill>
          <a:latin typeface="+mn-lt"/>
        </a:defRPr>
      </a:lvl6pPr>
      <a:lvl7pPr marL="2970584" indent="-228505" algn="l" rtl="0" fontAlgn="base">
        <a:spcBef>
          <a:spcPct val="20000"/>
        </a:spcBef>
        <a:spcAft>
          <a:spcPct val="0"/>
        </a:spcAft>
        <a:buChar char="»"/>
        <a:defRPr sz="2000">
          <a:solidFill>
            <a:schemeClr val="tx1"/>
          </a:solidFill>
          <a:latin typeface="+mn-lt"/>
        </a:defRPr>
      </a:lvl7pPr>
      <a:lvl8pPr marL="3427598" indent="-228505" algn="l" rtl="0" fontAlgn="base">
        <a:spcBef>
          <a:spcPct val="20000"/>
        </a:spcBef>
        <a:spcAft>
          <a:spcPct val="0"/>
        </a:spcAft>
        <a:buChar char="»"/>
        <a:defRPr sz="2000">
          <a:solidFill>
            <a:schemeClr val="tx1"/>
          </a:solidFill>
          <a:latin typeface="+mn-lt"/>
        </a:defRPr>
      </a:lvl8pPr>
      <a:lvl9pPr marL="3884609" indent="-22850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02" tIns="45702" rIns="91402" bIns="457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lvl1pPr algn="r">
              <a:defRPr sz="1400"/>
            </a:lvl1pPr>
          </a:lstStyle>
          <a:p>
            <a:fld id="{191B3EE6-509D-B448-A0F8-C012CCF6BC2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2pPr>
      <a:lvl3pPr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3pPr>
      <a:lvl4pPr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4pPr>
      <a:lvl5pPr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5pPr>
      <a:lvl6pPr marL="457011"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6pPr>
      <a:lvl7pPr marL="914024"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7pPr>
      <a:lvl8pPr marL="1371040"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8pPr>
      <a:lvl9pPr marL="1828052" algn="ctr" rtl="0" fontAlgn="base">
        <a:spcBef>
          <a:spcPct val="0"/>
        </a:spcBef>
        <a:spcAft>
          <a:spcPct val="0"/>
        </a:spcAft>
        <a:defRPr sz="4400">
          <a:solidFill>
            <a:schemeClr val="tx2"/>
          </a:solidFill>
          <a:latin typeface="Arial" pitchFamily="-65" charset="0"/>
          <a:ea typeface="ＭＳ Ｐゴシック" pitchFamily="-80" charset="-128"/>
          <a:cs typeface="ＭＳ Ｐゴシック" pitchFamily="-80" charset="-128"/>
        </a:defRPr>
      </a:lvl9pPr>
    </p:titleStyle>
    <p:bodyStyle>
      <a:lvl1pPr marL="342761" indent="-342761" algn="l" rtl="0" fontAlgn="base">
        <a:spcBef>
          <a:spcPct val="20000"/>
        </a:spcBef>
        <a:spcAft>
          <a:spcPct val="0"/>
        </a:spcAft>
        <a:buChar char="•"/>
        <a:defRPr sz="3200">
          <a:solidFill>
            <a:schemeClr val="tx1"/>
          </a:solidFill>
          <a:latin typeface="+mn-lt"/>
          <a:ea typeface="+mn-ea"/>
          <a:cs typeface="+mn-cs"/>
        </a:defRPr>
      </a:lvl1pPr>
      <a:lvl2pPr marL="742646" indent="-285632" algn="l" rtl="0" fontAlgn="base">
        <a:spcBef>
          <a:spcPct val="20000"/>
        </a:spcBef>
        <a:spcAft>
          <a:spcPct val="0"/>
        </a:spcAft>
        <a:buChar char="–"/>
        <a:defRPr sz="2800">
          <a:solidFill>
            <a:schemeClr val="tx1"/>
          </a:solidFill>
          <a:latin typeface="+mn-lt"/>
          <a:ea typeface="+mn-ea"/>
          <a:cs typeface="+mn-cs"/>
        </a:defRPr>
      </a:lvl2pPr>
      <a:lvl3pPr marL="1142530" indent="-228505" algn="l" rtl="0" fontAlgn="base">
        <a:spcBef>
          <a:spcPct val="20000"/>
        </a:spcBef>
        <a:spcAft>
          <a:spcPct val="0"/>
        </a:spcAft>
        <a:buChar char="•"/>
        <a:defRPr sz="2400">
          <a:solidFill>
            <a:schemeClr val="tx1"/>
          </a:solidFill>
          <a:latin typeface="+mn-lt"/>
          <a:ea typeface="+mn-ea"/>
          <a:cs typeface="+mn-cs"/>
        </a:defRPr>
      </a:lvl3pPr>
      <a:lvl4pPr marL="1599544" indent="-228505" algn="l" rtl="0" fontAlgn="base">
        <a:spcBef>
          <a:spcPct val="20000"/>
        </a:spcBef>
        <a:spcAft>
          <a:spcPct val="0"/>
        </a:spcAft>
        <a:buChar char="–"/>
        <a:defRPr sz="2000">
          <a:solidFill>
            <a:schemeClr val="tx1"/>
          </a:solidFill>
          <a:latin typeface="+mn-lt"/>
          <a:ea typeface="+mn-ea"/>
          <a:cs typeface="+mn-cs"/>
        </a:defRPr>
      </a:lvl4pPr>
      <a:lvl5pPr marL="2056560" indent="-228505" algn="l" rtl="0" fontAlgn="base">
        <a:spcBef>
          <a:spcPct val="20000"/>
        </a:spcBef>
        <a:spcAft>
          <a:spcPct val="0"/>
        </a:spcAft>
        <a:buChar char="»"/>
        <a:defRPr sz="2000">
          <a:solidFill>
            <a:schemeClr val="tx1"/>
          </a:solidFill>
          <a:latin typeface="+mn-lt"/>
          <a:ea typeface="+mn-ea"/>
          <a:cs typeface="+mn-cs"/>
        </a:defRPr>
      </a:lvl5pPr>
      <a:lvl6pPr marL="2513573" indent="-228505" algn="l" rtl="0" fontAlgn="base">
        <a:spcBef>
          <a:spcPct val="20000"/>
        </a:spcBef>
        <a:spcAft>
          <a:spcPct val="0"/>
        </a:spcAft>
        <a:buChar char="»"/>
        <a:defRPr sz="2000">
          <a:solidFill>
            <a:schemeClr val="tx1"/>
          </a:solidFill>
          <a:latin typeface="+mn-lt"/>
          <a:ea typeface="+mn-ea"/>
          <a:cs typeface="+mn-cs"/>
        </a:defRPr>
      </a:lvl6pPr>
      <a:lvl7pPr marL="2970584" indent="-228505" algn="l" rtl="0" fontAlgn="base">
        <a:spcBef>
          <a:spcPct val="20000"/>
        </a:spcBef>
        <a:spcAft>
          <a:spcPct val="0"/>
        </a:spcAft>
        <a:buChar char="»"/>
        <a:defRPr sz="2000">
          <a:solidFill>
            <a:schemeClr val="tx1"/>
          </a:solidFill>
          <a:latin typeface="+mn-lt"/>
          <a:ea typeface="+mn-ea"/>
          <a:cs typeface="+mn-cs"/>
        </a:defRPr>
      </a:lvl7pPr>
      <a:lvl8pPr marL="3427598" indent="-228505" algn="l" rtl="0" fontAlgn="base">
        <a:spcBef>
          <a:spcPct val="20000"/>
        </a:spcBef>
        <a:spcAft>
          <a:spcPct val="0"/>
        </a:spcAft>
        <a:buChar char="»"/>
        <a:defRPr sz="2000">
          <a:solidFill>
            <a:schemeClr val="tx1"/>
          </a:solidFill>
          <a:latin typeface="+mn-lt"/>
          <a:ea typeface="+mn-ea"/>
          <a:cs typeface="+mn-cs"/>
        </a:defRPr>
      </a:lvl8pPr>
      <a:lvl9pPr marL="3884609" indent="-228505"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7" y="1562695"/>
            <a:ext cx="7358063" cy="1830586"/>
          </a:xfrm>
          <a:prstGeom prst="rect">
            <a:avLst/>
          </a:prstGeom>
          <a:noFill/>
          <a:ln w="12700">
            <a:noFill/>
            <a:miter lim="800000"/>
            <a:headEnd/>
            <a:tailEnd/>
          </a:ln>
          <a:effectLst>
            <a:outerShdw blurRad="38100" dist="12699" dir="5400000" algn="ctr" rotWithShape="0">
              <a:schemeClr val="bg2">
                <a:alpha val="79999"/>
              </a:schemeClr>
            </a:outerShdw>
          </a:effectLst>
        </p:spPr>
        <p:txBody>
          <a:bodyPr vert="horz" wrap="square" lIns="35701" tIns="35701" rIns="35701" bIns="35701" numCol="1" anchor="b" anchorCtr="0" compatLnSpc="1">
            <a:prstTxWarp prst="textNoShape">
              <a:avLst/>
            </a:prstTxWarp>
          </a:bodyPr>
          <a:lstStyle/>
          <a:p>
            <a:pPr lvl="0"/>
            <a:r>
              <a:rPr lang="en-US">
                <a:sym typeface="American Typewriter" charset="0"/>
              </a:rPr>
              <a:t>Click to edit Master title style</a:t>
            </a:r>
          </a:p>
        </p:txBody>
      </p:sp>
      <p:sp>
        <p:nvSpPr>
          <p:cNvPr id="1026" name="Rectangle 2"/>
          <p:cNvSpPr>
            <a:spLocks noGrp="1" noChangeArrowheads="1"/>
          </p:cNvSpPr>
          <p:nvPr>
            <p:ph type="body" idx="1"/>
          </p:nvPr>
        </p:nvSpPr>
        <p:spPr bwMode="auto">
          <a:xfrm>
            <a:off x="892977" y="3482586"/>
            <a:ext cx="7358063" cy="875109"/>
          </a:xfrm>
          <a:prstGeom prst="rect">
            <a:avLst/>
          </a:prstGeom>
          <a:noFill/>
          <a:ln w="12700">
            <a:noFill/>
            <a:miter lim="800000"/>
            <a:headEnd/>
            <a:tailEnd/>
          </a:ln>
          <a:effectLst>
            <a:outerShdw blurRad="38100" dist="12699" dir="5400000" algn="ctr" rotWithShape="0">
              <a:schemeClr val="bg2">
                <a:alpha val="79999"/>
              </a:schemeClr>
            </a:outerShdw>
          </a:effectLst>
        </p:spPr>
        <p:txBody>
          <a:bodyPr vert="horz" wrap="square" lIns="35701" tIns="35701" rIns="35701" bIns="35701"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lnSpc>
          <a:spcPct val="80000"/>
        </a:lnSpc>
        <a:spcBef>
          <a:spcPts val="422"/>
        </a:spcBef>
        <a:spcAft>
          <a:spcPct val="0"/>
        </a:spcAft>
        <a:defRPr sz="6600">
          <a:solidFill>
            <a:schemeClr val="tx1"/>
          </a:solidFill>
          <a:latin typeface="+mj-lt"/>
          <a:ea typeface="+mj-ea"/>
          <a:cs typeface="+mj-cs"/>
          <a:sym typeface="American Typewriter" pitchFamily="-65" charset="0"/>
        </a:defRPr>
      </a:lvl1pPr>
      <a:lvl2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2pPr>
      <a:lvl3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3pPr>
      <a:lvl4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4pPr>
      <a:lvl5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5pPr>
      <a:lvl6pPr marL="321324"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6pPr>
      <a:lvl7pPr marL="642651"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7pPr>
      <a:lvl8pPr marL="963975"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8pPr>
      <a:lvl9pPr marL="1285302"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240996" indent="-240996"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1pPr>
      <a:lvl2pPr marL="522157" indent="-200828"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2pPr>
      <a:lvl3pPr marL="803315" indent="-160663"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3pPr>
      <a:lvl4pPr marL="1124640" indent="-160663"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4pPr>
      <a:lvl5pPr marL="1445966" indent="-160663"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5pPr>
      <a:lvl6pPr marL="321324" algn="ctr" rtl="0" fontAlgn="base">
        <a:spcBef>
          <a:spcPts val="422"/>
        </a:spcBef>
        <a:spcAft>
          <a:spcPct val="0"/>
        </a:spcAft>
        <a:defRPr sz="2500">
          <a:solidFill>
            <a:schemeClr val="tx1"/>
          </a:solidFill>
          <a:latin typeface="+mn-lt"/>
          <a:ea typeface="+mn-ea"/>
          <a:cs typeface="+mn-cs"/>
          <a:sym typeface="American Typewriter" charset="0"/>
        </a:defRPr>
      </a:lvl6pPr>
      <a:lvl7pPr marL="642651" algn="ctr" rtl="0" fontAlgn="base">
        <a:spcBef>
          <a:spcPts val="422"/>
        </a:spcBef>
        <a:spcAft>
          <a:spcPct val="0"/>
        </a:spcAft>
        <a:defRPr sz="2500">
          <a:solidFill>
            <a:schemeClr val="tx1"/>
          </a:solidFill>
          <a:latin typeface="+mn-lt"/>
          <a:ea typeface="+mn-ea"/>
          <a:cs typeface="+mn-cs"/>
          <a:sym typeface="American Typewriter" charset="0"/>
        </a:defRPr>
      </a:lvl7pPr>
      <a:lvl8pPr marL="963975" algn="ctr" rtl="0" fontAlgn="base">
        <a:spcBef>
          <a:spcPts val="422"/>
        </a:spcBef>
        <a:spcAft>
          <a:spcPct val="0"/>
        </a:spcAft>
        <a:defRPr sz="2500">
          <a:solidFill>
            <a:schemeClr val="tx1"/>
          </a:solidFill>
          <a:latin typeface="+mn-lt"/>
          <a:ea typeface="+mn-ea"/>
          <a:cs typeface="+mn-cs"/>
          <a:sym typeface="American Typewriter" charset="0"/>
        </a:defRPr>
      </a:lvl8pPr>
      <a:lvl9pPr marL="1285302" algn="ctr" rtl="0" fontAlgn="base">
        <a:spcBef>
          <a:spcPts val="422"/>
        </a:spcBef>
        <a:spcAft>
          <a:spcPct val="0"/>
        </a:spcAft>
        <a:defRPr sz="2500">
          <a:solidFill>
            <a:schemeClr val="tx1"/>
          </a:solidFill>
          <a:latin typeface="+mn-lt"/>
          <a:ea typeface="+mn-ea"/>
          <a:cs typeface="+mn-cs"/>
          <a:sym typeface="American Typewriter" charset="0"/>
        </a:defRPr>
      </a:lvl9pPr>
    </p:bodyStyle>
    <p:otherStyle>
      <a:defPPr>
        <a:defRPr lang="en-US"/>
      </a:defPPr>
      <a:lvl1pPr marL="0" algn="l" defTabSz="321324" rtl="0" eaLnBrk="1" latinLnBrk="0" hangingPunct="1">
        <a:defRPr sz="1300" kern="1200">
          <a:solidFill>
            <a:schemeClr val="tx1"/>
          </a:solidFill>
          <a:latin typeface="+mn-lt"/>
          <a:ea typeface="+mn-ea"/>
          <a:cs typeface="+mn-cs"/>
        </a:defRPr>
      </a:lvl1pPr>
      <a:lvl2pPr marL="321324" algn="l" defTabSz="321324" rtl="0" eaLnBrk="1" latinLnBrk="0" hangingPunct="1">
        <a:defRPr sz="1300" kern="1200">
          <a:solidFill>
            <a:schemeClr val="tx1"/>
          </a:solidFill>
          <a:latin typeface="+mn-lt"/>
          <a:ea typeface="+mn-ea"/>
          <a:cs typeface="+mn-cs"/>
        </a:defRPr>
      </a:lvl2pPr>
      <a:lvl3pPr marL="642651" algn="l" defTabSz="321324" rtl="0" eaLnBrk="1" latinLnBrk="0" hangingPunct="1">
        <a:defRPr sz="1300" kern="1200">
          <a:solidFill>
            <a:schemeClr val="tx1"/>
          </a:solidFill>
          <a:latin typeface="+mn-lt"/>
          <a:ea typeface="+mn-ea"/>
          <a:cs typeface="+mn-cs"/>
        </a:defRPr>
      </a:lvl3pPr>
      <a:lvl4pPr marL="963975" algn="l" defTabSz="321324" rtl="0" eaLnBrk="1" latinLnBrk="0" hangingPunct="1">
        <a:defRPr sz="1300" kern="1200">
          <a:solidFill>
            <a:schemeClr val="tx1"/>
          </a:solidFill>
          <a:latin typeface="+mn-lt"/>
          <a:ea typeface="+mn-ea"/>
          <a:cs typeface="+mn-cs"/>
        </a:defRPr>
      </a:lvl4pPr>
      <a:lvl5pPr marL="1285302" algn="l" defTabSz="321324" rtl="0" eaLnBrk="1" latinLnBrk="0" hangingPunct="1">
        <a:defRPr sz="1300" kern="1200">
          <a:solidFill>
            <a:schemeClr val="tx1"/>
          </a:solidFill>
          <a:latin typeface="+mn-lt"/>
          <a:ea typeface="+mn-ea"/>
          <a:cs typeface="+mn-cs"/>
        </a:defRPr>
      </a:lvl5pPr>
      <a:lvl6pPr marL="1606628" algn="l" defTabSz="321324" rtl="0" eaLnBrk="1" latinLnBrk="0" hangingPunct="1">
        <a:defRPr sz="1300" kern="1200">
          <a:solidFill>
            <a:schemeClr val="tx1"/>
          </a:solidFill>
          <a:latin typeface="+mn-lt"/>
          <a:ea typeface="+mn-ea"/>
          <a:cs typeface="+mn-cs"/>
        </a:defRPr>
      </a:lvl6pPr>
      <a:lvl7pPr marL="1927954" algn="l" defTabSz="321324" rtl="0" eaLnBrk="1" latinLnBrk="0" hangingPunct="1">
        <a:defRPr sz="1300" kern="1200">
          <a:solidFill>
            <a:schemeClr val="tx1"/>
          </a:solidFill>
          <a:latin typeface="+mn-lt"/>
          <a:ea typeface="+mn-ea"/>
          <a:cs typeface="+mn-cs"/>
        </a:defRPr>
      </a:lvl7pPr>
      <a:lvl8pPr marL="2249281" algn="l" defTabSz="321324" rtl="0" eaLnBrk="1" latinLnBrk="0" hangingPunct="1">
        <a:defRPr sz="1300" kern="1200">
          <a:solidFill>
            <a:schemeClr val="tx1"/>
          </a:solidFill>
          <a:latin typeface="+mn-lt"/>
          <a:ea typeface="+mn-ea"/>
          <a:cs typeface="+mn-cs"/>
        </a:defRPr>
      </a:lvl8pPr>
      <a:lvl9pPr marL="2570607" algn="l" defTabSz="32132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5" y="1562695"/>
            <a:ext cx="7358063" cy="1830586"/>
          </a:xfrm>
          <a:prstGeom prst="rect">
            <a:avLst/>
          </a:prstGeom>
          <a:noFill/>
          <a:ln w="12700">
            <a:noFill/>
            <a:miter lim="800000"/>
            <a:headEnd/>
            <a:tailEnd/>
          </a:ln>
          <a:effectLst>
            <a:outerShdw blurRad="38100" dist="12699" dir="5400000" algn="ctr" rotWithShape="0">
              <a:schemeClr val="bg2">
                <a:alpha val="79999"/>
              </a:schemeClr>
            </a:outerShdw>
          </a:effectLst>
        </p:spPr>
        <p:txBody>
          <a:bodyPr vert="horz" wrap="square" lIns="35705" tIns="35705" rIns="35705" bIns="35705" numCol="1" anchor="b" anchorCtr="0" compatLnSpc="1">
            <a:prstTxWarp prst="textNoShape">
              <a:avLst/>
            </a:prstTxWarp>
          </a:bodyPr>
          <a:lstStyle/>
          <a:p>
            <a:pPr lvl="0"/>
            <a:r>
              <a:rPr lang="en-US">
                <a:sym typeface="American Typewriter" charset="0"/>
              </a:rPr>
              <a:t>Click to edit Master title style</a:t>
            </a:r>
          </a:p>
        </p:txBody>
      </p:sp>
      <p:sp>
        <p:nvSpPr>
          <p:cNvPr id="1026" name="Rectangle 2"/>
          <p:cNvSpPr>
            <a:spLocks noGrp="1" noChangeArrowheads="1"/>
          </p:cNvSpPr>
          <p:nvPr>
            <p:ph type="body" idx="1"/>
          </p:nvPr>
        </p:nvSpPr>
        <p:spPr bwMode="auto">
          <a:xfrm>
            <a:off x="892975" y="3482584"/>
            <a:ext cx="7358063" cy="875109"/>
          </a:xfrm>
          <a:prstGeom prst="rect">
            <a:avLst/>
          </a:prstGeom>
          <a:noFill/>
          <a:ln w="12700">
            <a:noFill/>
            <a:miter lim="800000"/>
            <a:headEnd/>
            <a:tailEnd/>
          </a:ln>
          <a:effectLst>
            <a:outerShdw blurRad="38100" dist="12699" dir="5400000" algn="ctr" rotWithShape="0">
              <a:schemeClr val="bg2">
                <a:alpha val="79999"/>
              </a:schemeClr>
            </a:outerShdw>
          </a:effectLst>
        </p:spPr>
        <p:txBody>
          <a:bodyPr vert="horz" wrap="square" lIns="35705" tIns="35705" rIns="35705" bIns="35705"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txStyles>
    <p:titleStyle>
      <a:lvl1pPr algn="ctr" rtl="0" eaLnBrk="0" fontAlgn="base" hangingPunct="0">
        <a:lnSpc>
          <a:spcPct val="80000"/>
        </a:lnSpc>
        <a:spcBef>
          <a:spcPts val="422"/>
        </a:spcBef>
        <a:spcAft>
          <a:spcPct val="0"/>
        </a:spcAft>
        <a:defRPr sz="6600">
          <a:solidFill>
            <a:schemeClr val="tx1"/>
          </a:solidFill>
          <a:latin typeface="+mj-lt"/>
          <a:ea typeface="+mj-ea"/>
          <a:cs typeface="+mj-cs"/>
          <a:sym typeface="American Typewriter" pitchFamily="-65" charset="0"/>
        </a:defRPr>
      </a:lvl1pPr>
      <a:lvl2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2pPr>
      <a:lvl3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3pPr>
      <a:lvl4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4pPr>
      <a:lvl5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5pPr>
      <a:lvl6pPr marL="321357"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6pPr>
      <a:lvl7pPr marL="642717"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7pPr>
      <a:lvl8pPr marL="964075"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8pPr>
      <a:lvl9pPr marL="1285434"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241020" indent="-241020"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1pPr>
      <a:lvl2pPr marL="522209" indent="-20084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2pPr>
      <a:lvl3pPr marL="803397" indent="-16067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3pPr>
      <a:lvl4pPr marL="1124756" indent="-16067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4pPr>
      <a:lvl5pPr marL="1446114" indent="-16067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5pPr>
      <a:lvl6pPr marL="321357" algn="ctr" rtl="0" fontAlgn="base">
        <a:spcBef>
          <a:spcPts val="422"/>
        </a:spcBef>
        <a:spcAft>
          <a:spcPct val="0"/>
        </a:spcAft>
        <a:defRPr sz="2500">
          <a:solidFill>
            <a:schemeClr val="tx1"/>
          </a:solidFill>
          <a:latin typeface="+mn-lt"/>
          <a:ea typeface="+mn-ea"/>
          <a:cs typeface="+mn-cs"/>
          <a:sym typeface="American Typewriter" charset="0"/>
        </a:defRPr>
      </a:lvl6pPr>
      <a:lvl7pPr marL="642717" algn="ctr" rtl="0" fontAlgn="base">
        <a:spcBef>
          <a:spcPts val="422"/>
        </a:spcBef>
        <a:spcAft>
          <a:spcPct val="0"/>
        </a:spcAft>
        <a:defRPr sz="2500">
          <a:solidFill>
            <a:schemeClr val="tx1"/>
          </a:solidFill>
          <a:latin typeface="+mn-lt"/>
          <a:ea typeface="+mn-ea"/>
          <a:cs typeface="+mn-cs"/>
          <a:sym typeface="American Typewriter" charset="0"/>
        </a:defRPr>
      </a:lvl7pPr>
      <a:lvl8pPr marL="964075" algn="ctr" rtl="0" fontAlgn="base">
        <a:spcBef>
          <a:spcPts val="422"/>
        </a:spcBef>
        <a:spcAft>
          <a:spcPct val="0"/>
        </a:spcAft>
        <a:defRPr sz="2500">
          <a:solidFill>
            <a:schemeClr val="tx1"/>
          </a:solidFill>
          <a:latin typeface="+mn-lt"/>
          <a:ea typeface="+mn-ea"/>
          <a:cs typeface="+mn-cs"/>
          <a:sym typeface="American Typewriter" charset="0"/>
        </a:defRPr>
      </a:lvl8pPr>
      <a:lvl9pPr marL="1285434" algn="ctr" rtl="0" fontAlgn="base">
        <a:spcBef>
          <a:spcPts val="422"/>
        </a:spcBef>
        <a:spcAft>
          <a:spcPct val="0"/>
        </a:spcAft>
        <a:defRPr sz="2500">
          <a:solidFill>
            <a:schemeClr val="tx1"/>
          </a:solidFill>
          <a:latin typeface="+mn-lt"/>
          <a:ea typeface="+mn-ea"/>
          <a:cs typeface="+mn-cs"/>
          <a:sym typeface="American Typewriter"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69" y="1562695"/>
            <a:ext cx="7358063" cy="1830586"/>
          </a:xfrm>
          <a:prstGeom prst="rect">
            <a:avLst/>
          </a:prstGeom>
          <a:noFill/>
          <a:ln w="12700">
            <a:noFill/>
            <a:miter lim="800000"/>
            <a:headEnd/>
            <a:tailEnd/>
          </a:ln>
          <a:effectLst>
            <a:outerShdw blurRad="38100" dist="12699" dir="5400000" algn="ctr" rotWithShape="0">
              <a:schemeClr val="bg2">
                <a:alpha val="79999"/>
              </a:schemeClr>
            </a:outerShdw>
          </a:effectLst>
        </p:spPr>
        <p:txBody>
          <a:bodyPr vert="horz" wrap="square" lIns="35717" tIns="35717" rIns="35717" bIns="35717" numCol="1" anchor="b" anchorCtr="0" compatLnSpc="1">
            <a:prstTxWarp prst="textNoShape">
              <a:avLst/>
            </a:prstTxWarp>
          </a:bodyPr>
          <a:lstStyle/>
          <a:p>
            <a:pPr lvl="0"/>
            <a:r>
              <a:rPr lang="en-US">
                <a:sym typeface="American Typewriter" charset="0"/>
              </a:rPr>
              <a:t>Click to edit Master title style</a:t>
            </a:r>
          </a:p>
        </p:txBody>
      </p:sp>
      <p:sp>
        <p:nvSpPr>
          <p:cNvPr id="1026" name="Rectangle 2"/>
          <p:cNvSpPr>
            <a:spLocks noGrp="1" noChangeArrowheads="1"/>
          </p:cNvSpPr>
          <p:nvPr>
            <p:ph type="body" idx="1"/>
          </p:nvPr>
        </p:nvSpPr>
        <p:spPr bwMode="auto">
          <a:xfrm>
            <a:off x="892969" y="3482578"/>
            <a:ext cx="7358063" cy="875109"/>
          </a:xfrm>
          <a:prstGeom prst="rect">
            <a:avLst/>
          </a:prstGeom>
          <a:noFill/>
          <a:ln w="12700">
            <a:noFill/>
            <a:miter lim="800000"/>
            <a:headEnd/>
            <a:tailEnd/>
          </a:ln>
          <a:effectLst>
            <a:outerShdw blurRad="38100" dist="12699" dir="5400000" algn="ctr" rotWithShape="0">
              <a:schemeClr val="bg2">
                <a:alpha val="79999"/>
              </a:schemeClr>
            </a:outerShdw>
          </a:effectLst>
        </p:spPr>
        <p:txBody>
          <a:bodyPr vert="horz" wrap="square" lIns="35717" tIns="35717" rIns="35717" bIns="35717" numCol="1" anchor="t" anchorCtr="0" compatLnSpc="1">
            <a:prstTxWarp prst="textNoShape">
              <a:avLst/>
            </a:prstTxWarp>
          </a:bodyPr>
          <a:lstStyle/>
          <a:p>
            <a:pPr lvl="0"/>
            <a:r>
              <a:rPr lang="en-US">
                <a:sym typeface="American Typewriter" charset="0"/>
              </a:rPr>
              <a:t>Click to edit Master text styles</a:t>
            </a:r>
          </a:p>
          <a:p>
            <a:pPr lvl="1"/>
            <a:r>
              <a:rPr lang="en-US">
                <a:sym typeface="American Typewriter" charset="0"/>
              </a:rPr>
              <a:t>Second level</a:t>
            </a:r>
          </a:p>
          <a:p>
            <a:pPr lvl="2"/>
            <a:r>
              <a:rPr lang="en-US">
                <a:sym typeface="American Typewriter" charset="0"/>
              </a:rPr>
              <a:t>Third level</a:t>
            </a:r>
          </a:p>
          <a:p>
            <a:pPr lvl="3"/>
            <a:r>
              <a:rPr lang="en-US">
                <a:sym typeface="American Typewriter" charset="0"/>
              </a:rPr>
              <a:t>Fourth level</a:t>
            </a:r>
          </a:p>
          <a:p>
            <a:pPr lvl="4"/>
            <a:r>
              <a:rPr lang="en-US">
                <a:sym typeface="American Typewriter" charset="0"/>
              </a:rPr>
              <a:t>Fifth level</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txStyles>
    <p:titleStyle>
      <a:lvl1pPr algn="ctr" rtl="0" eaLnBrk="0" fontAlgn="base" hangingPunct="0">
        <a:lnSpc>
          <a:spcPct val="80000"/>
        </a:lnSpc>
        <a:spcBef>
          <a:spcPts val="422"/>
        </a:spcBef>
        <a:spcAft>
          <a:spcPct val="0"/>
        </a:spcAft>
        <a:defRPr sz="6600">
          <a:solidFill>
            <a:schemeClr val="tx1"/>
          </a:solidFill>
          <a:latin typeface="+mj-lt"/>
          <a:ea typeface="+mj-ea"/>
          <a:cs typeface="+mj-cs"/>
          <a:sym typeface="American Typewriter" pitchFamily="-65" charset="0"/>
        </a:defRPr>
      </a:lvl1pPr>
      <a:lvl2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2pPr>
      <a:lvl3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3pPr>
      <a:lvl4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4pPr>
      <a:lvl5pPr algn="ctr" rtl="0" eaLnBrk="0" fontAlgn="base" hangingPunct="0">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pitchFamily="-65" charset="0"/>
        </a:defRPr>
      </a:lvl5pPr>
      <a:lvl6pPr marL="321457"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6pPr>
      <a:lvl7pPr marL="642915"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7pPr>
      <a:lvl8pPr marL="964372"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8pPr>
      <a:lvl9pPr marL="1285829" algn="ctr" rtl="0" fontAlgn="base">
        <a:lnSpc>
          <a:spcPct val="80000"/>
        </a:lnSpc>
        <a:spcBef>
          <a:spcPts val="422"/>
        </a:spcBef>
        <a:spcAft>
          <a:spcPct val="0"/>
        </a:spcAft>
        <a:defRPr sz="6600">
          <a:solidFill>
            <a:schemeClr val="tx1"/>
          </a:solidFill>
          <a:latin typeface="American Typewriter" charset="0"/>
          <a:ea typeface="ヒラギノ明朝 ProN W3" charset="-128"/>
          <a:cs typeface="ヒラギノ明朝 ProN W3" charset="-128"/>
          <a:sym typeface="American Typewriter" charset="0"/>
        </a:defRPr>
      </a:lvl9pPr>
    </p:titleStyle>
    <p:bodyStyle>
      <a:lvl1pPr marL="241093" indent="-241093"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1pPr>
      <a:lvl2pPr marL="522368" indent="-200911"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2pPr>
      <a:lvl3pPr marL="803643" indent="-16072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3pPr>
      <a:lvl4pPr marL="1125101" indent="-16072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4pPr>
      <a:lvl5pPr marL="1446558" indent="-160729" algn="ctr" rtl="0" eaLnBrk="0" fontAlgn="base" hangingPunct="0">
        <a:spcBef>
          <a:spcPts val="422"/>
        </a:spcBef>
        <a:spcAft>
          <a:spcPct val="0"/>
        </a:spcAft>
        <a:buChar char="»"/>
        <a:defRPr sz="2500">
          <a:solidFill>
            <a:schemeClr val="tx1"/>
          </a:solidFill>
          <a:latin typeface="+mn-lt"/>
          <a:ea typeface="+mn-ea"/>
          <a:cs typeface="+mn-cs"/>
          <a:sym typeface="American Typewriter" pitchFamily="-65" charset="0"/>
        </a:defRPr>
      </a:lvl5pPr>
      <a:lvl6pPr marL="321457" algn="ctr" rtl="0" fontAlgn="base">
        <a:spcBef>
          <a:spcPts val="422"/>
        </a:spcBef>
        <a:spcAft>
          <a:spcPct val="0"/>
        </a:spcAft>
        <a:defRPr sz="2500">
          <a:solidFill>
            <a:schemeClr val="tx1"/>
          </a:solidFill>
          <a:latin typeface="+mn-lt"/>
          <a:ea typeface="+mn-ea"/>
          <a:cs typeface="+mn-cs"/>
          <a:sym typeface="American Typewriter" charset="0"/>
        </a:defRPr>
      </a:lvl6pPr>
      <a:lvl7pPr marL="642915" algn="ctr" rtl="0" fontAlgn="base">
        <a:spcBef>
          <a:spcPts val="422"/>
        </a:spcBef>
        <a:spcAft>
          <a:spcPct val="0"/>
        </a:spcAft>
        <a:defRPr sz="2500">
          <a:solidFill>
            <a:schemeClr val="tx1"/>
          </a:solidFill>
          <a:latin typeface="+mn-lt"/>
          <a:ea typeface="+mn-ea"/>
          <a:cs typeface="+mn-cs"/>
          <a:sym typeface="American Typewriter" charset="0"/>
        </a:defRPr>
      </a:lvl7pPr>
      <a:lvl8pPr marL="964372" algn="ctr" rtl="0" fontAlgn="base">
        <a:spcBef>
          <a:spcPts val="422"/>
        </a:spcBef>
        <a:spcAft>
          <a:spcPct val="0"/>
        </a:spcAft>
        <a:defRPr sz="2500">
          <a:solidFill>
            <a:schemeClr val="tx1"/>
          </a:solidFill>
          <a:latin typeface="+mn-lt"/>
          <a:ea typeface="+mn-ea"/>
          <a:cs typeface="+mn-cs"/>
          <a:sym typeface="American Typewriter" charset="0"/>
        </a:defRPr>
      </a:lvl8pPr>
      <a:lvl9pPr marL="1285829" algn="ctr" rtl="0" fontAlgn="base">
        <a:spcBef>
          <a:spcPts val="422"/>
        </a:spcBef>
        <a:spcAft>
          <a:spcPct val="0"/>
        </a:spcAft>
        <a:defRPr sz="2500">
          <a:solidFill>
            <a:schemeClr val="tx1"/>
          </a:solidFill>
          <a:latin typeface="+mn-lt"/>
          <a:ea typeface="+mn-ea"/>
          <a:cs typeface="+mn-cs"/>
          <a:sym typeface="American Typewriter"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03AF699-024E-1E45-9BEE-3503A7CAF7B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cs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36.gif"/><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47.xml"/><Relationship Id="rId1" Type="http://schemas.openxmlformats.org/officeDocument/2006/relationships/vmlDrawing" Target="../drawings/vmlDrawing1.v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47.xml"/><Relationship Id="rId1" Type="http://schemas.openxmlformats.org/officeDocument/2006/relationships/vmlDrawing" Target="../drawings/vmlDrawing2.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4.gif"/><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Office_Word_97_-_2003_Document3.doc"/><Relationship Id="rId2" Type="http://schemas.openxmlformats.org/officeDocument/2006/relationships/slideLayout" Target="../slideLayouts/slideLayout25.xml"/><Relationship Id="rId1" Type="http://schemas.openxmlformats.org/officeDocument/2006/relationships/vmlDrawing" Target="../drawings/vmlDrawing3.v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vmlDrawing" Target="../drawings/vmlDrawing4.vml"/><Relationship Id="rId4" Type="http://schemas.openxmlformats.org/officeDocument/2006/relationships/oleObject" Target="../embeddings/Microsoft_Office_Word_97_-_2003_Document4.doc"/></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vmlDrawing" Target="../drawings/vmlDrawing5.vml"/><Relationship Id="rId4" Type="http://schemas.openxmlformats.org/officeDocument/2006/relationships/oleObject" Target="../embeddings/Microsoft_Office_Word_97_-_2003_Document5.doc"/></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7.xml"/><Relationship Id="rId1" Type="http://schemas.openxmlformats.org/officeDocument/2006/relationships/vmlDrawing" Target="../drawings/vmlDrawing6.vml"/><Relationship Id="rId4" Type="http://schemas.openxmlformats.org/officeDocument/2006/relationships/oleObject" Target="../embeddings/Microsoft_Office_Word_97_-_2003_Document6.doc"/></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0.xml"/><Relationship Id="rId1" Type="http://schemas.openxmlformats.org/officeDocument/2006/relationships/video" Target="NULL" TargetMode="External"/><Relationship Id="rId5" Type="http://schemas.openxmlformats.org/officeDocument/2006/relationships/image" Target="../media/image73.gif"/><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91.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91.xml"/><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91.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52.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52.xml"/><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52.xml"/><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0.xml"/><Relationship Id="rId1" Type="http://schemas.openxmlformats.org/officeDocument/2006/relationships/video" Target="NULL" TargetMode="External"/><Relationship Id="rId5" Type="http://schemas.openxmlformats.org/officeDocument/2006/relationships/image" Target="../media/image94.gif"/><Relationship Id="rId4" Type="http://schemas.openxmlformats.org/officeDocument/2006/relationships/image" Target="../media/image93.jpe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91.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91.xml"/><Relationship Id="rId5" Type="http://schemas.openxmlformats.org/officeDocument/2006/relationships/image" Target="../media/image99.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91.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2.jpe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90.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93.jpeg"/><Relationship Id="rId9" Type="http://schemas.openxmlformats.org/officeDocument/2006/relationships/image" Target="../media/image10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jpe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0.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0.xml"/></Relationships>
</file>

<file path=ppt/slides/_rels/slide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0.xml"/><Relationship Id="rId4" Type="http://schemas.openxmlformats.org/officeDocument/2006/relationships/image" Target="../media/image12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Ana/Bill Debrief</a:t>
            </a:r>
            <a:endParaRPr lang="en-US" dirty="0"/>
          </a:p>
        </p:txBody>
      </p:sp>
      <p:sp>
        <p:nvSpPr>
          <p:cNvPr id="3" name="Subtitle 2"/>
          <p:cNvSpPr>
            <a:spLocks noGrp="1"/>
          </p:cNvSpPr>
          <p:nvPr>
            <p:ph type="subTitle" idx="1"/>
          </p:nvPr>
        </p:nvSpPr>
        <p:spPr/>
        <p:txBody>
          <a:bodyPr/>
          <a:lstStyle/>
          <a:p>
            <a:r>
              <a:rPr lang="en-US" dirty="0" smtClean="0"/>
              <a:t>3 September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a:t>
            </a:r>
            <a:br>
              <a:rPr lang="en-US" dirty="0" smtClean="0"/>
            </a:br>
            <a:r>
              <a:rPr lang="en-US" dirty="0" smtClean="0"/>
              <a:t>090815N1 - </a:t>
            </a:r>
            <a:r>
              <a:rPr lang="en-US" dirty="0" err="1" smtClean="0"/>
              <a:t>Aberson</a:t>
            </a:r>
            <a:endParaRPr lang="en-US" dirty="0"/>
          </a:p>
        </p:txBody>
      </p:sp>
      <p:pic>
        <p:nvPicPr>
          <p:cNvPr id="4" name="Content Placeholder 3" descr="20090815N1_track.gif"/>
          <p:cNvPicPr>
            <a:picLocks noGrp="1" noChangeAspect="1"/>
          </p:cNvPicPr>
          <p:nvPr>
            <p:ph idx="1"/>
          </p:nvPr>
        </p:nvPicPr>
        <p:blipFill>
          <a:blip r:embed="rId2"/>
          <a:srcRect l="-18187" r="-18187"/>
          <a:stretch>
            <a:fillRect/>
          </a:stretch>
        </p:blipFill>
        <p:spPr>
          <a:xfrm>
            <a:off x="8" y="1600209"/>
            <a:ext cx="9144639" cy="5029199"/>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3" y="313953"/>
            <a:ext cx="8228160" cy="1062832"/>
          </a:xfrm>
          <a:ln/>
        </p:spPr>
        <p:txBody>
          <a:bodyPr tIns="20106"/>
          <a:lstStyle/>
          <a:p>
            <a:pPr>
              <a:tabLst>
                <a:tab pos="656316" algn="l"/>
                <a:tab pos="1312626" algn="l"/>
                <a:tab pos="1968937" algn="l"/>
                <a:tab pos="2625247" algn="l"/>
                <a:tab pos="3281563" algn="l"/>
                <a:tab pos="3937880" algn="l"/>
                <a:tab pos="4594192" algn="l"/>
                <a:tab pos="5250503" algn="l"/>
                <a:tab pos="5906818" algn="l"/>
                <a:tab pos="6563129" algn="l"/>
                <a:tab pos="7219441" algn="l"/>
                <a:tab pos="7875754" algn="l"/>
              </a:tabLst>
            </a:pPr>
            <a:r>
              <a:rPr lang="en-US" dirty="0"/>
              <a:t>080915n G-IV mission</a:t>
            </a:r>
          </a:p>
        </p:txBody>
      </p:sp>
      <p:sp>
        <p:nvSpPr>
          <p:cNvPr id="3074" name="Rectangle 2"/>
          <p:cNvSpPr>
            <a:spLocks noGrp="1" noChangeArrowheads="1"/>
          </p:cNvSpPr>
          <p:nvPr>
            <p:ph type="subTitle" idx="4294967295"/>
          </p:nvPr>
        </p:nvSpPr>
        <p:spPr bwMode="auto">
          <a:xfrm>
            <a:off x="456483" y="1646096"/>
            <a:ext cx="8228160" cy="4444307"/>
          </a:xfrm>
          <a:prstGeom prst="rect">
            <a:avLst/>
          </a:prstGeom>
          <a:noFill/>
          <a:ln/>
        </p:spPr>
        <p:txBody>
          <a:bodyPr lIns="0" tIns="14627" rIns="0" bIns="0" anchor="ctr">
            <a:prstTxWarp prst="textNoShape">
              <a:avLst/>
            </a:prstTxWarp>
          </a:bodyPr>
          <a:lstStyle/>
          <a:p>
            <a:pPr marL="0" indent="0" algn="ctr">
              <a:spcAft>
                <a:spcPct val="0"/>
              </a:spcAft>
            </a:pPr>
            <a:endParaRPr lang="en-US" dirty="0"/>
          </a:p>
        </p:txBody>
      </p:sp>
      <p:pic>
        <p:nvPicPr>
          <p:cNvPr id="3075" name="Picture 3"/>
          <p:cNvPicPr>
            <a:picLocks noChangeAspect="1" noChangeArrowheads="1"/>
          </p:cNvPicPr>
          <p:nvPr/>
        </p:nvPicPr>
        <p:blipFill>
          <a:blip r:embed="rId3"/>
          <a:srcRect/>
          <a:stretch>
            <a:fillRect/>
          </a:stretch>
        </p:blipFill>
        <p:spPr bwMode="auto">
          <a:xfrm>
            <a:off x="2017440" y="1277415"/>
            <a:ext cx="5184000" cy="493107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3" y="313953"/>
            <a:ext cx="8228160" cy="1062832"/>
          </a:xfrm>
          <a:ln/>
        </p:spPr>
        <p:txBody>
          <a:bodyPr tIns="20106"/>
          <a:lstStyle/>
          <a:p>
            <a:pPr>
              <a:tabLst>
                <a:tab pos="656316" algn="l"/>
                <a:tab pos="1312626" algn="l"/>
                <a:tab pos="1968937" algn="l"/>
                <a:tab pos="2625247" algn="l"/>
                <a:tab pos="3281563" algn="l"/>
                <a:tab pos="3937880" algn="l"/>
                <a:tab pos="4594192" algn="l"/>
                <a:tab pos="5250503" algn="l"/>
                <a:tab pos="5906818" algn="l"/>
                <a:tab pos="6563129" algn="l"/>
                <a:tab pos="7219441" algn="l"/>
                <a:tab pos="7875754" algn="l"/>
              </a:tabLst>
            </a:pPr>
            <a:r>
              <a:rPr lang="en-US" dirty="0"/>
              <a:t>080915n G-IV mission</a:t>
            </a:r>
          </a:p>
        </p:txBody>
      </p:sp>
      <p:sp>
        <p:nvSpPr>
          <p:cNvPr id="4098" name="Rectangle 2"/>
          <p:cNvSpPr>
            <a:spLocks noGrp="1" noChangeArrowheads="1"/>
          </p:cNvSpPr>
          <p:nvPr>
            <p:ph type="subTitle" idx="4294967295"/>
          </p:nvPr>
        </p:nvSpPr>
        <p:spPr bwMode="auto">
          <a:xfrm>
            <a:off x="456483" y="1646096"/>
            <a:ext cx="8228160" cy="4444307"/>
          </a:xfrm>
          <a:prstGeom prst="rect">
            <a:avLst/>
          </a:prstGeom>
          <a:noFill/>
          <a:ln/>
        </p:spPr>
        <p:txBody>
          <a:bodyPr lIns="0" tIns="14627" rIns="0" bIns="0" anchor="ctr">
            <a:prstTxWarp prst="textNoShape">
              <a:avLst/>
            </a:prstTxWarp>
          </a:bodyPr>
          <a:lstStyle/>
          <a:p>
            <a:pPr marL="0" indent="0" algn="ctr">
              <a:spcAft>
                <a:spcPct val="0"/>
              </a:spcAft>
            </a:pPr>
            <a:endParaRPr lang="en-US" dirty="0"/>
          </a:p>
        </p:txBody>
      </p:sp>
      <p:pic>
        <p:nvPicPr>
          <p:cNvPr id="4099" name="Picture 3"/>
          <p:cNvPicPr>
            <a:picLocks noChangeAspect="1" noChangeArrowheads="1"/>
          </p:cNvPicPr>
          <p:nvPr/>
        </p:nvPicPr>
        <p:blipFill>
          <a:blip r:embed="rId3"/>
          <a:srcRect/>
          <a:stretch>
            <a:fillRect/>
          </a:stretch>
        </p:blipFill>
        <p:spPr bwMode="auto">
          <a:xfrm>
            <a:off x="3" y="0"/>
            <a:ext cx="887472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3" y="313953"/>
            <a:ext cx="8228160" cy="1062832"/>
          </a:xfrm>
          <a:ln/>
        </p:spPr>
        <p:txBody>
          <a:bodyPr tIns="20106"/>
          <a:lstStyle/>
          <a:p>
            <a:endParaRPr lang="en-US"/>
          </a:p>
        </p:txBody>
      </p:sp>
      <p:sp>
        <p:nvSpPr>
          <p:cNvPr id="5122" name="Rectangle 2"/>
          <p:cNvSpPr>
            <a:spLocks noGrp="1" noChangeArrowheads="1"/>
          </p:cNvSpPr>
          <p:nvPr>
            <p:ph type="subTitle" idx="4294967295"/>
          </p:nvPr>
        </p:nvSpPr>
        <p:spPr bwMode="auto">
          <a:xfrm>
            <a:off x="456483" y="1646096"/>
            <a:ext cx="8228160" cy="4444307"/>
          </a:xfrm>
          <a:prstGeom prst="rect">
            <a:avLst/>
          </a:prstGeom>
          <a:noFill/>
          <a:ln/>
        </p:spPr>
        <p:txBody>
          <a:bodyPr lIns="0" tIns="14627" rIns="0" bIns="0" anchor="ctr">
            <a:prstTxWarp prst="textNoShape">
              <a:avLst/>
            </a:prstTxWarp>
          </a:bodyPr>
          <a:lstStyle/>
          <a:p>
            <a:pPr marL="0" indent="0" algn="ctr">
              <a:spcAft>
                <a:spcPct val="0"/>
              </a:spcAft>
            </a:pPr>
            <a:endParaRPr lang="en-US" dirty="0"/>
          </a:p>
        </p:txBody>
      </p:sp>
      <p:pic>
        <p:nvPicPr>
          <p:cNvPr id="5123" name="Picture 3"/>
          <p:cNvPicPr>
            <a:picLocks noChangeAspect="1" noChangeArrowheads="1"/>
          </p:cNvPicPr>
          <p:nvPr/>
        </p:nvPicPr>
        <p:blipFill>
          <a:blip r:embed="rId3"/>
          <a:srcRect/>
          <a:stretch>
            <a:fillRect/>
          </a:stretch>
        </p:blipFill>
        <p:spPr bwMode="auto">
          <a:xfrm>
            <a:off x="207363" y="0"/>
            <a:ext cx="887472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6483" y="313953"/>
            <a:ext cx="8228160" cy="1062832"/>
          </a:xfrm>
          <a:ln/>
        </p:spPr>
        <p:txBody>
          <a:bodyPr tIns="20106"/>
          <a:lstStyle/>
          <a:p>
            <a:pPr>
              <a:tabLst>
                <a:tab pos="656316" algn="l"/>
                <a:tab pos="1312626" algn="l"/>
                <a:tab pos="1968937" algn="l"/>
                <a:tab pos="2625247" algn="l"/>
                <a:tab pos="3281563" algn="l"/>
                <a:tab pos="3937880" algn="l"/>
                <a:tab pos="4594192" algn="l"/>
                <a:tab pos="5250503" algn="l"/>
                <a:tab pos="5906818" algn="l"/>
                <a:tab pos="6563129" algn="l"/>
                <a:tab pos="7219441" algn="l"/>
                <a:tab pos="7875754" algn="l"/>
              </a:tabLst>
            </a:pPr>
            <a:r>
              <a:rPr lang="en-US" dirty="0"/>
              <a:t>080915n G-IV mission</a:t>
            </a:r>
          </a:p>
        </p:txBody>
      </p:sp>
      <p:sp>
        <p:nvSpPr>
          <p:cNvPr id="6146" name="Rectangle 2"/>
          <p:cNvSpPr>
            <a:spLocks noGrp="1" noChangeArrowheads="1"/>
          </p:cNvSpPr>
          <p:nvPr>
            <p:ph type="subTitle" idx="4294967295"/>
          </p:nvPr>
        </p:nvSpPr>
        <p:spPr bwMode="auto">
          <a:xfrm>
            <a:off x="456483" y="1646096"/>
            <a:ext cx="8228160" cy="4444307"/>
          </a:xfrm>
          <a:prstGeom prst="rect">
            <a:avLst/>
          </a:prstGeom>
          <a:noFill/>
          <a:ln/>
        </p:spPr>
        <p:txBody>
          <a:bodyPr lIns="0" tIns="14627" rIns="0" bIns="0" anchor="ctr">
            <a:prstTxWarp prst="textNoShape">
              <a:avLst/>
            </a:prstTxWarp>
          </a:bodyPr>
          <a:lstStyle/>
          <a:p>
            <a:pPr marL="0" indent="0" algn="ctr">
              <a:spcAft>
                <a:spcPct val="0"/>
              </a:spcAft>
            </a:pPr>
            <a:endParaRPr lang="en-US" dirty="0"/>
          </a:p>
        </p:txBody>
      </p:sp>
      <p:pic>
        <p:nvPicPr>
          <p:cNvPr id="6147" name="Picture 3"/>
          <p:cNvPicPr>
            <a:picLocks noChangeAspect="1" noChangeArrowheads="1"/>
          </p:cNvPicPr>
          <p:nvPr/>
        </p:nvPicPr>
        <p:blipFill>
          <a:blip r:embed="rId3"/>
          <a:srcRect/>
          <a:stretch>
            <a:fillRect/>
          </a:stretch>
        </p:blipFill>
        <p:spPr bwMode="auto">
          <a:xfrm>
            <a:off x="207363" y="0"/>
            <a:ext cx="887472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3" y="313953"/>
            <a:ext cx="8228160" cy="1062832"/>
          </a:xfrm>
          <a:ln/>
        </p:spPr>
        <p:txBody>
          <a:bodyPr tIns="20106"/>
          <a:lstStyle/>
          <a:p>
            <a:pPr>
              <a:tabLst>
                <a:tab pos="656316" algn="l"/>
                <a:tab pos="1312626" algn="l"/>
                <a:tab pos="1968937" algn="l"/>
                <a:tab pos="2625247" algn="l"/>
                <a:tab pos="3281563" algn="l"/>
                <a:tab pos="3937880" algn="l"/>
                <a:tab pos="4594192" algn="l"/>
                <a:tab pos="5250503" algn="l"/>
                <a:tab pos="5906818" algn="l"/>
                <a:tab pos="6563129" algn="l"/>
                <a:tab pos="7219441" algn="l"/>
                <a:tab pos="7875754" algn="l"/>
              </a:tabLst>
            </a:pPr>
            <a:r>
              <a:rPr lang="en-US" dirty="0"/>
              <a:t>080915n G-IV mission</a:t>
            </a:r>
          </a:p>
        </p:txBody>
      </p:sp>
      <p:sp>
        <p:nvSpPr>
          <p:cNvPr id="7170" name="Rectangle 2"/>
          <p:cNvSpPr>
            <a:spLocks noGrp="1" noChangeArrowheads="1"/>
          </p:cNvSpPr>
          <p:nvPr>
            <p:ph type="subTitle" idx="4294967295"/>
          </p:nvPr>
        </p:nvSpPr>
        <p:spPr bwMode="auto">
          <a:xfrm>
            <a:off x="456483" y="1646096"/>
            <a:ext cx="8228160" cy="4444307"/>
          </a:xfrm>
          <a:prstGeom prst="rect">
            <a:avLst/>
          </a:prstGeom>
          <a:noFill/>
          <a:ln/>
        </p:spPr>
        <p:txBody>
          <a:bodyPr lIns="0" tIns="14627" rIns="0" bIns="0" anchor="ctr">
            <a:prstTxWarp prst="textNoShape">
              <a:avLst/>
            </a:prstTxWarp>
          </a:bodyPr>
          <a:lstStyle/>
          <a:p>
            <a:pPr marL="0" indent="0" algn="ctr">
              <a:spcAft>
                <a:spcPct val="0"/>
              </a:spcAft>
            </a:pPr>
            <a:endParaRPr lang="en-US" dirty="0"/>
          </a:p>
        </p:txBody>
      </p:sp>
      <p:pic>
        <p:nvPicPr>
          <p:cNvPr id="7171" name="Picture 3"/>
          <p:cNvPicPr>
            <a:picLocks noChangeAspect="1" noChangeArrowheads="1"/>
          </p:cNvPicPr>
          <p:nvPr/>
        </p:nvPicPr>
        <p:blipFill>
          <a:blip r:embed="rId3"/>
          <a:srcRect/>
          <a:stretch>
            <a:fillRect/>
          </a:stretch>
        </p:blipFill>
        <p:spPr bwMode="auto">
          <a:xfrm>
            <a:off x="207363" y="-14400"/>
            <a:ext cx="887472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Ana</a:t>
            </a:r>
            <a:br>
              <a:rPr lang="en-US" dirty="0" smtClean="0"/>
            </a:br>
            <a:r>
              <a:rPr lang="en-US" dirty="0" smtClean="0"/>
              <a:t>090816I1 – Black</a:t>
            </a:r>
            <a:endParaRPr lang="en-US" dirty="0"/>
          </a:p>
        </p:txBody>
      </p:sp>
      <p:pic>
        <p:nvPicPr>
          <p:cNvPr id="5" name="Picture 2"/>
          <p:cNvPicPr>
            <a:picLocks noChangeAspect="1" noChangeArrowheads="1"/>
          </p:cNvPicPr>
          <p:nvPr/>
        </p:nvPicPr>
        <p:blipFill>
          <a:blip r:embed="rId2"/>
          <a:srcRect/>
          <a:stretch>
            <a:fillRect/>
          </a:stretch>
        </p:blipFill>
        <p:spPr bwMode="auto">
          <a:xfrm>
            <a:off x="1009650" y="1418035"/>
            <a:ext cx="7143750" cy="5181006"/>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noChangeArrowheads="1"/>
          </p:cNvPicPr>
          <p:nvPr/>
        </p:nvPicPr>
        <p:blipFill>
          <a:blip r:embed="rId2"/>
          <a:srcRect/>
          <a:stretch>
            <a:fillRect/>
          </a:stretch>
        </p:blipFill>
        <p:spPr bwMode="auto">
          <a:xfrm>
            <a:off x="1295407" y="1371600"/>
            <a:ext cx="6006705" cy="5410200"/>
          </a:xfrm>
          <a:prstGeom prst="rect">
            <a:avLst/>
          </a:prstGeom>
          <a:noFill/>
          <a:ln w="12700">
            <a:noFill/>
            <a:miter lim="800000"/>
            <a:headEnd/>
            <a:tailEnd/>
          </a:ln>
        </p:spPr>
      </p:pic>
      <p:sp>
        <p:nvSpPr>
          <p:cNvPr id="13314" name="Rectangle 2"/>
          <p:cNvSpPr>
            <a:spLocks noGrp="1" noChangeArrowheads="1"/>
          </p:cNvSpPr>
          <p:nvPr>
            <p:ph type="title"/>
          </p:nvPr>
        </p:nvSpPr>
        <p:spPr>
          <a:xfrm>
            <a:off x="-195256" y="-848314"/>
            <a:ext cx="7358063" cy="1991321"/>
          </a:xfrm>
        </p:spPr>
        <p:txBody>
          <a:bodyPr/>
          <a:lstStyle/>
          <a:p>
            <a:pPr eaLnBrk="1" hangingPunct="1">
              <a:defRPr/>
            </a:pPr>
            <a:r>
              <a:rPr lang="en-US" sz="3400" dirty="0">
                <a:sym typeface="American Typewriter" charset="0"/>
              </a:rPr>
              <a:t>090816I ANA</a:t>
            </a:r>
            <a:br>
              <a:rPr lang="en-US" sz="3400" dirty="0">
                <a:sym typeface="American Typewriter" charset="0"/>
              </a:rPr>
            </a:br>
            <a:r>
              <a:rPr lang="en-US" sz="3400" dirty="0">
                <a:sym typeface="American Typewriter" charset="0"/>
              </a:rPr>
              <a:t>TDR/SALEX</a:t>
            </a:r>
          </a:p>
        </p:txBody>
      </p:sp>
      <p:sp>
        <p:nvSpPr>
          <p:cNvPr id="13315" name="Rectangle 3"/>
          <p:cNvSpPr>
            <a:spLocks/>
          </p:cNvSpPr>
          <p:nvPr/>
        </p:nvSpPr>
        <p:spPr bwMode="auto">
          <a:xfrm>
            <a:off x="5105400" y="-838200"/>
            <a:ext cx="2469354" cy="1705570"/>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35 </a:t>
            </a:r>
            <a:r>
              <a:rPr lang="en-US" sz="3400" dirty="0" err="1">
                <a:latin typeface="American Typewriter" charset="0"/>
                <a:ea typeface="American Typewriter" charset="0"/>
                <a:cs typeface="American Typewriter" charset="0"/>
                <a:sym typeface="American Typewriter" charset="0"/>
              </a:rPr>
              <a:t>kt</a:t>
            </a:r>
            <a:r>
              <a:rPr lang="en-US" sz="3400" dirty="0">
                <a:latin typeface="American Typewriter" charset="0"/>
                <a:ea typeface="American Typewriter" charset="0"/>
                <a:cs typeface="American Typewriter" charset="0"/>
                <a:sym typeface="American Typewriter" charset="0"/>
              </a:rPr>
              <a:t> TS?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562579" y="-741164"/>
            <a:ext cx="7358063" cy="1830586"/>
          </a:xfrm>
        </p:spPr>
        <p:txBody>
          <a:bodyPr/>
          <a:lstStyle/>
          <a:p>
            <a:pPr eaLnBrk="1" hangingPunct="1">
              <a:defRPr/>
            </a:pPr>
            <a:r>
              <a:rPr lang="en-US" sz="3400" dirty="0">
                <a:sym typeface="American Typewriter" charset="0"/>
              </a:rPr>
              <a:t>090816I planned flight track</a:t>
            </a:r>
          </a:p>
        </p:txBody>
      </p:sp>
      <p:pic>
        <p:nvPicPr>
          <p:cNvPr id="149507" name="Picture 2"/>
          <p:cNvPicPr>
            <a:picLocks noChangeAspect="1" noChangeArrowheads="1"/>
          </p:cNvPicPr>
          <p:nvPr/>
        </p:nvPicPr>
        <p:blipFill>
          <a:blip r:embed="rId2"/>
          <a:srcRect/>
          <a:stretch>
            <a:fillRect/>
          </a:stretch>
        </p:blipFill>
        <p:spPr bwMode="auto">
          <a:xfrm>
            <a:off x="812602" y="1241235"/>
            <a:ext cx="7143750" cy="5357813"/>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71509" y="-339328"/>
            <a:ext cx="7358063" cy="1830586"/>
          </a:xfrm>
        </p:spPr>
        <p:txBody>
          <a:bodyPr/>
          <a:lstStyle/>
          <a:p>
            <a:pPr eaLnBrk="1" hangingPunct="1">
              <a:defRPr/>
            </a:pPr>
            <a:r>
              <a:rPr lang="en-US" sz="3400" dirty="0">
                <a:sym typeface="American Typewriter" charset="0"/>
              </a:rPr>
              <a:t>ANA: Limited convection, SW shear, and surrounded by moderately dry air</a:t>
            </a:r>
          </a:p>
        </p:txBody>
      </p:sp>
      <p:pic>
        <p:nvPicPr>
          <p:cNvPr id="150531" name="Picture 2"/>
          <p:cNvPicPr>
            <a:picLocks noChangeAspect="1" noChangeArrowheads="1"/>
          </p:cNvPicPr>
          <p:nvPr/>
        </p:nvPicPr>
        <p:blipFill>
          <a:blip r:embed="rId2"/>
          <a:srcRect/>
          <a:stretch>
            <a:fillRect/>
          </a:stretch>
        </p:blipFill>
        <p:spPr bwMode="auto">
          <a:xfrm>
            <a:off x="200920" y="2661047"/>
            <a:ext cx="4219277" cy="2812852"/>
          </a:xfrm>
          <a:prstGeom prst="rect">
            <a:avLst/>
          </a:prstGeom>
          <a:noFill/>
          <a:ln w="12700">
            <a:noFill/>
            <a:miter lim="800000"/>
            <a:headEnd/>
            <a:tailEnd/>
          </a:ln>
        </p:spPr>
      </p:pic>
      <p:pic>
        <p:nvPicPr>
          <p:cNvPr id="150532" name="Picture 3"/>
          <p:cNvPicPr>
            <a:picLocks noChangeAspect="1" noChangeArrowheads="1"/>
          </p:cNvPicPr>
          <p:nvPr/>
        </p:nvPicPr>
        <p:blipFill>
          <a:blip r:embed="rId3"/>
          <a:srcRect/>
          <a:stretch>
            <a:fillRect/>
          </a:stretch>
        </p:blipFill>
        <p:spPr bwMode="auto">
          <a:xfrm>
            <a:off x="4473773" y="1687711"/>
            <a:ext cx="4464844" cy="4464844"/>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graphicFrame>
        <p:nvGraphicFramePr>
          <p:cNvPr id="4" name="Content Placeholder 3"/>
          <p:cNvGraphicFramePr>
            <a:graphicFrameLocks noGrp="1"/>
          </p:cNvGraphicFramePr>
          <p:nvPr>
            <p:ph idx="1"/>
          </p:nvPr>
        </p:nvGraphicFramePr>
        <p:xfrm>
          <a:off x="457200" y="1417634"/>
          <a:ext cx="8229600" cy="5059362"/>
        </p:xfrm>
        <a:graphic>
          <a:graphicData uri="http://schemas.openxmlformats.org/drawingml/2006/table">
            <a:tbl>
              <a:tblPr/>
              <a:tblGrid>
                <a:gridCol w="822960"/>
                <a:gridCol w="822960"/>
                <a:gridCol w="822960"/>
                <a:gridCol w="822960"/>
                <a:gridCol w="822960"/>
                <a:gridCol w="762000"/>
                <a:gridCol w="883920"/>
                <a:gridCol w="822960"/>
                <a:gridCol w="822960"/>
                <a:gridCol w="822960"/>
              </a:tblGrid>
              <a:tr h="229971">
                <a:tc>
                  <a:txBody>
                    <a:bodyPr/>
                    <a:lstStyle/>
                    <a:p>
                      <a:pPr algn="ctr" fontAlgn="b"/>
                      <a:r>
                        <a:rPr lang="en-US" sz="900" b="1" i="0" u="sng" strike="noStrike">
                          <a:latin typeface="Arial"/>
                        </a:rPr>
                        <a:t>Date</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A/C</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T/O time</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Flt ID</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Mission</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LPS</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Radar</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Dropsonde</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Remarks</a:t>
                      </a:r>
                    </a:p>
                  </a:txBody>
                  <a:tcPr marL="11927" marR="11927" marT="11927" marB="0" anchor="b">
                    <a:lnL>
                      <a:noFill/>
                    </a:lnL>
                    <a:lnR>
                      <a:noFill/>
                    </a:lnR>
                    <a:lnT>
                      <a:noFill/>
                    </a:lnT>
                    <a:lnB>
                      <a:noFill/>
                    </a:lnB>
                  </a:tcPr>
                </a:tc>
                <a:tc>
                  <a:txBody>
                    <a:bodyPr/>
                    <a:lstStyle/>
                    <a:p>
                      <a:pPr algn="ctr" fontAlgn="b"/>
                      <a:r>
                        <a:rPr lang="en-US" sz="900" b="1" i="0" u="sng" strike="noStrike">
                          <a:latin typeface="Arial"/>
                        </a:rPr>
                        <a:t>Summary</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12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090812I1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Ferry</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13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090813N1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Ferry</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14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090814N1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Salex/Ana</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Dunion</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Sellwood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15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Canceled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Fuel line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15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090815N1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Salex/Ana</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Aberson</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Ananne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16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Canceled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Fuel line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16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Canceled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Useless</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16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090816I1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Ana</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M.</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B.</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Annane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Y</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18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Canceled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Engine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18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090818N1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Dunion</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18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090818I1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Cione</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Gamache</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Annane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Y</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18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090818N2</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M.</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B.</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Y</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19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090819I1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Rogers</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Murillo</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Sellwood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19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090819N1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Dunion</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19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090819I2</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Cione</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Gamache</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Annane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Y</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19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090819N2</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M.</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B.</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20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090820I1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Rogers</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Murillo</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Sellwood</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20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08Z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090820N1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Dunion</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20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N43RF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20Z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090820I2</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Black, M.</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Gamache</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Annane</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r>
                        <a:rPr lang="en-US" sz="900" b="0" i="0" u="none" strike="noStrike">
                          <a:latin typeface="Arial"/>
                        </a:rPr>
                        <a:t>Y</a:t>
                      </a: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20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1730Z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090820N2</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Bill/NHC</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r>
              <a:tr h="229971">
                <a:tc>
                  <a:txBody>
                    <a:bodyPr/>
                    <a:lstStyle/>
                    <a:p>
                      <a:pPr algn="ctr" fontAlgn="b"/>
                      <a:r>
                        <a:rPr lang="en-US" sz="900" b="0" i="0" u="none" strike="noStrike">
                          <a:latin typeface="Arial"/>
                        </a:rPr>
                        <a:t>21 Aug</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N49RF</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1730Z</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090821N1</a:t>
                      </a:r>
                    </a:p>
                  </a:txBody>
                  <a:tcPr marL="11927" marR="11927" marT="11927" marB="0" anchor="b">
                    <a:lnL>
                      <a:noFill/>
                    </a:lnL>
                    <a:lnR>
                      <a:noFill/>
                    </a:lnR>
                    <a:lnT>
                      <a:noFill/>
                    </a:lnT>
                    <a:lnB>
                      <a:noFill/>
                    </a:lnB>
                  </a:tcPr>
                </a:tc>
                <a:tc>
                  <a:txBody>
                    <a:bodyPr/>
                    <a:lstStyle/>
                    <a:p>
                      <a:pPr algn="ctr" fontAlgn="b"/>
                      <a:r>
                        <a:rPr lang="en-US" sz="900" b="0" i="0" u="none" strike="noStrike">
                          <a:latin typeface="Arial"/>
                        </a:rPr>
                        <a:t>Bill/NHC</a:t>
                      </a: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a:latin typeface="Arial"/>
                      </a:endParaRPr>
                    </a:p>
                  </a:txBody>
                  <a:tcPr marL="11927" marR="11927" marT="11927" marB="0" anchor="b">
                    <a:lnL>
                      <a:noFill/>
                    </a:lnL>
                    <a:lnR>
                      <a:noFill/>
                    </a:lnR>
                    <a:lnT>
                      <a:noFill/>
                    </a:lnT>
                    <a:lnB>
                      <a:noFill/>
                    </a:lnB>
                  </a:tcPr>
                </a:tc>
                <a:tc>
                  <a:txBody>
                    <a:bodyPr/>
                    <a:lstStyle/>
                    <a:p>
                      <a:pPr algn="ctr" fontAlgn="b"/>
                      <a:endParaRPr lang="en-US" sz="900" b="0" i="0" u="none" strike="noStrike" dirty="0">
                        <a:latin typeface="Arial"/>
                      </a:endParaRPr>
                    </a:p>
                  </a:txBody>
                  <a:tcPr marL="11927" marR="11927" marT="11927"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535790" y="-1232297"/>
            <a:ext cx="7358063" cy="1830586"/>
          </a:xfrm>
        </p:spPr>
        <p:txBody>
          <a:bodyPr/>
          <a:lstStyle/>
          <a:p>
            <a:pPr eaLnBrk="1" hangingPunct="1">
              <a:defRPr/>
            </a:pPr>
            <a:r>
              <a:rPr lang="en-US" sz="3400" dirty="0">
                <a:sym typeface="American Typewriter" charset="0"/>
              </a:rPr>
              <a:t>090816I skew-Ts</a:t>
            </a:r>
          </a:p>
        </p:txBody>
      </p:sp>
      <p:pic>
        <p:nvPicPr>
          <p:cNvPr id="151555" name="Picture 2"/>
          <p:cNvPicPr>
            <a:picLocks noChangeAspect="1" noChangeArrowheads="1"/>
          </p:cNvPicPr>
          <p:nvPr/>
        </p:nvPicPr>
        <p:blipFill>
          <a:blip r:embed="rId2"/>
          <a:srcRect/>
          <a:stretch>
            <a:fillRect/>
          </a:stretch>
        </p:blipFill>
        <p:spPr bwMode="auto">
          <a:xfrm>
            <a:off x="428626" y="714384"/>
            <a:ext cx="4089797" cy="2858617"/>
          </a:xfrm>
          <a:prstGeom prst="rect">
            <a:avLst/>
          </a:prstGeom>
          <a:noFill/>
          <a:ln w="12700">
            <a:noFill/>
            <a:miter lim="800000"/>
            <a:headEnd/>
            <a:tailEnd/>
          </a:ln>
        </p:spPr>
      </p:pic>
      <p:pic>
        <p:nvPicPr>
          <p:cNvPr id="151556" name="Picture 3"/>
          <p:cNvPicPr>
            <a:picLocks noChangeAspect="1" noChangeArrowheads="1"/>
          </p:cNvPicPr>
          <p:nvPr/>
        </p:nvPicPr>
        <p:blipFill>
          <a:blip r:embed="rId3"/>
          <a:srcRect/>
          <a:stretch>
            <a:fillRect/>
          </a:stretch>
        </p:blipFill>
        <p:spPr bwMode="auto">
          <a:xfrm>
            <a:off x="455415" y="3739307"/>
            <a:ext cx="4036219" cy="2821781"/>
          </a:xfrm>
          <a:prstGeom prst="rect">
            <a:avLst/>
          </a:prstGeom>
          <a:noFill/>
          <a:ln w="12700">
            <a:noFill/>
            <a:miter lim="800000"/>
            <a:headEnd/>
            <a:tailEnd/>
          </a:ln>
        </p:spPr>
      </p:pic>
      <p:sp>
        <p:nvSpPr>
          <p:cNvPr id="16388" name="Rectangle 4"/>
          <p:cNvSpPr>
            <a:spLocks/>
          </p:cNvSpPr>
          <p:nvPr/>
        </p:nvSpPr>
        <p:spPr bwMode="auto">
          <a:xfrm>
            <a:off x="5162559" y="1752600"/>
            <a:ext cx="3143241" cy="595908"/>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105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east</a:t>
            </a:r>
          </a:p>
        </p:txBody>
      </p:sp>
      <p:sp>
        <p:nvSpPr>
          <p:cNvPr id="16389" name="Rectangle 5"/>
          <p:cNvSpPr>
            <a:spLocks/>
          </p:cNvSpPr>
          <p:nvPr/>
        </p:nvSpPr>
        <p:spPr bwMode="auto">
          <a:xfrm>
            <a:off x="4876800" y="4876799"/>
            <a:ext cx="3981441" cy="570309"/>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135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north</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892978" y="-892969"/>
            <a:ext cx="7358063" cy="1830586"/>
          </a:xfrm>
        </p:spPr>
        <p:txBody>
          <a:bodyPr/>
          <a:lstStyle/>
          <a:p>
            <a:pPr eaLnBrk="1" hangingPunct="1">
              <a:defRPr/>
            </a:pPr>
            <a:r>
              <a:rPr lang="en-US" sz="2500" dirty="0">
                <a:sym typeface="American Typewriter" charset="0"/>
              </a:rPr>
              <a:t>Notes on 080916I Ana mission:</a:t>
            </a:r>
          </a:p>
        </p:txBody>
      </p:sp>
      <p:sp>
        <p:nvSpPr>
          <p:cNvPr id="17410" name="Rectangle 2"/>
          <p:cNvSpPr>
            <a:spLocks noGrp="1" noChangeArrowheads="1"/>
          </p:cNvSpPr>
          <p:nvPr>
            <p:ph type="body" idx="1"/>
          </p:nvPr>
        </p:nvSpPr>
        <p:spPr>
          <a:xfrm>
            <a:off x="892978" y="1777008"/>
            <a:ext cx="7358063" cy="4697016"/>
          </a:xfrm>
        </p:spPr>
        <p:txBody>
          <a:bodyPr/>
          <a:lstStyle/>
          <a:p>
            <a:pPr marL="0" indent="0" algn="l" eaLnBrk="1" hangingPunct="1">
              <a:buNone/>
              <a:defRPr/>
            </a:pPr>
            <a:r>
              <a:rPr lang="en-US" dirty="0">
                <a:sym typeface="American Typewriter" charset="0"/>
              </a:rPr>
              <a:t>No closed circulation at any level- from </a:t>
            </a:r>
            <a:r>
              <a:rPr lang="en-US" dirty="0" err="1">
                <a:sym typeface="American Typewriter" charset="0"/>
              </a:rPr>
              <a:t>sondes</a:t>
            </a:r>
            <a:r>
              <a:rPr lang="en-US" dirty="0">
                <a:sym typeface="American Typewriter" charset="0"/>
              </a:rPr>
              <a:t>, 2 Doppler analyses</a:t>
            </a:r>
          </a:p>
          <a:p>
            <a:pPr marL="0" indent="0" algn="l" eaLnBrk="1" hangingPunct="1">
              <a:buNone/>
              <a:defRPr/>
            </a:pPr>
            <a:endParaRPr lang="en-US" dirty="0">
              <a:sym typeface="American Typewriter" charset="0"/>
            </a:endParaRPr>
          </a:p>
          <a:p>
            <a:pPr marL="0" indent="0" algn="l" eaLnBrk="1" hangingPunct="1">
              <a:buNone/>
              <a:defRPr/>
            </a:pPr>
            <a:r>
              <a:rPr lang="en-US" dirty="0">
                <a:sym typeface="American Typewriter" charset="0"/>
              </a:rPr>
              <a:t>Storm inhibited by shear and dry air?</a:t>
            </a:r>
          </a:p>
          <a:p>
            <a:pPr marL="0" indent="0" algn="l" eaLnBrk="1" hangingPunct="1">
              <a:buNone/>
              <a:defRPr/>
            </a:pPr>
            <a:endParaRPr lang="en-US" dirty="0">
              <a:sym typeface="American Typewriter" charset="0"/>
            </a:endParaRPr>
          </a:p>
          <a:p>
            <a:pPr marL="0" indent="0" algn="l" eaLnBrk="1" hangingPunct="1">
              <a:buNone/>
              <a:defRPr/>
            </a:pPr>
            <a:r>
              <a:rPr lang="en-US" dirty="0">
                <a:sym typeface="American Typewriter" charset="0"/>
              </a:rPr>
              <a:t>What role did a low-level (700 </a:t>
            </a:r>
            <a:r>
              <a:rPr lang="en-US" dirty="0" err="1">
                <a:sym typeface="American Typewriter" charset="0"/>
              </a:rPr>
              <a:t>mb</a:t>
            </a:r>
            <a:r>
              <a:rPr lang="en-US" dirty="0">
                <a:sym typeface="American Typewriter" charset="0"/>
              </a:rPr>
              <a:t>) jet have?</a:t>
            </a:r>
          </a:p>
          <a:p>
            <a:pPr marL="0" indent="0" algn="l" eaLnBrk="1" hangingPunct="1">
              <a:buNone/>
              <a:defRPr/>
            </a:pPr>
            <a:endParaRPr lang="en-US" dirty="0">
              <a:sym typeface="American Typewriter" charset="0"/>
            </a:endParaRPr>
          </a:p>
          <a:p>
            <a:pPr marL="0" indent="0" algn="l" eaLnBrk="1" hangingPunct="1">
              <a:buNone/>
              <a:defRPr/>
            </a:pPr>
            <a:r>
              <a:rPr lang="en-US" dirty="0">
                <a:sym typeface="American Typewriter" charset="0"/>
              </a:rPr>
              <a:t>Little distinction between air near the wave axis and in the environment</a:t>
            </a:r>
          </a:p>
          <a:p>
            <a:pPr marL="0" indent="0" eaLnBrk="1" hangingPunct="1">
              <a:buNone/>
              <a:defRPr/>
            </a:pPr>
            <a:endParaRPr lang="en-US" dirty="0">
              <a:sym typeface="American Typewriter" charset="0"/>
            </a:endParaRPr>
          </a:p>
          <a:p>
            <a:pPr marL="0" indent="0" eaLnBrk="1" hangingPunct="1">
              <a:buNone/>
              <a:defRPr/>
            </a:pPr>
            <a:endParaRPr lang="en-US" dirty="0">
              <a:sym typeface="American Typewriter"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Bill</a:t>
            </a:r>
            <a:br>
              <a:rPr lang="en-US" dirty="0" smtClean="0"/>
            </a:br>
            <a:r>
              <a:rPr lang="en-US" dirty="0" smtClean="0"/>
              <a:t>090818N1 - </a:t>
            </a:r>
            <a:r>
              <a:rPr lang="en-US" dirty="0" err="1" smtClean="0"/>
              <a:t>Dunion</a:t>
            </a:r>
            <a:endParaRPr lang="en-US" dirty="0"/>
          </a:p>
        </p:txBody>
      </p:sp>
      <p:sp>
        <p:nvSpPr>
          <p:cNvPr id="7" name="Content Placeholder 6"/>
          <p:cNvSpPr>
            <a:spLocks noGrp="1"/>
          </p:cNvSpPr>
          <p:nvPr>
            <p:ph idx="1"/>
          </p:nvPr>
        </p:nvSpPr>
        <p:spPr/>
        <p:txBody>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fig1"/>
          <p:cNvPicPr>
            <a:picLocks noChangeAspect="1" noChangeArrowheads="1"/>
          </p:cNvPicPr>
          <p:nvPr/>
        </p:nvPicPr>
        <p:blipFill>
          <a:blip r:embed="rId4"/>
          <a:srcRect/>
          <a:stretch>
            <a:fillRect/>
          </a:stretch>
        </p:blipFill>
        <p:spPr bwMode="auto">
          <a:xfrm>
            <a:off x="1611313" y="1138238"/>
            <a:ext cx="5932487" cy="4652962"/>
          </a:xfrm>
          <a:prstGeom prst="rect">
            <a:avLst/>
          </a:prstGeom>
          <a:noFill/>
        </p:spPr>
      </p:pic>
      <p:pic>
        <p:nvPicPr>
          <p:cNvPr id="2070" name="Picture 22" descr="Hazel:Users:jason:Desktop:DesktopOld:SAL:SAL2009:bill:vis_3km:090818:bill_090818vis.gif">
            <a:hlinkClick r:id="" action="ppaction://media"/>
          </p:cNvPr>
          <p:cNvPicPr/>
          <p:nvPr>
            <a:videoFile r:link="rId1"/>
          </p:nvPr>
        </p:nvPicPr>
        <p:blipFill>
          <a:blip r:embed="rId5"/>
          <a:srcRect/>
          <a:stretch>
            <a:fillRect/>
          </a:stretch>
        </p:blipFill>
        <p:spPr bwMode="auto">
          <a:xfrm>
            <a:off x="1600200" y="1143000"/>
            <a:ext cx="5932488" cy="4648200"/>
          </a:xfrm>
          <a:prstGeom prst="rect">
            <a:avLst/>
          </a:prstGeom>
          <a:noFill/>
        </p:spPr>
      </p:pic>
      <p:sp>
        <p:nvSpPr>
          <p:cNvPr id="2058" name="Text Box 10"/>
          <p:cNvSpPr txBox="1">
            <a:spLocks noChangeArrowheads="1"/>
          </p:cNvSpPr>
          <p:nvPr/>
        </p:nvSpPr>
        <p:spPr bwMode="auto">
          <a:xfrm>
            <a:off x="0" y="47625"/>
            <a:ext cx="9144000" cy="1066800"/>
          </a:xfrm>
          <a:prstGeom prst="rect">
            <a:avLst/>
          </a:prstGeom>
          <a:noFill/>
          <a:ln w="9525">
            <a:noFill/>
            <a:miter lim="800000"/>
            <a:headEnd/>
            <a:tailEnd/>
          </a:ln>
        </p:spPr>
        <p:txBody>
          <a:bodyPr>
            <a:prstTxWarp prst="textNoShape">
              <a:avLst/>
            </a:prstTxWarp>
            <a:spAutoFit/>
          </a:bodyPr>
          <a:lstStyle/>
          <a:p>
            <a:pPr algn="ctr"/>
            <a:r>
              <a:rPr lang="en-US" b="1">
                <a:latin typeface="Comic Sans MS" charset="0"/>
              </a:rPr>
              <a:t>20080818N1 (G-IV)</a:t>
            </a:r>
          </a:p>
          <a:p>
            <a:pPr algn="ctr"/>
            <a:r>
              <a:rPr lang="en-US" sz="2000">
                <a:latin typeface="Comic Sans MS" charset="0"/>
              </a:rPr>
              <a:t>Hurricane Bill</a:t>
            </a:r>
          </a:p>
          <a:p>
            <a:pPr algn="ctr"/>
            <a:r>
              <a:rPr lang="en-US" sz="2000">
                <a:latin typeface="Comic Sans MS" charset="0"/>
              </a:rPr>
              <a:t>TDR/SALEX/RI</a:t>
            </a:r>
          </a:p>
        </p:txBody>
      </p:sp>
      <p:sp>
        <p:nvSpPr>
          <p:cNvPr id="2064" name="Text Box 16"/>
          <p:cNvSpPr txBox="1">
            <a:spLocks noChangeArrowheads="1"/>
          </p:cNvSpPr>
          <p:nvPr/>
        </p:nvSpPr>
        <p:spPr bwMode="auto">
          <a:xfrm>
            <a:off x="0" y="5895975"/>
            <a:ext cx="9144000" cy="1006475"/>
          </a:xfrm>
          <a:prstGeom prst="rect">
            <a:avLst/>
          </a:prstGeom>
          <a:noFill/>
          <a:ln w="9525">
            <a:noFill/>
            <a:miter lim="800000"/>
            <a:headEnd/>
            <a:tailEnd/>
          </a:ln>
        </p:spPr>
        <p:txBody>
          <a:bodyPr>
            <a:prstTxWarp prst="textNoShape">
              <a:avLst/>
            </a:prstTxWarp>
            <a:spAutoFit/>
          </a:bodyPr>
          <a:lstStyle/>
          <a:p>
            <a:pPr algn="ctr">
              <a:buFontTx/>
              <a:buChar char="•"/>
            </a:pPr>
            <a:r>
              <a:rPr lang="en-US" sz="2000">
                <a:latin typeface="Comic Sans MS" charset="0"/>
              </a:rPr>
              <a:t> Take-off 0800 UTC (Barbados)</a:t>
            </a:r>
          </a:p>
          <a:p>
            <a:pPr algn="ctr">
              <a:buFontTx/>
              <a:buChar char="•"/>
            </a:pPr>
            <a:r>
              <a:rPr lang="en-US" sz="2000">
                <a:latin typeface="Comic Sans MS" charset="0"/>
              </a:rPr>
              <a:t>25 GPS dropsondes launched; All good</a:t>
            </a:r>
          </a:p>
          <a:p>
            <a:pPr algn="ctr">
              <a:buFontTx/>
              <a:buChar char="•"/>
            </a:pPr>
            <a:r>
              <a:rPr lang="en-US" sz="2000">
                <a:latin typeface="Comic Sans MS" charset="0"/>
              </a:rPr>
              <a:t>Intensity: 85 kt; Motion: 285/15 kt;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0" fill="hold"/>
                                        <p:tgtEl>
                                          <p:spTgt spid="2070"/>
                                        </p:tgtEl>
                                      </p:cBhvr>
                                    </p:cmd>
                                  </p:childTnLst>
                                  <p:subTnLst>
                                    <p:set>
                                      <p:cBhvr override="childStyle">
                                        <p:cTn dur="1" fill="hold" display="0" masterRel="nextClick" afterEffect="1"/>
                                        <p:tgtEl>
                                          <p:spTgt spid="207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070"/>
                </p:tgtEl>
              </p:cMediaNode>
            </p:video>
            <p:seq concurrent="1" nextAc="seek">
              <p:cTn id="12" restart="whenNotActive" fill="hold" evtFilter="cancelBubble" nodeType="interactiveSeq">
                <p:stCondLst>
                  <p:cond evt="onClick" delay="0">
                    <p:tgtEl>
                      <p:spTgt spid="207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70"/>
                                        </p:tgtEl>
                                      </p:cBhvr>
                                    </p:cmd>
                                  </p:childTnLst>
                                </p:cTn>
                              </p:par>
                            </p:childTnLst>
                          </p:cTn>
                        </p:par>
                      </p:childTnLst>
                    </p:cTn>
                  </p:par>
                </p:childTnLst>
              </p:cTn>
              <p:nextCondLst>
                <p:cond evt="onClick" delay="0">
                  <p:tgtEl>
                    <p:spTgt spid="207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20090818"/>
          <p:cNvPicPr>
            <a:picLocks noChangeAspect="1" noChangeArrowheads="1"/>
          </p:cNvPicPr>
          <p:nvPr/>
        </p:nvPicPr>
        <p:blipFill>
          <a:blip r:embed="rId3"/>
          <a:srcRect/>
          <a:stretch>
            <a:fillRect/>
          </a:stretch>
        </p:blipFill>
        <p:spPr bwMode="auto">
          <a:xfrm>
            <a:off x="371475" y="685800"/>
            <a:ext cx="8391525" cy="5943600"/>
          </a:xfrm>
          <a:prstGeom prst="rect">
            <a:avLst/>
          </a:prstGeom>
          <a:noFill/>
        </p:spPr>
      </p:pic>
      <p:sp>
        <p:nvSpPr>
          <p:cNvPr id="59395" name="Text Box 3"/>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Deep Layer Steering</a:t>
            </a:r>
          </a:p>
        </p:txBody>
      </p:sp>
      <p:pic>
        <p:nvPicPr>
          <p:cNvPr id="59396" name="Picture 4" descr="20090818"/>
          <p:cNvPicPr>
            <a:picLocks noChangeAspect="1" noChangeArrowheads="1"/>
          </p:cNvPicPr>
          <p:nvPr/>
        </p:nvPicPr>
        <p:blipFill>
          <a:blip r:embed="rId4"/>
          <a:srcRect/>
          <a:stretch>
            <a:fillRect/>
          </a:stretch>
        </p:blipFill>
        <p:spPr bwMode="auto">
          <a:xfrm>
            <a:off x="381000" y="685800"/>
            <a:ext cx="8391525" cy="594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20090818"/>
          <p:cNvPicPr>
            <a:picLocks noChangeAspect="1" noChangeArrowheads="1"/>
          </p:cNvPicPr>
          <p:nvPr/>
        </p:nvPicPr>
        <p:blipFill>
          <a:blip r:embed="rId3"/>
          <a:srcRect/>
          <a:stretch>
            <a:fillRect/>
          </a:stretch>
        </p:blipFill>
        <p:spPr bwMode="auto">
          <a:xfrm>
            <a:off x="627063" y="914400"/>
            <a:ext cx="7907337" cy="5486400"/>
          </a:xfrm>
          <a:prstGeom prst="rect">
            <a:avLst/>
          </a:prstGeom>
          <a:noFill/>
        </p:spPr>
      </p:pic>
      <p:sp>
        <p:nvSpPr>
          <p:cNvPr id="61443" name="Text Box 3"/>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Vertical Shear/Satellite Winds</a:t>
            </a:r>
          </a:p>
        </p:txBody>
      </p:sp>
      <p:pic>
        <p:nvPicPr>
          <p:cNvPr id="61444" name="Picture 4" descr="20090818"/>
          <p:cNvPicPr>
            <a:picLocks noChangeAspect="1" noChangeArrowheads="1"/>
          </p:cNvPicPr>
          <p:nvPr/>
        </p:nvPicPr>
        <p:blipFill>
          <a:blip r:embed="rId4"/>
          <a:srcRect/>
          <a:stretch>
            <a:fillRect/>
          </a:stretch>
        </p:blipFill>
        <p:spPr bwMode="auto">
          <a:xfrm>
            <a:off x="627063" y="914400"/>
            <a:ext cx="7907337" cy="5486400"/>
          </a:xfrm>
          <a:prstGeom prst="rect">
            <a:avLst/>
          </a:prstGeom>
          <a:noFill/>
        </p:spPr>
      </p:pic>
      <p:pic>
        <p:nvPicPr>
          <p:cNvPr id="61445" name="Picture 5" descr="20090818"/>
          <p:cNvPicPr>
            <a:picLocks noChangeAspect="1" noChangeArrowheads="1"/>
          </p:cNvPicPr>
          <p:nvPr/>
        </p:nvPicPr>
        <p:blipFill>
          <a:blip r:embed="rId5"/>
          <a:srcRect/>
          <a:stretch>
            <a:fillRect/>
          </a:stretch>
        </p:blipFill>
        <p:spPr bwMode="auto">
          <a:xfrm>
            <a:off x="627063" y="914400"/>
            <a:ext cx="7907337" cy="548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0" y="0"/>
            <a:ext cx="9140825" cy="6692900"/>
            <a:chOff x="0" y="0"/>
            <a:chExt cx="5758" cy="4216"/>
          </a:xfrm>
        </p:grpSpPr>
        <p:pic>
          <p:nvPicPr>
            <p:cNvPr id="69644" name="Picture 12" descr="2009-08-18_04-30-00_Exp_V2_02_4_1"/>
            <p:cNvPicPr>
              <a:picLocks noChangeAspect="1" noChangeArrowheads="1"/>
            </p:cNvPicPr>
            <p:nvPr/>
          </p:nvPicPr>
          <p:blipFill>
            <a:blip r:embed="rId3"/>
            <a:srcRect/>
            <a:stretch>
              <a:fillRect/>
            </a:stretch>
          </p:blipFill>
          <p:spPr bwMode="auto">
            <a:xfrm>
              <a:off x="0" y="2401"/>
              <a:ext cx="5758" cy="1815"/>
            </a:xfrm>
            <a:prstGeom prst="rect">
              <a:avLst/>
            </a:prstGeom>
            <a:noFill/>
          </p:spPr>
        </p:pic>
        <p:pic>
          <p:nvPicPr>
            <p:cNvPr id="69645" name="Picture 13" descr="mosaic20090818T060000"/>
            <p:cNvPicPr>
              <a:picLocks noChangeAspect="1" noChangeArrowheads="1"/>
            </p:cNvPicPr>
            <p:nvPr/>
          </p:nvPicPr>
          <p:blipFill>
            <a:blip r:embed="rId4"/>
            <a:srcRect l="8305" r="6967"/>
            <a:stretch>
              <a:fillRect/>
            </a:stretch>
          </p:blipFill>
          <p:spPr bwMode="auto">
            <a:xfrm>
              <a:off x="431" y="0"/>
              <a:ext cx="4895" cy="2366"/>
            </a:xfrm>
            <a:prstGeom prst="rect">
              <a:avLst/>
            </a:prstGeom>
            <a:noFill/>
          </p:spPr>
        </p:pic>
        <p:sp>
          <p:nvSpPr>
            <p:cNvPr id="69646" name="Freeform 14"/>
            <p:cNvSpPr>
              <a:spLocks/>
            </p:cNvSpPr>
            <p:nvPr/>
          </p:nvSpPr>
          <p:spPr bwMode="auto">
            <a:xfrm>
              <a:off x="2232" y="864"/>
              <a:ext cx="180" cy="816"/>
            </a:xfrm>
            <a:custGeom>
              <a:avLst/>
              <a:gdLst/>
              <a:ahLst/>
              <a:cxnLst>
                <a:cxn ang="0">
                  <a:pos x="0" y="816"/>
                </a:cxn>
                <a:cxn ang="0">
                  <a:pos x="180" y="0"/>
                </a:cxn>
              </a:cxnLst>
              <a:rect l="0" t="0" r="r" b="b"/>
              <a:pathLst>
                <a:path w="180" h="816">
                  <a:moveTo>
                    <a:pt x="0" y="816"/>
                  </a:moveTo>
                  <a:lnTo>
                    <a:pt x="180" y="0"/>
                  </a:lnTo>
                </a:path>
              </a:pathLst>
            </a:custGeom>
            <a:noFill/>
            <a:ln w="19050" cmpd="sng">
              <a:solidFill>
                <a:schemeClr val="tx1"/>
              </a:solidFill>
              <a:round/>
              <a:headEnd/>
              <a:tailEnd/>
            </a:ln>
          </p:spPr>
          <p:txBody>
            <a:bodyPr wrap="none" anchor="ctr">
              <a:prstTxWarp prst="textNoShape">
                <a:avLst/>
              </a:prstTxWarp>
            </a:bodyPr>
            <a:lstStyle/>
            <a:p>
              <a:endParaRPr lang="en-US"/>
            </a:p>
          </p:txBody>
        </p:sp>
        <p:sp>
          <p:nvSpPr>
            <p:cNvPr id="69647" name="Freeform 15"/>
            <p:cNvSpPr>
              <a:spLocks/>
            </p:cNvSpPr>
            <p:nvPr/>
          </p:nvSpPr>
          <p:spPr bwMode="auto">
            <a:xfrm>
              <a:off x="1471" y="3280"/>
              <a:ext cx="1224" cy="4"/>
            </a:xfrm>
            <a:custGeom>
              <a:avLst/>
              <a:gdLst/>
              <a:ahLst/>
              <a:cxnLst>
                <a:cxn ang="0">
                  <a:pos x="0" y="4"/>
                </a:cxn>
                <a:cxn ang="0">
                  <a:pos x="1224" y="0"/>
                </a:cxn>
              </a:cxnLst>
              <a:rect l="0" t="0" r="r" b="b"/>
              <a:pathLst>
                <a:path w="1224" h="4">
                  <a:moveTo>
                    <a:pt x="0" y="4"/>
                  </a:moveTo>
                  <a:lnTo>
                    <a:pt x="1224" y="0"/>
                  </a:lnTo>
                </a:path>
              </a:pathLst>
            </a:custGeom>
            <a:noFill/>
            <a:ln w="19050" cmpd="sng">
              <a:solidFill>
                <a:schemeClr val="bg1"/>
              </a:solidFill>
              <a:round/>
              <a:headEnd/>
              <a:tailEnd/>
            </a:ln>
          </p:spPr>
          <p:txBody>
            <a:bodyPr wrap="none" anchor="ctr">
              <a:prstTxWarp prst="textNoShape">
                <a:avLst/>
              </a:prstTxWarp>
            </a:bodyPr>
            <a:lstStyle/>
            <a:p>
              <a:endParaRPr lang="en-US"/>
            </a:p>
          </p:txBody>
        </p:sp>
        <p:sp>
          <p:nvSpPr>
            <p:cNvPr id="69648" name="Text Box 16"/>
            <p:cNvSpPr txBox="1">
              <a:spLocks noChangeArrowheads="1"/>
            </p:cNvSpPr>
            <p:nvPr/>
          </p:nvSpPr>
          <p:spPr bwMode="auto">
            <a:xfrm>
              <a:off x="1319" y="3168"/>
              <a:ext cx="210" cy="212"/>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A</a:t>
              </a:r>
            </a:p>
          </p:txBody>
        </p:sp>
        <p:sp>
          <p:nvSpPr>
            <p:cNvPr id="69649" name="Text Box 17"/>
            <p:cNvSpPr txBox="1">
              <a:spLocks noChangeArrowheads="1"/>
            </p:cNvSpPr>
            <p:nvPr/>
          </p:nvSpPr>
          <p:spPr bwMode="auto">
            <a:xfrm>
              <a:off x="2647" y="3168"/>
              <a:ext cx="197" cy="212"/>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B</a:t>
              </a:r>
            </a:p>
          </p:txBody>
        </p:sp>
        <p:sp>
          <p:nvSpPr>
            <p:cNvPr id="69650" name="Text Box 18"/>
            <p:cNvSpPr txBox="1">
              <a:spLocks noChangeArrowheads="1"/>
            </p:cNvSpPr>
            <p:nvPr/>
          </p:nvSpPr>
          <p:spPr bwMode="auto">
            <a:xfrm>
              <a:off x="2312" y="712"/>
              <a:ext cx="210" cy="212"/>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A</a:t>
              </a:r>
            </a:p>
          </p:txBody>
        </p:sp>
        <p:sp>
          <p:nvSpPr>
            <p:cNvPr id="69651" name="Text Box 19"/>
            <p:cNvSpPr txBox="1">
              <a:spLocks noChangeArrowheads="1"/>
            </p:cNvSpPr>
            <p:nvPr/>
          </p:nvSpPr>
          <p:spPr bwMode="auto">
            <a:xfrm>
              <a:off x="2159" y="1640"/>
              <a:ext cx="197" cy="212"/>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B</a:t>
              </a:r>
            </a:p>
          </p:txBody>
        </p:sp>
        <p:sp>
          <p:nvSpPr>
            <p:cNvPr id="69652" name="Text Box 20"/>
            <p:cNvSpPr txBox="1">
              <a:spLocks noChangeArrowheads="1"/>
            </p:cNvSpPr>
            <p:nvPr/>
          </p:nvSpPr>
          <p:spPr bwMode="auto">
            <a:xfrm>
              <a:off x="1913" y="3352"/>
              <a:ext cx="823" cy="192"/>
            </a:xfrm>
            <a:prstGeom prst="rect">
              <a:avLst/>
            </a:prstGeom>
            <a:noFill/>
            <a:ln w="9525">
              <a:noFill/>
              <a:miter lim="800000"/>
              <a:headEnd/>
              <a:tailEnd/>
            </a:ln>
          </p:spPr>
          <p:txBody>
            <a:bodyPr wrap="none">
              <a:prstTxWarp prst="textNoShape">
                <a:avLst/>
              </a:prstTxWarp>
              <a:spAutoFit/>
            </a:bodyPr>
            <a:lstStyle/>
            <a:p>
              <a:r>
                <a:rPr lang="en-US" sz="1400">
                  <a:latin typeface="Comic Sans MS" charset="0"/>
                </a:rPr>
                <a:t>Saharan Dust</a:t>
              </a:r>
            </a:p>
          </p:txBody>
        </p:sp>
        <p:sp>
          <p:nvSpPr>
            <p:cNvPr id="69653" name="Line 21"/>
            <p:cNvSpPr>
              <a:spLocks noChangeShapeType="1"/>
            </p:cNvSpPr>
            <p:nvPr/>
          </p:nvSpPr>
          <p:spPr bwMode="auto">
            <a:xfrm flipH="1">
              <a:off x="2009" y="3516"/>
              <a:ext cx="88" cy="22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a:p>
          </p:txBody>
        </p:sp>
        <p:sp>
          <p:nvSpPr>
            <p:cNvPr id="69654" name="Line 22"/>
            <p:cNvSpPr>
              <a:spLocks noChangeShapeType="1"/>
            </p:cNvSpPr>
            <p:nvPr/>
          </p:nvSpPr>
          <p:spPr bwMode="auto">
            <a:xfrm>
              <a:off x="2350" y="3522"/>
              <a:ext cx="20" cy="176"/>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a:p>
          </p:txBody>
        </p:sp>
        <p:sp>
          <p:nvSpPr>
            <p:cNvPr id="69655" name="Line 23"/>
            <p:cNvSpPr>
              <a:spLocks noChangeShapeType="1"/>
            </p:cNvSpPr>
            <p:nvPr/>
          </p:nvSpPr>
          <p:spPr bwMode="auto">
            <a:xfrm>
              <a:off x="2585" y="3516"/>
              <a:ext cx="96" cy="22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a:p>
          </p:txBody>
        </p:sp>
      </p:grpSp>
      <p:sp>
        <p:nvSpPr>
          <p:cNvPr id="69657" name="Text Box 25"/>
          <p:cNvSpPr txBox="1">
            <a:spLocks noChangeArrowheads="1"/>
          </p:cNvSpPr>
          <p:nvPr/>
        </p:nvSpPr>
        <p:spPr bwMode="auto">
          <a:xfrm>
            <a:off x="2362200" y="2286000"/>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69658" name="Text Box 26"/>
          <p:cNvSpPr txBox="1">
            <a:spLocks noChangeArrowheads="1"/>
          </p:cNvSpPr>
          <p:nvPr/>
        </p:nvSpPr>
        <p:spPr bwMode="auto">
          <a:xfrm>
            <a:off x="5257800" y="1905000"/>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69659" name="Text Box 27"/>
          <p:cNvSpPr txBox="1">
            <a:spLocks noChangeArrowheads="1"/>
          </p:cNvSpPr>
          <p:nvPr/>
        </p:nvSpPr>
        <p:spPr bwMode="auto">
          <a:xfrm>
            <a:off x="2819400" y="1752600"/>
            <a:ext cx="1089025" cy="730250"/>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charset="0"/>
              </a:rPr>
              <a:t>SAL+</a:t>
            </a:r>
          </a:p>
          <a:p>
            <a:pPr algn="ctr"/>
            <a:r>
              <a:rPr lang="en-US" sz="1400">
                <a:latin typeface="Comic Sans MS" charset="0"/>
              </a:rPr>
              <a:t>subsidence</a:t>
            </a:r>
          </a:p>
          <a:p>
            <a:pPr algn="ctr"/>
            <a:r>
              <a:rPr lang="en-US" sz="1400">
                <a:latin typeface="Comic Sans MS" charset="0"/>
              </a:rPr>
              <a:t>above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1524000" y="455613"/>
            <a:ext cx="6045200" cy="4638675"/>
            <a:chOff x="960" y="287"/>
            <a:chExt cx="3808" cy="2922"/>
          </a:xfrm>
        </p:grpSpPr>
        <p:pic>
          <p:nvPicPr>
            <p:cNvPr id="45139" name="Picture 83" descr="fig2"/>
            <p:cNvPicPr>
              <a:picLocks noChangeAspect="1" noChangeArrowheads="1"/>
            </p:cNvPicPr>
            <p:nvPr/>
          </p:nvPicPr>
          <p:blipFill>
            <a:blip r:embed="rId3"/>
            <a:srcRect/>
            <a:stretch>
              <a:fillRect/>
            </a:stretch>
          </p:blipFill>
          <p:spPr bwMode="auto">
            <a:xfrm>
              <a:off x="996" y="287"/>
              <a:ext cx="3772" cy="2922"/>
            </a:xfrm>
            <a:prstGeom prst="rect">
              <a:avLst/>
            </a:prstGeom>
            <a:noFill/>
          </p:spPr>
        </p:pic>
        <p:sp>
          <p:nvSpPr>
            <p:cNvPr id="45147" name="Text Box 91"/>
            <p:cNvSpPr txBox="1">
              <a:spLocks noChangeArrowheads="1"/>
            </p:cNvSpPr>
            <p:nvPr/>
          </p:nvSpPr>
          <p:spPr bwMode="auto">
            <a:xfrm>
              <a:off x="960" y="3036"/>
              <a:ext cx="970" cy="173"/>
            </a:xfrm>
            <a:prstGeom prst="rect">
              <a:avLst/>
            </a:prstGeom>
            <a:noFill/>
            <a:ln w="9525">
              <a:noFill/>
              <a:miter lim="800000"/>
              <a:headEnd/>
              <a:tailEnd/>
            </a:ln>
          </p:spPr>
          <p:txBody>
            <a:bodyPr wrap="none">
              <a:prstTxWarp prst="textNoShape">
                <a:avLst/>
              </a:prstTxWarp>
              <a:spAutoFit/>
            </a:bodyPr>
            <a:lstStyle/>
            <a:p>
              <a:r>
                <a:rPr lang="en-US" sz="1200"/>
                <a:t>SSMIS TPW: 1105z</a:t>
              </a:r>
            </a:p>
          </p:txBody>
        </p:sp>
      </p:grpSp>
      <p:grpSp>
        <p:nvGrpSpPr>
          <p:cNvPr id="3" name="Group 87"/>
          <p:cNvGrpSpPr>
            <a:grpSpLocks/>
          </p:cNvGrpSpPr>
          <p:nvPr/>
        </p:nvGrpSpPr>
        <p:grpSpPr bwMode="auto">
          <a:xfrm>
            <a:off x="0" y="3038475"/>
            <a:ext cx="9144000" cy="3270250"/>
            <a:chOff x="0" y="1914"/>
            <a:chExt cx="5760" cy="2060"/>
          </a:xfrm>
        </p:grpSpPr>
        <p:sp>
          <p:nvSpPr>
            <p:cNvPr id="45109" name="Text Box 53"/>
            <p:cNvSpPr txBox="1">
              <a:spLocks noChangeArrowheads="1"/>
            </p:cNvSpPr>
            <p:nvPr/>
          </p:nvSpPr>
          <p:spPr bwMode="auto">
            <a:xfrm>
              <a:off x="0" y="3456"/>
              <a:ext cx="5760" cy="51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Drops 1a &amp; 1b:</a:t>
              </a:r>
              <a:r>
                <a:rPr lang="en-US">
                  <a:latin typeface="Comic Sans MS" charset="0"/>
                </a:rPr>
                <a:t> </a:t>
              </a:r>
            </a:p>
            <a:p>
              <a:pPr algn="ctr"/>
              <a:r>
                <a:rPr lang="en-US">
                  <a:latin typeface="Comic Sans MS" charset="0"/>
                </a:rPr>
                <a:t>SAL with 30 kt NE/ENE jet 600-750 mb </a:t>
              </a:r>
            </a:p>
          </p:txBody>
        </p:sp>
        <p:sp>
          <p:nvSpPr>
            <p:cNvPr id="45135" name="Oval 79"/>
            <p:cNvSpPr>
              <a:spLocks noChangeArrowheads="1"/>
            </p:cNvSpPr>
            <p:nvPr/>
          </p:nvSpPr>
          <p:spPr bwMode="auto">
            <a:xfrm>
              <a:off x="1512" y="1914"/>
              <a:ext cx="576" cy="546"/>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grpSp>
      <p:grpSp>
        <p:nvGrpSpPr>
          <p:cNvPr id="4" name="Group 86"/>
          <p:cNvGrpSpPr>
            <a:grpSpLocks/>
          </p:cNvGrpSpPr>
          <p:nvPr/>
        </p:nvGrpSpPr>
        <p:grpSpPr bwMode="auto">
          <a:xfrm>
            <a:off x="0" y="1933575"/>
            <a:ext cx="9144000" cy="4740275"/>
            <a:chOff x="0" y="1218"/>
            <a:chExt cx="5760" cy="2986"/>
          </a:xfrm>
        </p:grpSpPr>
        <p:sp>
          <p:nvSpPr>
            <p:cNvPr id="45108" name="Oval 52"/>
            <p:cNvSpPr>
              <a:spLocks noChangeArrowheads="1"/>
            </p:cNvSpPr>
            <p:nvPr/>
          </p:nvSpPr>
          <p:spPr bwMode="auto">
            <a:xfrm>
              <a:off x="1632" y="1218"/>
              <a:ext cx="336" cy="336"/>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45137" name="Text Box 81"/>
            <p:cNvSpPr txBox="1">
              <a:spLocks noChangeArrowheads="1"/>
            </p:cNvSpPr>
            <p:nvPr/>
          </p:nvSpPr>
          <p:spPr bwMode="auto">
            <a:xfrm>
              <a:off x="0" y="3456"/>
              <a:ext cx="5760" cy="74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2a:</a:t>
              </a:r>
              <a:r>
                <a:rPr lang="en-US">
                  <a:latin typeface="Comic Sans MS" charset="0"/>
                </a:rPr>
                <a:t> </a:t>
              </a:r>
            </a:p>
            <a:p>
              <a:pPr algn="ctr"/>
              <a:r>
                <a:rPr lang="en-US">
                  <a:latin typeface="Comic Sans MS" charset="0"/>
                </a:rPr>
                <a:t>SAL: 4C Tinv (850 mb) </a:t>
              </a:r>
            </a:p>
            <a:p>
              <a:pPr algn="ctr"/>
              <a:r>
                <a:rPr lang="en-US">
                  <a:latin typeface="Comic Sans MS" charset="0"/>
                </a:rPr>
                <a:t>45-50 kt NE jet 750-800 mb </a:t>
              </a:r>
            </a:p>
          </p:txBody>
        </p:sp>
      </p:grpSp>
      <p:grpSp>
        <p:nvGrpSpPr>
          <p:cNvPr id="5" name="Group 90"/>
          <p:cNvGrpSpPr>
            <a:grpSpLocks/>
          </p:cNvGrpSpPr>
          <p:nvPr/>
        </p:nvGrpSpPr>
        <p:grpSpPr bwMode="auto">
          <a:xfrm>
            <a:off x="0" y="1476375"/>
            <a:ext cx="9144000" cy="5486400"/>
            <a:chOff x="0" y="930"/>
            <a:chExt cx="5760" cy="3456"/>
          </a:xfrm>
        </p:grpSpPr>
        <p:sp>
          <p:nvSpPr>
            <p:cNvPr id="45138" name="Oval 82"/>
            <p:cNvSpPr>
              <a:spLocks noChangeArrowheads="1"/>
            </p:cNvSpPr>
            <p:nvPr/>
          </p:nvSpPr>
          <p:spPr bwMode="auto">
            <a:xfrm>
              <a:off x="2304" y="930"/>
              <a:ext cx="336" cy="336"/>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45141" name="Text Box 85"/>
            <p:cNvSpPr txBox="1">
              <a:spLocks noChangeArrowheads="1"/>
            </p:cNvSpPr>
            <p:nvPr/>
          </p:nvSpPr>
          <p:spPr bwMode="auto">
            <a:xfrm>
              <a:off x="0" y="3408"/>
              <a:ext cx="5760" cy="97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3c:</a:t>
              </a:r>
              <a:r>
                <a:rPr lang="en-US">
                  <a:latin typeface="Comic Sans MS" charset="0"/>
                </a:rPr>
                <a:t> </a:t>
              </a:r>
            </a:p>
            <a:p>
              <a:pPr algn="ctr"/>
              <a:r>
                <a:rPr lang="en-US">
                  <a:latin typeface="Comic Sans MS" charset="0"/>
                </a:rPr>
                <a:t>SAL: 4-4.5C Tinv 850 mb</a:t>
              </a:r>
            </a:p>
            <a:p>
              <a:pPr algn="ctr"/>
              <a:r>
                <a:rPr lang="en-US">
                  <a:latin typeface="Comic Sans MS" charset="0"/>
                </a:rPr>
                <a:t>20% RH 880 mb </a:t>
              </a:r>
            </a:p>
            <a:p>
              <a:pPr algn="ctr"/>
              <a:r>
                <a:rPr lang="en-US">
                  <a:latin typeface="Comic Sans MS" charset="0"/>
                </a:rPr>
                <a:t>42 kt NE jet 800 mb </a:t>
              </a:r>
            </a:p>
          </p:txBody>
        </p:sp>
      </p:grpSp>
      <p:grpSp>
        <p:nvGrpSpPr>
          <p:cNvPr id="6" name="Group 97"/>
          <p:cNvGrpSpPr>
            <a:grpSpLocks/>
          </p:cNvGrpSpPr>
          <p:nvPr/>
        </p:nvGrpSpPr>
        <p:grpSpPr bwMode="auto">
          <a:xfrm>
            <a:off x="0" y="1138238"/>
            <a:ext cx="9144000" cy="5094287"/>
            <a:chOff x="0" y="717"/>
            <a:chExt cx="5760" cy="3209"/>
          </a:xfrm>
        </p:grpSpPr>
        <p:sp>
          <p:nvSpPr>
            <p:cNvPr id="45144" name="Oval 88"/>
            <p:cNvSpPr>
              <a:spLocks noChangeArrowheads="1"/>
            </p:cNvSpPr>
            <p:nvPr/>
          </p:nvSpPr>
          <p:spPr bwMode="auto">
            <a:xfrm rot="-1514301">
              <a:off x="3072" y="717"/>
              <a:ext cx="1512" cy="446"/>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45145" name="Text Box 89"/>
            <p:cNvSpPr txBox="1">
              <a:spLocks noChangeArrowheads="1"/>
            </p:cNvSpPr>
            <p:nvPr/>
          </p:nvSpPr>
          <p:spPr bwMode="auto">
            <a:xfrm>
              <a:off x="0" y="3408"/>
              <a:ext cx="5760" cy="51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Drops 4a/b/c:</a:t>
              </a:r>
              <a:r>
                <a:rPr lang="en-US">
                  <a:latin typeface="Comic Sans MS" charset="0"/>
                </a:rPr>
                <a:t> </a:t>
              </a:r>
            </a:p>
            <a:p>
              <a:pPr algn="ctr"/>
              <a:r>
                <a:rPr lang="en-US">
                  <a:latin typeface="Comic Sans MS" charset="0"/>
                </a:rPr>
                <a:t>SAL wedge 600-925 mb (widens SW-NE)</a:t>
              </a:r>
            </a:p>
          </p:txBody>
        </p:sp>
      </p:grpSp>
      <p:grpSp>
        <p:nvGrpSpPr>
          <p:cNvPr id="7" name="Group 99"/>
          <p:cNvGrpSpPr>
            <a:grpSpLocks/>
          </p:cNvGrpSpPr>
          <p:nvPr/>
        </p:nvGrpSpPr>
        <p:grpSpPr bwMode="auto">
          <a:xfrm>
            <a:off x="0" y="4010025"/>
            <a:ext cx="9144000" cy="2952750"/>
            <a:chOff x="0" y="2526"/>
            <a:chExt cx="5760" cy="1860"/>
          </a:xfrm>
        </p:grpSpPr>
        <p:sp>
          <p:nvSpPr>
            <p:cNvPr id="45152" name="Text Box 96"/>
            <p:cNvSpPr txBox="1">
              <a:spLocks noChangeArrowheads="1"/>
            </p:cNvSpPr>
            <p:nvPr/>
          </p:nvSpPr>
          <p:spPr bwMode="auto">
            <a:xfrm>
              <a:off x="0" y="3408"/>
              <a:ext cx="5760" cy="97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8:</a:t>
              </a:r>
              <a:r>
                <a:rPr lang="en-US">
                  <a:latin typeface="Comic Sans MS" charset="0"/>
                </a:rPr>
                <a:t> </a:t>
              </a:r>
            </a:p>
            <a:p>
              <a:pPr algn="ctr"/>
              <a:r>
                <a:rPr lang="en-US">
                  <a:latin typeface="Comic Sans MS" charset="0"/>
                </a:rPr>
                <a:t>Very dry &lt;500 mb, variable below</a:t>
              </a:r>
            </a:p>
            <a:p>
              <a:pPr algn="ctr"/>
              <a:endParaRPr lang="en-US">
                <a:latin typeface="Comic Sans MS" charset="0"/>
              </a:endParaRPr>
            </a:p>
            <a:p>
              <a:pPr algn="ctr"/>
              <a:endParaRPr lang="en-US">
                <a:latin typeface="Comic Sans MS" charset="0"/>
              </a:endParaRPr>
            </a:p>
          </p:txBody>
        </p:sp>
        <p:sp>
          <p:nvSpPr>
            <p:cNvPr id="45154" name="Oval 98"/>
            <p:cNvSpPr>
              <a:spLocks noChangeArrowheads="1"/>
            </p:cNvSpPr>
            <p:nvPr/>
          </p:nvSpPr>
          <p:spPr bwMode="auto">
            <a:xfrm rot="-1514301">
              <a:off x="2790" y="2526"/>
              <a:ext cx="288" cy="288"/>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Bill</a:t>
            </a:r>
            <a:br>
              <a:rPr lang="en-US" dirty="0" smtClean="0"/>
            </a:br>
            <a:r>
              <a:rPr lang="en-US" dirty="0" smtClean="0"/>
              <a:t>090818I1 - </a:t>
            </a:r>
            <a:r>
              <a:rPr lang="en-US" dirty="0" err="1" smtClean="0"/>
              <a:t>Cione</a:t>
            </a:r>
            <a:endParaRPr lang="en-US" dirty="0"/>
          </a:p>
        </p:txBody>
      </p:sp>
      <p:pic>
        <p:nvPicPr>
          <p:cNvPr id="7" name="Content Placeholder 6" descr="20090818I1_track.gif"/>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447804" y="914404"/>
            <a:ext cx="6240281" cy="5062889"/>
          </a:xfrm>
          <a:prstGeom prst="rect">
            <a:avLst/>
          </a:prstGeom>
          <a:noFill/>
          <a:ln w="9525">
            <a:noFill/>
            <a:miter lim="800000"/>
            <a:headEnd/>
            <a:tailEnd/>
          </a:ln>
        </p:spPr>
        <p:txBody>
          <a:bodyPr wrap="none" lIns="91402" tIns="45702" rIns="91402" bIns="45702">
            <a:prstTxWarp prst="textNoShape">
              <a:avLst/>
            </a:prstTxWarp>
            <a:spAutoFit/>
          </a:bodyPr>
          <a:lstStyle/>
          <a:p>
            <a:pPr algn="ctr"/>
            <a:r>
              <a:rPr lang="en-US" sz="2200" b="1" dirty="0">
                <a:solidFill>
                  <a:srgbClr val="000000"/>
                </a:solidFill>
                <a:latin typeface="Times New Roman" pitchFamily="-65" charset="0"/>
              </a:rPr>
              <a:t>Hurricane Bill</a:t>
            </a:r>
          </a:p>
          <a:p>
            <a:pPr algn="ctr"/>
            <a:r>
              <a:rPr lang="en-US" sz="2200" b="1" dirty="0">
                <a:solidFill>
                  <a:srgbClr val="000000"/>
                </a:solidFill>
                <a:latin typeface="Times New Roman" pitchFamily="-65" charset="0"/>
              </a:rPr>
              <a:t>HFIP Mission Summary</a:t>
            </a:r>
          </a:p>
          <a:p>
            <a:pPr algn="ctr"/>
            <a:r>
              <a:rPr lang="en-US" sz="2200" b="1" dirty="0">
                <a:solidFill>
                  <a:srgbClr val="000000"/>
                </a:solidFill>
                <a:latin typeface="Times New Roman" pitchFamily="-65" charset="0"/>
              </a:rPr>
              <a:t>000818I1 Aircraft: N43RF</a:t>
            </a:r>
            <a:endParaRPr lang="en-US" sz="1200" b="1" dirty="0">
              <a:solidFill>
                <a:srgbClr val="000000"/>
              </a:solidFill>
              <a:latin typeface="Times New Roman" pitchFamily="-65" charset="0"/>
            </a:endParaRPr>
          </a:p>
          <a:p>
            <a:pPr algn="ctr"/>
            <a:endParaRPr lang="en-US" sz="1200" b="1" dirty="0">
              <a:solidFill>
                <a:srgbClr val="000000"/>
              </a:solidFill>
              <a:latin typeface="Times New Roman" pitchFamily="-65" charset="0"/>
            </a:endParaRPr>
          </a:p>
          <a:p>
            <a:pPr algn="ctr"/>
            <a:r>
              <a:rPr lang="en-US" b="1" dirty="0">
                <a:solidFill>
                  <a:srgbClr val="000000"/>
                </a:solidFill>
                <a:latin typeface="Times New Roman" pitchFamily="-65" charset="0"/>
              </a:rPr>
              <a:t>Scientific Crew:</a:t>
            </a:r>
          </a:p>
          <a:p>
            <a:pPr algn="ctr"/>
            <a:endParaRPr lang="en-US" b="1" dirty="0">
              <a:solidFill>
                <a:srgbClr val="000000"/>
              </a:solidFill>
              <a:latin typeface="Times New Roman" pitchFamily="-65" charset="0"/>
            </a:endParaRPr>
          </a:p>
          <a:p>
            <a:pPr algn="ctr"/>
            <a:r>
              <a:rPr lang="en-US" dirty="0">
                <a:solidFill>
                  <a:srgbClr val="000000"/>
                </a:solidFill>
                <a:latin typeface="Times New Roman" pitchFamily="-65" charset="0"/>
              </a:rPr>
              <a:t>Lead Project Scientist		Joseph </a:t>
            </a:r>
            <a:r>
              <a:rPr lang="en-US" dirty="0" err="1">
                <a:solidFill>
                  <a:srgbClr val="000000"/>
                </a:solidFill>
                <a:latin typeface="Times New Roman" pitchFamily="-65" charset="0"/>
              </a:rPr>
              <a:t>Cione</a:t>
            </a:r>
            <a:endParaRPr lang="en-US" dirty="0">
              <a:solidFill>
                <a:srgbClr val="000000"/>
              </a:solidFill>
              <a:latin typeface="Times New Roman" pitchFamily="-65" charset="0"/>
            </a:endParaRPr>
          </a:p>
          <a:p>
            <a:pPr algn="ctr"/>
            <a:r>
              <a:rPr lang="en-US" dirty="0">
                <a:solidFill>
                  <a:srgbClr val="000000"/>
                </a:solidFill>
                <a:latin typeface="Times New Roman" pitchFamily="-65" charset="0"/>
              </a:rPr>
              <a:t>Radar Scientist			John </a:t>
            </a:r>
            <a:r>
              <a:rPr lang="en-US" dirty="0" err="1">
                <a:solidFill>
                  <a:srgbClr val="000000"/>
                </a:solidFill>
                <a:latin typeface="Times New Roman" pitchFamily="-65" charset="0"/>
              </a:rPr>
              <a:t>Gamache</a:t>
            </a:r>
            <a:endParaRPr lang="en-US" dirty="0">
              <a:solidFill>
                <a:srgbClr val="000000"/>
              </a:solidFill>
              <a:latin typeface="Times New Roman" pitchFamily="-65" charset="0"/>
            </a:endParaRPr>
          </a:p>
          <a:p>
            <a:pPr algn="ctr"/>
            <a:r>
              <a:rPr lang="en-US" dirty="0" err="1">
                <a:solidFill>
                  <a:srgbClr val="000000"/>
                </a:solidFill>
                <a:latin typeface="Times New Roman" pitchFamily="-65" charset="0"/>
              </a:rPr>
              <a:t>Dropsonde</a:t>
            </a:r>
            <a:r>
              <a:rPr lang="en-US" dirty="0">
                <a:solidFill>
                  <a:srgbClr val="000000"/>
                </a:solidFill>
                <a:latin typeface="Times New Roman" pitchFamily="-65" charset="0"/>
              </a:rPr>
              <a:t> Scientist		</a:t>
            </a:r>
            <a:r>
              <a:rPr lang="en-US" dirty="0" err="1">
                <a:solidFill>
                  <a:srgbClr val="000000"/>
                </a:solidFill>
                <a:latin typeface="Times New Roman" pitchFamily="-65" charset="0"/>
              </a:rPr>
              <a:t>Bachir</a:t>
            </a:r>
            <a:r>
              <a:rPr lang="en-US" dirty="0">
                <a:solidFill>
                  <a:srgbClr val="000000"/>
                </a:solidFill>
                <a:latin typeface="Times New Roman" pitchFamily="-65" charset="0"/>
              </a:rPr>
              <a:t> </a:t>
            </a:r>
            <a:r>
              <a:rPr lang="en-US" dirty="0" err="1">
                <a:solidFill>
                  <a:srgbClr val="000000"/>
                </a:solidFill>
                <a:latin typeface="Times New Roman" pitchFamily="-65" charset="0"/>
              </a:rPr>
              <a:t>Annane</a:t>
            </a:r>
            <a:endParaRPr lang="en-US" dirty="0">
              <a:solidFill>
                <a:srgbClr val="000000"/>
              </a:solidFill>
              <a:latin typeface="Times New Roman" pitchFamily="-65" charset="0"/>
            </a:endParaRPr>
          </a:p>
          <a:p>
            <a:pPr algn="ctr"/>
            <a:endParaRPr lang="en-US" dirty="0">
              <a:solidFill>
                <a:srgbClr val="000000"/>
              </a:solidFill>
              <a:latin typeface="Times New Roman" pitchFamily="-65" charset="0"/>
            </a:endParaRPr>
          </a:p>
          <a:p>
            <a:pPr algn="ctr"/>
            <a:r>
              <a:rPr lang="en-US" b="1" dirty="0">
                <a:solidFill>
                  <a:srgbClr val="000000"/>
                </a:solidFill>
                <a:latin typeface="Times New Roman" pitchFamily="-65" charset="0"/>
              </a:rPr>
              <a:t>Aircraft Crew:</a:t>
            </a:r>
          </a:p>
          <a:p>
            <a:pPr algn="ctr"/>
            <a:endParaRPr lang="en-US" b="1" dirty="0">
              <a:solidFill>
                <a:srgbClr val="000000"/>
              </a:solidFill>
              <a:latin typeface="Times New Roman" pitchFamily="-65" charset="0"/>
            </a:endParaRPr>
          </a:p>
          <a:p>
            <a:pPr algn="ctr"/>
            <a:r>
              <a:rPr lang="en-US" dirty="0">
                <a:solidFill>
                  <a:srgbClr val="000000"/>
                </a:solidFill>
                <a:latin typeface="Times New Roman" pitchFamily="-65" charset="0"/>
              </a:rPr>
              <a:t>Pilots				Barry Choy, Mark Nelson, Cathy Martin</a:t>
            </a:r>
          </a:p>
          <a:p>
            <a:pPr algn="ctr"/>
            <a:r>
              <a:rPr lang="en-US" dirty="0">
                <a:solidFill>
                  <a:srgbClr val="000000"/>
                </a:solidFill>
                <a:latin typeface="Times New Roman" pitchFamily="-65" charset="0"/>
              </a:rPr>
              <a:t>Flight Engineers			Joe </a:t>
            </a:r>
            <a:r>
              <a:rPr lang="en-US" dirty="0" err="1">
                <a:solidFill>
                  <a:srgbClr val="000000"/>
                </a:solidFill>
                <a:latin typeface="Times New Roman" pitchFamily="-65" charset="0"/>
              </a:rPr>
              <a:t>Klippel</a:t>
            </a:r>
            <a:r>
              <a:rPr lang="en-US" dirty="0">
                <a:solidFill>
                  <a:srgbClr val="000000"/>
                </a:solidFill>
                <a:latin typeface="Times New Roman" pitchFamily="-65" charset="0"/>
              </a:rPr>
              <a:t>, Paul Darby </a:t>
            </a:r>
          </a:p>
          <a:p>
            <a:pPr algn="ctr"/>
            <a:r>
              <a:rPr lang="en-US" dirty="0">
                <a:solidFill>
                  <a:srgbClr val="000000"/>
                </a:solidFill>
                <a:latin typeface="Times New Roman" pitchFamily="-65" charset="0"/>
              </a:rPr>
              <a:t>Navigators			Tim Gallagher, Chris Sloan</a:t>
            </a:r>
          </a:p>
          <a:p>
            <a:pPr algn="ctr"/>
            <a:r>
              <a:rPr lang="en-US" dirty="0">
                <a:solidFill>
                  <a:srgbClr val="000000"/>
                </a:solidFill>
                <a:latin typeface="Times New Roman" pitchFamily="-65" charset="0"/>
              </a:rPr>
              <a:t>Flight Director			Jack Parrish, Rich Henning</a:t>
            </a:r>
            <a:r>
              <a:rPr lang="en-US" sz="1200" dirty="0">
                <a:solidFill>
                  <a:srgbClr val="000000"/>
                </a:solidFill>
                <a:latin typeface="Times New Roman" pitchFamily="-65" charset="0"/>
              </a:rPr>
              <a:t> </a:t>
            </a:r>
          </a:p>
          <a:p>
            <a:pPr algn="ctr"/>
            <a:r>
              <a:rPr lang="en-US" sz="1700" dirty="0">
                <a:solidFill>
                  <a:srgbClr val="000000"/>
                </a:solidFill>
                <a:latin typeface="Times New Roman" pitchFamily="-65" charset="0"/>
              </a:rPr>
              <a:t>Engineers				Dana </a:t>
            </a:r>
            <a:r>
              <a:rPr lang="en-US" sz="1700" dirty="0" err="1">
                <a:solidFill>
                  <a:srgbClr val="000000"/>
                </a:solidFill>
                <a:latin typeface="Times New Roman" pitchFamily="-65" charset="0"/>
              </a:rPr>
              <a:t>Naeher</a:t>
            </a:r>
            <a:r>
              <a:rPr lang="en-US" sz="1700" dirty="0">
                <a:solidFill>
                  <a:srgbClr val="000000"/>
                </a:solidFill>
                <a:latin typeface="Times New Roman" pitchFamily="-65" charset="0"/>
              </a:rPr>
              <a:t>, Joe </a:t>
            </a:r>
            <a:r>
              <a:rPr lang="en-US" sz="1700" dirty="0" err="1">
                <a:solidFill>
                  <a:srgbClr val="000000"/>
                </a:solidFill>
                <a:latin typeface="Times New Roman" pitchFamily="-65" charset="0"/>
              </a:rPr>
              <a:t>Bosko</a:t>
            </a:r>
            <a:endParaRPr lang="en-US" sz="1200" dirty="0">
              <a:solidFill>
                <a:srgbClr val="000000"/>
              </a:solidFill>
              <a:latin typeface="Times New Roman" pitchFamily="-65"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Ana</a:t>
            </a:r>
            <a:br>
              <a:rPr lang="en-US" dirty="0" smtClean="0"/>
            </a:br>
            <a:r>
              <a:rPr lang="en-US" dirty="0" smtClean="0"/>
              <a:t>090814N1 - </a:t>
            </a:r>
            <a:r>
              <a:rPr lang="en-US" dirty="0" err="1" smtClean="0"/>
              <a:t>Dunion</a:t>
            </a:r>
            <a:endParaRPr lang="en-US" dirty="0"/>
          </a:p>
        </p:txBody>
      </p:sp>
      <p:pic>
        <p:nvPicPr>
          <p:cNvPr id="6" name="Content Placeholder 5" descr="20090814N1_track.gif"/>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228600" y="685806"/>
            <a:ext cx="8440738" cy="5970829"/>
          </a:xfrm>
          <a:prstGeom prst="rect">
            <a:avLst/>
          </a:prstGeom>
          <a:noFill/>
          <a:ln w="9525">
            <a:noFill/>
            <a:miter lim="800000"/>
            <a:headEnd/>
            <a:tailEnd/>
          </a:ln>
        </p:spPr>
        <p:txBody>
          <a:bodyPr lIns="91402" tIns="45702" rIns="91402" bIns="45702">
            <a:prstTxWarp prst="textNoShape">
              <a:avLst/>
            </a:prstTxWarp>
            <a:spAutoFit/>
          </a:bodyPr>
          <a:lstStyle/>
          <a:p>
            <a:r>
              <a:rPr lang="en-US" sz="2500" b="1" dirty="0">
                <a:solidFill>
                  <a:srgbClr val="000000"/>
                </a:solidFill>
                <a:latin typeface="Times New Roman" pitchFamily="-65" charset="0"/>
              </a:rPr>
              <a:t>Mission Brief</a:t>
            </a:r>
            <a:r>
              <a:rPr lang="en-US" sz="1200" b="1" dirty="0">
                <a:solidFill>
                  <a:srgbClr val="000000"/>
                </a:solidFill>
                <a:latin typeface="Times New Roman" pitchFamily="-65" charset="0"/>
              </a:rPr>
              <a:t>:</a:t>
            </a:r>
          </a:p>
          <a:p>
            <a:endParaRPr lang="en-US" sz="2000" b="1" dirty="0">
              <a:solidFill>
                <a:srgbClr val="000000"/>
              </a:solidFill>
              <a:latin typeface="Times New Roman" pitchFamily="-65" charset="0"/>
            </a:endParaRPr>
          </a:p>
          <a:p>
            <a:r>
              <a:rPr lang="en-US" sz="2000" dirty="0">
                <a:solidFill>
                  <a:srgbClr val="000000"/>
                </a:solidFill>
                <a:latin typeface="Times New Roman" pitchFamily="-65" charset="0"/>
              </a:rPr>
              <a:t>Prior to the flight, the system of interest was classified by NHC as a category 2 hurricane situated in the eastern Atlantic.  At takeoff (2000 UTC 18 August), Hurricane Bill had an estimated maximum intensity of 90kt, MSLP of 963mb and a center of circulation near 16.5N 52.3W.  The planned mission of interest was a 3-penetration butterfly pattern that incorporated longer than usual 150mi legs.  The goal was to have extended legs so as to better bridge the gap between Bill’s inner core and its larger surrounding environment (which was being sampled concurrently by NOAA 49).  The flight track geometry for this mission is given in Figure 1.  In addition to the basic pattern shown in figure 1 we also decided to do an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/eye mixing module.  This module was to be conducted between pt 1 and 2 during the first penetration.  The planned module consisted of a figure 4 at 10kft followed by descent to 5000ft (3000ft radar).  Once at this altitude circumnavigation of the eye was conducted at 3000ft </a:t>
            </a:r>
            <a:r>
              <a:rPr lang="en-US" sz="2000" dirty="0" err="1">
                <a:solidFill>
                  <a:srgbClr val="000000"/>
                </a:solidFill>
                <a:latin typeface="Times New Roman" pitchFamily="-65" charset="0"/>
              </a:rPr>
              <a:t>agl</a:t>
            </a:r>
            <a:r>
              <a:rPr lang="en-US" sz="2000" dirty="0">
                <a:solidFill>
                  <a:srgbClr val="000000"/>
                </a:solidFill>
                <a:latin typeface="Times New Roman" pitchFamily="-65" charset="0"/>
              </a:rPr>
              <a:t> followed by a rotated figure 4 while simultaneously climbing to 10kft.  Total flight time was estimated at 8h.  Follow-on missions at 12-hour intervals were planned with N43 and N49</a:t>
            </a:r>
            <a:r>
              <a:rPr lang="en-US" sz="1200" dirty="0">
                <a:solidFill>
                  <a:srgbClr val="000000"/>
                </a:solidFill>
                <a:latin typeface="Times New Roman" pitchFamily="-65" charset="0"/>
              </a:rPr>
              <a:t>. </a:t>
            </a:r>
          </a:p>
          <a:p>
            <a:r>
              <a:rPr lang="en-US" sz="1200" dirty="0">
                <a:solidFill>
                  <a:srgbClr val="000000"/>
                </a:solidFill>
                <a:latin typeface="Times New Roman" pitchFamily="-65" charset="0"/>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4"/>
          <p:cNvGraphicFramePr>
            <a:graphicFrameLocks noChangeAspect="1"/>
          </p:cNvGraphicFramePr>
          <p:nvPr/>
        </p:nvGraphicFramePr>
        <p:xfrm>
          <a:off x="1598615" y="908050"/>
          <a:ext cx="6554787" cy="5559425"/>
        </p:xfrm>
        <a:graphic>
          <a:graphicData uri="http://schemas.openxmlformats.org/presentationml/2006/ole">
            <p:oleObj spid="_x0000_s179202" name="Document" r:id="rId3" imgW="5943600" imgH="5041392" progId="Word.Documen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304800" y="7"/>
            <a:ext cx="8839200" cy="7201935"/>
          </a:xfrm>
          <a:prstGeom prst="rect">
            <a:avLst/>
          </a:prstGeom>
          <a:noFill/>
          <a:ln w="9525">
            <a:noFill/>
            <a:miter lim="800000"/>
            <a:headEnd/>
            <a:tailEnd/>
          </a:ln>
        </p:spPr>
        <p:txBody>
          <a:bodyPr lIns="91402" tIns="45702" rIns="91402" bIns="45702">
            <a:prstTxWarp prst="textNoShape">
              <a:avLst/>
            </a:prstTxWarp>
            <a:spAutoFit/>
          </a:bodyPr>
          <a:lstStyle/>
          <a:p>
            <a:r>
              <a:rPr lang="en-US" sz="2200" b="1" dirty="0">
                <a:solidFill>
                  <a:srgbClr val="000000"/>
                </a:solidFill>
                <a:latin typeface="Times New Roman" pitchFamily="-65" charset="0"/>
              </a:rPr>
              <a:t>Mission Synopsis:</a:t>
            </a:r>
          </a:p>
          <a:p>
            <a:endParaRPr lang="en-US" sz="400" b="1" dirty="0">
              <a:solidFill>
                <a:srgbClr val="000000"/>
              </a:solidFill>
              <a:latin typeface="Times New Roman" pitchFamily="-65" charset="0"/>
            </a:endParaRPr>
          </a:p>
          <a:p>
            <a:r>
              <a:rPr lang="en-US" sz="2000" dirty="0">
                <a:solidFill>
                  <a:srgbClr val="000000"/>
                </a:solidFill>
                <a:latin typeface="Times New Roman" pitchFamily="-65" charset="0"/>
              </a:rPr>
              <a:t>Takeoff was at 1959Z. Ferry altitude was 12kft.  As Figure 1 illustrates, The IP for NOAA 43 required a NE heading in order to enter the storm from the south. The pattern for the 20 GPS </a:t>
            </a:r>
            <a:r>
              <a:rPr lang="en-US" sz="2000" dirty="0" err="1">
                <a:solidFill>
                  <a:srgbClr val="000000"/>
                </a:solidFill>
                <a:latin typeface="Times New Roman" pitchFamily="-65" charset="0"/>
              </a:rPr>
              <a:t>sondes</a:t>
            </a:r>
            <a:r>
              <a:rPr lang="en-US" sz="2000" dirty="0">
                <a:solidFill>
                  <a:srgbClr val="000000"/>
                </a:solidFill>
                <a:latin typeface="Times New Roman" pitchFamily="-65" charset="0"/>
              </a:rPr>
              <a:t> used was as follows.  Drop at each 150nmi endpoint, at the 75 mile mid-point, and at the estimated RMW.  Once through the eye the drop sequence was reversed (i.e.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 mid point, endpoint).  On legs 1-2 and 5-6 eye/center fix drops were also released.  In addition, a complicated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/eye module at altitudes ranging between 10kft and 5kft (3kft radar) altitude was conducted.  After entering the eye on leg 1-2, we began the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 module.  This included a figure 4 at 10kft followed by decent to 3kft radar at </a:t>
            </a:r>
            <a:r>
              <a:rPr lang="en-US" sz="2000" dirty="0" err="1">
                <a:solidFill>
                  <a:srgbClr val="000000"/>
                </a:solidFill>
                <a:latin typeface="Times New Roman" pitchFamily="-65" charset="0"/>
              </a:rPr>
              <a:t>ehcich</a:t>
            </a:r>
            <a:r>
              <a:rPr lang="en-US" sz="2000" dirty="0">
                <a:solidFill>
                  <a:srgbClr val="000000"/>
                </a:solidFill>
                <a:latin typeface="Times New Roman" pitchFamily="-65" charset="0"/>
              </a:rPr>
              <a:t> point we began full circumnavigation within the eye (</a:t>
            </a:r>
            <a:r>
              <a:rPr lang="en-US" sz="2000" dirty="0" err="1">
                <a:solidFill>
                  <a:srgbClr val="000000"/>
                </a:solidFill>
                <a:latin typeface="Times New Roman" pitchFamily="-65" charset="0"/>
              </a:rPr>
              <a:t>w</a:t>
            </a:r>
            <a:r>
              <a:rPr lang="en-US" sz="2000" dirty="0">
                <a:solidFill>
                  <a:srgbClr val="000000"/>
                </a:solidFill>
                <a:latin typeface="Times New Roman" pitchFamily="-65" charset="0"/>
              </a:rPr>
              <a:t>/ a 2mi P-3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 separation maintained at all times).   This module in my opinion needs to be modified and limited in application.  More in the ‘problems’ section.  As far as max winds,  GPS (SFMR) max surface winds were observed in the NE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 at 95kts @10m (96kts).  MSLP was ~960mb on leg 1-2 and fell to ~957 just before departure of the storm ~02Z 19 August.  Throughout the storm there was evidence of dry air getting into the core circulation.  The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 was precipitation-free on the south and southwest side.  This is consistent with the water vapor imagery at the time that showed dry air just to the west of the core circulation (Figure 2).  GPS </a:t>
            </a:r>
            <a:r>
              <a:rPr lang="en-US" sz="2000" dirty="0" err="1">
                <a:solidFill>
                  <a:srgbClr val="000000"/>
                </a:solidFill>
                <a:latin typeface="Times New Roman" pitchFamily="-65" charset="0"/>
              </a:rPr>
              <a:t>sonde</a:t>
            </a:r>
            <a:r>
              <a:rPr lang="en-US" sz="2000" dirty="0">
                <a:solidFill>
                  <a:srgbClr val="000000"/>
                </a:solidFill>
                <a:latin typeface="Times New Roman" pitchFamily="-65" charset="0"/>
              </a:rPr>
              <a:t> and radar observations from this flight confirm that some of this dry air was making its way into the core of the storm and had a direct impact on the subsequent </a:t>
            </a:r>
            <a:r>
              <a:rPr lang="en-US" sz="2000" dirty="0" err="1">
                <a:solidFill>
                  <a:srgbClr val="000000"/>
                </a:solidFill>
                <a:latin typeface="Times New Roman" pitchFamily="-65" charset="0"/>
              </a:rPr>
              <a:t>eyewall</a:t>
            </a:r>
            <a:r>
              <a:rPr lang="en-US" sz="2000" dirty="0">
                <a:solidFill>
                  <a:srgbClr val="000000"/>
                </a:solidFill>
                <a:latin typeface="Times New Roman" pitchFamily="-65" charset="0"/>
              </a:rPr>
              <a:t> precipitation pattern (or lack thereof) observed throughout the mission.</a:t>
            </a:r>
            <a:endParaRPr lang="en-US" sz="1900" dirty="0">
              <a:solidFill>
                <a:srgbClr val="000000"/>
              </a:solidFill>
              <a:latin typeface="Times New Roman" pitchFamily="-65"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8" name="Object 4"/>
          <p:cNvGraphicFramePr>
            <a:graphicFrameLocks noChangeAspect="1"/>
          </p:cNvGraphicFramePr>
          <p:nvPr/>
        </p:nvGraphicFramePr>
        <p:xfrm>
          <a:off x="990600" y="1143000"/>
          <a:ext cx="7926388" cy="4889500"/>
        </p:xfrm>
        <a:graphic>
          <a:graphicData uri="http://schemas.openxmlformats.org/presentationml/2006/ole">
            <p:oleObj spid="_x0000_s181250" name="Document" r:id="rId3" imgW="5943600" imgH="3666744" progId="Word.Document.8">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304801" y="1219203"/>
            <a:ext cx="8534400" cy="4955167"/>
          </a:xfrm>
          <a:prstGeom prst="rect">
            <a:avLst/>
          </a:prstGeom>
          <a:noFill/>
          <a:ln w="9525">
            <a:noFill/>
            <a:miter lim="800000"/>
            <a:headEnd/>
            <a:tailEnd/>
          </a:ln>
        </p:spPr>
        <p:txBody>
          <a:bodyPr lIns="91402" tIns="45702" rIns="91402" bIns="45702">
            <a:prstTxWarp prst="textNoShape">
              <a:avLst/>
            </a:prstTxWarp>
            <a:spAutoFit/>
          </a:bodyPr>
          <a:lstStyle/>
          <a:p>
            <a:r>
              <a:rPr lang="en-US" sz="2300" b="1" dirty="0">
                <a:solidFill>
                  <a:srgbClr val="000000"/>
                </a:solidFill>
                <a:latin typeface="Times New Roman" pitchFamily="-65" charset="0"/>
              </a:rPr>
              <a:t>Problems:</a:t>
            </a:r>
          </a:p>
          <a:p>
            <a:endParaRPr lang="en-US" sz="2300" b="1" dirty="0">
              <a:solidFill>
                <a:srgbClr val="000000"/>
              </a:solidFill>
              <a:latin typeface="Times New Roman" pitchFamily="-65" charset="0"/>
            </a:endParaRPr>
          </a:p>
          <a:p>
            <a:r>
              <a:rPr lang="en-US" sz="2300" dirty="0">
                <a:solidFill>
                  <a:srgbClr val="000000"/>
                </a:solidFill>
                <a:latin typeface="Times New Roman" pitchFamily="-65" charset="0"/>
              </a:rPr>
              <a:t>	The radar, flight-level, SFMR, and </a:t>
            </a:r>
            <a:r>
              <a:rPr lang="en-US" sz="2300" dirty="0" err="1">
                <a:solidFill>
                  <a:srgbClr val="000000"/>
                </a:solidFill>
                <a:latin typeface="Times New Roman" pitchFamily="-65" charset="0"/>
              </a:rPr>
              <a:t>dropsonde</a:t>
            </a:r>
            <a:r>
              <a:rPr lang="en-US" sz="2300" dirty="0">
                <a:solidFill>
                  <a:srgbClr val="000000"/>
                </a:solidFill>
                <a:latin typeface="Times New Roman" pitchFamily="-65" charset="0"/>
              </a:rPr>
              <a:t> systems for the most part all worked well on this flight.  The only system blip was a 20 minute period towards the end of the flight where the radar screens froze up and had to be rebooted.  All 20 </a:t>
            </a:r>
            <a:r>
              <a:rPr lang="en-US" sz="2300" dirty="0" err="1">
                <a:solidFill>
                  <a:srgbClr val="000000"/>
                </a:solidFill>
                <a:latin typeface="Times New Roman" pitchFamily="-65" charset="0"/>
              </a:rPr>
              <a:t>dropsondes</a:t>
            </a:r>
            <a:r>
              <a:rPr lang="en-US" sz="2300" dirty="0">
                <a:solidFill>
                  <a:srgbClr val="000000"/>
                </a:solidFill>
                <a:latin typeface="Times New Roman" pitchFamily="-65" charset="0"/>
              </a:rPr>
              <a:t> reported data throughout the drop and reached the surface.  Both real time Doppler and Super-ob analyses were conducted and successfully sent off the plane in real time.  In my opinion, the biggest ‘concern’ for this flight revolved around the </a:t>
            </a:r>
            <a:r>
              <a:rPr lang="en-US" sz="2300" dirty="0" err="1">
                <a:solidFill>
                  <a:srgbClr val="000000"/>
                </a:solidFill>
                <a:latin typeface="Times New Roman" pitchFamily="-65" charset="0"/>
              </a:rPr>
              <a:t>eyewall</a:t>
            </a:r>
            <a:r>
              <a:rPr lang="en-US" sz="2300" dirty="0">
                <a:solidFill>
                  <a:srgbClr val="000000"/>
                </a:solidFill>
                <a:latin typeface="Times New Roman" pitchFamily="-65" charset="0"/>
              </a:rPr>
              <a:t> module.  I strongly recommend modifying the HFP such that this particular module is only conducted during daylight hours for intense hurricanes with clear </a:t>
            </a:r>
            <a:r>
              <a:rPr lang="en-US" sz="2300" dirty="0" err="1">
                <a:solidFill>
                  <a:srgbClr val="000000"/>
                </a:solidFill>
                <a:latin typeface="Times New Roman" pitchFamily="-65" charset="0"/>
              </a:rPr>
              <a:t>eyewall</a:t>
            </a:r>
            <a:r>
              <a:rPr lang="en-US" sz="2300" dirty="0">
                <a:solidFill>
                  <a:srgbClr val="000000"/>
                </a:solidFill>
                <a:latin typeface="Times New Roman" pitchFamily="-65" charset="0"/>
              </a:rPr>
              <a:t>/eye boundaries (i.e. ‘stadium eye’) at altitudes greater than 5000ft (radar</a:t>
            </a:r>
            <a:r>
              <a:rPr lang="en-US" sz="1200" dirty="0">
                <a:solidFill>
                  <a:srgbClr val="000000"/>
                </a:solidFill>
                <a:latin typeface="Times New Roman" pitchFamily="-65" charset="0"/>
              </a:rPr>
              <a:t>).</a:t>
            </a:r>
          </a:p>
          <a:p>
            <a:endParaRPr lang="en-US" sz="1200" dirty="0">
              <a:solidFill>
                <a:srgbClr val="000000"/>
              </a:solidFill>
              <a:latin typeface="Times New Roman" pitchFamily="-65"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Bill</a:t>
            </a:r>
            <a:br>
              <a:rPr lang="en-US" dirty="0" smtClean="0"/>
            </a:br>
            <a:r>
              <a:rPr lang="en-US" dirty="0" smtClean="0"/>
              <a:t>090818N2 - Black</a:t>
            </a:r>
            <a:endParaRPr lang="en-US" dirty="0"/>
          </a:p>
        </p:txBody>
      </p:sp>
      <p:pic>
        <p:nvPicPr>
          <p:cNvPr id="6" name="Picture 2"/>
          <p:cNvPicPr>
            <a:picLocks noChangeAspect="1" noChangeArrowheads="1"/>
          </p:cNvPicPr>
          <p:nvPr/>
        </p:nvPicPr>
        <p:blipFill>
          <a:blip r:embed="rId2"/>
          <a:srcRect/>
          <a:stretch>
            <a:fillRect/>
          </a:stretch>
        </p:blipFill>
        <p:spPr bwMode="auto">
          <a:xfrm>
            <a:off x="1245394" y="1468043"/>
            <a:ext cx="6679406" cy="5161359"/>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5412" y="-723305"/>
            <a:ext cx="7358063" cy="1830586"/>
          </a:xfrm>
        </p:spPr>
        <p:txBody>
          <a:bodyPr/>
          <a:lstStyle/>
          <a:p>
            <a:pPr eaLnBrk="1" hangingPunct="1">
              <a:defRPr/>
            </a:pPr>
            <a:r>
              <a:rPr lang="en-US" sz="3400" dirty="0">
                <a:sym typeface="American Typewriter" charset="0"/>
              </a:rPr>
              <a:t>090818N2 BILL</a:t>
            </a:r>
            <a:br>
              <a:rPr lang="en-US" sz="3400" dirty="0">
                <a:sym typeface="American Typewriter" charset="0"/>
              </a:rPr>
            </a:br>
            <a:r>
              <a:rPr lang="en-US" sz="3400" dirty="0">
                <a:sym typeface="American Typewriter" charset="0"/>
              </a:rPr>
              <a:t>TDR/SALEX</a:t>
            </a:r>
          </a:p>
        </p:txBody>
      </p:sp>
      <p:pic>
        <p:nvPicPr>
          <p:cNvPr id="153603" name="Picture 2"/>
          <p:cNvPicPr>
            <a:picLocks noChangeAspect="1" noChangeArrowheads="1"/>
          </p:cNvPicPr>
          <p:nvPr/>
        </p:nvPicPr>
        <p:blipFill>
          <a:blip r:embed="rId2"/>
          <a:srcRect/>
          <a:stretch>
            <a:fillRect/>
          </a:stretch>
        </p:blipFill>
        <p:spPr bwMode="auto">
          <a:xfrm>
            <a:off x="1845469" y="1312068"/>
            <a:ext cx="5393532" cy="5393532"/>
          </a:xfrm>
          <a:prstGeom prst="rect">
            <a:avLst/>
          </a:prstGeom>
          <a:noFill/>
          <a:ln w="12700">
            <a:noFill/>
            <a:miter lim="800000"/>
            <a:headEnd/>
            <a:tailEnd/>
          </a:ln>
        </p:spPr>
      </p:pic>
      <p:sp>
        <p:nvSpPr>
          <p:cNvPr id="18435" name="Rectangle 3"/>
          <p:cNvSpPr>
            <a:spLocks/>
          </p:cNvSpPr>
          <p:nvPr/>
        </p:nvSpPr>
        <p:spPr bwMode="auto">
          <a:xfrm>
            <a:off x="5034565" y="-803672"/>
            <a:ext cx="5023837" cy="1830586"/>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90 KT, 963 </a:t>
            </a:r>
            <a:r>
              <a:rPr lang="en-US" sz="3400" dirty="0" err="1">
                <a:latin typeface="American Typewriter" charset="0"/>
                <a:ea typeface="American Typewriter" charset="0"/>
                <a:cs typeface="American Typewriter" charset="0"/>
                <a:sym typeface="American Typewriter" charset="0"/>
              </a:rPr>
              <a:t>mb</a:t>
            </a:r>
            <a:r>
              <a:rPr lang="en-US" sz="3400" dirty="0">
                <a:latin typeface="American Typewriter" charset="0"/>
                <a:ea typeface="American Typewriter" charset="0"/>
                <a:cs typeface="American Typewriter" charset="0"/>
                <a:sym typeface="American Typewriter" charset="0"/>
              </a:rPr>
              <a:t>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759030" y="-910828"/>
            <a:ext cx="7358063" cy="1830586"/>
          </a:xfrm>
        </p:spPr>
        <p:txBody>
          <a:bodyPr/>
          <a:lstStyle/>
          <a:p>
            <a:pPr eaLnBrk="1" hangingPunct="1">
              <a:defRPr/>
            </a:pPr>
            <a:r>
              <a:rPr lang="en-US" sz="3400" dirty="0">
                <a:sym typeface="American Typewriter" charset="0"/>
              </a:rPr>
              <a:t>Bill was nearly surrounded by very dry air</a:t>
            </a:r>
          </a:p>
        </p:txBody>
      </p:sp>
      <p:pic>
        <p:nvPicPr>
          <p:cNvPr id="155651" name="Picture 2"/>
          <p:cNvPicPr>
            <a:picLocks noChangeAspect="1" noChangeArrowheads="1"/>
          </p:cNvPicPr>
          <p:nvPr/>
        </p:nvPicPr>
        <p:blipFill>
          <a:blip r:embed="rId2"/>
          <a:srcRect/>
          <a:stretch>
            <a:fillRect/>
          </a:stretch>
        </p:blipFill>
        <p:spPr bwMode="auto">
          <a:xfrm>
            <a:off x="1375173" y="1017984"/>
            <a:ext cx="5804297" cy="580429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535788" y="-1134070"/>
            <a:ext cx="7358063" cy="1830586"/>
          </a:xfrm>
        </p:spPr>
        <p:txBody>
          <a:bodyPr/>
          <a:lstStyle/>
          <a:p>
            <a:pPr eaLnBrk="1" hangingPunct="1">
              <a:defRPr/>
            </a:pPr>
            <a:r>
              <a:rPr lang="en-US" sz="3400" dirty="0">
                <a:sym typeface="American Typewriter" charset="0"/>
              </a:rPr>
              <a:t>090818N2 </a:t>
            </a:r>
            <a:r>
              <a:rPr lang="en-US" sz="3400" dirty="0" err="1">
                <a:sym typeface="American Typewriter" charset="0"/>
              </a:rPr>
              <a:t>sonde</a:t>
            </a:r>
            <a:r>
              <a:rPr lang="en-US" sz="3400" dirty="0">
                <a:sym typeface="American Typewriter" charset="0"/>
              </a:rPr>
              <a:t> skew-Ts</a:t>
            </a:r>
          </a:p>
        </p:txBody>
      </p:sp>
      <p:sp>
        <p:nvSpPr>
          <p:cNvPr id="21506" name="Rectangle 2"/>
          <p:cNvSpPr>
            <a:spLocks/>
          </p:cNvSpPr>
          <p:nvPr/>
        </p:nvSpPr>
        <p:spPr bwMode="auto">
          <a:xfrm>
            <a:off x="5238755" y="1447800"/>
            <a:ext cx="3752845" cy="900708"/>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105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south</a:t>
            </a:r>
          </a:p>
        </p:txBody>
      </p:sp>
      <p:sp>
        <p:nvSpPr>
          <p:cNvPr id="21507" name="Rectangle 3"/>
          <p:cNvSpPr>
            <a:spLocks/>
          </p:cNvSpPr>
          <p:nvPr/>
        </p:nvSpPr>
        <p:spPr bwMode="auto">
          <a:xfrm>
            <a:off x="5029200" y="4495801"/>
            <a:ext cx="3752845" cy="951309"/>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150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north</a:t>
            </a:r>
          </a:p>
        </p:txBody>
      </p:sp>
      <p:pic>
        <p:nvPicPr>
          <p:cNvPr id="156677" name="Picture 4"/>
          <p:cNvPicPr>
            <a:picLocks noChangeAspect="1" noChangeArrowheads="1"/>
          </p:cNvPicPr>
          <p:nvPr/>
        </p:nvPicPr>
        <p:blipFill>
          <a:blip r:embed="rId2"/>
          <a:srcRect/>
          <a:stretch>
            <a:fillRect/>
          </a:stretch>
        </p:blipFill>
        <p:spPr bwMode="auto">
          <a:xfrm>
            <a:off x="414114" y="712149"/>
            <a:ext cx="4241602" cy="2974703"/>
          </a:xfrm>
          <a:prstGeom prst="rect">
            <a:avLst/>
          </a:prstGeom>
          <a:noFill/>
          <a:ln w="12700">
            <a:noFill/>
            <a:miter lim="800000"/>
            <a:headEnd/>
            <a:tailEnd/>
          </a:ln>
        </p:spPr>
      </p:pic>
      <p:pic>
        <p:nvPicPr>
          <p:cNvPr id="156678" name="Picture 5"/>
          <p:cNvPicPr>
            <a:picLocks noChangeAspect="1" noChangeArrowheads="1"/>
          </p:cNvPicPr>
          <p:nvPr/>
        </p:nvPicPr>
        <p:blipFill>
          <a:blip r:embed="rId3"/>
          <a:srcRect/>
          <a:stretch>
            <a:fillRect/>
          </a:stretch>
        </p:blipFill>
        <p:spPr bwMode="auto">
          <a:xfrm>
            <a:off x="397372" y="3816326"/>
            <a:ext cx="4259461" cy="2988096"/>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535788" y="-1232297"/>
            <a:ext cx="7358063" cy="1830586"/>
          </a:xfrm>
        </p:spPr>
        <p:txBody>
          <a:bodyPr/>
          <a:lstStyle/>
          <a:p>
            <a:pPr eaLnBrk="1" hangingPunct="1">
              <a:defRPr/>
            </a:pPr>
            <a:r>
              <a:rPr lang="en-US" sz="3400" dirty="0">
                <a:sym typeface="American Typewriter" charset="0"/>
              </a:rPr>
              <a:t>090818N2 </a:t>
            </a:r>
            <a:r>
              <a:rPr lang="en-US" sz="3400" dirty="0" err="1">
                <a:sym typeface="American Typewriter" charset="0"/>
              </a:rPr>
              <a:t>sonde</a:t>
            </a:r>
            <a:r>
              <a:rPr lang="en-US" sz="3400" dirty="0">
                <a:sym typeface="American Typewriter" charset="0"/>
              </a:rPr>
              <a:t> wind profiles</a:t>
            </a:r>
          </a:p>
        </p:txBody>
      </p:sp>
      <p:sp>
        <p:nvSpPr>
          <p:cNvPr id="22530" name="Rectangle 2"/>
          <p:cNvSpPr>
            <a:spLocks/>
          </p:cNvSpPr>
          <p:nvPr/>
        </p:nvSpPr>
        <p:spPr bwMode="auto">
          <a:xfrm>
            <a:off x="5525697" y="1524001"/>
            <a:ext cx="3694505" cy="699492"/>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105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south</a:t>
            </a:r>
          </a:p>
        </p:txBody>
      </p:sp>
      <p:sp>
        <p:nvSpPr>
          <p:cNvPr id="22531" name="Rectangle 3"/>
          <p:cNvSpPr>
            <a:spLocks/>
          </p:cNvSpPr>
          <p:nvPr/>
        </p:nvSpPr>
        <p:spPr bwMode="auto">
          <a:xfrm>
            <a:off x="5638802" y="4648200"/>
            <a:ext cx="3237305" cy="629245"/>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150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north</a:t>
            </a:r>
          </a:p>
        </p:txBody>
      </p:sp>
      <p:pic>
        <p:nvPicPr>
          <p:cNvPr id="157701" name="Picture 4"/>
          <p:cNvPicPr>
            <a:picLocks noChangeAspect="1" noChangeArrowheads="1"/>
          </p:cNvPicPr>
          <p:nvPr/>
        </p:nvPicPr>
        <p:blipFill>
          <a:blip r:embed="rId2"/>
          <a:srcRect/>
          <a:stretch>
            <a:fillRect/>
          </a:stretch>
        </p:blipFill>
        <p:spPr bwMode="auto">
          <a:xfrm>
            <a:off x="685800" y="642944"/>
            <a:ext cx="4380012" cy="3071813"/>
          </a:xfrm>
          <a:prstGeom prst="rect">
            <a:avLst/>
          </a:prstGeom>
          <a:noFill/>
          <a:ln w="12700">
            <a:noFill/>
            <a:miter lim="800000"/>
            <a:headEnd/>
            <a:tailEnd/>
          </a:ln>
        </p:spPr>
      </p:pic>
      <p:pic>
        <p:nvPicPr>
          <p:cNvPr id="157702" name="Picture 5"/>
          <p:cNvPicPr>
            <a:picLocks noChangeAspect="1" noChangeArrowheads="1"/>
          </p:cNvPicPr>
          <p:nvPr/>
        </p:nvPicPr>
        <p:blipFill>
          <a:blip r:embed="rId3"/>
          <a:srcRect/>
          <a:stretch>
            <a:fillRect/>
          </a:stretch>
        </p:blipFill>
        <p:spPr bwMode="auto">
          <a:xfrm>
            <a:off x="674044" y="3733801"/>
            <a:ext cx="4431357" cy="3107531"/>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fig2"/>
          <p:cNvPicPr>
            <a:picLocks noChangeAspect="1" noChangeArrowheads="1"/>
          </p:cNvPicPr>
          <p:nvPr/>
        </p:nvPicPr>
        <p:blipFill>
          <a:blip r:embed="rId4"/>
          <a:srcRect/>
          <a:stretch>
            <a:fillRect/>
          </a:stretch>
        </p:blipFill>
        <p:spPr bwMode="auto">
          <a:xfrm>
            <a:off x="1598613" y="1104900"/>
            <a:ext cx="5942012" cy="4652963"/>
          </a:xfrm>
          <a:prstGeom prst="rect">
            <a:avLst/>
          </a:prstGeom>
          <a:noFill/>
        </p:spPr>
      </p:pic>
      <p:sp>
        <p:nvSpPr>
          <p:cNvPr id="2058" name="Text Box 10"/>
          <p:cNvSpPr txBox="1">
            <a:spLocks noChangeArrowheads="1"/>
          </p:cNvSpPr>
          <p:nvPr/>
        </p:nvSpPr>
        <p:spPr bwMode="auto">
          <a:xfrm>
            <a:off x="0" y="47625"/>
            <a:ext cx="9144000" cy="1066800"/>
          </a:xfrm>
          <a:prstGeom prst="rect">
            <a:avLst/>
          </a:prstGeom>
          <a:noFill/>
          <a:ln w="9525">
            <a:noFill/>
            <a:miter lim="800000"/>
            <a:headEnd/>
            <a:tailEnd/>
          </a:ln>
        </p:spPr>
        <p:txBody>
          <a:bodyPr>
            <a:prstTxWarp prst="textNoShape">
              <a:avLst/>
            </a:prstTxWarp>
            <a:spAutoFit/>
          </a:bodyPr>
          <a:lstStyle/>
          <a:p>
            <a:pPr algn="ctr"/>
            <a:r>
              <a:rPr lang="en-US" b="1">
                <a:latin typeface="Comic Sans MS" charset="0"/>
              </a:rPr>
              <a:t>20080814N (G-IV)</a:t>
            </a:r>
          </a:p>
          <a:p>
            <a:pPr algn="ctr"/>
            <a:r>
              <a:rPr lang="en-US" sz="2000">
                <a:latin typeface="Comic Sans MS" charset="0"/>
              </a:rPr>
              <a:t>“TD 2” (Ana)</a:t>
            </a:r>
          </a:p>
          <a:p>
            <a:pPr algn="ctr"/>
            <a:r>
              <a:rPr lang="en-US" sz="2000">
                <a:latin typeface="Comic Sans MS" charset="0"/>
              </a:rPr>
              <a:t>Genesis Experiment/SALEX</a:t>
            </a:r>
          </a:p>
        </p:txBody>
      </p:sp>
      <p:sp>
        <p:nvSpPr>
          <p:cNvPr id="2064" name="Text Box 16"/>
          <p:cNvSpPr txBox="1">
            <a:spLocks noChangeArrowheads="1"/>
          </p:cNvSpPr>
          <p:nvPr/>
        </p:nvSpPr>
        <p:spPr bwMode="auto">
          <a:xfrm>
            <a:off x="0" y="5895975"/>
            <a:ext cx="9144000" cy="976313"/>
          </a:xfrm>
          <a:prstGeom prst="rect">
            <a:avLst/>
          </a:prstGeom>
          <a:noFill/>
          <a:ln w="9525">
            <a:noFill/>
            <a:miter lim="800000"/>
            <a:headEnd/>
            <a:tailEnd/>
          </a:ln>
        </p:spPr>
        <p:txBody>
          <a:bodyPr>
            <a:prstTxWarp prst="textNoShape">
              <a:avLst/>
            </a:prstTxWarp>
            <a:spAutoFit/>
          </a:bodyPr>
          <a:lstStyle/>
          <a:p>
            <a:pPr algn="ctr">
              <a:buFontTx/>
              <a:buChar char="•"/>
            </a:pPr>
            <a:r>
              <a:rPr lang="en-US" sz="2000">
                <a:latin typeface="Comic Sans MS" charset="0"/>
              </a:rPr>
              <a:t> Take-off 1958 UTC (Barbados)</a:t>
            </a:r>
          </a:p>
          <a:p>
            <a:pPr algn="ctr">
              <a:buFontTx/>
              <a:buChar char="•"/>
            </a:pPr>
            <a:r>
              <a:rPr lang="en-US" sz="1800">
                <a:latin typeface="Comic Sans MS" charset="0"/>
              </a:rPr>
              <a:t> 7 hr 7 min mission</a:t>
            </a:r>
            <a:endParaRPr lang="en-US" sz="2000">
              <a:latin typeface="Comic Sans MS" charset="0"/>
            </a:endParaRPr>
          </a:p>
          <a:p>
            <a:pPr algn="ctr">
              <a:buFontTx/>
              <a:buChar char="•"/>
            </a:pPr>
            <a:r>
              <a:rPr lang="en-US" sz="2000">
                <a:latin typeface="Comic Sans MS" charset="0"/>
              </a:rPr>
              <a:t>20 GPS dropsondes launched; 1 fastfall</a:t>
            </a:r>
          </a:p>
        </p:txBody>
      </p:sp>
      <p:pic>
        <p:nvPicPr>
          <p:cNvPr id="2070" name="Picture 22" descr="Hazel:Users:jason:Desktop:DesktopOld:SAL:SAL2009:ana:vis_2km:ana_090814vis.gif">
            <a:hlinkClick r:id="" action="ppaction://media"/>
          </p:cNvPr>
          <p:cNvPicPr/>
          <p:nvPr>
            <a:videoFile r:link="rId1"/>
          </p:nvPr>
        </p:nvPicPr>
        <p:blipFill>
          <a:blip r:embed="rId5"/>
          <a:srcRect/>
          <a:stretch>
            <a:fillRect/>
          </a:stretch>
        </p:blipFill>
        <p:spPr bwMode="auto">
          <a:xfrm>
            <a:off x="1598613" y="1104900"/>
            <a:ext cx="5932487" cy="4649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0" fill="hold"/>
                                        <p:tgtEl>
                                          <p:spTgt spid="2070"/>
                                        </p:tgtEl>
                                      </p:cBhvr>
                                    </p:cmd>
                                  </p:childTnLst>
                                  <p:subTnLst>
                                    <p:set>
                                      <p:cBhvr override="childStyle">
                                        <p:cTn dur="1" fill="hold" display="0" masterRel="nextClick" afterEffect="1"/>
                                        <p:tgtEl>
                                          <p:spTgt spid="207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070"/>
                </p:tgtEl>
              </p:cMediaNode>
            </p:video>
            <p:seq concurrent="1" nextAc="seek">
              <p:cTn id="12" restart="whenNotActive" fill="hold" evtFilter="cancelBubble" nodeType="interactiveSeq">
                <p:stCondLst>
                  <p:cond evt="onClick" delay="0">
                    <p:tgtEl>
                      <p:spTgt spid="207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70"/>
                                        </p:tgtEl>
                                      </p:cBhvr>
                                    </p:cmd>
                                  </p:childTnLst>
                                </p:cTn>
                              </p:par>
                            </p:childTnLst>
                          </p:cTn>
                        </p:par>
                      </p:childTnLst>
                    </p:cTn>
                  </p:par>
                </p:childTnLst>
              </p:cTn>
              <p:nextCondLst>
                <p:cond evt="onClick" delay="0">
                  <p:tgtEl>
                    <p:spTgt spid="207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892976" y="-892969"/>
            <a:ext cx="7358063" cy="1830586"/>
          </a:xfrm>
        </p:spPr>
        <p:txBody>
          <a:bodyPr/>
          <a:lstStyle/>
          <a:p>
            <a:pPr eaLnBrk="1" hangingPunct="1">
              <a:defRPr/>
            </a:pPr>
            <a:r>
              <a:rPr lang="en-US" sz="2500" dirty="0">
                <a:sym typeface="American Typewriter" charset="0"/>
              </a:rPr>
              <a:t>Notes on 080918N2 Bill mission:</a:t>
            </a:r>
          </a:p>
        </p:txBody>
      </p:sp>
      <p:sp>
        <p:nvSpPr>
          <p:cNvPr id="23554" name="Rectangle 2"/>
          <p:cNvSpPr>
            <a:spLocks noGrp="1" noChangeArrowheads="1"/>
          </p:cNvSpPr>
          <p:nvPr>
            <p:ph type="body" idx="1"/>
          </p:nvPr>
        </p:nvSpPr>
        <p:spPr>
          <a:xfrm>
            <a:off x="892976" y="1777008"/>
            <a:ext cx="7358063" cy="4697016"/>
          </a:xfrm>
        </p:spPr>
        <p:txBody>
          <a:bodyPr/>
          <a:lstStyle/>
          <a:p>
            <a:pPr marL="0" indent="0" algn="l" eaLnBrk="1" hangingPunct="1">
              <a:buNone/>
              <a:defRPr/>
            </a:pPr>
            <a:r>
              <a:rPr lang="en-US" dirty="0">
                <a:sym typeface="American Typewriter" charset="0"/>
              </a:rPr>
              <a:t>Dry air on south and west side of storm</a:t>
            </a:r>
          </a:p>
          <a:p>
            <a:pPr marL="0" indent="0" algn="l" eaLnBrk="1" hangingPunct="1">
              <a:buNone/>
              <a:defRPr/>
            </a:pPr>
            <a:endParaRPr lang="en-US" dirty="0">
              <a:sym typeface="American Typewriter" charset="0"/>
            </a:endParaRPr>
          </a:p>
          <a:p>
            <a:pPr marL="0" indent="0" algn="l" eaLnBrk="1" hangingPunct="1">
              <a:buNone/>
              <a:defRPr/>
            </a:pPr>
            <a:r>
              <a:rPr lang="en-US" dirty="0">
                <a:sym typeface="American Typewriter" charset="0"/>
              </a:rPr>
              <a:t>Low-level jet (700 </a:t>
            </a:r>
            <a:r>
              <a:rPr lang="en-US" dirty="0" err="1">
                <a:sym typeface="American Typewriter" charset="0"/>
              </a:rPr>
              <a:t>mb</a:t>
            </a:r>
            <a:r>
              <a:rPr lang="en-US" dirty="0">
                <a:sym typeface="American Typewriter" charset="0"/>
              </a:rPr>
              <a:t>) seen on west side</a:t>
            </a:r>
          </a:p>
          <a:p>
            <a:pPr marL="0" indent="0" algn="l" eaLnBrk="1" hangingPunct="1">
              <a:buNone/>
              <a:defRPr/>
            </a:pPr>
            <a:endParaRPr lang="en-US" dirty="0">
              <a:sym typeface="American Typewriter" charset="0"/>
            </a:endParaRPr>
          </a:p>
          <a:p>
            <a:pPr marL="0" indent="0" algn="l" eaLnBrk="1" hangingPunct="1">
              <a:buNone/>
              <a:defRPr/>
            </a:pPr>
            <a:r>
              <a:rPr lang="en-US" dirty="0">
                <a:sym typeface="American Typewriter" charset="0"/>
              </a:rPr>
              <a:t>Nearby environment well-samples by </a:t>
            </a:r>
            <a:r>
              <a:rPr lang="en-US" dirty="0" err="1">
                <a:sym typeface="American Typewriter" charset="0"/>
              </a:rPr>
              <a:t>sondes</a:t>
            </a:r>
            <a:r>
              <a:rPr lang="en-US" dirty="0">
                <a:sym typeface="American Typewriter" charset="0"/>
              </a:rPr>
              <a:t> on G-IV - inner core by concurrent P3 mission</a:t>
            </a:r>
          </a:p>
          <a:p>
            <a:pPr marL="0" indent="0" algn="l" eaLnBrk="1" hangingPunct="1">
              <a:buNone/>
              <a:defRPr/>
            </a:pPr>
            <a:endParaRPr lang="en-US" dirty="0">
              <a:sym typeface="American Typewriter" charset="0"/>
            </a:endParaRPr>
          </a:p>
          <a:p>
            <a:pPr marL="0" indent="0" algn="l" eaLnBrk="1" hangingPunct="1">
              <a:buNone/>
              <a:defRPr/>
            </a:pPr>
            <a:endParaRPr lang="en-US" dirty="0">
              <a:sym typeface="American Typewriter" charset="0"/>
            </a:endParaRPr>
          </a:p>
          <a:p>
            <a:pPr marL="0" indent="0" algn="l" eaLnBrk="1" hangingPunct="1">
              <a:buNone/>
              <a:defRPr/>
            </a:pPr>
            <a:r>
              <a:rPr lang="en-US" dirty="0">
                <a:sym typeface="American Typewriter" charset="0"/>
              </a:rPr>
              <a:t>Unusually high number of fast fall </a:t>
            </a:r>
            <a:r>
              <a:rPr lang="en-US" dirty="0" err="1">
                <a:sym typeface="American Typewriter" charset="0"/>
              </a:rPr>
              <a:t>sondes</a:t>
            </a:r>
            <a:r>
              <a:rPr lang="en-US" dirty="0">
                <a:sym typeface="American Typewriter" charset="0"/>
              </a:rPr>
              <a:t> and ones with bad PTH</a:t>
            </a:r>
          </a:p>
          <a:p>
            <a:pPr marL="0" indent="0" eaLnBrk="1" hangingPunct="1">
              <a:buNone/>
              <a:defRPr/>
            </a:pPr>
            <a:endParaRPr lang="en-US" dirty="0">
              <a:sym typeface="American Typewriter" charset="0"/>
            </a:endParaRPr>
          </a:p>
          <a:p>
            <a:pPr marL="0" indent="0" eaLnBrk="1" hangingPunct="1">
              <a:buNone/>
              <a:defRPr/>
            </a:pPr>
            <a:endParaRPr lang="en-US" dirty="0">
              <a:sym typeface="American Typewriter"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090819I1 - Rogers</a:t>
            </a:r>
            <a:endParaRPr lang="en-US" dirty="0"/>
          </a:p>
        </p:txBody>
      </p:sp>
      <p:sp>
        <p:nvSpPr>
          <p:cNvPr id="5" name="Content Placeholder 4"/>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lttrk-090819I1.jpg"/>
          <p:cNvPicPr>
            <a:picLocks noChangeAspect="1"/>
          </p:cNvPicPr>
          <p:nvPr/>
        </p:nvPicPr>
        <p:blipFill>
          <a:blip r:embed="rId3"/>
          <a:srcRect/>
          <a:stretch>
            <a:fillRect/>
          </a:stretch>
        </p:blipFill>
        <p:spPr bwMode="auto">
          <a:xfrm>
            <a:off x="1566344" y="609608"/>
            <a:ext cx="6011333" cy="5105401"/>
          </a:xfrm>
          <a:prstGeom prst="rect">
            <a:avLst/>
          </a:prstGeom>
          <a:noFill/>
          <a:ln w="9525">
            <a:noFill/>
            <a:miter lim="800000"/>
            <a:headEnd/>
            <a:tailEnd/>
          </a:ln>
        </p:spPr>
      </p:pic>
      <p:sp>
        <p:nvSpPr>
          <p:cNvPr id="2051" name="TextBox 4"/>
          <p:cNvSpPr txBox="1">
            <a:spLocks noChangeArrowheads="1"/>
          </p:cNvSpPr>
          <p:nvPr/>
        </p:nvSpPr>
        <p:spPr bwMode="auto">
          <a:xfrm>
            <a:off x="1422411" y="6047601"/>
            <a:ext cx="2454059"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1.  Flight plan for 090819I1.</a:t>
            </a:r>
          </a:p>
        </p:txBody>
      </p:sp>
      <p:sp>
        <p:nvSpPr>
          <p:cNvPr id="6" name="Oval 5"/>
          <p:cNvSpPr/>
          <p:nvPr/>
        </p:nvSpPr>
        <p:spPr>
          <a:xfrm>
            <a:off x="6299200" y="1428750"/>
            <a:ext cx="2032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anchor="ctr">
            <a:prstTxWarp prst="textNoShape">
              <a:avLst/>
            </a:prstTxWarp>
          </a:bodyPr>
          <a:lstStyle/>
          <a:p>
            <a:pPr algn="ctr"/>
            <a:endParaRPr lang="en-US">
              <a:solidFill>
                <a:srgbClr val="FFFFFF"/>
              </a:solidFill>
            </a:endParaRPr>
          </a:p>
        </p:txBody>
      </p:sp>
      <p:sp>
        <p:nvSpPr>
          <p:cNvPr id="2053" name="TextBox 6"/>
          <p:cNvSpPr txBox="1">
            <a:spLocks noChangeArrowheads="1"/>
          </p:cNvSpPr>
          <p:nvPr/>
        </p:nvSpPr>
        <p:spPr bwMode="auto">
          <a:xfrm>
            <a:off x="7162800" y="1376366"/>
            <a:ext cx="1612566"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b="1" dirty="0">
                <a:latin typeface="Calibri" pitchFamily="34" charset="0"/>
              </a:rPr>
              <a:t>GPS drop locations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711200" y="304800"/>
            <a:ext cx="7924800" cy="5862935"/>
            <a:chOff x="1295400" y="2895600"/>
            <a:chExt cx="4419600" cy="3886200"/>
          </a:xfrm>
        </p:grpSpPr>
        <p:pic>
          <p:nvPicPr>
            <p:cNvPr id="3078" name="Picture 4" descr="20090819.1600.msg1.x.ir1km.03LBILL.115kts-952mb-183N-556W.100pc.jpg"/>
            <p:cNvPicPr>
              <a:picLocks noChangeAspect="1"/>
            </p:cNvPicPr>
            <p:nvPr/>
          </p:nvPicPr>
          <p:blipFill>
            <a:blip r:embed="rId3"/>
            <a:srcRect l="19955" t="31145" r="37372" b="34512"/>
            <a:stretch>
              <a:fillRect/>
            </a:stretch>
          </p:blipFill>
          <p:spPr bwMode="auto">
            <a:xfrm>
              <a:off x="1295400" y="2895600"/>
              <a:ext cx="4419600" cy="3886200"/>
            </a:xfrm>
            <a:prstGeom prst="rect">
              <a:avLst/>
            </a:prstGeom>
            <a:noFill/>
            <a:ln w="9525">
              <a:noFill/>
              <a:miter lim="800000"/>
              <a:headEnd/>
              <a:tailEnd/>
            </a:ln>
          </p:spPr>
        </p:pic>
        <p:pic>
          <p:nvPicPr>
            <p:cNvPr id="3079" name="Picture 2"/>
            <p:cNvPicPr>
              <a:picLocks noChangeAspect="1" noChangeArrowheads="1"/>
            </p:cNvPicPr>
            <p:nvPr/>
          </p:nvPicPr>
          <p:blipFill>
            <a:blip r:embed="rId4">
              <a:clrChange>
                <a:clrFrom>
                  <a:srgbClr val="FFFFFF"/>
                </a:clrFrom>
                <a:clrTo>
                  <a:srgbClr val="FFFFFF">
                    <a:alpha val="0"/>
                  </a:srgbClr>
                </a:clrTo>
              </a:clrChange>
            </a:blip>
            <a:srcRect l="22292" t="8173" r="24303" b="14551"/>
            <a:stretch>
              <a:fillRect/>
            </a:stretch>
          </p:blipFill>
          <p:spPr bwMode="auto">
            <a:xfrm>
              <a:off x="2051653" y="3004016"/>
              <a:ext cx="3406379" cy="3378070"/>
            </a:xfrm>
            <a:prstGeom prst="rect">
              <a:avLst/>
            </a:prstGeom>
            <a:noFill/>
            <a:ln w="9525">
              <a:noFill/>
              <a:miter lim="800000"/>
              <a:headEnd/>
              <a:tailEnd/>
            </a:ln>
          </p:spPr>
        </p:pic>
      </p:grpSp>
      <p:pic>
        <p:nvPicPr>
          <p:cNvPr id="3075" name="Picture 10" descr="20090819.1600.msg1.x.ir1km.03LBILL.115kts-952mb-183N-556W.100pc.jpg"/>
          <p:cNvPicPr>
            <a:picLocks noChangeAspect="1"/>
          </p:cNvPicPr>
          <p:nvPr/>
        </p:nvPicPr>
        <p:blipFill>
          <a:blip r:embed="rId3"/>
          <a:srcRect t="96667" r="24445"/>
          <a:stretch>
            <a:fillRect/>
          </a:stretch>
        </p:blipFill>
        <p:spPr bwMode="auto">
          <a:xfrm>
            <a:off x="719667" y="5536406"/>
            <a:ext cx="6908800" cy="171450"/>
          </a:xfrm>
          <a:prstGeom prst="rect">
            <a:avLst/>
          </a:prstGeom>
          <a:noFill/>
          <a:ln w="9525">
            <a:noFill/>
            <a:miter lim="800000"/>
            <a:headEnd/>
            <a:tailEnd/>
          </a:ln>
        </p:spPr>
      </p:pic>
      <p:sp>
        <p:nvSpPr>
          <p:cNvPr id="3076" name="TextBox 13"/>
          <p:cNvSpPr txBox="1">
            <a:spLocks noChangeArrowheads="1"/>
          </p:cNvSpPr>
          <p:nvPr/>
        </p:nvSpPr>
        <p:spPr bwMode="auto">
          <a:xfrm>
            <a:off x="820688" y="533400"/>
            <a:ext cx="1253147" cy="373659"/>
          </a:xfrm>
          <a:prstGeom prst="rect">
            <a:avLst/>
          </a:prstGeom>
          <a:noFill/>
          <a:ln w="9525">
            <a:noFill/>
            <a:miter lim="800000"/>
            <a:headEnd/>
            <a:tailEnd/>
          </a:ln>
        </p:spPr>
        <p:txBody>
          <a:bodyPr wrap="none" lIns="91402" tIns="45702" rIns="91402" bIns="45702">
            <a:prstTxWarp prst="textNoShape">
              <a:avLst/>
            </a:prstTxWarp>
            <a:spAutoFit/>
          </a:bodyPr>
          <a:lstStyle/>
          <a:p>
            <a:r>
              <a:rPr lang="en-US">
                <a:latin typeface="Calibri" pitchFamily="34" charset="0"/>
              </a:rPr>
              <a:t>1600 UTC</a:t>
            </a:r>
          </a:p>
        </p:txBody>
      </p:sp>
      <p:sp>
        <p:nvSpPr>
          <p:cNvPr id="3077" name="TextBox 14"/>
          <p:cNvSpPr txBox="1">
            <a:spLocks noChangeArrowheads="1"/>
          </p:cNvSpPr>
          <p:nvPr/>
        </p:nvSpPr>
        <p:spPr bwMode="auto">
          <a:xfrm>
            <a:off x="508000" y="6167739"/>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2.  Actual storm-relative flight track with flight-level winds overlain (barbs,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plotted over GOES infrared image valid 1600 UTC August 19.</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20090819.1345.goes12.x.vis1km_high.03LBILL.115kts-952mb-183N-556W.100pc.jpg"/>
          <p:cNvPicPr>
            <a:picLocks noChangeAspect="1"/>
          </p:cNvPicPr>
          <p:nvPr/>
        </p:nvPicPr>
        <p:blipFill>
          <a:blip r:embed="rId3"/>
          <a:srcRect/>
          <a:stretch>
            <a:fillRect/>
          </a:stretch>
        </p:blipFill>
        <p:spPr bwMode="auto">
          <a:xfrm>
            <a:off x="1117600" y="304800"/>
            <a:ext cx="7518400" cy="6172200"/>
          </a:xfrm>
          <a:prstGeom prst="rect">
            <a:avLst/>
          </a:prstGeom>
          <a:noFill/>
          <a:ln w="9525">
            <a:noFill/>
            <a:miter lim="800000"/>
            <a:headEnd/>
            <a:tailEnd/>
          </a:ln>
        </p:spPr>
      </p:pic>
      <p:sp>
        <p:nvSpPr>
          <p:cNvPr id="4099" name="TextBox 2"/>
          <p:cNvSpPr txBox="1">
            <a:spLocks noChangeArrowheads="1"/>
          </p:cNvSpPr>
          <p:nvPr/>
        </p:nvSpPr>
        <p:spPr bwMode="auto">
          <a:xfrm>
            <a:off x="508000" y="6477000"/>
            <a:ext cx="8128000" cy="276999"/>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3.  1-km GOES visible image valid 1345 UTC August 19.</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3497873" y="73231"/>
            <a:ext cx="1302735" cy="307777"/>
          </a:xfrm>
          <a:prstGeom prst="rect">
            <a:avLst/>
          </a:prstGeom>
          <a:noFill/>
          <a:ln w="9525">
            <a:noFill/>
            <a:miter lim="800000"/>
            <a:headEnd/>
            <a:tailEnd/>
          </a:ln>
        </p:spPr>
        <p:txBody>
          <a:bodyPr wrap="none" lIns="91402" tIns="45702" rIns="91402" bIns="45702">
            <a:prstTxWarp prst="textNoShape">
              <a:avLst/>
            </a:prstTxWarp>
            <a:spAutoFit/>
          </a:bodyPr>
          <a:lstStyle/>
          <a:p>
            <a:r>
              <a:rPr lang="en-US" sz="1400" dirty="0">
                <a:ea typeface="Arial" pitchFamily="-65" charset="0"/>
                <a:cs typeface="Arial" pitchFamily="-65" charset="0"/>
              </a:rPr>
              <a:t>1039Z Aug 19</a:t>
            </a:r>
          </a:p>
        </p:txBody>
      </p:sp>
      <p:pic>
        <p:nvPicPr>
          <p:cNvPr id="5123" name="Picture 3"/>
          <p:cNvPicPr>
            <a:picLocks noChangeAspect="1" noChangeArrowheads="1"/>
          </p:cNvPicPr>
          <p:nvPr/>
        </p:nvPicPr>
        <p:blipFill>
          <a:blip r:embed="rId3"/>
          <a:srcRect l="13641" r="7167"/>
          <a:stretch>
            <a:fillRect/>
          </a:stretch>
        </p:blipFill>
        <p:spPr bwMode="auto">
          <a:xfrm>
            <a:off x="2286000" y="3565922"/>
            <a:ext cx="3886200" cy="2606279"/>
          </a:xfrm>
          <a:prstGeom prst="rect">
            <a:avLst/>
          </a:prstGeom>
          <a:noFill/>
          <a:ln w="9525">
            <a:noFill/>
            <a:miter lim="800000"/>
            <a:headEnd/>
            <a:tailEnd/>
          </a:ln>
        </p:spPr>
      </p:pic>
      <p:pic>
        <p:nvPicPr>
          <p:cNvPr id="5124" name="Picture 4"/>
          <p:cNvPicPr>
            <a:picLocks noChangeAspect="1" noChangeArrowheads="1"/>
          </p:cNvPicPr>
          <p:nvPr/>
        </p:nvPicPr>
        <p:blipFill>
          <a:blip r:embed="rId4"/>
          <a:srcRect l="13922" r="7446"/>
          <a:stretch>
            <a:fillRect/>
          </a:stretch>
        </p:blipFill>
        <p:spPr bwMode="auto">
          <a:xfrm>
            <a:off x="2286000" y="400054"/>
            <a:ext cx="3886200" cy="2606279"/>
          </a:xfrm>
          <a:prstGeom prst="rect">
            <a:avLst/>
          </a:prstGeom>
          <a:noFill/>
          <a:ln w="9525">
            <a:noFill/>
            <a:miter lim="800000"/>
            <a:headEnd/>
            <a:tailEnd/>
          </a:ln>
        </p:spPr>
      </p:pic>
      <p:sp>
        <p:nvSpPr>
          <p:cNvPr id="5125" name="TextBox 5"/>
          <p:cNvSpPr txBox="1">
            <a:spLocks noChangeArrowheads="1"/>
          </p:cNvSpPr>
          <p:nvPr/>
        </p:nvSpPr>
        <p:spPr bwMode="auto">
          <a:xfrm>
            <a:off x="3276600" y="3265895"/>
            <a:ext cx="1289410" cy="307777"/>
          </a:xfrm>
          <a:prstGeom prst="rect">
            <a:avLst/>
          </a:prstGeom>
          <a:noFill/>
          <a:ln w="9525">
            <a:noFill/>
            <a:miter lim="800000"/>
            <a:headEnd/>
            <a:tailEnd/>
          </a:ln>
        </p:spPr>
        <p:txBody>
          <a:bodyPr wrap="none" lIns="91402" tIns="45702" rIns="91402" bIns="45702">
            <a:prstTxWarp prst="textNoShape">
              <a:avLst/>
            </a:prstTxWarp>
            <a:spAutoFit/>
          </a:bodyPr>
          <a:lstStyle/>
          <a:p>
            <a:r>
              <a:rPr lang="en-US" sz="1400" dirty="0">
                <a:ea typeface="Arial" pitchFamily="-65" charset="0"/>
                <a:cs typeface="Arial" pitchFamily="-65" charset="0"/>
              </a:rPr>
              <a:t>1141Z Aug 19</a:t>
            </a:r>
          </a:p>
        </p:txBody>
      </p:sp>
      <p:sp>
        <p:nvSpPr>
          <p:cNvPr id="5126" name="TextBox 6"/>
          <p:cNvSpPr txBox="1">
            <a:spLocks noChangeArrowheads="1"/>
          </p:cNvSpPr>
          <p:nvPr/>
        </p:nvSpPr>
        <p:spPr bwMode="auto">
          <a:xfrm>
            <a:off x="508000" y="6400806"/>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4.  Reflectivity (</a:t>
            </a:r>
            <a:r>
              <a:rPr lang="en-US" sz="1200" i="1" dirty="0" err="1">
                <a:latin typeface="Times New Roman" pitchFamily="-65" charset="0"/>
                <a:ea typeface="Times New Roman" pitchFamily="-65" charset="0"/>
                <a:cs typeface="Times New Roman" pitchFamily="-65" charset="0"/>
              </a:rPr>
              <a:t>dBZ</a:t>
            </a:r>
            <a:r>
              <a:rPr lang="en-US" sz="1200" i="1" dirty="0">
                <a:latin typeface="Times New Roman" pitchFamily="-65" charset="0"/>
                <a:ea typeface="Times New Roman" pitchFamily="-65" charset="0"/>
                <a:cs typeface="Times New Roman" pitchFamily="-65" charset="0"/>
              </a:rPr>
              <a:t>) measured from tail Doppler radar at 3 km altitude for radar legs centered at (a) 1039 UTC and (</a:t>
            </a:r>
            <a:r>
              <a:rPr lang="en-US" sz="1200" i="1" dirty="0" err="1">
                <a:latin typeface="Times New Roman" pitchFamily="-65" charset="0"/>
                <a:ea typeface="Times New Roman" pitchFamily="-65" charset="0"/>
                <a:cs typeface="Times New Roman" pitchFamily="-65" charset="0"/>
              </a:rPr>
              <a:t>b</a:t>
            </a:r>
            <a:r>
              <a:rPr lang="en-US" sz="1200" i="1" dirty="0">
                <a:latin typeface="Times New Roman" pitchFamily="-65" charset="0"/>
                <a:ea typeface="Times New Roman" pitchFamily="-65" charset="0"/>
                <a:cs typeface="Times New Roman" pitchFamily="-65" charset="0"/>
              </a:rPr>
              <a:t>) 1141 UTC August 19. </a:t>
            </a:r>
          </a:p>
        </p:txBody>
      </p:sp>
      <p:sp>
        <p:nvSpPr>
          <p:cNvPr id="5127" name="TextBox 7"/>
          <p:cNvSpPr txBox="1">
            <a:spLocks noChangeArrowheads="1"/>
          </p:cNvSpPr>
          <p:nvPr/>
        </p:nvSpPr>
        <p:spPr bwMode="auto">
          <a:xfrm>
            <a:off x="3894678" y="3028953"/>
            <a:ext cx="355461"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a:t>
            </a:r>
          </a:p>
        </p:txBody>
      </p:sp>
      <p:sp>
        <p:nvSpPr>
          <p:cNvPr id="5128" name="TextBox 8"/>
          <p:cNvSpPr txBox="1">
            <a:spLocks noChangeArrowheads="1"/>
          </p:cNvSpPr>
          <p:nvPr/>
        </p:nvSpPr>
        <p:spPr bwMode="auto">
          <a:xfrm>
            <a:off x="3962401" y="6200004"/>
            <a:ext cx="364025"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b</a:t>
            </a:r>
            <a:r>
              <a:rPr lang="en-US" sz="1200" dirty="0">
                <a:latin typeface="Times New Roman" pitchFamily="-65" charset="0"/>
                <a:ea typeface="Times New Roman" pitchFamily="-65" charset="0"/>
                <a:cs typeface="Times New Roman" pitchFamily="-65" charset="0"/>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850-200shear_03Z19Aug.gif"/>
          <p:cNvPicPr>
            <a:picLocks noChangeAspect="1"/>
          </p:cNvPicPr>
          <p:nvPr/>
        </p:nvPicPr>
        <p:blipFill>
          <a:blip r:embed="rId3"/>
          <a:srcRect/>
          <a:stretch>
            <a:fillRect/>
          </a:stretch>
        </p:blipFill>
        <p:spPr bwMode="auto">
          <a:xfrm>
            <a:off x="2313517" y="4171950"/>
            <a:ext cx="4392083" cy="1714500"/>
          </a:xfrm>
          <a:prstGeom prst="rect">
            <a:avLst/>
          </a:prstGeom>
          <a:noFill/>
          <a:ln w="9525">
            <a:noFill/>
            <a:miter lim="800000"/>
            <a:headEnd/>
            <a:tailEnd/>
          </a:ln>
        </p:spPr>
      </p:pic>
      <p:pic>
        <p:nvPicPr>
          <p:cNvPr id="6147" name="Picture 2" descr="LLwinds_03Z19Aug.gif"/>
          <p:cNvPicPr>
            <a:picLocks noChangeAspect="1"/>
          </p:cNvPicPr>
          <p:nvPr/>
        </p:nvPicPr>
        <p:blipFill>
          <a:blip r:embed="rId4"/>
          <a:srcRect/>
          <a:stretch>
            <a:fillRect/>
          </a:stretch>
        </p:blipFill>
        <p:spPr bwMode="auto">
          <a:xfrm>
            <a:off x="2313517" y="2171700"/>
            <a:ext cx="4392083" cy="1714500"/>
          </a:xfrm>
          <a:prstGeom prst="rect">
            <a:avLst/>
          </a:prstGeom>
          <a:noFill/>
          <a:ln w="9525">
            <a:noFill/>
            <a:miter lim="800000"/>
            <a:headEnd/>
            <a:tailEnd/>
          </a:ln>
        </p:spPr>
      </p:pic>
      <p:pic>
        <p:nvPicPr>
          <p:cNvPr id="6148" name="Picture 3" descr="ULwinds_03Z19Aug.gif"/>
          <p:cNvPicPr>
            <a:picLocks noChangeAspect="1"/>
          </p:cNvPicPr>
          <p:nvPr/>
        </p:nvPicPr>
        <p:blipFill>
          <a:blip r:embed="rId5"/>
          <a:srcRect/>
          <a:stretch>
            <a:fillRect/>
          </a:stretch>
        </p:blipFill>
        <p:spPr bwMode="auto">
          <a:xfrm>
            <a:off x="2313517" y="152400"/>
            <a:ext cx="4392083" cy="1714500"/>
          </a:xfrm>
          <a:prstGeom prst="rect">
            <a:avLst/>
          </a:prstGeom>
          <a:noFill/>
          <a:ln w="9525">
            <a:noFill/>
            <a:miter lim="800000"/>
            <a:headEnd/>
            <a:tailEnd/>
          </a:ln>
        </p:spPr>
      </p:pic>
      <p:sp>
        <p:nvSpPr>
          <p:cNvPr id="6149" name="TextBox 4"/>
          <p:cNvSpPr txBox="1">
            <a:spLocks noChangeArrowheads="1"/>
          </p:cNvSpPr>
          <p:nvPr/>
        </p:nvSpPr>
        <p:spPr bwMode="auto">
          <a:xfrm>
            <a:off x="4258745" y="1850233"/>
            <a:ext cx="355461"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a:t>
            </a:r>
          </a:p>
        </p:txBody>
      </p:sp>
      <p:sp>
        <p:nvSpPr>
          <p:cNvPr id="6150" name="TextBox 5"/>
          <p:cNvSpPr txBox="1">
            <a:spLocks noChangeArrowheads="1"/>
          </p:cNvSpPr>
          <p:nvPr/>
        </p:nvSpPr>
        <p:spPr bwMode="auto">
          <a:xfrm>
            <a:off x="4311653" y="3886206"/>
            <a:ext cx="364025"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b</a:t>
            </a:r>
            <a:r>
              <a:rPr lang="en-US" sz="1200" dirty="0">
                <a:latin typeface="Times New Roman" pitchFamily="-65" charset="0"/>
                <a:ea typeface="Times New Roman" pitchFamily="-65" charset="0"/>
                <a:cs typeface="Times New Roman" pitchFamily="-65" charset="0"/>
              </a:rPr>
              <a:t>)</a:t>
            </a:r>
          </a:p>
        </p:txBody>
      </p:sp>
      <p:sp>
        <p:nvSpPr>
          <p:cNvPr id="6151" name="TextBox 6"/>
          <p:cNvSpPr txBox="1">
            <a:spLocks noChangeArrowheads="1"/>
          </p:cNvSpPr>
          <p:nvPr/>
        </p:nvSpPr>
        <p:spPr bwMode="auto">
          <a:xfrm>
            <a:off x="4313774" y="5886456"/>
            <a:ext cx="355384"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c</a:t>
            </a:r>
            <a:r>
              <a:rPr lang="en-US" sz="1200" dirty="0">
                <a:latin typeface="Times New Roman" pitchFamily="-65" charset="0"/>
                <a:ea typeface="Times New Roman" pitchFamily="-65" charset="0"/>
                <a:cs typeface="Times New Roman" pitchFamily="-65" charset="0"/>
              </a:rPr>
              <a:t>)</a:t>
            </a:r>
          </a:p>
        </p:txBody>
      </p:sp>
      <p:sp>
        <p:nvSpPr>
          <p:cNvPr id="6152" name="TextBox 7"/>
          <p:cNvSpPr txBox="1">
            <a:spLocks noChangeArrowheads="1"/>
          </p:cNvSpPr>
          <p:nvPr/>
        </p:nvSpPr>
        <p:spPr bwMode="auto">
          <a:xfrm>
            <a:off x="508000" y="6229356"/>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5.  (a) CIMSS-derived upper-level cloud-drift vectors valid 0300 UTC August 19; (</a:t>
            </a:r>
            <a:r>
              <a:rPr lang="en-US" sz="1200" i="1" dirty="0" err="1">
                <a:latin typeface="Times New Roman" pitchFamily="-65" charset="0"/>
                <a:ea typeface="Times New Roman" pitchFamily="-65" charset="0"/>
                <a:cs typeface="Times New Roman" pitchFamily="-65" charset="0"/>
              </a:rPr>
              <a:t>b</a:t>
            </a:r>
            <a:r>
              <a:rPr lang="en-US" sz="1200" i="1" dirty="0">
                <a:latin typeface="Times New Roman" pitchFamily="-65" charset="0"/>
                <a:ea typeface="Times New Roman" pitchFamily="-65" charset="0"/>
                <a:cs typeface="Times New Roman" pitchFamily="-65" charset="0"/>
              </a:rPr>
              <a:t>) CIMSS-derived lower-level cloud-drift vectors valid 0300 UTC August 19; (</a:t>
            </a:r>
            <a:r>
              <a:rPr lang="en-US" sz="1200" i="1" dirty="0" err="1">
                <a:latin typeface="Times New Roman" pitchFamily="-65" charset="0"/>
                <a:ea typeface="Times New Roman" pitchFamily="-65" charset="0"/>
                <a:cs typeface="Times New Roman" pitchFamily="-65" charset="0"/>
              </a:rPr>
              <a:t>c</a:t>
            </a:r>
            <a:r>
              <a:rPr lang="en-US" sz="1200" i="1" dirty="0">
                <a:latin typeface="Times New Roman" pitchFamily="-65" charset="0"/>
                <a:ea typeface="Times New Roman" pitchFamily="-65" charset="0"/>
                <a:cs typeface="Times New Roman" pitchFamily="-65" charset="0"/>
              </a:rPr>
              <a:t>) CIMSS-derived 850-200 </a:t>
            </a:r>
            <a:r>
              <a:rPr lang="en-US" sz="1200" i="1" dirty="0" err="1">
                <a:latin typeface="Times New Roman" pitchFamily="-65" charset="0"/>
                <a:ea typeface="Times New Roman" pitchFamily="-65" charset="0"/>
                <a:cs typeface="Times New Roman" pitchFamily="-65" charset="0"/>
              </a:rPr>
              <a:t>hPa</a:t>
            </a:r>
            <a:r>
              <a:rPr lang="en-US" sz="1200" i="1" dirty="0">
                <a:latin typeface="Times New Roman" pitchFamily="-65" charset="0"/>
                <a:ea typeface="Times New Roman" pitchFamily="-65" charset="0"/>
                <a:cs typeface="Times New Roman" pitchFamily="-65" charset="0"/>
              </a:rPr>
              <a:t> vertical shear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valid 0300 UTC August 19.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l="10307" r="6863"/>
          <a:stretch>
            <a:fillRect/>
          </a:stretch>
        </p:blipFill>
        <p:spPr bwMode="auto">
          <a:xfrm>
            <a:off x="2438400" y="381000"/>
            <a:ext cx="4648200" cy="2743200"/>
          </a:xfrm>
          <a:prstGeom prst="rect">
            <a:avLst/>
          </a:prstGeom>
          <a:noFill/>
          <a:ln w="9525">
            <a:noFill/>
            <a:miter lim="800000"/>
            <a:headEnd/>
            <a:tailEnd/>
          </a:ln>
        </p:spPr>
      </p:pic>
      <p:pic>
        <p:nvPicPr>
          <p:cNvPr id="7171" name="Picture 3"/>
          <p:cNvPicPr>
            <a:picLocks noChangeAspect="1" noChangeArrowheads="1"/>
          </p:cNvPicPr>
          <p:nvPr/>
        </p:nvPicPr>
        <p:blipFill>
          <a:blip r:embed="rId4"/>
          <a:srcRect l="10307" r="6863"/>
          <a:stretch>
            <a:fillRect/>
          </a:stretch>
        </p:blipFill>
        <p:spPr bwMode="auto">
          <a:xfrm>
            <a:off x="2438400" y="3581400"/>
            <a:ext cx="4648200" cy="2743200"/>
          </a:xfrm>
          <a:prstGeom prst="rect">
            <a:avLst/>
          </a:prstGeom>
          <a:noFill/>
          <a:ln w="9525">
            <a:noFill/>
            <a:miter lim="800000"/>
            <a:headEnd/>
            <a:tailEnd/>
          </a:ln>
        </p:spPr>
      </p:pic>
      <p:sp>
        <p:nvSpPr>
          <p:cNvPr id="7172" name="TextBox 3"/>
          <p:cNvSpPr txBox="1">
            <a:spLocks noChangeArrowheads="1"/>
          </p:cNvSpPr>
          <p:nvPr/>
        </p:nvSpPr>
        <p:spPr bwMode="auto">
          <a:xfrm>
            <a:off x="508000" y="6454382"/>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6.  Wind speed (</a:t>
            </a:r>
            <a:r>
              <a:rPr lang="en-US" sz="1200" i="1" dirty="0" err="1">
                <a:latin typeface="Times New Roman" pitchFamily="-65" charset="0"/>
                <a:ea typeface="Times New Roman" pitchFamily="-65" charset="0"/>
                <a:cs typeface="Times New Roman" pitchFamily="-65" charset="0"/>
              </a:rPr>
              <a:t>m/s</a:t>
            </a:r>
            <a:r>
              <a:rPr lang="en-US" sz="1200" i="1" dirty="0">
                <a:latin typeface="Times New Roman" pitchFamily="-65" charset="0"/>
                <a:ea typeface="Times New Roman" pitchFamily="-65" charset="0"/>
                <a:cs typeface="Times New Roman" pitchFamily="-65" charset="0"/>
              </a:rPr>
              <a:t>) measured from tail Doppler radar at 1 km altitude for radar legs centered at (a) 1039 UTC and (</a:t>
            </a:r>
            <a:r>
              <a:rPr lang="en-US" sz="1200" i="1" dirty="0" err="1">
                <a:latin typeface="Times New Roman" pitchFamily="-65" charset="0"/>
                <a:ea typeface="Times New Roman" pitchFamily="-65" charset="0"/>
                <a:cs typeface="Times New Roman" pitchFamily="-65" charset="0"/>
              </a:rPr>
              <a:t>b</a:t>
            </a:r>
            <a:r>
              <a:rPr lang="en-US" sz="1200" i="1" dirty="0">
                <a:latin typeface="Times New Roman" pitchFamily="-65" charset="0"/>
                <a:ea typeface="Times New Roman" pitchFamily="-65" charset="0"/>
                <a:cs typeface="Times New Roman" pitchFamily="-65" charset="0"/>
              </a:rPr>
              <a:t>) 1141 UTC August 19. </a:t>
            </a:r>
          </a:p>
        </p:txBody>
      </p:sp>
      <p:sp>
        <p:nvSpPr>
          <p:cNvPr id="7173" name="TextBox 4"/>
          <p:cNvSpPr txBox="1">
            <a:spLocks noChangeArrowheads="1"/>
          </p:cNvSpPr>
          <p:nvPr/>
        </p:nvSpPr>
        <p:spPr bwMode="auto">
          <a:xfrm>
            <a:off x="4470410" y="3038477"/>
            <a:ext cx="355461"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a:t>
            </a:r>
          </a:p>
        </p:txBody>
      </p:sp>
      <p:sp>
        <p:nvSpPr>
          <p:cNvPr id="7174" name="TextBox 5"/>
          <p:cNvSpPr txBox="1">
            <a:spLocks noChangeArrowheads="1"/>
          </p:cNvSpPr>
          <p:nvPr/>
        </p:nvSpPr>
        <p:spPr bwMode="auto">
          <a:xfrm>
            <a:off x="4493687" y="6229356"/>
            <a:ext cx="364025"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b</a:t>
            </a:r>
            <a:r>
              <a:rPr lang="en-US" sz="1200" dirty="0">
                <a:latin typeface="Times New Roman" pitchFamily="-65" charset="0"/>
                <a:ea typeface="Times New Roman" pitchFamily="-65" charset="0"/>
                <a:cs typeface="Times New Roman" pitchFamily="-65" charset="0"/>
              </a:rPr>
              <a:t>)</a:t>
            </a:r>
          </a:p>
        </p:txBody>
      </p:sp>
      <p:sp>
        <p:nvSpPr>
          <p:cNvPr id="7175" name="TextBox 6"/>
          <p:cNvSpPr txBox="1">
            <a:spLocks noChangeArrowheads="1"/>
          </p:cNvSpPr>
          <p:nvPr/>
        </p:nvSpPr>
        <p:spPr bwMode="auto">
          <a:xfrm>
            <a:off x="3706295" y="65495"/>
            <a:ext cx="1302735" cy="307777"/>
          </a:xfrm>
          <a:prstGeom prst="rect">
            <a:avLst/>
          </a:prstGeom>
          <a:noFill/>
          <a:ln w="9525">
            <a:noFill/>
            <a:miter lim="800000"/>
            <a:headEnd/>
            <a:tailEnd/>
          </a:ln>
        </p:spPr>
        <p:txBody>
          <a:bodyPr wrap="none" lIns="91402" tIns="45702" rIns="91402" bIns="45702">
            <a:prstTxWarp prst="textNoShape">
              <a:avLst/>
            </a:prstTxWarp>
            <a:spAutoFit/>
          </a:bodyPr>
          <a:lstStyle/>
          <a:p>
            <a:r>
              <a:rPr lang="en-US" sz="1400" dirty="0">
                <a:ea typeface="Arial" pitchFamily="-65" charset="0"/>
                <a:cs typeface="Arial" pitchFamily="-65" charset="0"/>
              </a:rPr>
              <a:t>1039Z Aug 19</a:t>
            </a:r>
          </a:p>
        </p:txBody>
      </p:sp>
      <p:sp>
        <p:nvSpPr>
          <p:cNvPr id="7176" name="TextBox 7"/>
          <p:cNvSpPr txBox="1">
            <a:spLocks noChangeArrowheads="1"/>
          </p:cNvSpPr>
          <p:nvPr/>
        </p:nvSpPr>
        <p:spPr bwMode="auto">
          <a:xfrm>
            <a:off x="3797302" y="3264704"/>
            <a:ext cx="1289410" cy="307777"/>
          </a:xfrm>
          <a:prstGeom prst="rect">
            <a:avLst/>
          </a:prstGeom>
          <a:noFill/>
          <a:ln w="9525">
            <a:noFill/>
            <a:miter lim="800000"/>
            <a:headEnd/>
            <a:tailEnd/>
          </a:ln>
        </p:spPr>
        <p:txBody>
          <a:bodyPr wrap="none" lIns="91402" tIns="45702" rIns="91402" bIns="45702">
            <a:prstTxWarp prst="textNoShape">
              <a:avLst/>
            </a:prstTxWarp>
            <a:spAutoFit/>
          </a:bodyPr>
          <a:lstStyle/>
          <a:p>
            <a:r>
              <a:rPr lang="en-US" sz="1400" dirty="0">
                <a:ea typeface="Arial" pitchFamily="-65" charset="0"/>
                <a:cs typeface="Arial" pitchFamily="-65" charset="0"/>
              </a:rPr>
              <a:t>1141Z Aug 19</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819-SF-FL.jpg"/>
          <p:cNvPicPr>
            <a:picLocks noChangeAspect="1"/>
          </p:cNvPicPr>
          <p:nvPr/>
        </p:nvPicPr>
        <p:blipFill>
          <a:blip r:embed="rId3"/>
          <a:srcRect/>
          <a:stretch>
            <a:fillRect/>
          </a:stretch>
        </p:blipFill>
        <p:spPr bwMode="auto">
          <a:xfrm>
            <a:off x="2971808" y="400053"/>
            <a:ext cx="3768409" cy="2841026"/>
          </a:xfrm>
          <a:prstGeom prst="rect">
            <a:avLst/>
          </a:prstGeom>
          <a:noFill/>
          <a:ln w="9525">
            <a:noFill/>
            <a:miter lim="800000"/>
            <a:headEnd/>
            <a:tailEnd/>
          </a:ln>
        </p:spPr>
      </p:pic>
      <p:pic>
        <p:nvPicPr>
          <p:cNvPr id="8195" name="Picture 2" descr="819-reduct.jpg"/>
          <p:cNvPicPr>
            <a:picLocks noChangeAspect="1"/>
          </p:cNvPicPr>
          <p:nvPr/>
        </p:nvPicPr>
        <p:blipFill>
          <a:blip r:embed="rId4"/>
          <a:srcRect/>
          <a:stretch>
            <a:fillRect/>
          </a:stretch>
        </p:blipFill>
        <p:spPr bwMode="auto">
          <a:xfrm>
            <a:off x="2971801" y="3450431"/>
            <a:ext cx="3768408" cy="2569369"/>
          </a:xfrm>
          <a:prstGeom prst="rect">
            <a:avLst/>
          </a:prstGeom>
          <a:noFill/>
          <a:ln w="9525">
            <a:noFill/>
            <a:miter lim="800000"/>
            <a:headEnd/>
            <a:tailEnd/>
          </a:ln>
        </p:spPr>
      </p:pic>
      <p:sp>
        <p:nvSpPr>
          <p:cNvPr id="8196" name="TextBox 3"/>
          <p:cNvSpPr txBox="1">
            <a:spLocks noChangeArrowheads="1"/>
          </p:cNvSpPr>
          <p:nvPr/>
        </p:nvSpPr>
        <p:spPr bwMode="auto">
          <a:xfrm>
            <a:off x="1828808" y="1447800"/>
            <a:ext cx="355461"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a:t>
            </a:r>
          </a:p>
        </p:txBody>
      </p:sp>
      <p:sp>
        <p:nvSpPr>
          <p:cNvPr id="8197" name="TextBox 4"/>
          <p:cNvSpPr txBox="1">
            <a:spLocks noChangeArrowheads="1"/>
          </p:cNvSpPr>
          <p:nvPr/>
        </p:nvSpPr>
        <p:spPr bwMode="auto">
          <a:xfrm>
            <a:off x="2002215" y="4509700"/>
            <a:ext cx="364025"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b</a:t>
            </a:r>
            <a:r>
              <a:rPr lang="en-US" sz="1200" dirty="0">
                <a:latin typeface="Times New Roman" pitchFamily="-65" charset="0"/>
                <a:ea typeface="Times New Roman" pitchFamily="-65" charset="0"/>
                <a:cs typeface="Times New Roman" pitchFamily="-65" charset="0"/>
              </a:rPr>
              <a:t>)</a:t>
            </a:r>
          </a:p>
        </p:txBody>
      </p:sp>
      <p:sp>
        <p:nvSpPr>
          <p:cNvPr id="8198" name="TextBox 5"/>
          <p:cNvSpPr txBox="1">
            <a:spLocks noChangeArrowheads="1"/>
          </p:cNvSpPr>
          <p:nvPr/>
        </p:nvSpPr>
        <p:spPr bwMode="auto">
          <a:xfrm>
            <a:off x="508000" y="6282932"/>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7.  (a) Peak flight-level (top number,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and SFMR (bottom number,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wind speed  for each radial leg; (</a:t>
            </a:r>
            <a:r>
              <a:rPr lang="en-US" sz="1200" i="1" dirty="0" err="1">
                <a:latin typeface="Times New Roman" pitchFamily="-65" charset="0"/>
                <a:ea typeface="Times New Roman" pitchFamily="-65" charset="0"/>
                <a:cs typeface="Times New Roman" pitchFamily="-65" charset="0"/>
              </a:rPr>
              <a:t>b</a:t>
            </a:r>
            <a:r>
              <a:rPr lang="en-US" sz="1200" i="1" dirty="0">
                <a:latin typeface="Times New Roman" pitchFamily="-65" charset="0"/>
                <a:ea typeface="Times New Roman" pitchFamily="-65" charset="0"/>
                <a:cs typeface="Times New Roman" pitchFamily="-65" charset="0"/>
              </a:rPr>
              <a:t>) Ratio of peak SFMR to flight-level wind speeds for each radial leg.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090819I2 - </a:t>
            </a:r>
            <a:r>
              <a:rPr lang="en-US" dirty="0" err="1" smtClean="0"/>
              <a:t>Cione</a:t>
            </a:r>
            <a:endParaRPr lang="en-US" dirty="0"/>
          </a:p>
        </p:txBody>
      </p:sp>
      <p:graphicFrame>
        <p:nvGraphicFramePr>
          <p:cNvPr id="196610" name="Object 2"/>
          <p:cNvGraphicFramePr>
            <a:graphicFrameLocks noChangeAspect="1"/>
          </p:cNvGraphicFramePr>
          <p:nvPr/>
        </p:nvGraphicFramePr>
        <p:xfrm>
          <a:off x="2074072" y="1418035"/>
          <a:ext cx="6993728" cy="5058965"/>
        </p:xfrm>
        <a:graphic>
          <a:graphicData uri="http://schemas.openxmlformats.org/presentationml/2006/ole">
            <p:oleObj spid="_x0000_s196610" name="Document" r:id="rId3" imgW="5943600" imgH="4300728" progId="Word.Document.8">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20090815"/>
          <p:cNvPicPr>
            <a:picLocks noChangeAspect="1" noChangeArrowheads="1"/>
          </p:cNvPicPr>
          <p:nvPr/>
        </p:nvPicPr>
        <p:blipFill>
          <a:blip r:embed="rId3"/>
          <a:srcRect/>
          <a:stretch>
            <a:fillRect/>
          </a:stretch>
        </p:blipFill>
        <p:spPr bwMode="auto">
          <a:xfrm>
            <a:off x="379413" y="685800"/>
            <a:ext cx="8391525" cy="5943600"/>
          </a:xfrm>
          <a:prstGeom prst="rect">
            <a:avLst/>
          </a:prstGeom>
          <a:noFill/>
        </p:spPr>
      </p:pic>
      <p:sp>
        <p:nvSpPr>
          <p:cNvPr id="36867" name="Text Box 3"/>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Deep Layer Steering</a:t>
            </a:r>
          </a:p>
        </p:txBody>
      </p:sp>
      <p:pic>
        <p:nvPicPr>
          <p:cNvPr id="36868" name="Picture 4" descr="20090815"/>
          <p:cNvPicPr>
            <a:picLocks noChangeAspect="1" noChangeArrowheads="1"/>
          </p:cNvPicPr>
          <p:nvPr/>
        </p:nvPicPr>
        <p:blipFill>
          <a:blip r:embed="rId4"/>
          <a:srcRect/>
          <a:stretch>
            <a:fillRect/>
          </a:stretch>
        </p:blipFill>
        <p:spPr bwMode="auto">
          <a:xfrm>
            <a:off x="382588" y="684213"/>
            <a:ext cx="8391525" cy="5943600"/>
          </a:xfrm>
          <a:prstGeom prst="rect">
            <a:avLst/>
          </a:prstGeom>
          <a:noFill/>
        </p:spPr>
      </p:pic>
      <p:sp>
        <p:nvSpPr>
          <p:cNvPr id="36869" name="Text Box 5"/>
          <p:cNvSpPr txBox="1">
            <a:spLocks noChangeArrowheads="1"/>
          </p:cNvSpPr>
          <p:nvPr/>
        </p:nvSpPr>
        <p:spPr bwMode="auto">
          <a:xfrm>
            <a:off x="6121400" y="4754563"/>
            <a:ext cx="420688" cy="519112"/>
          </a:xfrm>
          <a:prstGeom prst="rect">
            <a:avLst/>
          </a:prstGeom>
          <a:noFill/>
          <a:ln w="9525">
            <a:noFill/>
            <a:miter lim="800000"/>
            <a:headEnd/>
            <a:tailEnd/>
          </a:ln>
        </p:spPr>
        <p:txBody>
          <a:bodyPr wrap="none">
            <a:prstTxWarp prst="textNoShape">
              <a:avLst/>
            </a:prstTxWarp>
            <a:spAutoFit/>
          </a:bodyPr>
          <a:lstStyle/>
          <a:p>
            <a:r>
              <a:rPr lang="en-US" sz="2800" b="1">
                <a:solidFill>
                  <a:srgbClr val="FF0000"/>
                </a:solidFill>
              </a:rPr>
              <a:t>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676404" y="914404"/>
            <a:ext cx="6240281" cy="5062889"/>
          </a:xfrm>
          <a:prstGeom prst="rect">
            <a:avLst/>
          </a:prstGeom>
          <a:noFill/>
          <a:ln w="9525">
            <a:noFill/>
            <a:miter lim="800000"/>
            <a:headEnd/>
            <a:tailEnd/>
          </a:ln>
        </p:spPr>
        <p:txBody>
          <a:bodyPr wrap="none" lIns="91402" tIns="45702" rIns="91402" bIns="45702">
            <a:prstTxWarp prst="textNoShape">
              <a:avLst/>
            </a:prstTxWarp>
            <a:spAutoFit/>
          </a:bodyPr>
          <a:lstStyle/>
          <a:p>
            <a:pPr algn="ctr"/>
            <a:r>
              <a:rPr lang="en-US" sz="2200" b="1" dirty="0">
                <a:solidFill>
                  <a:srgbClr val="000000"/>
                </a:solidFill>
                <a:latin typeface="Times New Roman" pitchFamily="-65" charset="0"/>
              </a:rPr>
              <a:t>Hurricane Bill</a:t>
            </a:r>
          </a:p>
          <a:p>
            <a:pPr algn="ctr"/>
            <a:r>
              <a:rPr lang="en-US" sz="2200" b="1" dirty="0">
                <a:solidFill>
                  <a:srgbClr val="000000"/>
                </a:solidFill>
                <a:latin typeface="Times New Roman" pitchFamily="-65" charset="0"/>
              </a:rPr>
              <a:t>HFIP Mission Summary</a:t>
            </a:r>
          </a:p>
          <a:p>
            <a:pPr algn="ctr"/>
            <a:r>
              <a:rPr lang="en-US" sz="2200" b="1" dirty="0">
                <a:solidFill>
                  <a:srgbClr val="000000"/>
                </a:solidFill>
                <a:latin typeface="Times New Roman" pitchFamily="-65" charset="0"/>
              </a:rPr>
              <a:t>000819I2 Aircraft: N43RF</a:t>
            </a:r>
            <a:endParaRPr lang="en-US" sz="1200" b="1" dirty="0">
              <a:solidFill>
                <a:srgbClr val="000000"/>
              </a:solidFill>
              <a:latin typeface="Times New Roman" pitchFamily="-65" charset="0"/>
            </a:endParaRPr>
          </a:p>
          <a:p>
            <a:pPr algn="ctr"/>
            <a:endParaRPr lang="en-US" sz="1200" b="1" dirty="0">
              <a:solidFill>
                <a:srgbClr val="000000"/>
              </a:solidFill>
              <a:latin typeface="Times New Roman" pitchFamily="-65" charset="0"/>
            </a:endParaRPr>
          </a:p>
          <a:p>
            <a:pPr algn="ctr"/>
            <a:r>
              <a:rPr lang="en-US" b="1" dirty="0">
                <a:solidFill>
                  <a:srgbClr val="000000"/>
                </a:solidFill>
                <a:latin typeface="Times New Roman" pitchFamily="-65" charset="0"/>
              </a:rPr>
              <a:t>Scientific Crew:</a:t>
            </a:r>
          </a:p>
          <a:p>
            <a:pPr algn="ctr"/>
            <a:endParaRPr lang="en-US" b="1" dirty="0">
              <a:solidFill>
                <a:srgbClr val="000000"/>
              </a:solidFill>
              <a:latin typeface="Times New Roman" pitchFamily="-65" charset="0"/>
            </a:endParaRPr>
          </a:p>
          <a:p>
            <a:pPr algn="ctr"/>
            <a:r>
              <a:rPr lang="en-US" dirty="0">
                <a:solidFill>
                  <a:srgbClr val="000000"/>
                </a:solidFill>
                <a:latin typeface="Times New Roman" pitchFamily="-65" charset="0"/>
              </a:rPr>
              <a:t>Lead Project Scientist		Joseph </a:t>
            </a:r>
            <a:r>
              <a:rPr lang="en-US" dirty="0" err="1">
                <a:solidFill>
                  <a:srgbClr val="000000"/>
                </a:solidFill>
                <a:latin typeface="Times New Roman" pitchFamily="-65" charset="0"/>
              </a:rPr>
              <a:t>Cione</a:t>
            </a:r>
            <a:endParaRPr lang="en-US" dirty="0">
              <a:solidFill>
                <a:srgbClr val="000000"/>
              </a:solidFill>
              <a:latin typeface="Times New Roman" pitchFamily="-65" charset="0"/>
            </a:endParaRPr>
          </a:p>
          <a:p>
            <a:pPr algn="ctr"/>
            <a:r>
              <a:rPr lang="en-US" dirty="0">
                <a:solidFill>
                  <a:srgbClr val="000000"/>
                </a:solidFill>
                <a:latin typeface="Times New Roman" pitchFamily="-65" charset="0"/>
              </a:rPr>
              <a:t>Radar Scientist			John </a:t>
            </a:r>
            <a:r>
              <a:rPr lang="en-US" dirty="0" err="1">
                <a:solidFill>
                  <a:srgbClr val="000000"/>
                </a:solidFill>
                <a:latin typeface="Times New Roman" pitchFamily="-65" charset="0"/>
              </a:rPr>
              <a:t>Gamache</a:t>
            </a:r>
            <a:endParaRPr lang="en-US" dirty="0">
              <a:solidFill>
                <a:srgbClr val="000000"/>
              </a:solidFill>
              <a:latin typeface="Times New Roman" pitchFamily="-65" charset="0"/>
            </a:endParaRPr>
          </a:p>
          <a:p>
            <a:pPr algn="ctr"/>
            <a:r>
              <a:rPr lang="en-US" dirty="0" err="1">
                <a:solidFill>
                  <a:srgbClr val="000000"/>
                </a:solidFill>
                <a:latin typeface="Times New Roman" pitchFamily="-65" charset="0"/>
              </a:rPr>
              <a:t>Dropsonde</a:t>
            </a:r>
            <a:r>
              <a:rPr lang="en-US" dirty="0">
                <a:solidFill>
                  <a:srgbClr val="000000"/>
                </a:solidFill>
                <a:latin typeface="Times New Roman" pitchFamily="-65" charset="0"/>
              </a:rPr>
              <a:t> Scientist		</a:t>
            </a:r>
            <a:r>
              <a:rPr lang="en-US" dirty="0" err="1">
                <a:solidFill>
                  <a:srgbClr val="000000"/>
                </a:solidFill>
                <a:latin typeface="Times New Roman" pitchFamily="-65" charset="0"/>
              </a:rPr>
              <a:t>Bachir</a:t>
            </a:r>
            <a:r>
              <a:rPr lang="en-US" dirty="0">
                <a:solidFill>
                  <a:srgbClr val="000000"/>
                </a:solidFill>
                <a:latin typeface="Times New Roman" pitchFamily="-65" charset="0"/>
              </a:rPr>
              <a:t> </a:t>
            </a:r>
            <a:r>
              <a:rPr lang="en-US" dirty="0" err="1">
                <a:solidFill>
                  <a:srgbClr val="000000"/>
                </a:solidFill>
                <a:latin typeface="Times New Roman" pitchFamily="-65" charset="0"/>
              </a:rPr>
              <a:t>Annane</a:t>
            </a:r>
            <a:endParaRPr lang="en-US" dirty="0">
              <a:solidFill>
                <a:srgbClr val="000000"/>
              </a:solidFill>
              <a:latin typeface="Times New Roman" pitchFamily="-65" charset="0"/>
            </a:endParaRPr>
          </a:p>
          <a:p>
            <a:pPr algn="ctr"/>
            <a:endParaRPr lang="en-US" dirty="0">
              <a:solidFill>
                <a:srgbClr val="000000"/>
              </a:solidFill>
              <a:latin typeface="Times New Roman" pitchFamily="-65" charset="0"/>
            </a:endParaRPr>
          </a:p>
          <a:p>
            <a:pPr algn="ctr"/>
            <a:r>
              <a:rPr lang="en-US" b="1" dirty="0">
                <a:solidFill>
                  <a:srgbClr val="000000"/>
                </a:solidFill>
                <a:latin typeface="Times New Roman" pitchFamily="-65" charset="0"/>
              </a:rPr>
              <a:t>Aircraft Crew:</a:t>
            </a:r>
          </a:p>
          <a:p>
            <a:pPr algn="ctr"/>
            <a:endParaRPr lang="en-US" b="1" dirty="0">
              <a:solidFill>
                <a:srgbClr val="000000"/>
              </a:solidFill>
              <a:latin typeface="Times New Roman" pitchFamily="-65" charset="0"/>
            </a:endParaRPr>
          </a:p>
          <a:p>
            <a:pPr algn="ctr"/>
            <a:r>
              <a:rPr lang="en-US" dirty="0">
                <a:solidFill>
                  <a:srgbClr val="000000"/>
                </a:solidFill>
                <a:latin typeface="Times New Roman" pitchFamily="-65" charset="0"/>
              </a:rPr>
              <a:t>Pilots				Barry Choy, Mark Nelson, Cathy Martin</a:t>
            </a:r>
          </a:p>
          <a:p>
            <a:pPr algn="ctr"/>
            <a:r>
              <a:rPr lang="en-US" dirty="0">
                <a:solidFill>
                  <a:srgbClr val="000000"/>
                </a:solidFill>
                <a:latin typeface="Times New Roman" pitchFamily="-65" charset="0"/>
              </a:rPr>
              <a:t>Flight Engineers			Joe </a:t>
            </a:r>
            <a:r>
              <a:rPr lang="en-US" dirty="0" err="1">
                <a:solidFill>
                  <a:srgbClr val="000000"/>
                </a:solidFill>
                <a:latin typeface="Times New Roman" pitchFamily="-65" charset="0"/>
              </a:rPr>
              <a:t>Klippel</a:t>
            </a:r>
            <a:r>
              <a:rPr lang="en-US" dirty="0">
                <a:solidFill>
                  <a:srgbClr val="000000"/>
                </a:solidFill>
                <a:latin typeface="Times New Roman" pitchFamily="-65" charset="0"/>
              </a:rPr>
              <a:t>, Paul Darby </a:t>
            </a:r>
          </a:p>
          <a:p>
            <a:pPr algn="ctr"/>
            <a:r>
              <a:rPr lang="en-US" dirty="0">
                <a:solidFill>
                  <a:srgbClr val="000000"/>
                </a:solidFill>
                <a:latin typeface="Times New Roman" pitchFamily="-65" charset="0"/>
              </a:rPr>
              <a:t>Navigators			Tim Gallagher, Chris Sloan</a:t>
            </a:r>
          </a:p>
          <a:p>
            <a:pPr algn="ctr"/>
            <a:r>
              <a:rPr lang="en-US" dirty="0">
                <a:solidFill>
                  <a:srgbClr val="000000"/>
                </a:solidFill>
                <a:latin typeface="Times New Roman" pitchFamily="-65" charset="0"/>
              </a:rPr>
              <a:t>Flight Director			Jack Parrish, Rich Henning</a:t>
            </a:r>
            <a:r>
              <a:rPr lang="en-US" sz="1200" dirty="0">
                <a:solidFill>
                  <a:srgbClr val="000000"/>
                </a:solidFill>
                <a:latin typeface="Times New Roman" pitchFamily="-65" charset="0"/>
              </a:rPr>
              <a:t> </a:t>
            </a:r>
          </a:p>
          <a:p>
            <a:pPr algn="ctr"/>
            <a:r>
              <a:rPr lang="en-US" sz="1700" dirty="0">
                <a:solidFill>
                  <a:srgbClr val="000000"/>
                </a:solidFill>
                <a:latin typeface="Times New Roman" pitchFamily="-65" charset="0"/>
              </a:rPr>
              <a:t>Engineers				Dana </a:t>
            </a:r>
            <a:r>
              <a:rPr lang="en-US" sz="1700" dirty="0" err="1">
                <a:solidFill>
                  <a:srgbClr val="000000"/>
                </a:solidFill>
                <a:latin typeface="Times New Roman" pitchFamily="-65" charset="0"/>
              </a:rPr>
              <a:t>Naeher</a:t>
            </a:r>
            <a:r>
              <a:rPr lang="en-US" sz="1700" dirty="0">
                <a:solidFill>
                  <a:srgbClr val="000000"/>
                </a:solidFill>
                <a:latin typeface="Times New Roman" pitchFamily="-65" charset="0"/>
              </a:rPr>
              <a:t>, Joe </a:t>
            </a:r>
            <a:r>
              <a:rPr lang="en-US" sz="1700" dirty="0" err="1">
                <a:solidFill>
                  <a:srgbClr val="000000"/>
                </a:solidFill>
                <a:latin typeface="Times New Roman" pitchFamily="-65" charset="0"/>
              </a:rPr>
              <a:t>Bosko</a:t>
            </a:r>
            <a:endParaRPr lang="en-US" sz="1200" dirty="0">
              <a:solidFill>
                <a:srgbClr val="000000"/>
              </a:solidFill>
              <a:latin typeface="Times New Roman" pitchFamily="-65"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228600" y="685808"/>
            <a:ext cx="8440738" cy="3836145"/>
          </a:xfrm>
          <a:prstGeom prst="rect">
            <a:avLst/>
          </a:prstGeom>
          <a:noFill/>
          <a:ln w="9525">
            <a:noFill/>
            <a:miter lim="800000"/>
            <a:headEnd/>
            <a:tailEnd/>
          </a:ln>
        </p:spPr>
        <p:txBody>
          <a:bodyPr lIns="91402" tIns="45702" rIns="91402" bIns="45702">
            <a:prstTxWarp prst="textNoShape">
              <a:avLst/>
            </a:prstTxWarp>
            <a:spAutoFit/>
          </a:bodyPr>
          <a:lstStyle/>
          <a:p>
            <a:r>
              <a:rPr lang="en-US" b="1" dirty="0">
                <a:latin typeface="Times New Roman" pitchFamily="-65" charset="0"/>
              </a:rPr>
              <a:t>Mission Brief:</a:t>
            </a:r>
          </a:p>
          <a:p>
            <a:endParaRPr lang="en-US" dirty="0">
              <a:latin typeface="Times New Roman" pitchFamily="-65" charset="0"/>
            </a:endParaRPr>
          </a:p>
          <a:p>
            <a:pPr algn="just"/>
            <a:r>
              <a:rPr lang="en-US" dirty="0">
                <a:latin typeface="Times New Roman" pitchFamily="-65" charset="0"/>
              </a:rPr>
              <a:t>Prior to the flight, the system of interest was classified by NHC as a category 4 hurricane with maximum surface winds ~115kts. And MSLP 949mb.  At takeoff (2000 UTC), Hurricane Bill’s center of circulation was ~19.5N 57.3W.  The planned mission of interest was a 4-penetration butterfly pattern that incorporated l05mi legs.  The goal was to maximize area coverage completely around the core of the storm.  Similar to previous missions in Bill, NOAA 49 was concurrently sampling he large surrounding environment around the hurricane.  The flight track geometry for both NOAA 49 and NOAA 43 is illustrated in Figure 1.  Unlike the previous day NOAA 43 mission no </a:t>
            </a:r>
            <a:r>
              <a:rPr lang="en-US" dirty="0" err="1">
                <a:latin typeface="Times New Roman" pitchFamily="-65" charset="0"/>
              </a:rPr>
              <a:t>eyewall</a:t>
            </a:r>
            <a:r>
              <a:rPr lang="en-US" dirty="0">
                <a:latin typeface="Times New Roman" pitchFamily="-65" charset="0"/>
              </a:rPr>
              <a:t>/eye mixing module was to be conducted.  Total flight time was approximately 8h.  Follow-on missions at 12-hour intervals were planned with N43 and N49. </a:t>
            </a:r>
          </a:p>
          <a:p>
            <a:pPr algn="just"/>
            <a:endParaRPr lang="en-US" sz="1200" dirty="0">
              <a:solidFill>
                <a:srgbClr val="000000"/>
              </a:solidFill>
              <a:latin typeface="Times New Roman" pitchFamily="-65" charset="0"/>
            </a:endParaRPr>
          </a:p>
          <a:p>
            <a:r>
              <a:rPr lang="en-US" sz="1200" dirty="0">
                <a:solidFill>
                  <a:srgbClr val="000000"/>
                </a:solidFill>
                <a:latin typeface="Times New Roman" pitchFamily="-65" charset="0"/>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5" name="Object 5"/>
          <p:cNvGraphicFramePr>
            <a:graphicFrameLocks noChangeAspect="1"/>
          </p:cNvGraphicFramePr>
          <p:nvPr/>
        </p:nvGraphicFramePr>
        <p:xfrm>
          <a:off x="228600" y="1"/>
          <a:ext cx="8610600" cy="6600825"/>
        </p:xfrm>
        <a:graphic>
          <a:graphicData uri="http://schemas.openxmlformats.org/presentationml/2006/ole">
            <p:oleObj spid="_x0000_s162818" name="Document" r:id="rId4" imgW="5943600" imgH="4556760" progId="Word.Document.8">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9" name="Object 5"/>
          <p:cNvGraphicFramePr>
            <a:graphicFrameLocks noChangeAspect="1"/>
          </p:cNvGraphicFramePr>
          <p:nvPr/>
        </p:nvGraphicFramePr>
        <p:xfrm>
          <a:off x="304800" y="914400"/>
          <a:ext cx="8839200" cy="5054600"/>
        </p:xfrm>
        <a:graphic>
          <a:graphicData uri="http://schemas.openxmlformats.org/presentationml/2006/ole">
            <p:oleObj spid="_x0000_s164866" name="Document" r:id="rId4" imgW="5943600" imgH="3398520" progId="Word.Document.8">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0" name="Object 4"/>
          <p:cNvGraphicFramePr>
            <a:graphicFrameLocks noChangeAspect="1"/>
          </p:cNvGraphicFramePr>
          <p:nvPr/>
        </p:nvGraphicFramePr>
        <p:xfrm>
          <a:off x="1524008" y="0"/>
          <a:ext cx="5064125" cy="6858000"/>
        </p:xfrm>
        <a:graphic>
          <a:graphicData uri="http://schemas.openxmlformats.org/presentationml/2006/ole">
            <p:oleObj spid="_x0000_s166914" name="Document" r:id="rId4" imgW="5943600" imgH="8061960" progId="Word.Document.8">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7"/>
          <p:cNvSpPr txBox="1">
            <a:spLocks noChangeArrowheads="1"/>
          </p:cNvSpPr>
          <p:nvPr/>
        </p:nvSpPr>
        <p:spPr bwMode="auto">
          <a:xfrm>
            <a:off x="1752607" y="203201"/>
            <a:ext cx="5173073" cy="492682"/>
          </a:xfrm>
          <a:prstGeom prst="rect">
            <a:avLst/>
          </a:prstGeom>
          <a:noFill/>
          <a:ln w="9525">
            <a:noFill/>
            <a:miter lim="800000"/>
            <a:headEnd/>
            <a:tailEnd/>
          </a:ln>
        </p:spPr>
        <p:txBody>
          <a:bodyPr wrap="none" lIns="91402" tIns="45702" rIns="91402" bIns="45702">
            <a:prstTxWarp prst="textNoShape">
              <a:avLst/>
            </a:prstTxWarp>
            <a:spAutoFit/>
          </a:bodyPr>
          <a:lstStyle/>
          <a:p>
            <a:r>
              <a:rPr lang="en-US" sz="2600" dirty="0"/>
              <a:t>Other Interesting developments…</a:t>
            </a:r>
            <a:endParaRPr lang="en-US" dirty="0"/>
          </a:p>
        </p:txBody>
      </p:sp>
      <p:sp>
        <p:nvSpPr>
          <p:cNvPr id="7176" name="Rectangle 8"/>
          <p:cNvSpPr>
            <a:spLocks noChangeArrowheads="1"/>
          </p:cNvSpPr>
          <p:nvPr/>
        </p:nvSpPr>
        <p:spPr bwMode="auto">
          <a:xfrm>
            <a:off x="0" y="736603"/>
            <a:ext cx="9144000" cy="6186272"/>
          </a:xfrm>
          <a:prstGeom prst="rect">
            <a:avLst/>
          </a:prstGeom>
          <a:noFill/>
          <a:ln w="9525">
            <a:noFill/>
            <a:miter lim="800000"/>
            <a:headEnd/>
            <a:tailEnd/>
          </a:ln>
        </p:spPr>
        <p:txBody>
          <a:bodyPr lIns="91402" tIns="45702" rIns="91402" bIns="45702">
            <a:prstTxWarp prst="textNoShape">
              <a:avLst/>
            </a:prstTxWarp>
            <a:spAutoFit/>
          </a:bodyPr>
          <a:lstStyle/>
          <a:p>
            <a:r>
              <a:rPr lang="en-US" sz="2200" dirty="0"/>
              <a:t>Besides this interesting development, there were other observations of note during this flight.  As LPS, I did note that the (precipitation free) SW </a:t>
            </a:r>
            <a:r>
              <a:rPr lang="en-US" sz="2200" dirty="0" err="1"/>
              <a:t>eyewall</a:t>
            </a:r>
            <a:r>
              <a:rPr lang="en-US" sz="2200" dirty="0"/>
              <a:t> was radically different than the adjacent </a:t>
            </a:r>
            <a:r>
              <a:rPr lang="en-US" sz="2200" dirty="0" err="1"/>
              <a:t>eyewall</a:t>
            </a:r>
            <a:r>
              <a:rPr lang="en-US" sz="2200" dirty="0"/>
              <a:t> region found in the (strongest) NE quadrant.  While significant kinematic differences existed (maximum surface winds in the SW </a:t>
            </a:r>
            <a:r>
              <a:rPr lang="en-US" sz="2200" dirty="0" err="1"/>
              <a:t>eyewall</a:t>
            </a:r>
            <a:r>
              <a:rPr lang="en-US" sz="2200" dirty="0"/>
              <a:t> ~80kts </a:t>
            </a:r>
            <a:r>
              <a:rPr lang="en-US" sz="2200" dirty="0" err="1"/>
              <a:t>vs</a:t>
            </a:r>
            <a:r>
              <a:rPr lang="en-US" sz="2200" dirty="0"/>
              <a:t> 120kt found in the NE) even more dramatic contrasts could be found with the thermodynamic structure illustrated associated with each of these </a:t>
            </a:r>
            <a:r>
              <a:rPr lang="en-US" sz="2200" dirty="0" err="1"/>
              <a:t>eyewall</a:t>
            </a:r>
            <a:r>
              <a:rPr lang="en-US" sz="2200" dirty="0"/>
              <a:t> regions  In the SW, we found RH conditions relatively dry (85%) near the surface.  This wasn’t overly surprising given the fact that it was precipitation free.  However, saturation was never achieved anywhere in the sounding (max RH ~90% at 900mb).  Even more noteworthy was that from 900 </a:t>
            </a:r>
            <a:r>
              <a:rPr lang="en-US" sz="2200" dirty="0" err="1"/>
              <a:t>mb</a:t>
            </a:r>
            <a:r>
              <a:rPr lang="en-US" sz="2200" dirty="0"/>
              <a:t> all the way up to 10kft flight level, RH linearly dropped off to a value ~60% RH.  Again, this was a category 4 hurricane </a:t>
            </a:r>
            <a:r>
              <a:rPr lang="en-US" sz="2200" dirty="0" err="1"/>
              <a:t>eyewall</a:t>
            </a:r>
            <a:r>
              <a:rPr lang="en-US" sz="2200" dirty="0"/>
              <a:t> profile.  In contrast the NE drop showed RH near 95% at the surface and saturation above that all the way up top 10Kft, both of which are typical and to be expected.  Each drop was roughly separated by 50nmi.  Incredible contrast over a very small distance for a mature category 4 storm.   A tale of 2 hurricanes.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04801" y="609608"/>
            <a:ext cx="8534400" cy="3836145"/>
          </a:xfrm>
          <a:prstGeom prst="rect">
            <a:avLst/>
          </a:prstGeom>
          <a:noFill/>
          <a:ln w="9525">
            <a:noFill/>
            <a:miter lim="800000"/>
            <a:headEnd/>
            <a:tailEnd/>
          </a:ln>
        </p:spPr>
        <p:txBody>
          <a:bodyPr lIns="91402" tIns="45702" rIns="91402" bIns="45702">
            <a:prstTxWarp prst="textNoShape">
              <a:avLst/>
            </a:prstTxWarp>
            <a:spAutoFit/>
          </a:bodyPr>
          <a:lstStyle/>
          <a:p>
            <a:pPr algn="just"/>
            <a:r>
              <a:rPr lang="en-US" b="1" dirty="0">
                <a:latin typeface="Times New Roman" pitchFamily="-65" charset="0"/>
              </a:rPr>
              <a:t>Problems:</a:t>
            </a:r>
          </a:p>
          <a:p>
            <a:pPr algn="just"/>
            <a:endParaRPr lang="en-US" dirty="0">
              <a:latin typeface="Times New Roman" pitchFamily="-65" charset="0"/>
            </a:endParaRPr>
          </a:p>
          <a:p>
            <a:pPr algn="just"/>
            <a:r>
              <a:rPr lang="en-US" dirty="0">
                <a:latin typeface="Times New Roman" pitchFamily="-65" charset="0"/>
              </a:rPr>
              <a:t>	The radar, flight-level, SFMR, and </a:t>
            </a:r>
            <a:r>
              <a:rPr lang="en-US" dirty="0" err="1">
                <a:latin typeface="Times New Roman" pitchFamily="-65" charset="0"/>
              </a:rPr>
              <a:t>dropsonde</a:t>
            </a:r>
            <a:r>
              <a:rPr lang="en-US" dirty="0">
                <a:latin typeface="Times New Roman" pitchFamily="-65" charset="0"/>
              </a:rPr>
              <a:t> systems worked well for most part of the mission.  However, unlike previous flights the LF radar’s performance became less consistent.  J. </a:t>
            </a:r>
            <a:r>
              <a:rPr lang="en-US" dirty="0" err="1">
                <a:latin typeface="Times New Roman" pitchFamily="-65" charset="0"/>
              </a:rPr>
              <a:t>Gamache</a:t>
            </a:r>
            <a:r>
              <a:rPr lang="en-US" dirty="0">
                <a:latin typeface="Times New Roman" pitchFamily="-65" charset="0"/>
              </a:rPr>
              <a:t> estimated that the radar system was down for ~30% of the flight.  This situation would have to be monitored on future flights.  The UPS failure mentioned earlier was rectified quickly once the visible smoke was detected by J </a:t>
            </a:r>
            <a:r>
              <a:rPr lang="en-US" dirty="0" err="1">
                <a:latin typeface="Times New Roman" pitchFamily="-65" charset="0"/>
              </a:rPr>
              <a:t>Gamache</a:t>
            </a:r>
            <a:r>
              <a:rPr lang="en-US" dirty="0">
                <a:latin typeface="Times New Roman" pitchFamily="-65" charset="0"/>
              </a:rPr>
              <a:t>.  Initially we turned back to Barbados before the source of the smoke was positively identified by the flight crew.  Once identified the crew determined it was safe to proceed with the mission.  All 23 </a:t>
            </a:r>
            <a:r>
              <a:rPr lang="en-US" dirty="0" err="1">
                <a:latin typeface="Times New Roman" pitchFamily="-65" charset="0"/>
              </a:rPr>
              <a:t>dropsondes</a:t>
            </a:r>
            <a:r>
              <a:rPr lang="en-US" dirty="0">
                <a:latin typeface="Times New Roman" pitchFamily="-65" charset="0"/>
              </a:rPr>
              <a:t> reported data throughout the drop and reached the surface.  Both real time Doppler and Super-ob analyses were conducted and successfully sent off the plane in real time.</a:t>
            </a:r>
          </a:p>
          <a:p>
            <a:endParaRPr lang="en-US" sz="1200" dirty="0">
              <a:solidFill>
                <a:srgbClr val="000000"/>
              </a:solidFill>
              <a:latin typeface="Times New Roman" pitchFamily="-65" charset="0"/>
            </a:endParaRPr>
          </a:p>
          <a:p>
            <a:endParaRPr lang="en-US" sz="1200" dirty="0">
              <a:solidFill>
                <a:srgbClr val="000000"/>
              </a:solidFill>
              <a:latin typeface="Times New Roman" pitchFamily="-65"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 </a:t>
            </a:r>
            <a:br>
              <a:rPr lang="en-US" dirty="0" smtClean="0"/>
            </a:br>
            <a:r>
              <a:rPr lang="en-US" dirty="0" smtClean="0"/>
              <a:t>090819N1 - </a:t>
            </a:r>
            <a:r>
              <a:rPr lang="en-US" dirty="0" err="1" smtClean="0"/>
              <a:t>Dunion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Picture 22" descr="fig2"/>
          <p:cNvPicPr>
            <a:picLocks noChangeAspect="1" noChangeArrowheads="1"/>
          </p:cNvPicPr>
          <p:nvPr/>
        </p:nvPicPr>
        <p:blipFill>
          <a:blip r:embed="rId4"/>
          <a:srcRect/>
          <a:stretch>
            <a:fillRect/>
          </a:stretch>
        </p:blipFill>
        <p:spPr bwMode="auto">
          <a:xfrm>
            <a:off x="1600200" y="1101725"/>
            <a:ext cx="5942013" cy="4652963"/>
          </a:xfrm>
          <a:prstGeom prst="rect">
            <a:avLst/>
          </a:prstGeom>
          <a:noFill/>
        </p:spPr>
      </p:pic>
      <p:pic>
        <p:nvPicPr>
          <p:cNvPr id="2071" name="Picture 23" descr="Hazel:Users:jason:Desktop:DesktopOld:SAL:SAL2009:bill:vis_3km:090819:bill_090819vis.gif">
            <a:hlinkClick r:id="" action="ppaction://media"/>
          </p:cNvPr>
          <p:cNvPicPr/>
          <p:nvPr>
            <a:videoFile r:link="rId1"/>
          </p:nvPr>
        </p:nvPicPr>
        <p:blipFill>
          <a:blip r:embed="rId5"/>
          <a:srcRect/>
          <a:stretch>
            <a:fillRect/>
          </a:stretch>
        </p:blipFill>
        <p:spPr bwMode="auto">
          <a:xfrm>
            <a:off x="1598613" y="1104900"/>
            <a:ext cx="5932487" cy="4648200"/>
          </a:xfrm>
          <a:prstGeom prst="rect">
            <a:avLst/>
          </a:prstGeom>
          <a:noFill/>
        </p:spPr>
      </p:pic>
      <p:sp>
        <p:nvSpPr>
          <p:cNvPr id="2058" name="Text Box 10"/>
          <p:cNvSpPr txBox="1">
            <a:spLocks noChangeArrowheads="1"/>
          </p:cNvSpPr>
          <p:nvPr/>
        </p:nvSpPr>
        <p:spPr bwMode="auto">
          <a:xfrm>
            <a:off x="0" y="47625"/>
            <a:ext cx="9144000" cy="1066800"/>
          </a:xfrm>
          <a:prstGeom prst="rect">
            <a:avLst/>
          </a:prstGeom>
          <a:noFill/>
          <a:ln w="9525">
            <a:noFill/>
            <a:miter lim="800000"/>
            <a:headEnd/>
            <a:tailEnd/>
          </a:ln>
        </p:spPr>
        <p:txBody>
          <a:bodyPr>
            <a:prstTxWarp prst="textNoShape">
              <a:avLst/>
            </a:prstTxWarp>
            <a:spAutoFit/>
          </a:bodyPr>
          <a:lstStyle/>
          <a:p>
            <a:pPr algn="ctr"/>
            <a:r>
              <a:rPr lang="en-US" b="1">
                <a:latin typeface="Comic Sans MS" charset="0"/>
              </a:rPr>
              <a:t>20080819N1 (G-IV)</a:t>
            </a:r>
          </a:p>
          <a:p>
            <a:pPr algn="ctr"/>
            <a:r>
              <a:rPr lang="en-US" sz="2000">
                <a:latin typeface="Comic Sans MS" charset="0"/>
              </a:rPr>
              <a:t>Hurricane Bill</a:t>
            </a:r>
          </a:p>
          <a:p>
            <a:pPr algn="ctr"/>
            <a:r>
              <a:rPr lang="en-US" sz="2000">
                <a:latin typeface="Comic Sans MS" charset="0"/>
              </a:rPr>
              <a:t>TDR/SALEX/RI</a:t>
            </a:r>
          </a:p>
        </p:txBody>
      </p:sp>
      <p:sp>
        <p:nvSpPr>
          <p:cNvPr id="2064" name="Text Box 16"/>
          <p:cNvSpPr txBox="1">
            <a:spLocks noChangeArrowheads="1"/>
          </p:cNvSpPr>
          <p:nvPr/>
        </p:nvSpPr>
        <p:spPr bwMode="auto">
          <a:xfrm>
            <a:off x="0" y="5895975"/>
            <a:ext cx="9144000" cy="1006475"/>
          </a:xfrm>
          <a:prstGeom prst="rect">
            <a:avLst/>
          </a:prstGeom>
          <a:noFill/>
          <a:ln w="9525">
            <a:noFill/>
            <a:miter lim="800000"/>
            <a:headEnd/>
            <a:tailEnd/>
          </a:ln>
        </p:spPr>
        <p:txBody>
          <a:bodyPr>
            <a:prstTxWarp prst="textNoShape">
              <a:avLst/>
            </a:prstTxWarp>
            <a:spAutoFit/>
          </a:bodyPr>
          <a:lstStyle/>
          <a:p>
            <a:pPr algn="ctr">
              <a:buFontTx/>
              <a:buChar char="•"/>
            </a:pPr>
            <a:r>
              <a:rPr lang="en-US" sz="2000">
                <a:latin typeface="Comic Sans MS" charset="0"/>
              </a:rPr>
              <a:t> Take-off 0800 UTC (Barbados)</a:t>
            </a:r>
          </a:p>
          <a:p>
            <a:pPr algn="ctr">
              <a:buFontTx/>
              <a:buChar char="•"/>
            </a:pPr>
            <a:r>
              <a:rPr lang="en-US" sz="2000">
                <a:latin typeface="Comic Sans MS" charset="0"/>
              </a:rPr>
              <a:t>21 GPS dropsondes launched; 1 Fastfall</a:t>
            </a:r>
          </a:p>
          <a:p>
            <a:pPr algn="ctr">
              <a:buFontTx/>
              <a:buChar char="•"/>
            </a:pPr>
            <a:r>
              <a:rPr lang="en-US" sz="2000">
                <a:latin typeface="Comic Sans MS" charset="0"/>
              </a:rPr>
              <a:t>Intensity: 115 kt; Motion: 295/14 kt;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0" fill="hold"/>
                                        <p:tgtEl>
                                          <p:spTgt spid="2071"/>
                                        </p:tgtEl>
                                      </p:cBhvr>
                                    </p:cmd>
                                  </p:childTnLst>
                                  <p:subTnLst>
                                    <p:set>
                                      <p:cBhvr override="childStyle">
                                        <p:cTn dur="1" fill="hold" display="0" masterRel="nextClick" afterEffect="1"/>
                                        <p:tgtEl>
                                          <p:spTgt spid="207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071"/>
                </p:tgtEl>
              </p:cMediaNode>
            </p:video>
            <p:seq concurrent="1" nextAc="seek">
              <p:cTn id="12" restart="whenNotActive" fill="hold" evtFilter="cancelBubble" nodeType="interactiveSeq">
                <p:stCondLst>
                  <p:cond evt="onClick" delay="0">
                    <p:tgtEl>
                      <p:spTgt spid="207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71"/>
                                        </p:tgtEl>
                                      </p:cBhvr>
                                    </p:cmd>
                                  </p:childTnLst>
                                </p:cTn>
                              </p:par>
                            </p:childTnLst>
                          </p:cTn>
                        </p:par>
                      </p:childTnLst>
                    </p:cTn>
                  </p:par>
                </p:childTnLst>
              </p:cTn>
              <p:nextCondLst>
                <p:cond evt="onClick" delay="0">
                  <p:tgtEl>
                    <p:spTgt spid="2071"/>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20090819"/>
          <p:cNvPicPr>
            <a:picLocks noChangeAspect="1" noChangeArrowheads="1"/>
          </p:cNvPicPr>
          <p:nvPr/>
        </p:nvPicPr>
        <p:blipFill>
          <a:blip r:embed="rId3"/>
          <a:srcRect/>
          <a:stretch>
            <a:fillRect/>
          </a:stretch>
        </p:blipFill>
        <p:spPr bwMode="auto">
          <a:xfrm>
            <a:off x="376238" y="685800"/>
            <a:ext cx="8391525" cy="5943600"/>
          </a:xfrm>
          <a:prstGeom prst="rect">
            <a:avLst/>
          </a:prstGeom>
          <a:noFill/>
        </p:spPr>
      </p:pic>
      <p:pic>
        <p:nvPicPr>
          <p:cNvPr id="69635" name="Picture 3" descr="20090819"/>
          <p:cNvPicPr>
            <a:picLocks noChangeAspect="1" noChangeArrowheads="1"/>
          </p:cNvPicPr>
          <p:nvPr/>
        </p:nvPicPr>
        <p:blipFill>
          <a:blip r:embed="rId4"/>
          <a:srcRect/>
          <a:stretch>
            <a:fillRect/>
          </a:stretch>
        </p:blipFill>
        <p:spPr bwMode="auto">
          <a:xfrm>
            <a:off x="381000" y="685800"/>
            <a:ext cx="8391525" cy="5943600"/>
          </a:xfrm>
          <a:prstGeom prst="rect">
            <a:avLst/>
          </a:prstGeom>
          <a:noFill/>
        </p:spPr>
      </p:pic>
      <p:sp>
        <p:nvSpPr>
          <p:cNvPr id="69636" name="Text Box 4"/>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Deep Layer Steering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20090815"/>
          <p:cNvPicPr>
            <a:picLocks noChangeAspect="1" noChangeArrowheads="1"/>
          </p:cNvPicPr>
          <p:nvPr/>
        </p:nvPicPr>
        <p:blipFill>
          <a:blip r:embed="rId3"/>
          <a:srcRect/>
          <a:stretch>
            <a:fillRect/>
          </a:stretch>
        </p:blipFill>
        <p:spPr bwMode="auto">
          <a:xfrm>
            <a:off x="627063" y="914400"/>
            <a:ext cx="7907337" cy="5486400"/>
          </a:xfrm>
          <a:prstGeom prst="rect">
            <a:avLst/>
          </a:prstGeom>
          <a:noFill/>
        </p:spPr>
      </p:pic>
      <p:pic>
        <p:nvPicPr>
          <p:cNvPr id="38915" name="Picture 3" descr="20090815"/>
          <p:cNvPicPr>
            <a:picLocks noChangeAspect="1" noChangeArrowheads="1"/>
          </p:cNvPicPr>
          <p:nvPr/>
        </p:nvPicPr>
        <p:blipFill>
          <a:blip r:embed="rId4"/>
          <a:srcRect/>
          <a:stretch>
            <a:fillRect/>
          </a:stretch>
        </p:blipFill>
        <p:spPr bwMode="auto">
          <a:xfrm>
            <a:off x="627063" y="914400"/>
            <a:ext cx="7907337" cy="5486400"/>
          </a:xfrm>
          <a:prstGeom prst="rect">
            <a:avLst/>
          </a:prstGeom>
          <a:noFill/>
        </p:spPr>
      </p:pic>
      <p:sp>
        <p:nvSpPr>
          <p:cNvPr id="38916" name="Text Box 4"/>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Vertical Shear/Satellite Winds</a:t>
            </a:r>
          </a:p>
        </p:txBody>
      </p:sp>
      <p:pic>
        <p:nvPicPr>
          <p:cNvPr id="38917" name="Picture 5" descr="20090815"/>
          <p:cNvPicPr>
            <a:picLocks noChangeAspect="1" noChangeArrowheads="1"/>
          </p:cNvPicPr>
          <p:nvPr/>
        </p:nvPicPr>
        <p:blipFill>
          <a:blip r:embed="rId5"/>
          <a:srcRect/>
          <a:stretch>
            <a:fillRect/>
          </a:stretch>
        </p:blipFill>
        <p:spPr bwMode="auto">
          <a:xfrm>
            <a:off x="630238" y="912813"/>
            <a:ext cx="7907337" cy="5486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20090819"/>
          <p:cNvPicPr>
            <a:picLocks noChangeAspect="1" noChangeArrowheads="1"/>
          </p:cNvPicPr>
          <p:nvPr/>
        </p:nvPicPr>
        <p:blipFill>
          <a:blip r:embed="rId3"/>
          <a:srcRect/>
          <a:stretch>
            <a:fillRect/>
          </a:stretch>
        </p:blipFill>
        <p:spPr bwMode="auto">
          <a:xfrm>
            <a:off x="627063" y="914400"/>
            <a:ext cx="7907337" cy="5486400"/>
          </a:xfrm>
          <a:prstGeom prst="rect">
            <a:avLst/>
          </a:prstGeom>
          <a:noFill/>
        </p:spPr>
      </p:pic>
      <p:pic>
        <p:nvPicPr>
          <p:cNvPr id="71683" name="Picture 3" descr="20090819"/>
          <p:cNvPicPr>
            <a:picLocks noChangeAspect="1" noChangeArrowheads="1"/>
          </p:cNvPicPr>
          <p:nvPr/>
        </p:nvPicPr>
        <p:blipFill>
          <a:blip r:embed="rId4"/>
          <a:srcRect/>
          <a:stretch>
            <a:fillRect/>
          </a:stretch>
        </p:blipFill>
        <p:spPr bwMode="auto">
          <a:xfrm>
            <a:off x="627063" y="914400"/>
            <a:ext cx="7907337" cy="5486400"/>
          </a:xfrm>
          <a:prstGeom prst="rect">
            <a:avLst/>
          </a:prstGeom>
          <a:noFill/>
        </p:spPr>
      </p:pic>
      <p:pic>
        <p:nvPicPr>
          <p:cNvPr id="71684" name="Picture 4" descr="20090819"/>
          <p:cNvPicPr>
            <a:picLocks noChangeAspect="1" noChangeArrowheads="1"/>
          </p:cNvPicPr>
          <p:nvPr/>
        </p:nvPicPr>
        <p:blipFill>
          <a:blip r:embed="rId5"/>
          <a:srcRect/>
          <a:stretch>
            <a:fillRect/>
          </a:stretch>
        </p:blipFill>
        <p:spPr bwMode="auto">
          <a:xfrm>
            <a:off x="627063" y="914400"/>
            <a:ext cx="7907337" cy="5486400"/>
          </a:xfrm>
          <a:prstGeom prst="rect">
            <a:avLst/>
          </a:prstGeom>
          <a:noFill/>
        </p:spPr>
      </p:pic>
      <p:sp>
        <p:nvSpPr>
          <p:cNvPr id="71685" name="Text Box 5"/>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Vertical Shear/Satellite Winds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04" name="Picture 32" descr="mosaic20090819T060000"/>
          <p:cNvPicPr>
            <a:picLocks noChangeAspect="1" noChangeArrowheads="1"/>
          </p:cNvPicPr>
          <p:nvPr/>
        </p:nvPicPr>
        <p:blipFill>
          <a:blip r:embed="rId3"/>
          <a:srcRect l="8305" r="6967"/>
          <a:stretch>
            <a:fillRect/>
          </a:stretch>
        </p:blipFill>
        <p:spPr bwMode="auto">
          <a:xfrm>
            <a:off x="684213" y="0"/>
            <a:ext cx="7772400" cy="3756025"/>
          </a:xfrm>
          <a:prstGeom prst="rect">
            <a:avLst/>
          </a:prstGeom>
          <a:noFill/>
        </p:spPr>
      </p:pic>
      <p:pic>
        <p:nvPicPr>
          <p:cNvPr id="79905" name="Picture 33" descr="2009-08-19_06-00-00_Exp_V2_02_2_1"/>
          <p:cNvPicPr>
            <a:picLocks noChangeAspect="1" noChangeArrowheads="1"/>
          </p:cNvPicPr>
          <p:nvPr/>
        </p:nvPicPr>
        <p:blipFill>
          <a:blip r:embed="rId4"/>
          <a:srcRect/>
          <a:stretch>
            <a:fillRect/>
          </a:stretch>
        </p:blipFill>
        <p:spPr bwMode="auto">
          <a:xfrm>
            <a:off x="0" y="3810000"/>
            <a:ext cx="9140825" cy="2881313"/>
          </a:xfrm>
          <a:prstGeom prst="rect">
            <a:avLst/>
          </a:prstGeom>
          <a:noFill/>
        </p:spPr>
      </p:pic>
      <p:sp>
        <p:nvSpPr>
          <p:cNvPr id="79906" name="Freeform 34"/>
          <p:cNvSpPr>
            <a:spLocks/>
          </p:cNvSpPr>
          <p:nvPr/>
        </p:nvSpPr>
        <p:spPr bwMode="auto">
          <a:xfrm>
            <a:off x="2830513" y="1169988"/>
            <a:ext cx="457200" cy="1825625"/>
          </a:xfrm>
          <a:custGeom>
            <a:avLst/>
            <a:gdLst/>
            <a:ahLst/>
            <a:cxnLst>
              <a:cxn ang="0">
                <a:pos x="0" y="1150"/>
              </a:cxn>
              <a:cxn ang="0">
                <a:pos x="288" y="0"/>
              </a:cxn>
            </a:cxnLst>
            <a:rect l="0" t="0" r="r" b="b"/>
            <a:pathLst>
              <a:path w="288" h="1150">
                <a:moveTo>
                  <a:pt x="0" y="1150"/>
                </a:moveTo>
                <a:lnTo>
                  <a:pt x="288" y="0"/>
                </a:lnTo>
              </a:path>
            </a:pathLst>
          </a:custGeom>
          <a:noFill/>
          <a:ln w="19050" cmpd="sng">
            <a:solidFill>
              <a:schemeClr val="tx1"/>
            </a:solidFill>
            <a:round/>
            <a:headEnd/>
            <a:tailEnd/>
          </a:ln>
        </p:spPr>
        <p:txBody>
          <a:bodyPr wrap="none" anchor="ctr">
            <a:prstTxWarp prst="textNoShape">
              <a:avLst/>
            </a:prstTxWarp>
          </a:bodyPr>
          <a:lstStyle/>
          <a:p>
            <a:endParaRPr lang="en-US"/>
          </a:p>
        </p:txBody>
      </p:sp>
      <p:sp>
        <p:nvSpPr>
          <p:cNvPr id="79907" name="Freeform 35"/>
          <p:cNvSpPr>
            <a:spLocks/>
          </p:cNvSpPr>
          <p:nvPr/>
        </p:nvSpPr>
        <p:spPr bwMode="auto">
          <a:xfrm>
            <a:off x="1360488" y="4746625"/>
            <a:ext cx="2951162" cy="9525"/>
          </a:xfrm>
          <a:custGeom>
            <a:avLst/>
            <a:gdLst/>
            <a:ahLst/>
            <a:cxnLst>
              <a:cxn ang="0">
                <a:pos x="0" y="6"/>
              </a:cxn>
              <a:cxn ang="0">
                <a:pos x="1859" y="0"/>
              </a:cxn>
            </a:cxnLst>
            <a:rect l="0" t="0" r="r" b="b"/>
            <a:pathLst>
              <a:path w="1859" h="6">
                <a:moveTo>
                  <a:pt x="0" y="6"/>
                </a:moveTo>
                <a:lnTo>
                  <a:pt x="1859" y="0"/>
                </a:lnTo>
              </a:path>
            </a:pathLst>
          </a:custGeom>
          <a:noFill/>
          <a:ln w="19050" cmpd="sng">
            <a:solidFill>
              <a:schemeClr val="bg1"/>
            </a:solidFill>
            <a:round/>
            <a:headEnd/>
            <a:tailEnd/>
          </a:ln>
        </p:spPr>
        <p:txBody>
          <a:bodyPr wrap="none" anchor="ctr">
            <a:prstTxWarp prst="textNoShape">
              <a:avLst/>
            </a:prstTxWarp>
          </a:bodyPr>
          <a:lstStyle/>
          <a:p>
            <a:endParaRPr lang="en-US"/>
          </a:p>
        </p:txBody>
      </p:sp>
      <p:sp>
        <p:nvSpPr>
          <p:cNvPr id="79908" name="Text Box 36"/>
          <p:cNvSpPr txBox="1">
            <a:spLocks noChangeArrowheads="1"/>
          </p:cNvSpPr>
          <p:nvPr/>
        </p:nvSpPr>
        <p:spPr bwMode="auto">
          <a:xfrm>
            <a:off x="1119188" y="4572000"/>
            <a:ext cx="3333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A</a:t>
            </a:r>
          </a:p>
        </p:txBody>
      </p:sp>
      <p:sp>
        <p:nvSpPr>
          <p:cNvPr id="79909" name="Text Box 37"/>
          <p:cNvSpPr txBox="1">
            <a:spLocks noChangeArrowheads="1"/>
          </p:cNvSpPr>
          <p:nvPr/>
        </p:nvSpPr>
        <p:spPr bwMode="auto">
          <a:xfrm>
            <a:off x="4233863" y="4578350"/>
            <a:ext cx="312737"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B</a:t>
            </a:r>
          </a:p>
        </p:txBody>
      </p:sp>
      <p:sp>
        <p:nvSpPr>
          <p:cNvPr id="79910" name="Text Box 38"/>
          <p:cNvSpPr txBox="1">
            <a:spLocks noChangeArrowheads="1"/>
          </p:cNvSpPr>
          <p:nvPr/>
        </p:nvSpPr>
        <p:spPr bwMode="auto">
          <a:xfrm>
            <a:off x="3136900" y="922338"/>
            <a:ext cx="3333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A</a:t>
            </a:r>
          </a:p>
        </p:txBody>
      </p:sp>
      <p:sp>
        <p:nvSpPr>
          <p:cNvPr id="79911" name="Text Box 39"/>
          <p:cNvSpPr txBox="1">
            <a:spLocks noChangeArrowheads="1"/>
          </p:cNvSpPr>
          <p:nvPr/>
        </p:nvSpPr>
        <p:spPr bwMode="auto">
          <a:xfrm>
            <a:off x="2667000" y="2927350"/>
            <a:ext cx="312738"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B</a:t>
            </a:r>
          </a:p>
        </p:txBody>
      </p:sp>
      <p:sp>
        <p:nvSpPr>
          <p:cNvPr id="79912" name="Text Box 40"/>
          <p:cNvSpPr txBox="1">
            <a:spLocks noChangeArrowheads="1"/>
          </p:cNvSpPr>
          <p:nvPr/>
        </p:nvSpPr>
        <p:spPr bwMode="auto">
          <a:xfrm>
            <a:off x="2438400" y="5334000"/>
            <a:ext cx="1306513" cy="304800"/>
          </a:xfrm>
          <a:prstGeom prst="rect">
            <a:avLst/>
          </a:prstGeom>
          <a:noFill/>
          <a:ln w="9525">
            <a:noFill/>
            <a:miter lim="800000"/>
            <a:headEnd/>
            <a:tailEnd/>
          </a:ln>
        </p:spPr>
        <p:txBody>
          <a:bodyPr wrap="none">
            <a:prstTxWarp prst="textNoShape">
              <a:avLst/>
            </a:prstTxWarp>
            <a:spAutoFit/>
          </a:bodyPr>
          <a:lstStyle/>
          <a:p>
            <a:r>
              <a:rPr lang="en-US" sz="1400">
                <a:latin typeface="Comic Sans MS" charset="0"/>
              </a:rPr>
              <a:t>Saharan Dust</a:t>
            </a:r>
          </a:p>
        </p:txBody>
      </p:sp>
      <p:sp>
        <p:nvSpPr>
          <p:cNvPr id="79913" name="Line 41"/>
          <p:cNvSpPr>
            <a:spLocks noChangeShapeType="1"/>
          </p:cNvSpPr>
          <p:nvPr/>
        </p:nvSpPr>
        <p:spPr bwMode="auto">
          <a:xfrm flipH="1">
            <a:off x="2590800" y="5594350"/>
            <a:ext cx="139700" cy="34925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a:p>
        </p:txBody>
      </p:sp>
      <p:sp>
        <p:nvSpPr>
          <p:cNvPr id="79914" name="Line 42"/>
          <p:cNvSpPr>
            <a:spLocks noChangeShapeType="1"/>
          </p:cNvSpPr>
          <p:nvPr/>
        </p:nvSpPr>
        <p:spPr bwMode="auto">
          <a:xfrm>
            <a:off x="3132138" y="5603875"/>
            <a:ext cx="31750" cy="27940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a:p>
        </p:txBody>
      </p:sp>
      <p:sp>
        <p:nvSpPr>
          <p:cNvPr id="79915" name="Line 43"/>
          <p:cNvSpPr>
            <a:spLocks noChangeShapeType="1"/>
          </p:cNvSpPr>
          <p:nvPr/>
        </p:nvSpPr>
        <p:spPr bwMode="auto">
          <a:xfrm>
            <a:off x="3505200" y="5594350"/>
            <a:ext cx="152400" cy="349250"/>
          </a:xfrm>
          <a:prstGeom prst="line">
            <a:avLst/>
          </a:prstGeom>
          <a:noFill/>
          <a:ln w="12700">
            <a:solidFill>
              <a:schemeClr val="tx1"/>
            </a:solidFill>
            <a:round/>
            <a:headEnd/>
            <a:tailEnd type="arrow" w="med" len="med"/>
          </a:ln>
        </p:spPr>
        <p:txBody>
          <a:bodyPr wrap="none" anchor="ctr">
            <a:prstTxWarp prst="textNoShape">
              <a:avLst/>
            </a:prstTxWarp>
          </a:bodyPr>
          <a:lstStyle/>
          <a:p>
            <a:endParaRPr lang="en-US"/>
          </a:p>
        </p:txBody>
      </p:sp>
      <p:sp>
        <p:nvSpPr>
          <p:cNvPr id="79929" name="Text Box 57"/>
          <p:cNvSpPr txBox="1">
            <a:spLocks noChangeArrowheads="1"/>
          </p:cNvSpPr>
          <p:nvPr/>
        </p:nvSpPr>
        <p:spPr bwMode="auto">
          <a:xfrm>
            <a:off x="4876800" y="1981200"/>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79930" name="Text Box 58"/>
          <p:cNvSpPr txBox="1">
            <a:spLocks noChangeArrowheads="1"/>
          </p:cNvSpPr>
          <p:nvPr/>
        </p:nvSpPr>
        <p:spPr bwMode="auto">
          <a:xfrm>
            <a:off x="2124075" y="2124075"/>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79932" name="Text Box 60"/>
          <p:cNvSpPr txBox="1">
            <a:spLocks noChangeArrowheads="1"/>
          </p:cNvSpPr>
          <p:nvPr/>
        </p:nvSpPr>
        <p:spPr bwMode="auto">
          <a:xfrm>
            <a:off x="2935288" y="2009775"/>
            <a:ext cx="709612" cy="730250"/>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charset="0"/>
              </a:rPr>
              <a:t>SAL+</a:t>
            </a:r>
          </a:p>
          <a:p>
            <a:pPr algn="ctr"/>
            <a:r>
              <a:rPr lang="en-US" sz="1400">
                <a:latin typeface="Comic Sans MS" charset="0"/>
              </a:rPr>
              <a:t>subsid</a:t>
            </a:r>
          </a:p>
          <a:p>
            <a:pPr algn="ctr"/>
            <a:r>
              <a:rPr lang="en-US" sz="1400">
                <a:latin typeface="Comic Sans MS" charset="0"/>
              </a:rPr>
              <a:t>above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90819_1215Z"/>
          <p:cNvPicPr>
            <a:picLocks noChangeAspect="1" noChangeArrowheads="1"/>
          </p:cNvPicPr>
          <p:nvPr/>
        </p:nvPicPr>
        <p:blipFill>
          <a:blip r:embed="rId3"/>
          <a:srcRect/>
          <a:stretch>
            <a:fillRect/>
          </a:stretch>
        </p:blipFill>
        <p:spPr bwMode="auto">
          <a:xfrm>
            <a:off x="795338" y="455613"/>
            <a:ext cx="7586662" cy="5945187"/>
          </a:xfrm>
          <a:prstGeom prst="rect">
            <a:avLst/>
          </a:prstGeom>
          <a:noFill/>
        </p:spPr>
      </p:pic>
      <p:sp>
        <p:nvSpPr>
          <p:cNvPr id="73731" name="Freeform 3"/>
          <p:cNvSpPr>
            <a:spLocks/>
          </p:cNvSpPr>
          <p:nvPr/>
        </p:nvSpPr>
        <p:spPr bwMode="auto">
          <a:xfrm>
            <a:off x="2794000" y="1514475"/>
            <a:ext cx="5414963" cy="4691063"/>
          </a:xfrm>
          <a:custGeom>
            <a:avLst/>
            <a:gdLst/>
            <a:ahLst/>
            <a:cxnLst>
              <a:cxn ang="0">
                <a:pos x="829" y="2709"/>
              </a:cxn>
              <a:cxn ang="0">
                <a:pos x="1423" y="2406"/>
              </a:cxn>
              <a:cxn ang="0">
                <a:pos x="3411" y="2955"/>
              </a:cxn>
              <a:cxn ang="0">
                <a:pos x="2651" y="1480"/>
              </a:cxn>
              <a:cxn ang="0">
                <a:pos x="3411" y="0"/>
              </a:cxn>
              <a:cxn ang="0">
                <a:pos x="1834" y="915"/>
              </a:cxn>
              <a:cxn ang="0">
                <a:pos x="251" y="320"/>
              </a:cxn>
              <a:cxn ang="0">
                <a:pos x="989" y="1509"/>
              </a:cxn>
              <a:cxn ang="0">
                <a:pos x="0" y="2292"/>
              </a:cxn>
            </a:cxnLst>
            <a:rect l="0" t="0" r="r" b="b"/>
            <a:pathLst>
              <a:path w="3411" h="2955">
                <a:moveTo>
                  <a:pt x="829" y="2709"/>
                </a:moveTo>
                <a:lnTo>
                  <a:pt x="1423" y="2406"/>
                </a:lnTo>
                <a:lnTo>
                  <a:pt x="3411" y="2955"/>
                </a:lnTo>
                <a:lnTo>
                  <a:pt x="2651" y="1480"/>
                </a:lnTo>
                <a:lnTo>
                  <a:pt x="3411" y="0"/>
                </a:lnTo>
                <a:lnTo>
                  <a:pt x="1834" y="915"/>
                </a:lnTo>
                <a:lnTo>
                  <a:pt x="251" y="320"/>
                </a:lnTo>
                <a:lnTo>
                  <a:pt x="989" y="1509"/>
                </a:lnTo>
                <a:lnTo>
                  <a:pt x="0" y="2292"/>
                </a:lnTo>
              </a:path>
            </a:pathLst>
          </a:custGeom>
          <a:noFill/>
          <a:ln w="28575" cmpd="sng">
            <a:solidFill>
              <a:schemeClr val="bg1"/>
            </a:solidFill>
            <a:round/>
            <a:headEnd/>
            <a:tailEnd/>
          </a:ln>
        </p:spPr>
        <p:txBody>
          <a:bodyPr wrap="none" anchor="ctr">
            <a:prstTxWarp prst="textNoShape">
              <a:avLst/>
            </a:prstTxWarp>
          </a:bodyPr>
          <a:lstStyle/>
          <a:p>
            <a:endParaRPr lang="en-US"/>
          </a:p>
        </p:txBody>
      </p:sp>
      <p:sp>
        <p:nvSpPr>
          <p:cNvPr id="73732" name="Text Box 4"/>
          <p:cNvSpPr txBox="1">
            <a:spLocks noChangeArrowheads="1"/>
          </p:cNvSpPr>
          <p:nvPr/>
        </p:nvSpPr>
        <p:spPr bwMode="auto">
          <a:xfrm>
            <a:off x="4044950" y="3721100"/>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2</a:t>
            </a:r>
          </a:p>
        </p:txBody>
      </p:sp>
      <p:sp>
        <p:nvSpPr>
          <p:cNvPr id="73733" name="Oval 5"/>
          <p:cNvSpPr>
            <a:spLocks noChangeArrowheads="1"/>
          </p:cNvSpPr>
          <p:nvPr/>
        </p:nvSpPr>
        <p:spPr bwMode="auto">
          <a:xfrm>
            <a:off x="4300538" y="3843338"/>
            <a:ext cx="109537"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34" name="Oval 6"/>
          <p:cNvSpPr>
            <a:spLocks noChangeArrowheads="1"/>
          </p:cNvSpPr>
          <p:nvPr/>
        </p:nvSpPr>
        <p:spPr bwMode="auto">
          <a:xfrm>
            <a:off x="8139113" y="6135688"/>
            <a:ext cx="109537"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35" name="Oval 7"/>
          <p:cNvSpPr>
            <a:spLocks noChangeArrowheads="1"/>
          </p:cNvSpPr>
          <p:nvPr/>
        </p:nvSpPr>
        <p:spPr bwMode="auto">
          <a:xfrm>
            <a:off x="5645150" y="2900363"/>
            <a:ext cx="109538"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36" name="Oval 8"/>
          <p:cNvSpPr>
            <a:spLocks noChangeArrowheads="1"/>
          </p:cNvSpPr>
          <p:nvPr/>
        </p:nvSpPr>
        <p:spPr bwMode="auto">
          <a:xfrm>
            <a:off x="8134350" y="1476375"/>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37" name="Oval 9"/>
          <p:cNvSpPr>
            <a:spLocks noChangeArrowheads="1"/>
          </p:cNvSpPr>
          <p:nvPr/>
        </p:nvSpPr>
        <p:spPr bwMode="auto">
          <a:xfrm>
            <a:off x="6969125" y="3806825"/>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38" name="Oval 10"/>
          <p:cNvSpPr>
            <a:spLocks noChangeArrowheads="1"/>
          </p:cNvSpPr>
          <p:nvPr/>
        </p:nvSpPr>
        <p:spPr bwMode="auto">
          <a:xfrm>
            <a:off x="3162300" y="1981200"/>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39" name="Oval 11"/>
          <p:cNvSpPr>
            <a:spLocks noChangeArrowheads="1"/>
          </p:cNvSpPr>
          <p:nvPr/>
        </p:nvSpPr>
        <p:spPr bwMode="auto">
          <a:xfrm>
            <a:off x="5010150" y="5289550"/>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40" name="Text Box 12"/>
          <p:cNvSpPr txBox="1">
            <a:spLocks noChangeArrowheads="1"/>
          </p:cNvSpPr>
          <p:nvPr/>
        </p:nvSpPr>
        <p:spPr bwMode="auto">
          <a:xfrm>
            <a:off x="2981325" y="1724025"/>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3</a:t>
            </a:r>
          </a:p>
        </p:txBody>
      </p:sp>
      <p:sp>
        <p:nvSpPr>
          <p:cNvPr id="73741" name="Text Box 13"/>
          <p:cNvSpPr txBox="1">
            <a:spLocks noChangeArrowheads="1"/>
          </p:cNvSpPr>
          <p:nvPr/>
        </p:nvSpPr>
        <p:spPr bwMode="auto">
          <a:xfrm>
            <a:off x="5540375" y="2603500"/>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4</a:t>
            </a:r>
          </a:p>
        </p:txBody>
      </p:sp>
      <p:sp>
        <p:nvSpPr>
          <p:cNvPr id="73742" name="Text Box 14"/>
          <p:cNvSpPr txBox="1">
            <a:spLocks noChangeArrowheads="1"/>
          </p:cNvSpPr>
          <p:nvPr/>
        </p:nvSpPr>
        <p:spPr bwMode="auto">
          <a:xfrm>
            <a:off x="8035925" y="1200150"/>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5</a:t>
            </a:r>
          </a:p>
        </p:txBody>
      </p:sp>
      <p:sp>
        <p:nvSpPr>
          <p:cNvPr id="73743" name="Text Box 15"/>
          <p:cNvSpPr txBox="1">
            <a:spLocks noChangeArrowheads="1"/>
          </p:cNvSpPr>
          <p:nvPr/>
        </p:nvSpPr>
        <p:spPr bwMode="auto">
          <a:xfrm>
            <a:off x="7016750" y="3686175"/>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6</a:t>
            </a:r>
          </a:p>
        </p:txBody>
      </p:sp>
      <p:sp>
        <p:nvSpPr>
          <p:cNvPr id="73744" name="Text Box 16"/>
          <p:cNvSpPr txBox="1">
            <a:spLocks noChangeArrowheads="1"/>
          </p:cNvSpPr>
          <p:nvPr/>
        </p:nvSpPr>
        <p:spPr bwMode="auto">
          <a:xfrm>
            <a:off x="8077200" y="5819775"/>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7</a:t>
            </a:r>
          </a:p>
        </p:txBody>
      </p:sp>
      <p:sp>
        <p:nvSpPr>
          <p:cNvPr id="73745" name="Text Box 17"/>
          <p:cNvSpPr txBox="1">
            <a:spLocks noChangeArrowheads="1"/>
          </p:cNvSpPr>
          <p:nvPr/>
        </p:nvSpPr>
        <p:spPr bwMode="auto">
          <a:xfrm>
            <a:off x="4921250" y="5334000"/>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8</a:t>
            </a:r>
          </a:p>
        </p:txBody>
      </p:sp>
      <p:sp>
        <p:nvSpPr>
          <p:cNvPr id="73746" name="Line 18"/>
          <p:cNvSpPr>
            <a:spLocks noChangeShapeType="1"/>
          </p:cNvSpPr>
          <p:nvPr/>
        </p:nvSpPr>
        <p:spPr bwMode="auto">
          <a:xfrm rot="5851057" flipV="1">
            <a:off x="3587750" y="4391025"/>
            <a:ext cx="136525" cy="136525"/>
          </a:xfrm>
          <a:prstGeom prst="line">
            <a:avLst/>
          </a:prstGeom>
          <a:noFill/>
          <a:ln w="19050">
            <a:solidFill>
              <a:schemeClr val="bg1"/>
            </a:solidFill>
            <a:round/>
            <a:headEnd/>
            <a:tailEnd/>
          </a:ln>
        </p:spPr>
        <p:txBody>
          <a:bodyPr wrap="none" anchor="ctr">
            <a:prstTxWarp prst="textNoShape">
              <a:avLst/>
            </a:prstTxWarp>
          </a:bodyPr>
          <a:lstStyle/>
          <a:p>
            <a:endParaRPr lang="en-US"/>
          </a:p>
        </p:txBody>
      </p:sp>
      <p:sp>
        <p:nvSpPr>
          <p:cNvPr id="73747" name="Text Box 19"/>
          <p:cNvSpPr txBox="1">
            <a:spLocks noChangeArrowheads="1"/>
          </p:cNvSpPr>
          <p:nvPr/>
        </p:nvSpPr>
        <p:spPr bwMode="auto">
          <a:xfrm>
            <a:off x="7305675" y="1581150"/>
            <a:ext cx="3683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4b</a:t>
            </a:r>
          </a:p>
        </p:txBody>
      </p:sp>
      <p:sp>
        <p:nvSpPr>
          <p:cNvPr id="73748" name="Text Box 20"/>
          <p:cNvSpPr txBox="1">
            <a:spLocks noChangeArrowheads="1"/>
          </p:cNvSpPr>
          <p:nvPr/>
        </p:nvSpPr>
        <p:spPr bwMode="auto">
          <a:xfrm>
            <a:off x="3800475" y="1943100"/>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3a</a:t>
            </a:r>
          </a:p>
        </p:txBody>
      </p:sp>
      <p:sp>
        <p:nvSpPr>
          <p:cNvPr id="73749" name="Text Box 21"/>
          <p:cNvSpPr txBox="1">
            <a:spLocks noChangeArrowheads="1"/>
          </p:cNvSpPr>
          <p:nvPr/>
        </p:nvSpPr>
        <p:spPr bwMode="auto">
          <a:xfrm>
            <a:off x="3571875" y="3173413"/>
            <a:ext cx="3556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2a</a:t>
            </a:r>
          </a:p>
        </p:txBody>
      </p:sp>
      <p:sp>
        <p:nvSpPr>
          <p:cNvPr id="73750" name="Text Box 22"/>
          <p:cNvSpPr txBox="1">
            <a:spLocks noChangeArrowheads="1"/>
          </p:cNvSpPr>
          <p:nvPr/>
        </p:nvSpPr>
        <p:spPr bwMode="auto">
          <a:xfrm>
            <a:off x="3409950" y="4162425"/>
            <a:ext cx="3302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1a</a:t>
            </a:r>
          </a:p>
        </p:txBody>
      </p:sp>
      <p:sp>
        <p:nvSpPr>
          <p:cNvPr id="73751" name="Text Box 23"/>
          <p:cNvSpPr txBox="1">
            <a:spLocks noChangeArrowheads="1"/>
          </p:cNvSpPr>
          <p:nvPr/>
        </p:nvSpPr>
        <p:spPr bwMode="auto">
          <a:xfrm>
            <a:off x="6381750" y="5811838"/>
            <a:ext cx="3556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7a</a:t>
            </a:r>
          </a:p>
        </p:txBody>
      </p:sp>
      <p:sp>
        <p:nvSpPr>
          <p:cNvPr id="73752" name="Freeform 24"/>
          <p:cNvSpPr>
            <a:spLocks/>
          </p:cNvSpPr>
          <p:nvPr/>
        </p:nvSpPr>
        <p:spPr bwMode="auto">
          <a:xfrm rot="161189">
            <a:off x="3860800" y="3138488"/>
            <a:ext cx="139700" cy="128587"/>
          </a:xfrm>
          <a:custGeom>
            <a:avLst/>
            <a:gdLst/>
            <a:ahLst/>
            <a:cxnLst>
              <a:cxn ang="0">
                <a:pos x="88" y="0"/>
              </a:cxn>
              <a:cxn ang="0">
                <a:pos x="0" y="81"/>
              </a:cxn>
            </a:cxnLst>
            <a:rect l="0" t="0" r="r" b="b"/>
            <a:pathLst>
              <a:path w="88" h="81">
                <a:moveTo>
                  <a:pt x="88" y="0"/>
                </a:moveTo>
                <a:lnTo>
                  <a:pt x="0" y="81"/>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53" name="Text Box 25"/>
          <p:cNvSpPr txBox="1">
            <a:spLocks noChangeArrowheads="1"/>
          </p:cNvSpPr>
          <p:nvPr/>
        </p:nvSpPr>
        <p:spPr bwMode="auto">
          <a:xfrm>
            <a:off x="4638675" y="2276475"/>
            <a:ext cx="3683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3b</a:t>
            </a:r>
          </a:p>
        </p:txBody>
      </p:sp>
      <p:sp>
        <p:nvSpPr>
          <p:cNvPr id="73754" name="Freeform 26"/>
          <p:cNvSpPr>
            <a:spLocks/>
          </p:cNvSpPr>
          <p:nvPr/>
        </p:nvSpPr>
        <p:spPr bwMode="auto">
          <a:xfrm rot="-3464858">
            <a:off x="6969125" y="213677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55" name="Freeform 27"/>
          <p:cNvSpPr>
            <a:spLocks/>
          </p:cNvSpPr>
          <p:nvPr/>
        </p:nvSpPr>
        <p:spPr bwMode="auto">
          <a:xfrm rot="-10961331">
            <a:off x="6600825" y="568642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56" name="Text Box 28"/>
          <p:cNvSpPr txBox="1">
            <a:spLocks noChangeArrowheads="1"/>
          </p:cNvSpPr>
          <p:nvPr/>
        </p:nvSpPr>
        <p:spPr bwMode="auto">
          <a:xfrm>
            <a:off x="3733800" y="3886200"/>
            <a:ext cx="3429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1b</a:t>
            </a:r>
          </a:p>
        </p:txBody>
      </p:sp>
      <p:sp>
        <p:nvSpPr>
          <p:cNvPr id="73757" name="Text Box 29"/>
          <p:cNvSpPr txBox="1">
            <a:spLocks noChangeArrowheads="1"/>
          </p:cNvSpPr>
          <p:nvPr/>
        </p:nvSpPr>
        <p:spPr bwMode="auto">
          <a:xfrm>
            <a:off x="3228975" y="2657475"/>
            <a:ext cx="3683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2b</a:t>
            </a:r>
          </a:p>
        </p:txBody>
      </p:sp>
      <p:sp>
        <p:nvSpPr>
          <p:cNvPr id="73758" name="Freeform 30"/>
          <p:cNvSpPr>
            <a:spLocks/>
          </p:cNvSpPr>
          <p:nvPr/>
        </p:nvSpPr>
        <p:spPr bwMode="auto">
          <a:xfrm rot="-183258">
            <a:off x="3862388" y="2201863"/>
            <a:ext cx="80962"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59" name="Text Box 31"/>
          <p:cNvSpPr txBox="1">
            <a:spLocks noChangeArrowheads="1"/>
          </p:cNvSpPr>
          <p:nvPr/>
        </p:nvSpPr>
        <p:spPr bwMode="auto">
          <a:xfrm>
            <a:off x="6734175" y="1905000"/>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4a</a:t>
            </a:r>
          </a:p>
        </p:txBody>
      </p:sp>
      <p:sp>
        <p:nvSpPr>
          <p:cNvPr id="73760" name="Freeform 32"/>
          <p:cNvSpPr>
            <a:spLocks/>
          </p:cNvSpPr>
          <p:nvPr/>
        </p:nvSpPr>
        <p:spPr bwMode="auto">
          <a:xfrm rot="-5510381">
            <a:off x="7607301" y="2532062"/>
            <a:ext cx="80962"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61" name="Text Box 33"/>
          <p:cNvSpPr txBox="1">
            <a:spLocks noChangeArrowheads="1"/>
          </p:cNvSpPr>
          <p:nvPr/>
        </p:nvSpPr>
        <p:spPr bwMode="auto">
          <a:xfrm>
            <a:off x="7686675" y="2581275"/>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5a</a:t>
            </a:r>
          </a:p>
        </p:txBody>
      </p:sp>
      <p:sp>
        <p:nvSpPr>
          <p:cNvPr id="73762" name="Text Box 34"/>
          <p:cNvSpPr txBox="1">
            <a:spLocks noChangeArrowheads="1"/>
          </p:cNvSpPr>
          <p:nvPr/>
        </p:nvSpPr>
        <p:spPr bwMode="auto">
          <a:xfrm>
            <a:off x="7648575" y="4829175"/>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6a</a:t>
            </a:r>
          </a:p>
        </p:txBody>
      </p:sp>
      <p:sp>
        <p:nvSpPr>
          <p:cNvPr id="73763" name="Oval 35"/>
          <p:cNvSpPr>
            <a:spLocks noChangeArrowheads="1"/>
          </p:cNvSpPr>
          <p:nvPr/>
        </p:nvSpPr>
        <p:spPr bwMode="auto">
          <a:xfrm>
            <a:off x="4076700" y="5753100"/>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764" name="Text Box 36"/>
          <p:cNvSpPr txBox="1">
            <a:spLocks noChangeArrowheads="1"/>
          </p:cNvSpPr>
          <p:nvPr/>
        </p:nvSpPr>
        <p:spPr bwMode="auto">
          <a:xfrm>
            <a:off x="4067175" y="5762625"/>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9</a:t>
            </a:r>
          </a:p>
        </p:txBody>
      </p:sp>
      <p:sp>
        <p:nvSpPr>
          <p:cNvPr id="73765" name="Line 37"/>
          <p:cNvSpPr>
            <a:spLocks noChangeShapeType="1"/>
          </p:cNvSpPr>
          <p:nvPr/>
        </p:nvSpPr>
        <p:spPr bwMode="auto">
          <a:xfrm rot="5851057" flipV="1">
            <a:off x="3949700" y="4114800"/>
            <a:ext cx="136525" cy="136525"/>
          </a:xfrm>
          <a:prstGeom prst="line">
            <a:avLst/>
          </a:prstGeom>
          <a:noFill/>
          <a:ln w="19050">
            <a:solidFill>
              <a:schemeClr val="bg1"/>
            </a:solidFill>
            <a:round/>
            <a:headEnd/>
            <a:tailEnd/>
          </a:ln>
        </p:spPr>
        <p:txBody>
          <a:bodyPr wrap="none" anchor="ctr">
            <a:prstTxWarp prst="textNoShape">
              <a:avLst/>
            </a:prstTxWarp>
          </a:bodyPr>
          <a:lstStyle/>
          <a:p>
            <a:endParaRPr lang="en-US"/>
          </a:p>
        </p:txBody>
      </p:sp>
      <p:sp>
        <p:nvSpPr>
          <p:cNvPr id="73766" name="Freeform 38"/>
          <p:cNvSpPr>
            <a:spLocks/>
          </p:cNvSpPr>
          <p:nvPr/>
        </p:nvSpPr>
        <p:spPr bwMode="auto">
          <a:xfrm rot="161189">
            <a:off x="3508375" y="2576513"/>
            <a:ext cx="139700" cy="128587"/>
          </a:xfrm>
          <a:custGeom>
            <a:avLst/>
            <a:gdLst/>
            <a:ahLst/>
            <a:cxnLst>
              <a:cxn ang="0">
                <a:pos x="88" y="0"/>
              </a:cxn>
              <a:cxn ang="0">
                <a:pos x="0" y="81"/>
              </a:cxn>
            </a:cxnLst>
            <a:rect l="0" t="0" r="r" b="b"/>
            <a:pathLst>
              <a:path w="88" h="81">
                <a:moveTo>
                  <a:pt x="88" y="0"/>
                </a:moveTo>
                <a:lnTo>
                  <a:pt x="0" y="81"/>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67" name="Freeform 39"/>
          <p:cNvSpPr>
            <a:spLocks/>
          </p:cNvSpPr>
          <p:nvPr/>
        </p:nvSpPr>
        <p:spPr bwMode="auto">
          <a:xfrm rot="-183258">
            <a:off x="4724400" y="2525713"/>
            <a:ext cx="80963"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68" name="Freeform 40"/>
          <p:cNvSpPr>
            <a:spLocks/>
          </p:cNvSpPr>
          <p:nvPr/>
        </p:nvSpPr>
        <p:spPr bwMode="auto">
          <a:xfrm rot="-3464858">
            <a:off x="7521575" y="181292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69" name="Freeform 41"/>
          <p:cNvSpPr>
            <a:spLocks/>
          </p:cNvSpPr>
          <p:nvPr/>
        </p:nvSpPr>
        <p:spPr bwMode="auto">
          <a:xfrm rot="-8489623">
            <a:off x="7581900" y="4964113"/>
            <a:ext cx="80963"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73770" name="Text Box 42"/>
          <p:cNvSpPr txBox="1">
            <a:spLocks noChangeArrowheads="1"/>
          </p:cNvSpPr>
          <p:nvPr/>
        </p:nvSpPr>
        <p:spPr bwMode="auto">
          <a:xfrm>
            <a:off x="2552700" y="4972050"/>
            <a:ext cx="276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1</a:t>
            </a:r>
          </a:p>
        </p:txBody>
      </p:sp>
      <p:sp>
        <p:nvSpPr>
          <p:cNvPr id="73771" name="Oval 43"/>
          <p:cNvSpPr>
            <a:spLocks noChangeArrowheads="1"/>
          </p:cNvSpPr>
          <p:nvPr/>
        </p:nvSpPr>
        <p:spPr bwMode="auto">
          <a:xfrm>
            <a:off x="2770188" y="5075238"/>
            <a:ext cx="109537"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mosaic20090819T120000"/>
          <p:cNvPicPr>
            <a:picLocks noChangeAspect="1" noChangeArrowheads="1"/>
          </p:cNvPicPr>
          <p:nvPr/>
        </p:nvPicPr>
        <p:blipFill>
          <a:blip r:embed="rId3"/>
          <a:srcRect l="35683" t="47600" r="53419" b="31790"/>
          <a:stretch>
            <a:fillRect/>
          </a:stretch>
        </p:blipFill>
        <p:spPr bwMode="auto">
          <a:xfrm>
            <a:off x="781050" y="395288"/>
            <a:ext cx="7612063" cy="5957887"/>
          </a:xfrm>
          <a:prstGeom prst="rect">
            <a:avLst/>
          </a:prstGeom>
          <a:noFill/>
        </p:spPr>
      </p:pic>
      <p:sp>
        <p:nvSpPr>
          <p:cNvPr id="77827" name="Freeform 3"/>
          <p:cNvSpPr>
            <a:spLocks/>
          </p:cNvSpPr>
          <p:nvPr/>
        </p:nvSpPr>
        <p:spPr bwMode="auto">
          <a:xfrm>
            <a:off x="2794000" y="1514475"/>
            <a:ext cx="5414963" cy="4691063"/>
          </a:xfrm>
          <a:custGeom>
            <a:avLst/>
            <a:gdLst/>
            <a:ahLst/>
            <a:cxnLst>
              <a:cxn ang="0">
                <a:pos x="829" y="2709"/>
              </a:cxn>
              <a:cxn ang="0">
                <a:pos x="1423" y="2406"/>
              </a:cxn>
              <a:cxn ang="0">
                <a:pos x="3411" y="2955"/>
              </a:cxn>
              <a:cxn ang="0">
                <a:pos x="2651" y="1480"/>
              </a:cxn>
              <a:cxn ang="0">
                <a:pos x="3411" y="0"/>
              </a:cxn>
              <a:cxn ang="0">
                <a:pos x="1834" y="915"/>
              </a:cxn>
              <a:cxn ang="0">
                <a:pos x="251" y="320"/>
              </a:cxn>
              <a:cxn ang="0">
                <a:pos x="989" y="1509"/>
              </a:cxn>
              <a:cxn ang="0">
                <a:pos x="0" y="2292"/>
              </a:cxn>
            </a:cxnLst>
            <a:rect l="0" t="0" r="r" b="b"/>
            <a:pathLst>
              <a:path w="3411" h="2955">
                <a:moveTo>
                  <a:pt x="829" y="2709"/>
                </a:moveTo>
                <a:lnTo>
                  <a:pt x="1423" y="2406"/>
                </a:lnTo>
                <a:lnTo>
                  <a:pt x="3411" y="2955"/>
                </a:lnTo>
                <a:lnTo>
                  <a:pt x="2651" y="1480"/>
                </a:lnTo>
                <a:lnTo>
                  <a:pt x="3411" y="0"/>
                </a:lnTo>
                <a:lnTo>
                  <a:pt x="1834" y="915"/>
                </a:lnTo>
                <a:lnTo>
                  <a:pt x="251" y="320"/>
                </a:lnTo>
                <a:lnTo>
                  <a:pt x="989" y="1509"/>
                </a:lnTo>
                <a:lnTo>
                  <a:pt x="0" y="2292"/>
                </a:lnTo>
              </a:path>
            </a:pathLst>
          </a:custGeom>
          <a:noFill/>
          <a:ln w="28575" cmpd="sng">
            <a:solidFill>
              <a:schemeClr val="tx1"/>
            </a:solidFill>
            <a:round/>
            <a:headEnd/>
            <a:tailEnd/>
          </a:ln>
        </p:spPr>
        <p:txBody>
          <a:bodyPr wrap="none" anchor="ctr">
            <a:prstTxWarp prst="textNoShape">
              <a:avLst/>
            </a:prstTxWarp>
          </a:bodyPr>
          <a:lstStyle/>
          <a:p>
            <a:endParaRPr lang="en-US"/>
          </a:p>
        </p:txBody>
      </p:sp>
      <p:sp>
        <p:nvSpPr>
          <p:cNvPr id="77828" name="Text Box 4"/>
          <p:cNvSpPr txBox="1">
            <a:spLocks noChangeArrowheads="1"/>
          </p:cNvSpPr>
          <p:nvPr/>
        </p:nvSpPr>
        <p:spPr bwMode="auto">
          <a:xfrm>
            <a:off x="4044950" y="3721100"/>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2</a:t>
            </a:r>
          </a:p>
        </p:txBody>
      </p:sp>
      <p:sp>
        <p:nvSpPr>
          <p:cNvPr id="77829" name="Oval 5"/>
          <p:cNvSpPr>
            <a:spLocks noChangeArrowheads="1"/>
          </p:cNvSpPr>
          <p:nvPr/>
        </p:nvSpPr>
        <p:spPr bwMode="auto">
          <a:xfrm>
            <a:off x="4300538" y="3843338"/>
            <a:ext cx="109537" cy="109537"/>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30" name="Oval 6"/>
          <p:cNvSpPr>
            <a:spLocks noChangeArrowheads="1"/>
          </p:cNvSpPr>
          <p:nvPr/>
        </p:nvSpPr>
        <p:spPr bwMode="auto">
          <a:xfrm>
            <a:off x="8139113" y="6135688"/>
            <a:ext cx="109537" cy="109537"/>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31" name="Oval 7"/>
          <p:cNvSpPr>
            <a:spLocks noChangeArrowheads="1"/>
          </p:cNvSpPr>
          <p:nvPr/>
        </p:nvSpPr>
        <p:spPr bwMode="auto">
          <a:xfrm>
            <a:off x="5645150" y="2900363"/>
            <a:ext cx="109538" cy="109537"/>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32" name="Oval 8"/>
          <p:cNvSpPr>
            <a:spLocks noChangeArrowheads="1"/>
          </p:cNvSpPr>
          <p:nvPr/>
        </p:nvSpPr>
        <p:spPr bwMode="auto">
          <a:xfrm>
            <a:off x="8134350" y="1476375"/>
            <a:ext cx="109538" cy="109538"/>
          </a:xfrm>
          <a:prstGeom prst="ellipse">
            <a:avLst/>
          </a:prstGeom>
          <a:solidFill>
            <a:schemeClr val="tx1"/>
          </a:solidFill>
          <a:ln w="9525">
            <a:solidFill>
              <a:schemeClr val="tx1"/>
            </a:solidFill>
            <a:round/>
            <a:headEnd/>
            <a:tailEnd/>
          </a:ln>
        </p:spPr>
        <p:txBody>
          <a:bodyPr wrap="none" anchor="ctr">
            <a:prstTxWarp prst="textNoShape">
              <a:avLst/>
            </a:prstTxWarp>
          </a:bodyPr>
          <a:lstStyle/>
          <a:p>
            <a:pPr algn="ctr"/>
            <a:endParaRPr lang="en-US">
              <a:solidFill>
                <a:schemeClr val="bg1"/>
              </a:solidFill>
            </a:endParaRPr>
          </a:p>
        </p:txBody>
      </p:sp>
      <p:sp>
        <p:nvSpPr>
          <p:cNvPr id="77833" name="Oval 9"/>
          <p:cNvSpPr>
            <a:spLocks noChangeArrowheads="1"/>
          </p:cNvSpPr>
          <p:nvPr/>
        </p:nvSpPr>
        <p:spPr bwMode="auto">
          <a:xfrm>
            <a:off x="6969125" y="3806825"/>
            <a:ext cx="109538" cy="109538"/>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34" name="Oval 10"/>
          <p:cNvSpPr>
            <a:spLocks noChangeArrowheads="1"/>
          </p:cNvSpPr>
          <p:nvPr/>
        </p:nvSpPr>
        <p:spPr bwMode="auto">
          <a:xfrm>
            <a:off x="3162300" y="1981200"/>
            <a:ext cx="109538" cy="109538"/>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35" name="Oval 11"/>
          <p:cNvSpPr>
            <a:spLocks noChangeArrowheads="1"/>
          </p:cNvSpPr>
          <p:nvPr/>
        </p:nvSpPr>
        <p:spPr bwMode="auto">
          <a:xfrm>
            <a:off x="5010150" y="5289550"/>
            <a:ext cx="109538" cy="109538"/>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36" name="Text Box 12"/>
          <p:cNvSpPr txBox="1">
            <a:spLocks noChangeArrowheads="1"/>
          </p:cNvSpPr>
          <p:nvPr/>
        </p:nvSpPr>
        <p:spPr bwMode="auto">
          <a:xfrm>
            <a:off x="2971800" y="1752600"/>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3</a:t>
            </a:r>
          </a:p>
        </p:txBody>
      </p:sp>
      <p:sp>
        <p:nvSpPr>
          <p:cNvPr id="77837" name="Text Box 13"/>
          <p:cNvSpPr txBox="1">
            <a:spLocks noChangeArrowheads="1"/>
          </p:cNvSpPr>
          <p:nvPr/>
        </p:nvSpPr>
        <p:spPr bwMode="auto">
          <a:xfrm>
            <a:off x="5540375" y="2603500"/>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4</a:t>
            </a:r>
          </a:p>
        </p:txBody>
      </p:sp>
      <p:sp>
        <p:nvSpPr>
          <p:cNvPr id="77838" name="Text Box 14"/>
          <p:cNvSpPr txBox="1">
            <a:spLocks noChangeArrowheads="1"/>
          </p:cNvSpPr>
          <p:nvPr/>
        </p:nvSpPr>
        <p:spPr bwMode="auto">
          <a:xfrm>
            <a:off x="8035925" y="1200150"/>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5</a:t>
            </a:r>
          </a:p>
        </p:txBody>
      </p:sp>
      <p:sp>
        <p:nvSpPr>
          <p:cNvPr id="77839" name="Text Box 15"/>
          <p:cNvSpPr txBox="1">
            <a:spLocks noChangeArrowheads="1"/>
          </p:cNvSpPr>
          <p:nvPr/>
        </p:nvSpPr>
        <p:spPr bwMode="auto">
          <a:xfrm>
            <a:off x="7016750" y="3686175"/>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6</a:t>
            </a:r>
          </a:p>
        </p:txBody>
      </p:sp>
      <p:sp>
        <p:nvSpPr>
          <p:cNvPr id="77840" name="Text Box 16"/>
          <p:cNvSpPr txBox="1">
            <a:spLocks noChangeArrowheads="1"/>
          </p:cNvSpPr>
          <p:nvPr/>
        </p:nvSpPr>
        <p:spPr bwMode="auto">
          <a:xfrm>
            <a:off x="8077200" y="5819775"/>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7</a:t>
            </a:r>
          </a:p>
        </p:txBody>
      </p:sp>
      <p:sp>
        <p:nvSpPr>
          <p:cNvPr id="77841" name="Text Box 17"/>
          <p:cNvSpPr txBox="1">
            <a:spLocks noChangeArrowheads="1"/>
          </p:cNvSpPr>
          <p:nvPr/>
        </p:nvSpPr>
        <p:spPr bwMode="auto">
          <a:xfrm>
            <a:off x="4921250" y="5334000"/>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8</a:t>
            </a:r>
          </a:p>
        </p:txBody>
      </p:sp>
      <p:sp>
        <p:nvSpPr>
          <p:cNvPr id="77842" name="Line 18"/>
          <p:cNvSpPr>
            <a:spLocks noChangeShapeType="1"/>
          </p:cNvSpPr>
          <p:nvPr/>
        </p:nvSpPr>
        <p:spPr bwMode="auto">
          <a:xfrm rot="5851057" flipV="1">
            <a:off x="3587750" y="4391025"/>
            <a:ext cx="136525" cy="136525"/>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77843" name="Text Box 19"/>
          <p:cNvSpPr txBox="1">
            <a:spLocks noChangeArrowheads="1"/>
          </p:cNvSpPr>
          <p:nvPr/>
        </p:nvSpPr>
        <p:spPr bwMode="auto">
          <a:xfrm>
            <a:off x="7242175" y="1628775"/>
            <a:ext cx="3683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4b</a:t>
            </a:r>
          </a:p>
        </p:txBody>
      </p:sp>
      <p:sp>
        <p:nvSpPr>
          <p:cNvPr id="77844" name="Text Box 20"/>
          <p:cNvSpPr txBox="1">
            <a:spLocks noChangeArrowheads="1"/>
          </p:cNvSpPr>
          <p:nvPr/>
        </p:nvSpPr>
        <p:spPr bwMode="auto">
          <a:xfrm>
            <a:off x="3800475" y="1943100"/>
            <a:ext cx="3556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3a</a:t>
            </a:r>
          </a:p>
        </p:txBody>
      </p:sp>
      <p:sp>
        <p:nvSpPr>
          <p:cNvPr id="77845" name="Text Box 21"/>
          <p:cNvSpPr txBox="1">
            <a:spLocks noChangeArrowheads="1"/>
          </p:cNvSpPr>
          <p:nvPr/>
        </p:nvSpPr>
        <p:spPr bwMode="auto">
          <a:xfrm>
            <a:off x="3571875" y="3173413"/>
            <a:ext cx="355600" cy="274637"/>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2a</a:t>
            </a:r>
          </a:p>
        </p:txBody>
      </p:sp>
      <p:sp>
        <p:nvSpPr>
          <p:cNvPr id="77846" name="Text Box 22"/>
          <p:cNvSpPr txBox="1">
            <a:spLocks noChangeArrowheads="1"/>
          </p:cNvSpPr>
          <p:nvPr/>
        </p:nvSpPr>
        <p:spPr bwMode="auto">
          <a:xfrm>
            <a:off x="3409950" y="4162425"/>
            <a:ext cx="3302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1a</a:t>
            </a:r>
          </a:p>
        </p:txBody>
      </p:sp>
      <p:sp>
        <p:nvSpPr>
          <p:cNvPr id="77847" name="Text Box 23"/>
          <p:cNvSpPr txBox="1">
            <a:spLocks noChangeArrowheads="1"/>
          </p:cNvSpPr>
          <p:nvPr/>
        </p:nvSpPr>
        <p:spPr bwMode="auto">
          <a:xfrm>
            <a:off x="6381750" y="5811838"/>
            <a:ext cx="355600" cy="274637"/>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7a</a:t>
            </a:r>
          </a:p>
        </p:txBody>
      </p:sp>
      <p:sp>
        <p:nvSpPr>
          <p:cNvPr id="77848" name="Freeform 24"/>
          <p:cNvSpPr>
            <a:spLocks/>
          </p:cNvSpPr>
          <p:nvPr/>
        </p:nvSpPr>
        <p:spPr bwMode="auto">
          <a:xfrm rot="161189">
            <a:off x="3860800" y="3138488"/>
            <a:ext cx="139700" cy="128587"/>
          </a:xfrm>
          <a:custGeom>
            <a:avLst/>
            <a:gdLst/>
            <a:ahLst/>
            <a:cxnLst>
              <a:cxn ang="0">
                <a:pos x="88" y="0"/>
              </a:cxn>
              <a:cxn ang="0">
                <a:pos x="0" y="81"/>
              </a:cxn>
            </a:cxnLst>
            <a:rect l="0" t="0" r="r" b="b"/>
            <a:pathLst>
              <a:path w="88" h="81">
                <a:moveTo>
                  <a:pt x="88" y="0"/>
                </a:moveTo>
                <a:lnTo>
                  <a:pt x="0" y="81"/>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49" name="Text Box 25"/>
          <p:cNvSpPr txBox="1">
            <a:spLocks noChangeArrowheads="1"/>
          </p:cNvSpPr>
          <p:nvPr/>
        </p:nvSpPr>
        <p:spPr bwMode="auto">
          <a:xfrm>
            <a:off x="4638675" y="2276475"/>
            <a:ext cx="3683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3b</a:t>
            </a:r>
          </a:p>
        </p:txBody>
      </p:sp>
      <p:sp>
        <p:nvSpPr>
          <p:cNvPr id="77850" name="Freeform 26"/>
          <p:cNvSpPr>
            <a:spLocks/>
          </p:cNvSpPr>
          <p:nvPr/>
        </p:nvSpPr>
        <p:spPr bwMode="auto">
          <a:xfrm rot="-3464858">
            <a:off x="6969125" y="213677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51" name="Freeform 27"/>
          <p:cNvSpPr>
            <a:spLocks/>
          </p:cNvSpPr>
          <p:nvPr/>
        </p:nvSpPr>
        <p:spPr bwMode="auto">
          <a:xfrm rot="-10961331">
            <a:off x="6600825" y="568642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52" name="Text Box 28"/>
          <p:cNvSpPr txBox="1">
            <a:spLocks noChangeArrowheads="1"/>
          </p:cNvSpPr>
          <p:nvPr/>
        </p:nvSpPr>
        <p:spPr bwMode="auto">
          <a:xfrm>
            <a:off x="3733800" y="3886200"/>
            <a:ext cx="3429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1b</a:t>
            </a:r>
          </a:p>
        </p:txBody>
      </p:sp>
      <p:sp>
        <p:nvSpPr>
          <p:cNvPr id="77853" name="Text Box 29"/>
          <p:cNvSpPr txBox="1">
            <a:spLocks noChangeArrowheads="1"/>
          </p:cNvSpPr>
          <p:nvPr/>
        </p:nvSpPr>
        <p:spPr bwMode="auto">
          <a:xfrm>
            <a:off x="3228975" y="2657475"/>
            <a:ext cx="3683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2b</a:t>
            </a:r>
          </a:p>
        </p:txBody>
      </p:sp>
      <p:sp>
        <p:nvSpPr>
          <p:cNvPr id="77854" name="Freeform 30"/>
          <p:cNvSpPr>
            <a:spLocks/>
          </p:cNvSpPr>
          <p:nvPr/>
        </p:nvSpPr>
        <p:spPr bwMode="auto">
          <a:xfrm rot="-183258">
            <a:off x="3862388" y="2201863"/>
            <a:ext cx="80962"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55" name="Text Box 31"/>
          <p:cNvSpPr txBox="1">
            <a:spLocks noChangeArrowheads="1"/>
          </p:cNvSpPr>
          <p:nvPr/>
        </p:nvSpPr>
        <p:spPr bwMode="auto">
          <a:xfrm>
            <a:off x="6734175" y="1905000"/>
            <a:ext cx="3556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4a</a:t>
            </a:r>
          </a:p>
        </p:txBody>
      </p:sp>
      <p:sp>
        <p:nvSpPr>
          <p:cNvPr id="77856" name="Freeform 32"/>
          <p:cNvSpPr>
            <a:spLocks/>
          </p:cNvSpPr>
          <p:nvPr/>
        </p:nvSpPr>
        <p:spPr bwMode="auto">
          <a:xfrm rot="-5510381">
            <a:off x="7607301" y="2532062"/>
            <a:ext cx="80962"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57" name="Text Box 33"/>
          <p:cNvSpPr txBox="1">
            <a:spLocks noChangeArrowheads="1"/>
          </p:cNvSpPr>
          <p:nvPr/>
        </p:nvSpPr>
        <p:spPr bwMode="auto">
          <a:xfrm>
            <a:off x="7686675" y="2581275"/>
            <a:ext cx="3556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5a</a:t>
            </a:r>
          </a:p>
        </p:txBody>
      </p:sp>
      <p:sp>
        <p:nvSpPr>
          <p:cNvPr id="77858" name="Text Box 34"/>
          <p:cNvSpPr txBox="1">
            <a:spLocks noChangeArrowheads="1"/>
          </p:cNvSpPr>
          <p:nvPr/>
        </p:nvSpPr>
        <p:spPr bwMode="auto">
          <a:xfrm>
            <a:off x="7648575" y="4829175"/>
            <a:ext cx="355600" cy="274638"/>
          </a:xfrm>
          <a:prstGeom prst="rect">
            <a:avLst/>
          </a:prstGeom>
          <a:noFill/>
          <a:ln w="9525">
            <a:noFill/>
            <a:miter lim="800000"/>
            <a:headEnd/>
            <a:tailEnd/>
          </a:ln>
        </p:spPr>
        <p:txBody>
          <a:bodyPr wrap="none">
            <a:prstTxWarp prst="textNoShape">
              <a:avLst/>
            </a:prstTxWarp>
            <a:spAutoFit/>
          </a:bodyPr>
          <a:lstStyle/>
          <a:p>
            <a:r>
              <a:rPr lang="en-US" sz="1200">
                <a:latin typeface="Comic Sans MS" charset="0"/>
              </a:rPr>
              <a:t>6a</a:t>
            </a:r>
          </a:p>
        </p:txBody>
      </p:sp>
      <p:sp>
        <p:nvSpPr>
          <p:cNvPr id="77859" name="Oval 35"/>
          <p:cNvSpPr>
            <a:spLocks noChangeArrowheads="1"/>
          </p:cNvSpPr>
          <p:nvPr/>
        </p:nvSpPr>
        <p:spPr bwMode="auto">
          <a:xfrm>
            <a:off x="4076700" y="5753100"/>
            <a:ext cx="109538" cy="109538"/>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60" name="Text Box 36"/>
          <p:cNvSpPr txBox="1">
            <a:spLocks noChangeArrowheads="1"/>
          </p:cNvSpPr>
          <p:nvPr/>
        </p:nvSpPr>
        <p:spPr bwMode="auto">
          <a:xfrm>
            <a:off x="4067175" y="5762625"/>
            <a:ext cx="3079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9</a:t>
            </a:r>
          </a:p>
        </p:txBody>
      </p:sp>
      <p:sp>
        <p:nvSpPr>
          <p:cNvPr id="77861" name="Line 37"/>
          <p:cNvSpPr>
            <a:spLocks noChangeShapeType="1"/>
          </p:cNvSpPr>
          <p:nvPr/>
        </p:nvSpPr>
        <p:spPr bwMode="auto">
          <a:xfrm rot="5851057" flipV="1">
            <a:off x="3949700" y="4114800"/>
            <a:ext cx="136525" cy="136525"/>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77862" name="Freeform 38"/>
          <p:cNvSpPr>
            <a:spLocks/>
          </p:cNvSpPr>
          <p:nvPr/>
        </p:nvSpPr>
        <p:spPr bwMode="auto">
          <a:xfrm rot="161189">
            <a:off x="3508375" y="2576513"/>
            <a:ext cx="139700" cy="128587"/>
          </a:xfrm>
          <a:custGeom>
            <a:avLst/>
            <a:gdLst/>
            <a:ahLst/>
            <a:cxnLst>
              <a:cxn ang="0">
                <a:pos x="88" y="0"/>
              </a:cxn>
              <a:cxn ang="0">
                <a:pos x="0" y="81"/>
              </a:cxn>
            </a:cxnLst>
            <a:rect l="0" t="0" r="r" b="b"/>
            <a:pathLst>
              <a:path w="88" h="81">
                <a:moveTo>
                  <a:pt x="88" y="0"/>
                </a:moveTo>
                <a:lnTo>
                  <a:pt x="0" y="81"/>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63" name="Freeform 39"/>
          <p:cNvSpPr>
            <a:spLocks/>
          </p:cNvSpPr>
          <p:nvPr/>
        </p:nvSpPr>
        <p:spPr bwMode="auto">
          <a:xfrm rot="-183258">
            <a:off x="4724400" y="2525713"/>
            <a:ext cx="80963"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64" name="Freeform 40"/>
          <p:cNvSpPr>
            <a:spLocks/>
          </p:cNvSpPr>
          <p:nvPr/>
        </p:nvSpPr>
        <p:spPr bwMode="auto">
          <a:xfrm rot="-3464858">
            <a:off x="7521575" y="181292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65" name="Freeform 41"/>
          <p:cNvSpPr>
            <a:spLocks/>
          </p:cNvSpPr>
          <p:nvPr/>
        </p:nvSpPr>
        <p:spPr bwMode="auto">
          <a:xfrm rot="-8489623">
            <a:off x="7581900" y="4964113"/>
            <a:ext cx="80963"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tx1"/>
            </a:solidFill>
            <a:round/>
            <a:headEnd/>
            <a:tailEnd/>
          </a:ln>
        </p:spPr>
        <p:txBody>
          <a:bodyPr wrap="none" anchor="ctr">
            <a:prstTxWarp prst="textNoShape">
              <a:avLst/>
            </a:prstTxWarp>
          </a:bodyPr>
          <a:lstStyle/>
          <a:p>
            <a:endParaRPr lang="en-US"/>
          </a:p>
        </p:txBody>
      </p:sp>
      <p:sp>
        <p:nvSpPr>
          <p:cNvPr id="77866" name="Text Box 42"/>
          <p:cNvSpPr txBox="1">
            <a:spLocks noChangeArrowheads="1"/>
          </p:cNvSpPr>
          <p:nvPr/>
        </p:nvSpPr>
        <p:spPr bwMode="auto">
          <a:xfrm>
            <a:off x="2552700" y="4972050"/>
            <a:ext cx="27622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1</a:t>
            </a:r>
          </a:p>
        </p:txBody>
      </p:sp>
      <p:sp>
        <p:nvSpPr>
          <p:cNvPr id="77867" name="Oval 43"/>
          <p:cNvSpPr>
            <a:spLocks noChangeArrowheads="1"/>
          </p:cNvSpPr>
          <p:nvPr/>
        </p:nvSpPr>
        <p:spPr bwMode="auto">
          <a:xfrm>
            <a:off x="2770188" y="5075238"/>
            <a:ext cx="109537" cy="109537"/>
          </a:xfrm>
          <a:prstGeom prst="ellipse">
            <a:avLst/>
          </a:prstGeom>
          <a:solidFill>
            <a:schemeClr val="tx1"/>
          </a:solidFill>
          <a:ln w="9525">
            <a:solidFill>
              <a:schemeClr val="bg1"/>
            </a:solidFill>
            <a:round/>
            <a:headEnd/>
            <a:tailEnd/>
          </a:ln>
        </p:spPr>
        <p:txBody>
          <a:bodyPr wrap="none" anchor="ctr">
            <a:prstTxWarp prst="textNoShape">
              <a:avLst/>
            </a:prstTxWarp>
          </a:bodyPr>
          <a:lstStyle/>
          <a:p>
            <a:endParaRPr lang="en-US"/>
          </a:p>
        </p:txBody>
      </p:sp>
      <p:sp>
        <p:nvSpPr>
          <p:cNvPr id="77868" name="Text Box 44"/>
          <p:cNvSpPr txBox="1">
            <a:spLocks noChangeArrowheads="1"/>
          </p:cNvSpPr>
          <p:nvPr/>
        </p:nvSpPr>
        <p:spPr bwMode="auto">
          <a:xfrm>
            <a:off x="2554288" y="4913313"/>
            <a:ext cx="27622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7" name="Picture 101" descr="fig1"/>
          <p:cNvPicPr>
            <a:picLocks noChangeAspect="1" noChangeArrowheads="1"/>
          </p:cNvPicPr>
          <p:nvPr/>
        </p:nvPicPr>
        <p:blipFill>
          <a:blip r:embed="rId3"/>
          <a:srcRect/>
          <a:stretch>
            <a:fillRect/>
          </a:stretch>
        </p:blipFill>
        <p:spPr bwMode="auto">
          <a:xfrm>
            <a:off x="1619250" y="457200"/>
            <a:ext cx="5922963" cy="4640263"/>
          </a:xfrm>
          <a:prstGeom prst="rect">
            <a:avLst/>
          </a:prstGeom>
          <a:noFill/>
        </p:spPr>
      </p:pic>
      <p:grpSp>
        <p:nvGrpSpPr>
          <p:cNvPr id="2" name="Group 107"/>
          <p:cNvGrpSpPr>
            <a:grpSpLocks/>
          </p:cNvGrpSpPr>
          <p:nvPr/>
        </p:nvGrpSpPr>
        <p:grpSpPr bwMode="auto">
          <a:xfrm>
            <a:off x="0" y="1895475"/>
            <a:ext cx="9144000" cy="4838700"/>
            <a:chOff x="0" y="1194"/>
            <a:chExt cx="5760" cy="3048"/>
          </a:xfrm>
        </p:grpSpPr>
        <p:sp>
          <p:nvSpPr>
            <p:cNvPr id="45161" name="Oval 105"/>
            <p:cNvSpPr>
              <a:spLocks noChangeArrowheads="1"/>
            </p:cNvSpPr>
            <p:nvPr/>
          </p:nvSpPr>
          <p:spPr bwMode="auto">
            <a:xfrm>
              <a:off x="2838" y="1194"/>
              <a:ext cx="288" cy="288"/>
            </a:xfrm>
            <a:prstGeom prst="ellipse">
              <a:avLst/>
            </a:prstGeom>
            <a:noFill/>
            <a:ln w="38100">
              <a:solidFill>
                <a:schemeClr val="bg1"/>
              </a:solidFill>
              <a:round/>
              <a:headEnd/>
              <a:tailEnd/>
            </a:ln>
          </p:spPr>
          <p:txBody>
            <a:bodyPr wrap="none" anchor="ctr">
              <a:prstTxWarp prst="textNoShape">
                <a:avLst/>
              </a:prstTxWarp>
            </a:bodyPr>
            <a:lstStyle/>
            <a:p>
              <a:endParaRPr lang="en-US"/>
            </a:p>
          </p:txBody>
        </p:sp>
        <p:sp>
          <p:nvSpPr>
            <p:cNvPr id="45162" name="Text Box 106"/>
            <p:cNvSpPr txBox="1">
              <a:spLocks noChangeArrowheads="1"/>
            </p:cNvSpPr>
            <p:nvPr/>
          </p:nvSpPr>
          <p:spPr bwMode="auto">
            <a:xfrm>
              <a:off x="0" y="3264"/>
              <a:ext cx="5760" cy="97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3b:</a:t>
              </a:r>
              <a:r>
                <a:rPr lang="en-US">
                  <a:latin typeface="Comic Sans MS" charset="0"/>
                </a:rPr>
                <a:t> </a:t>
              </a:r>
            </a:p>
            <a:p>
              <a:pPr algn="ctr"/>
              <a:r>
                <a:rPr lang="en-US">
                  <a:latin typeface="Comic Sans MS" charset="0"/>
                </a:rPr>
                <a:t>Dry wedge 600-950 mb</a:t>
              </a:r>
            </a:p>
            <a:p>
              <a:pPr algn="ctr"/>
              <a:r>
                <a:rPr lang="en-US">
                  <a:latin typeface="Comic Sans MS" charset="0"/>
                </a:rPr>
                <a:t>~60 kt ENE wind max 880 mb</a:t>
              </a:r>
            </a:p>
            <a:p>
              <a:pPr algn="ctr"/>
              <a:r>
                <a:rPr lang="en-US">
                  <a:latin typeface="Comic Sans MS" charset="0"/>
                </a:rPr>
                <a:t> </a:t>
              </a:r>
            </a:p>
          </p:txBody>
        </p:sp>
      </p:grpSp>
      <p:grpSp>
        <p:nvGrpSpPr>
          <p:cNvPr id="3" name="Group 104"/>
          <p:cNvGrpSpPr>
            <a:grpSpLocks/>
          </p:cNvGrpSpPr>
          <p:nvPr/>
        </p:nvGrpSpPr>
        <p:grpSpPr bwMode="auto">
          <a:xfrm>
            <a:off x="0" y="1466850"/>
            <a:ext cx="9144000" cy="4826000"/>
            <a:chOff x="0" y="924"/>
            <a:chExt cx="5760" cy="3040"/>
          </a:xfrm>
        </p:grpSpPr>
        <p:sp>
          <p:nvSpPr>
            <p:cNvPr id="45108" name="Oval 52"/>
            <p:cNvSpPr>
              <a:spLocks noChangeArrowheads="1"/>
            </p:cNvSpPr>
            <p:nvPr/>
          </p:nvSpPr>
          <p:spPr bwMode="auto">
            <a:xfrm>
              <a:off x="2040" y="924"/>
              <a:ext cx="288" cy="288"/>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45137" name="Text Box 81"/>
            <p:cNvSpPr txBox="1">
              <a:spLocks noChangeArrowheads="1"/>
            </p:cNvSpPr>
            <p:nvPr/>
          </p:nvSpPr>
          <p:spPr bwMode="auto">
            <a:xfrm>
              <a:off x="0" y="3216"/>
              <a:ext cx="5760" cy="74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3:</a:t>
              </a:r>
              <a:r>
                <a:rPr lang="en-US">
                  <a:latin typeface="Comic Sans MS" charset="0"/>
                </a:rPr>
                <a:t> </a:t>
              </a:r>
            </a:p>
            <a:p>
              <a:pPr algn="ctr"/>
              <a:r>
                <a:rPr lang="en-US">
                  <a:latin typeface="Comic Sans MS" charset="0"/>
                </a:rPr>
                <a:t>SAL with dry air above</a:t>
              </a:r>
            </a:p>
            <a:p>
              <a:pPr algn="ctr"/>
              <a:r>
                <a:rPr lang="en-US">
                  <a:latin typeface="Comic Sans MS" charset="0"/>
                </a:rPr>
                <a:t>30-35 kt NE jet 925 mb </a:t>
              </a:r>
            </a:p>
          </p:txBody>
        </p:sp>
      </p:grpSp>
      <p:grpSp>
        <p:nvGrpSpPr>
          <p:cNvPr id="4" name="Group 112"/>
          <p:cNvGrpSpPr>
            <a:grpSpLocks/>
          </p:cNvGrpSpPr>
          <p:nvPr/>
        </p:nvGrpSpPr>
        <p:grpSpPr bwMode="auto">
          <a:xfrm>
            <a:off x="0" y="1076325"/>
            <a:ext cx="9144000" cy="6022975"/>
            <a:chOff x="0" y="678"/>
            <a:chExt cx="5760" cy="3794"/>
          </a:xfrm>
        </p:grpSpPr>
        <p:sp>
          <p:nvSpPr>
            <p:cNvPr id="45158" name="Text Box 102"/>
            <p:cNvSpPr txBox="1">
              <a:spLocks noChangeArrowheads="1"/>
            </p:cNvSpPr>
            <p:nvPr/>
          </p:nvSpPr>
          <p:spPr bwMode="auto">
            <a:xfrm>
              <a:off x="0" y="3264"/>
              <a:ext cx="5760" cy="120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5:</a:t>
              </a:r>
              <a:r>
                <a:rPr lang="en-US">
                  <a:latin typeface="Comic Sans MS" charset="0"/>
                </a:rPr>
                <a:t> </a:t>
              </a:r>
            </a:p>
            <a:p>
              <a:pPr algn="ctr"/>
              <a:r>
                <a:rPr lang="en-US">
                  <a:latin typeface="Comic Sans MS" charset="0"/>
                </a:rPr>
                <a:t>SAL 600-850 mb</a:t>
              </a:r>
            </a:p>
            <a:p>
              <a:pPr algn="ctr"/>
              <a:r>
                <a:rPr lang="en-US">
                  <a:latin typeface="Comic Sans MS" charset="0"/>
                </a:rPr>
                <a:t>1.5C Tinv at SAL base</a:t>
              </a:r>
            </a:p>
            <a:p>
              <a:pPr algn="ctr"/>
              <a:r>
                <a:rPr lang="en-US">
                  <a:latin typeface="Comic Sans MS" charset="0"/>
                </a:rPr>
                <a:t>30 kt E jet 600 mb</a:t>
              </a:r>
            </a:p>
            <a:p>
              <a:pPr algn="ctr"/>
              <a:r>
                <a:rPr lang="en-US">
                  <a:latin typeface="Comic Sans MS" charset="0"/>
                </a:rPr>
                <a:t> </a:t>
              </a:r>
            </a:p>
          </p:txBody>
        </p:sp>
        <p:sp>
          <p:nvSpPr>
            <p:cNvPr id="45165" name="Oval 109"/>
            <p:cNvSpPr>
              <a:spLocks noChangeArrowheads="1"/>
            </p:cNvSpPr>
            <p:nvPr/>
          </p:nvSpPr>
          <p:spPr bwMode="auto">
            <a:xfrm>
              <a:off x="4488" y="678"/>
              <a:ext cx="288" cy="288"/>
            </a:xfrm>
            <a:prstGeom prst="ellipse">
              <a:avLst/>
            </a:prstGeom>
            <a:noFill/>
            <a:ln w="38100">
              <a:solidFill>
                <a:srgbClr val="FF0000"/>
              </a:solidFill>
              <a:round/>
              <a:headEnd/>
              <a:tailEnd/>
            </a:ln>
          </p:spPr>
          <p:txBody>
            <a:bodyPr wrap="none" anchor="ctr">
              <a:prstTxWarp prst="textNoShape">
                <a:avLst/>
              </a:prstTxWarp>
            </a:bodyPr>
            <a:lstStyle/>
            <a:p>
              <a:pPr algn="ctr"/>
              <a:endParaRPr lang="en-US"/>
            </a:p>
          </p:txBody>
        </p:sp>
      </p:grpSp>
      <p:grpSp>
        <p:nvGrpSpPr>
          <p:cNvPr id="5" name="Group 113"/>
          <p:cNvGrpSpPr>
            <a:grpSpLocks/>
          </p:cNvGrpSpPr>
          <p:nvPr/>
        </p:nvGrpSpPr>
        <p:grpSpPr bwMode="auto">
          <a:xfrm>
            <a:off x="0" y="4143375"/>
            <a:ext cx="9144000" cy="2590800"/>
            <a:chOff x="0" y="2610"/>
            <a:chExt cx="5760" cy="1632"/>
          </a:xfrm>
        </p:grpSpPr>
        <p:sp>
          <p:nvSpPr>
            <p:cNvPr id="45159" name="Oval 103"/>
            <p:cNvSpPr>
              <a:spLocks noChangeArrowheads="1"/>
            </p:cNvSpPr>
            <p:nvPr/>
          </p:nvSpPr>
          <p:spPr bwMode="auto">
            <a:xfrm>
              <a:off x="2970" y="2610"/>
              <a:ext cx="288" cy="288"/>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45164" name="Text Box 108"/>
            <p:cNvSpPr txBox="1">
              <a:spLocks noChangeArrowheads="1"/>
            </p:cNvSpPr>
            <p:nvPr/>
          </p:nvSpPr>
          <p:spPr bwMode="auto">
            <a:xfrm>
              <a:off x="0" y="3264"/>
              <a:ext cx="5760" cy="978"/>
            </a:xfrm>
            <a:prstGeom prst="rect">
              <a:avLst/>
            </a:prstGeom>
            <a:solidFill>
              <a:schemeClr val="bg1"/>
            </a:solidFill>
            <a:ln w="9525">
              <a:noFill/>
              <a:miter lim="800000"/>
              <a:headEnd/>
              <a:tailEnd/>
            </a:ln>
          </p:spPr>
          <p:txBody>
            <a:bodyPr>
              <a:prstTxWarp prst="textNoShape">
                <a:avLst/>
              </a:prstTxWarp>
              <a:spAutoFit/>
            </a:bodyPr>
            <a:lstStyle/>
            <a:p>
              <a:pPr algn="ctr"/>
              <a:r>
                <a:rPr lang="en-US" u="sng">
                  <a:latin typeface="Comic Sans MS" charset="0"/>
                </a:rPr>
                <a:t>Drop 8:</a:t>
              </a:r>
              <a:r>
                <a:rPr lang="en-US">
                  <a:latin typeface="Comic Sans MS" charset="0"/>
                </a:rPr>
                <a:t> </a:t>
              </a:r>
            </a:p>
            <a:p>
              <a:pPr algn="ctr"/>
              <a:r>
                <a:rPr lang="en-US">
                  <a:latin typeface="Comic Sans MS" charset="0"/>
                </a:rPr>
                <a:t>strong SAL under CDO </a:t>
              </a:r>
            </a:p>
            <a:p>
              <a:pPr algn="ctr"/>
              <a:r>
                <a:rPr lang="en-US">
                  <a:latin typeface="Comic Sans MS" charset="0"/>
                </a:rPr>
                <a:t>35 kt SSW jet at 675 mb</a:t>
              </a:r>
            </a:p>
            <a:p>
              <a:pPr algn="ctr"/>
              <a:endParaRPr lang="en-US">
                <a:latin typeface="Comic Sans MS"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090820I1 - Rogers</a:t>
            </a:r>
            <a:endParaRPr lang="en-US" dirty="0"/>
          </a:p>
        </p:txBody>
      </p:sp>
      <p:sp>
        <p:nvSpPr>
          <p:cNvPr id="10" name="Content Placeholder 9"/>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
          <p:cNvSpPr txBox="1">
            <a:spLocks noChangeArrowheads="1"/>
          </p:cNvSpPr>
          <p:nvPr/>
        </p:nvSpPr>
        <p:spPr bwMode="auto">
          <a:xfrm>
            <a:off x="1422410" y="5715001"/>
            <a:ext cx="2454059"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1.  Flight plan for 090820I1.</a:t>
            </a:r>
          </a:p>
        </p:txBody>
      </p:sp>
      <p:sp>
        <p:nvSpPr>
          <p:cNvPr id="4" name="Oval 3"/>
          <p:cNvSpPr/>
          <p:nvPr/>
        </p:nvSpPr>
        <p:spPr>
          <a:xfrm>
            <a:off x="7035800" y="914400"/>
            <a:ext cx="190834"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2" tIns="45702" rIns="91402" bIns="45702" anchor="ctr">
            <a:prstTxWarp prst="textNoShape">
              <a:avLst/>
            </a:prstTxWarp>
          </a:bodyPr>
          <a:lstStyle/>
          <a:p>
            <a:pPr algn="ctr"/>
            <a:endParaRPr lang="en-US">
              <a:solidFill>
                <a:srgbClr val="FFFFFF"/>
              </a:solidFill>
            </a:endParaRPr>
          </a:p>
        </p:txBody>
      </p:sp>
      <p:sp>
        <p:nvSpPr>
          <p:cNvPr id="2052" name="TextBox 4"/>
          <p:cNvSpPr txBox="1">
            <a:spLocks noChangeArrowheads="1"/>
          </p:cNvSpPr>
          <p:nvPr/>
        </p:nvSpPr>
        <p:spPr bwMode="auto">
          <a:xfrm>
            <a:off x="7226635" y="789801"/>
            <a:ext cx="1612566"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b="1" dirty="0">
                <a:latin typeface="Calibri" pitchFamily="34" charset="0"/>
              </a:rPr>
              <a:t>GPS drop locations</a:t>
            </a:r>
          </a:p>
        </p:txBody>
      </p:sp>
      <p:pic>
        <p:nvPicPr>
          <p:cNvPr id="2053" name="Picture 5" descr="8-20-09propflttrk.jpg"/>
          <p:cNvPicPr>
            <a:picLocks noChangeAspect="1"/>
          </p:cNvPicPr>
          <p:nvPr/>
        </p:nvPicPr>
        <p:blipFill>
          <a:blip r:embed="rId3"/>
          <a:srcRect/>
          <a:stretch>
            <a:fillRect/>
          </a:stretch>
        </p:blipFill>
        <p:spPr bwMode="auto">
          <a:xfrm>
            <a:off x="1460166" y="650080"/>
            <a:ext cx="5474034" cy="4607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143001" y="361950"/>
            <a:ext cx="6810853" cy="5429250"/>
            <a:chOff x="2088107" y="3261815"/>
            <a:chExt cx="2224586" cy="1919785"/>
          </a:xfrm>
        </p:grpSpPr>
        <p:pic>
          <p:nvPicPr>
            <p:cNvPr id="3078" name="Picture 1" descr="20090820.1615.goes12.x.ir1km.03LBILL.105kts-952mb-221N-610W.100pc.jpg"/>
            <p:cNvPicPr>
              <a:picLocks noChangeAspect="1"/>
            </p:cNvPicPr>
            <p:nvPr/>
          </p:nvPicPr>
          <p:blipFill>
            <a:blip r:embed="rId3"/>
            <a:srcRect l="30447" t="30896" r="37114" b="41112"/>
            <a:stretch>
              <a:fillRect/>
            </a:stretch>
          </p:blipFill>
          <p:spPr bwMode="auto">
            <a:xfrm>
              <a:off x="2088107" y="3261815"/>
              <a:ext cx="2224586" cy="1919785"/>
            </a:xfrm>
            <a:prstGeom prst="rect">
              <a:avLst/>
            </a:prstGeom>
            <a:noFill/>
            <a:ln w="9525">
              <a:noFill/>
              <a:miter lim="800000"/>
              <a:headEnd/>
              <a:tailEnd/>
            </a:ln>
          </p:spPr>
        </p:pic>
        <p:pic>
          <p:nvPicPr>
            <p:cNvPr id="3079" name="Picture 2"/>
            <p:cNvPicPr>
              <a:picLocks noChangeAspect="1" noChangeArrowheads="1"/>
            </p:cNvPicPr>
            <p:nvPr/>
          </p:nvPicPr>
          <p:blipFill>
            <a:blip r:embed="rId4">
              <a:clrChange>
                <a:clrFrom>
                  <a:srgbClr val="FFFFFF"/>
                </a:clrFrom>
                <a:clrTo>
                  <a:srgbClr val="FFFFFF">
                    <a:alpha val="0"/>
                  </a:srgbClr>
                </a:clrTo>
              </a:clrChange>
            </a:blip>
            <a:srcRect l="18576" t="9659" r="32198" b="27927"/>
            <a:stretch>
              <a:fillRect/>
            </a:stretch>
          </p:blipFill>
          <p:spPr bwMode="auto">
            <a:xfrm>
              <a:off x="2184190" y="3382261"/>
              <a:ext cx="1809828" cy="1539644"/>
            </a:xfrm>
            <a:prstGeom prst="rect">
              <a:avLst/>
            </a:prstGeom>
            <a:noFill/>
            <a:ln w="9525">
              <a:noFill/>
              <a:miter lim="800000"/>
              <a:headEnd/>
              <a:tailEnd/>
            </a:ln>
          </p:spPr>
        </p:pic>
      </p:grpSp>
      <p:pic>
        <p:nvPicPr>
          <p:cNvPr id="3075" name="Picture 8" descr="20090820.1615.goes12.x.ir1km.03LBILL.105kts-952mb-221N-610W.100pc.jpg"/>
          <p:cNvPicPr>
            <a:picLocks noChangeAspect="1"/>
          </p:cNvPicPr>
          <p:nvPr/>
        </p:nvPicPr>
        <p:blipFill>
          <a:blip r:embed="rId3"/>
          <a:srcRect t="96667" r="23334"/>
          <a:stretch>
            <a:fillRect/>
          </a:stretch>
        </p:blipFill>
        <p:spPr bwMode="auto">
          <a:xfrm>
            <a:off x="1066801" y="5848350"/>
            <a:ext cx="7010400" cy="171450"/>
          </a:xfrm>
          <a:prstGeom prst="rect">
            <a:avLst/>
          </a:prstGeom>
          <a:noFill/>
          <a:ln w="9525">
            <a:noFill/>
            <a:miter lim="800000"/>
            <a:headEnd/>
            <a:tailEnd/>
          </a:ln>
        </p:spPr>
      </p:pic>
      <p:sp>
        <p:nvSpPr>
          <p:cNvPr id="3076" name="TextBox 10"/>
          <p:cNvSpPr txBox="1">
            <a:spLocks noChangeArrowheads="1"/>
          </p:cNvSpPr>
          <p:nvPr/>
        </p:nvSpPr>
        <p:spPr bwMode="auto">
          <a:xfrm>
            <a:off x="287289" y="1459469"/>
            <a:ext cx="1253147" cy="373659"/>
          </a:xfrm>
          <a:prstGeom prst="rect">
            <a:avLst/>
          </a:prstGeom>
          <a:noFill/>
          <a:ln w="9525">
            <a:noFill/>
            <a:miter lim="800000"/>
            <a:headEnd/>
            <a:tailEnd/>
          </a:ln>
        </p:spPr>
        <p:txBody>
          <a:bodyPr wrap="none" lIns="91402" tIns="45702" rIns="91402" bIns="45702">
            <a:prstTxWarp prst="textNoShape">
              <a:avLst/>
            </a:prstTxWarp>
            <a:spAutoFit/>
          </a:bodyPr>
          <a:lstStyle/>
          <a:p>
            <a:r>
              <a:rPr lang="en-US" dirty="0">
                <a:latin typeface="Calibri" pitchFamily="34" charset="0"/>
              </a:rPr>
              <a:t>1615 UTC</a:t>
            </a:r>
          </a:p>
        </p:txBody>
      </p:sp>
      <p:sp>
        <p:nvSpPr>
          <p:cNvPr id="3077" name="TextBox 11"/>
          <p:cNvSpPr txBox="1">
            <a:spLocks noChangeArrowheads="1"/>
          </p:cNvSpPr>
          <p:nvPr/>
        </p:nvSpPr>
        <p:spPr bwMode="auto">
          <a:xfrm>
            <a:off x="508000" y="6167739"/>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2.  Actual storm-relative flight track with flight-level winds overlain (barbs,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plotted over GOES infrared image valid 1615UTC August 20.</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20090820.1615.goes12.x.vis1km_high.03LBILL.105kts-952mb-221N-610W.100pc.jpg"/>
          <p:cNvPicPr>
            <a:picLocks noChangeAspect="1"/>
          </p:cNvPicPr>
          <p:nvPr/>
        </p:nvPicPr>
        <p:blipFill>
          <a:blip r:embed="rId3"/>
          <a:srcRect/>
          <a:stretch>
            <a:fillRect/>
          </a:stretch>
        </p:blipFill>
        <p:spPr bwMode="auto">
          <a:xfrm>
            <a:off x="1016000" y="457200"/>
            <a:ext cx="6832600" cy="5638800"/>
          </a:xfrm>
          <a:prstGeom prst="rect">
            <a:avLst/>
          </a:prstGeom>
          <a:noFill/>
          <a:ln w="9525">
            <a:noFill/>
            <a:miter lim="800000"/>
            <a:headEnd/>
            <a:tailEnd/>
          </a:ln>
        </p:spPr>
      </p:pic>
      <p:sp>
        <p:nvSpPr>
          <p:cNvPr id="4099" name="TextBox 2"/>
          <p:cNvSpPr txBox="1">
            <a:spLocks noChangeArrowheads="1"/>
          </p:cNvSpPr>
          <p:nvPr/>
        </p:nvSpPr>
        <p:spPr bwMode="auto">
          <a:xfrm>
            <a:off x="508000" y="6428602"/>
            <a:ext cx="8128000" cy="276999"/>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3.  1-km GOES visible image valid 1615 UTC August 20.</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820-SF-FL.jpg"/>
          <p:cNvPicPr>
            <a:picLocks noChangeAspect="1"/>
          </p:cNvPicPr>
          <p:nvPr/>
        </p:nvPicPr>
        <p:blipFill>
          <a:blip r:embed="rId3"/>
          <a:srcRect/>
          <a:stretch>
            <a:fillRect/>
          </a:stretch>
        </p:blipFill>
        <p:spPr bwMode="auto">
          <a:xfrm>
            <a:off x="2438403" y="304802"/>
            <a:ext cx="3657598" cy="2796780"/>
          </a:xfrm>
          <a:prstGeom prst="rect">
            <a:avLst/>
          </a:prstGeom>
          <a:noFill/>
          <a:ln w="9525">
            <a:noFill/>
            <a:miter lim="800000"/>
            <a:headEnd/>
            <a:tailEnd/>
          </a:ln>
        </p:spPr>
      </p:pic>
      <p:pic>
        <p:nvPicPr>
          <p:cNvPr id="5123" name="Picture 2" descr="820-reduct.jpg"/>
          <p:cNvPicPr>
            <a:picLocks noChangeAspect="1"/>
          </p:cNvPicPr>
          <p:nvPr/>
        </p:nvPicPr>
        <p:blipFill>
          <a:blip r:embed="rId4"/>
          <a:srcRect/>
          <a:stretch>
            <a:fillRect/>
          </a:stretch>
        </p:blipFill>
        <p:spPr bwMode="auto">
          <a:xfrm>
            <a:off x="2438403" y="3483778"/>
            <a:ext cx="3657598" cy="2531269"/>
          </a:xfrm>
          <a:prstGeom prst="rect">
            <a:avLst/>
          </a:prstGeom>
          <a:noFill/>
          <a:ln w="9525">
            <a:noFill/>
            <a:miter lim="800000"/>
            <a:headEnd/>
            <a:tailEnd/>
          </a:ln>
        </p:spPr>
      </p:pic>
      <p:sp>
        <p:nvSpPr>
          <p:cNvPr id="5124" name="TextBox 3"/>
          <p:cNvSpPr txBox="1">
            <a:spLocks noChangeArrowheads="1"/>
          </p:cNvSpPr>
          <p:nvPr/>
        </p:nvSpPr>
        <p:spPr bwMode="auto">
          <a:xfrm>
            <a:off x="1752608" y="1524000"/>
            <a:ext cx="355461"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a:t>
            </a:r>
          </a:p>
        </p:txBody>
      </p:sp>
      <p:sp>
        <p:nvSpPr>
          <p:cNvPr id="5125" name="TextBox 4"/>
          <p:cNvSpPr txBox="1">
            <a:spLocks noChangeArrowheads="1"/>
          </p:cNvSpPr>
          <p:nvPr/>
        </p:nvSpPr>
        <p:spPr bwMode="auto">
          <a:xfrm>
            <a:off x="1570551" y="4495802"/>
            <a:ext cx="364025"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b</a:t>
            </a:r>
            <a:r>
              <a:rPr lang="en-US" sz="1200" dirty="0">
                <a:latin typeface="Times New Roman" pitchFamily="-65" charset="0"/>
                <a:ea typeface="Times New Roman" pitchFamily="-65" charset="0"/>
                <a:cs typeface="Times New Roman" pitchFamily="-65" charset="0"/>
              </a:rPr>
              <a:t>)</a:t>
            </a:r>
          </a:p>
        </p:txBody>
      </p:sp>
      <p:sp>
        <p:nvSpPr>
          <p:cNvPr id="5126" name="TextBox 5"/>
          <p:cNvSpPr txBox="1">
            <a:spLocks noChangeArrowheads="1"/>
          </p:cNvSpPr>
          <p:nvPr/>
        </p:nvSpPr>
        <p:spPr bwMode="auto">
          <a:xfrm>
            <a:off x="304800" y="6397232"/>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4.  (a) Peak flight-level (top number,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and SFMR (bottom number,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wind speed  for each radial leg; (</a:t>
            </a:r>
            <a:r>
              <a:rPr lang="en-US" sz="1200" i="1" dirty="0" err="1">
                <a:latin typeface="Times New Roman" pitchFamily="-65" charset="0"/>
                <a:ea typeface="Times New Roman" pitchFamily="-65" charset="0"/>
                <a:cs typeface="Times New Roman" pitchFamily="-65" charset="0"/>
              </a:rPr>
              <a:t>b</a:t>
            </a:r>
            <a:r>
              <a:rPr lang="en-US" sz="1200" i="1" dirty="0">
                <a:latin typeface="Times New Roman" pitchFamily="-65" charset="0"/>
                <a:ea typeface="Times New Roman" pitchFamily="-65" charset="0"/>
                <a:cs typeface="Times New Roman" pitchFamily="-65" charset="0"/>
              </a:rPr>
              <a:t>) Ratio of peak SFMR to flight-level wind speeds for each radial leg.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3" name="Picture 1067" descr="mosaic20090814T060000"/>
          <p:cNvPicPr>
            <a:picLocks noChangeAspect="1" noChangeArrowheads="1"/>
          </p:cNvPicPr>
          <p:nvPr/>
        </p:nvPicPr>
        <p:blipFill>
          <a:blip r:embed="rId3"/>
          <a:srcRect l="8305" r="6967"/>
          <a:stretch>
            <a:fillRect/>
          </a:stretch>
        </p:blipFill>
        <p:spPr bwMode="auto">
          <a:xfrm>
            <a:off x="684213" y="0"/>
            <a:ext cx="7770812" cy="3756025"/>
          </a:xfrm>
          <a:prstGeom prst="rect">
            <a:avLst/>
          </a:prstGeom>
          <a:noFill/>
        </p:spPr>
      </p:pic>
      <p:pic>
        <p:nvPicPr>
          <p:cNvPr id="61481" name="Picture 1065" descr="2009-08-14_06-00-00_Exp_V2_02_1_1"/>
          <p:cNvPicPr>
            <a:picLocks noChangeAspect="1" noChangeArrowheads="1"/>
          </p:cNvPicPr>
          <p:nvPr/>
        </p:nvPicPr>
        <p:blipFill>
          <a:blip r:embed="rId4"/>
          <a:srcRect/>
          <a:stretch>
            <a:fillRect/>
          </a:stretch>
        </p:blipFill>
        <p:spPr bwMode="auto">
          <a:xfrm>
            <a:off x="0" y="3976688"/>
            <a:ext cx="9140825" cy="2881312"/>
          </a:xfrm>
          <a:prstGeom prst="rect">
            <a:avLst/>
          </a:prstGeom>
          <a:noFill/>
        </p:spPr>
      </p:pic>
      <p:sp>
        <p:nvSpPr>
          <p:cNvPr id="61451" name="Freeform 1035"/>
          <p:cNvSpPr>
            <a:spLocks/>
          </p:cNvSpPr>
          <p:nvPr/>
        </p:nvSpPr>
        <p:spPr bwMode="auto">
          <a:xfrm>
            <a:off x="3175000" y="668338"/>
            <a:ext cx="500063" cy="2074862"/>
          </a:xfrm>
          <a:custGeom>
            <a:avLst/>
            <a:gdLst/>
            <a:ahLst/>
            <a:cxnLst>
              <a:cxn ang="0">
                <a:pos x="0" y="1307"/>
              </a:cxn>
              <a:cxn ang="0">
                <a:pos x="315" y="0"/>
              </a:cxn>
            </a:cxnLst>
            <a:rect l="0" t="0" r="r" b="b"/>
            <a:pathLst>
              <a:path w="315" h="1307">
                <a:moveTo>
                  <a:pt x="0" y="1307"/>
                </a:moveTo>
                <a:lnTo>
                  <a:pt x="315" y="0"/>
                </a:lnTo>
              </a:path>
            </a:pathLst>
          </a:custGeom>
          <a:noFill/>
          <a:ln w="19050" cmpd="sng">
            <a:solidFill>
              <a:schemeClr val="tx1"/>
            </a:solidFill>
            <a:round/>
            <a:headEnd/>
            <a:tailEnd/>
          </a:ln>
        </p:spPr>
        <p:txBody>
          <a:bodyPr wrap="none" anchor="ctr">
            <a:prstTxWarp prst="textNoShape">
              <a:avLst/>
            </a:prstTxWarp>
          </a:bodyPr>
          <a:lstStyle/>
          <a:p>
            <a:endParaRPr lang="en-US"/>
          </a:p>
        </p:txBody>
      </p:sp>
      <p:sp>
        <p:nvSpPr>
          <p:cNvPr id="61452" name="Freeform 1036"/>
          <p:cNvSpPr>
            <a:spLocks/>
          </p:cNvSpPr>
          <p:nvPr/>
        </p:nvSpPr>
        <p:spPr bwMode="auto">
          <a:xfrm>
            <a:off x="2335213" y="5207000"/>
            <a:ext cx="1943100" cy="6350"/>
          </a:xfrm>
          <a:custGeom>
            <a:avLst/>
            <a:gdLst/>
            <a:ahLst/>
            <a:cxnLst>
              <a:cxn ang="0">
                <a:pos x="0" y="4"/>
              </a:cxn>
              <a:cxn ang="0">
                <a:pos x="1224" y="0"/>
              </a:cxn>
            </a:cxnLst>
            <a:rect l="0" t="0" r="r" b="b"/>
            <a:pathLst>
              <a:path w="1224" h="4">
                <a:moveTo>
                  <a:pt x="0" y="4"/>
                </a:moveTo>
                <a:lnTo>
                  <a:pt x="1224" y="0"/>
                </a:lnTo>
              </a:path>
            </a:pathLst>
          </a:custGeom>
          <a:noFill/>
          <a:ln w="19050" cmpd="sng">
            <a:solidFill>
              <a:schemeClr val="bg1"/>
            </a:solidFill>
            <a:round/>
            <a:headEnd/>
            <a:tailEnd/>
          </a:ln>
        </p:spPr>
        <p:txBody>
          <a:bodyPr wrap="none" anchor="ctr">
            <a:prstTxWarp prst="textNoShape">
              <a:avLst/>
            </a:prstTxWarp>
          </a:bodyPr>
          <a:lstStyle/>
          <a:p>
            <a:endParaRPr lang="en-US"/>
          </a:p>
        </p:txBody>
      </p:sp>
      <p:sp>
        <p:nvSpPr>
          <p:cNvPr id="61453" name="Text Box 1037"/>
          <p:cNvSpPr txBox="1">
            <a:spLocks noChangeArrowheads="1"/>
          </p:cNvSpPr>
          <p:nvPr/>
        </p:nvSpPr>
        <p:spPr bwMode="auto">
          <a:xfrm>
            <a:off x="2093913" y="5029200"/>
            <a:ext cx="3333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A</a:t>
            </a:r>
          </a:p>
        </p:txBody>
      </p:sp>
      <p:sp>
        <p:nvSpPr>
          <p:cNvPr id="61454" name="Text Box 1038"/>
          <p:cNvSpPr txBox="1">
            <a:spLocks noChangeArrowheads="1"/>
          </p:cNvSpPr>
          <p:nvPr/>
        </p:nvSpPr>
        <p:spPr bwMode="auto">
          <a:xfrm>
            <a:off x="4202113" y="5029200"/>
            <a:ext cx="312737"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B</a:t>
            </a:r>
          </a:p>
        </p:txBody>
      </p:sp>
      <p:sp>
        <p:nvSpPr>
          <p:cNvPr id="61455" name="Text Box 1039"/>
          <p:cNvSpPr txBox="1">
            <a:spLocks noChangeArrowheads="1"/>
          </p:cNvSpPr>
          <p:nvPr/>
        </p:nvSpPr>
        <p:spPr bwMode="auto">
          <a:xfrm>
            <a:off x="3581400" y="541338"/>
            <a:ext cx="3333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A</a:t>
            </a:r>
          </a:p>
        </p:txBody>
      </p:sp>
      <p:sp>
        <p:nvSpPr>
          <p:cNvPr id="61456" name="Text Box 1040"/>
          <p:cNvSpPr txBox="1">
            <a:spLocks noChangeArrowheads="1"/>
          </p:cNvSpPr>
          <p:nvPr/>
        </p:nvSpPr>
        <p:spPr bwMode="auto">
          <a:xfrm>
            <a:off x="2963863" y="2640013"/>
            <a:ext cx="312737"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B</a:t>
            </a:r>
          </a:p>
        </p:txBody>
      </p:sp>
      <p:sp>
        <p:nvSpPr>
          <p:cNvPr id="61457" name="Text Box 1041"/>
          <p:cNvSpPr txBox="1">
            <a:spLocks noChangeArrowheads="1"/>
          </p:cNvSpPr>
          <p:nvPr/>
        </p:nvSpPr>
        <p:spPr bwMode="auto">
          <a:xfrm>
            <a:off x="2962275" y="5286375"/>
            <a:ext cx="1466850"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Saharan Dust</a:t>
            </a:r>
          </a:p>
        </p:txBody>
      </p:sp>
      <p:sp>
        <p:nvSpPr>
          <p:cNvPr id="61458" name="Line 1042"/>
          <p:cNvSpPr>
            <a:spLocks noChangeShapeType="1"/>
          </p:cNvSpPr>
          <p:nvPr/>
        </p:nvSpPr>
        <p:spPr bwMode="auto">
          <a:xfrm flipH="1">
            <a:off x="2667000" y="5581650"/>
            <a:ext cx="661988" cy="514350"/>
          </a:xfrm>
          <a:prstGeom prst="line">
            <a:avLst/>
          </a:prstGeom>
          <a:noFill/>
          <a:ln w="19050">
            <a:solidFill>
              <a:schemeClr val="tx1"/>
            </a:solidFill>
            <a:round/>
            <a:headEnd/>
            <a:tailEnd type="arrow" w="med" len="med"/>
          </a:ln>
        </p:spPr>
        <p:txBody>
          <a:bodyPr wrap="none" anchor="ctr">
            <a:prstTxWarp prst="textNoShape">
              <a:avLst/>
            </a:prstTxWarp>
          </a:bodyPr>
          <a:lstStyle/>
          <a:p>
            <a:endParaRPr lang="en-US"/>
          </a:p>
        </p:txBody>
      </p:sp>
      <p:sp>
        <p:nvSpPr>
          <p:cNvPr id="61459" name="Line 1043"/>
          <p:cNvSpPr>
            <a:spLocks noChangeShapeType="1"/>
          </p:cNvSpPr>
          <p:nvPr/>
        </p:nvSpPr>
        <p:spPr bwMode="auto">
          <a:xfrm>
            <a:off x="3565525" y="5599113"/>
            <a:ext cx="76200" cy="533400"/>
          </a:xfrm>
          <a:prstGeom prst="line">
            <a:avLst/>
          </a:prstGeom>
          <a:noFill/>
          <a:ln w="19050">
            <a:solidFill>
              <a:schemeClr val="tx1"/>
            </a:solidFill>
            <a:round/>
            <a:headEnd/>
            <a:tailEnd type="arrow" w="med" len="med"/>
          </a:ln>
        </p:spPr>
        <p:txBody>
          <a:bodyPr wrap="none" anchor="ctr">
            <a:prstTxWarp prst="textNoShape">
              <a:avLst/>
            </a:prstTxWarp>
          </a:bodyPr>
          <a:lstStyle/>
          <a:p>
            <a:endParaRPr lang="en-US"/>
          </a:p>
        </p:txBody>
      </p:sp>
      <p:sp>
        <p:nvSpPr>
          <p:cNvPr id="61460" name="Line 1044"/>
          <p:cNvSpPr>
            <a:spLocks noChangeShapeType="1"/>
          </p:cNvSpPr>
          <p:nvPr/>
        </p:nvSpPr>
        <p:spPr bwMode="auto">
          <a:xfrm>
            <a:off x="4103688" y="5581650"/>
            <a:ext cx="239712" cy="438150"/>
          </a:xfrm>
          <a:prstGeom prst="line">
            <a:avLst/>
          </a:prstGeom>
          <a:noFill/>
          <a:ln w="19050">
            <a:solidFill>
              <a:schemeClr val="tx1"/>
            </a:solidFill>
            <a:round/>
            <a:headEnd/>
            <a:tailEnd type="arrow" w="med" len="med"/>
          </a:ln>
        </p:spPr>
        <p:txBody>
          <a:bodyPr wrap="none" anchor="ctr">
            <a:prstTxWarp prst="textNoShape">
              <a:avLst/>
            </a:prstTxWarp>
          </a:bodyPr>
          <a:lstStyle/>
          <a:p>
            <a:endParaRPr lang="en-US"/>
          </a:p>
        </p:txBody>
      </p:sp>
      <p:sp>
        <p:nvSpPr>
          <p:cNvPr id="61461" name="Text Box 1045"/>
          <p:cNvSpPr txBox="1">
            <a:spLocks noChangeArrowheads="1"/>
          </p:cNvSpPr>
          <p:nvPr/>
        </p:nvSpPr>
        <p:spPr bwMode="auto">
          <a:xfrm>
            <a:off x="2743200" y="1752600"/>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61463" name="Text Box 1047"/>
          <p:cNvSpPr txBox="1">
            <a:spLocks noChangeArrowheads="1"/>
          </p:cNvSpPr>
          <p:nvPr/>
        </p:nvSpPr>
        <p:spPr bwMode="auto">
          <a:xfrm>
            <a:off x="5181600" y="1889125"/>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61482" name="Text Box 1066"/>
          <p:cNvSpPr txBox="1">
            <a:spLocks noChangeArrowheads="1"/>
          </p:cNvSpPr>
          <p:nvPr/>
        </p:nvSpPr>
        <p:spPr bwMode="auto">
          <a:xfrm>
            <a:off x="3429000" y="1828800"/>
            <a:ext cx="1089025" cy="730250"/>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charset="0"/>
              </a:rPr>
              <a:t>SAL+</a:t>
            </a:r>
          </a:p>
          <a:p>
            <a:pPr algn="ctr"/>
            <a:r>
              <a:rPr lang="en-US" sz="1400">
                <a:latin typeface="Comic Sans MS" charset="0"/>
              </a:rPr>
              <a:t>subsidence</a:t>
            </a:r>
          </a:p>
          <a:p>
            <a:pPr algn="ctr"/>
            <a:r>
              <a:rPr lang="en-US" sz="1400">
                <a:latin typeface="Comic Sans MS" charset="0"/>
              </a:rPr>
              <a:t>above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LLwinds_03Z20Aug.gif"/>
          <p:cNvPicPr>
            <a:picLocks noChangeAspect="1"/>
          </p:cNvPicPr>
          <p:nvPr/>
        </p:nvPicPr>
        <p:blipFill>
          <a:blip r:embed="rId3"/>
          <a:srcRect/>
          <a:stretch>
            <a:fillRect/>
          </a:stretch>
        </p:blipFill>
        <p:spPr bwMode="auto">
          <a:xfrm>
            <a:off x="2235202" y="2114550"/>
            <a:ext cx="4392084" cy="1714500"/>
          </a:xfrm>
          <a:prstGeom prst="rect">
            <a:avLst/>
          </a:prstGeom>
          <a:noFill/>
          <a:ln w="9525">
            <a:noFill/>
            <a:miter lim="800000"/>
            <a:headEnd/>
            <a:tailEnd/>
          </a:ln>
        </p:spPr>
      </p:pic>
      <p:pic>
        <p:nvPicPr>
          <p:cNvPr id="6147" name="Picture 2" descr="ULwinds_03Z20Aug.gif"/>
          <p:cNvPicPr>
            <a:picLocks noChangeAspect="1"/>
          </p:cNvPicPr>
          <p:nvPr/>
        </p:nvPicPr>
        <p:blipFill>
          <a:blip r:embed="rId4"/>
          <a:srcRect/>
          <a:stretch>
            <a:fillRect/>
          </a:stretch>
        </p:blipFill>
        <p:spPr bwMode="auto">
          <a:xfrm>
            <a:off x="2235202" y="171450"/>
            <a:ext cx="4392084" cy="1714500"/>
          </a:xfrm>
          <a:prstGeom prst="rect">
            <a:avLst/>
          </a:prstGeom>
          <a:noFill/>
          <a:ln w="9525">
            <a:noFill/>
            <a:miter lim="800000"/>
            <a:headEnd/>
            <a:tailEnd/>
          </a:ln>
        </p:spPr>
      </p:pic>
      <p:pic>
        <p:nvPicPr>
          <p:cNvPr id="6148" name="Picture 3" descr="850-200shear_03Z20Aug.gif"/>
          <p:cNvPicPr>
            <a:picLocks noChangeAspect="1"/>
          </p:cNvPicPr>
          <p:nvPr/>
        </p:nvPicPr>
        <p:blipFill>
          <a:blip r:embed="rId5"/>
          <a:srcRect/>
          <a:stretch>
            <a:fillRect/>
          </a:stretch>
        </p:blipFill>
        <p:spPr bwMode="auto">
          <a:xfrm>
            <a:off x="2235202" y="4171950"/>
            <a:ext cx="4392084" cy="1714500"/>
          </a:xfrm>
          <a:prstGeom prst="rect">
            <a:avLst/>
          </a:prstGeom>
          <a:noFill/>
          <a:ln w="9525">
            <a:noFill/>
            <a:miter lim="800000"/>
            <a:headEnd/>
            <a:tailEnd/>
          </a:ln>
        </p:spPr>
      </p:pic>
      <p:sp>
        <p:nvSpPr>
          <p:cNvPr id="6149" name="TextBox 4"/>
          <p:cNvSpPr txBox="1">
            <a:spLocks noChangeArrowheads="1"/>
          </p:cNvSpPr>
          <p:nvPr/>
        </p:nvSpPr>
        <p:spPr bwMode="auto">
          <a:xfrm>
            <a:off x="4258743" y="1850233"/>
            <a:ext cx="355461" cy="276999"/>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a:t>
            </a:r>
          </a:p>
        </p:txBody>
      </p:sp>
      <p:sp>
        <p:nvSpPr>
          <p:cNvPr id="6150" name="TextBox 5"/>
          <p:cNvSpPr txBox="1">
            <a:spLocks noChangeArrowheads="1"/>
          </p:cNvSpPr>
          <p:nvPr/>
        </p:nvSpPr>
        <p:spPr bwMode="auto">
          <a:xfrm>
            <a:off x="4311653" y="3886201"/>
            <a:ext cx="364025"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b</a:t>
            </a:r>
            <a:r>
              <a:rPr lang="en-US" sz="1200" dirty="0">
                <a:latin typeface="Times New Roman" pitchFamily="-65" charset="0"/>
                <a:ea typeface="Times New Roman" pitchFamily="-65" charset="0"/>
                <a:cs typeface="Times New Roman" pitchFamily="-65" charset="0"/>
              </a:rPr>
              <a:t>)</a:t>
            </a:r>
          </a:p>
        </p:txBody>
      </p:sp>
      <p:sp>
        <p:nvSpPr>
          <p:cNvPr id="6151" name="TextBox 6"/>
          <p:cNvSpPr txBox="1">
            <a:spLocks noChangeArrowheads="1"/>
          </p:cNvSpPr>
          <p:nvPr/>
        </p:nvSpPr>
        <p:spPr bwMode="auto">
          <a:xfrm>
            <a:off x="4313774" y="5886451"/>
            <a:ext cx="355384" cy="276963"/>
          </a:xfrm>
          <a:prstGeom prst="rect">
            <a:avLst/>
          </a:prstGeom>
          <a:noFill/>
          <a:ln w="9525">
            <a:noFill/>
            <a:miter lim="800000"/>
            <a:headEnd/>
            <a:tailEnd/>
          </a:ln>
        </p:spPr>
        <p:txBody>
          <a:bodyPr wrap="none" lIns="91402" tIns="45702" rIns="91402" bIns="45702">
            <a:prstTxWarp prst="textNoShape">
              <a:avLst/>
            </a:prstTxWarp>
            <a:spAutoFit/>
          </a:bodyPr>
          <a:lstStyle/>
          <a:p>
            <a:r>
              <a:rPr lang="en-US" sz="1200" dirty="0">
                <a:latin typeface="Times New Roman" pitchFamily="-65" charset="0"/>
                <a:ea typeface="Times New Roman" pitchFamily="-65" charset="0"/>
                <a:cs typeface="Times New Roman" pitchFamily="-65" charset="0"/>
              </a:rPr>
              <a:t>(</a:t>
            </a:r>
            <a:r>
              <a:rPr lang="en-US" sz="1200" dirty="0" err="1">
                <a:latin typeface="Times New Roman" pitchFamily="-65" charset="0"/>
                <a:ea typeface="Times New Roman" pitchFamily="-65" charset="0"/>
                <a:cs typeface="Times New Roman" pitchFamily="-65" charset="0"/>
              </a:rPr>
              <a:t>c</a:t>
            </a:r>
            <a:r>
              <a:rPr lang="en-US" sz="1200" dirty="0">
                <a:latin typeface="Times New Roman" pitchFamily="-65" charset="0"/>
                <a:ea typeface="Times New Roman" pitchFamily="-65" charset="0"/>
                <a:cs typeface="Times New Roman" pitchFamily="-65" charset="0"/>
              </a:rPr>
              <a:t>)</a:t>
            </a:r>
          </a:p>
        </p:txBody>
      </p:sp>
      <p:sp>
        <p:nvSpPr>
          <p:cNvPr id="6152" name="TextBox 7"/>
          <p:cNvSpPr txBox="1">
            <a:spLocks noChangeArrowheads="1"/>
          </p:cNvSpPr>
          <p:nvPr/>
        </p:nvSpPr>
        <p:spPr bwMode="auto">
          <a:xfrm>
            <a:off x="508000" y="6229356"/>
            <a:ext cx="8128000" cy="461628"/>
          </a:xfrm>
          <a:prstGeom prst="rect">
            <a:avLst/>
          </a:prstGeom>
          <a:noFill/>
          <a:ln w="9525">
            <a:noFill/>
            <a:miter lim="800000"/>
            <a:headEnd/>
            <a:tailEnd/>
          </a:ln>
        </p:spPr>
        <p:txBody>
          <a:bodyPr lIns="91402" tIns="45702" rIns="91402" bIns="45702">
            <a:prstTxWarp prst="textNoShape">
              <a:avLst/>
            </a:prstTxWarp>
            <a:spAutoFit/>
          </a:bodyPr>
          <a:lstStyle/>
          <a:p>
            <a:r>
              <a:rPr lang="en-US" sz="1200" i="1" dirty="0">
                <a:latin typeface="Times New Roman" pitchFamily="-65" charset="0"/>
                <a:ea typeface="Times New Roman" pitchFamily="-65" charset="0"/>
                <a:cs typeface="Times New Roman" pitchFamily="-65" charset="0"/>
              </a:rPr>
              <a:t>Figure 5.  (a) CIMSS-derived upper-level cloud-drift vectors valid 0300 UTC August 20; (</a:t>
            </a:r>
            <a:r>
              <a:rPr lang="en-US" sz="1200" i="1" dirty="0" err="1">
                <a:latin typeface="Times New Roman" pitchFamily="-65" charset="0"/>
                <a:ea typeface="Times New Roman" pitchFamily="-65" charset="0"/>
                <a:cs typeface="Times New Roman" pitchFamily="-65" charset="0"/>
              </a:rPr>
              <a:t>b</a:t>
            </a:r>
            <a:r>
              <a:rPr lang="en-US" sz="1200" i="1" dirty="0">
                <a:latin typeface="Times New Roman" pitchFamily="-65" charset="0"/>
                <a:ea typeface="Times New Roman" pitchFamily="-65" charset="0"/>
                <a:cs typeface="Times New Roman" pitchFamily="-65" charset="0"/>
              </a:rPr>
              <a:t>) CIMSS-derived lower-level cloud-drift vectors valid 0300 UTC August 20; (</a:t>
            </a:r>
            <a:r>
              <a:rPr lang="en-US" sz="1200" i="1" dirty="0" err="1">
                <a:latin typeface="Times New Roman" pitchFamily="-65" charset="0"/>
                <a:ea typeface="Times New Roman" pitchFamily="-65" charset="0"/>
                <a:cs typeface="Times New Roman" pitchFamily="-65" charset="0"/>
              </a:rPr>
              <a:t>c</a:t>
            </a:r>
            <a:r>
              <a:rPr lang="en-US" sz="1200" i="1" dirty="0">
                <a:latin typeface="Times New Roman" pitchFamily="-65" charset="0"/>
                <a:ea typeface="Times New Roman" pitchFamily="-65" charset="0"/>
                <a:cs typeface="Times New Roman" pitchFamily="-65" charset="0"/>
              </a:rPr>
              <a:t>) CIMSS-derived 850-200 </a:t>
            </a:r>
            <a:r>
              <a:rPr lang="en-US" sz="1200" i="1" dirty="0" err="1">
                <a:latin typeface="Times New Roman" pitchFamily="-65" charset="0"/>
                <a:ea typeface="Times New Roman" pitchFamily="-65" charset="0"/>
                <a:cs typeface="Times New Roman" pitchFamily="-65" charset="0"/>
              </a:rPr>
              <a:t>hPa</a:t>
            </a:r>
            <a:r>
              <a:rPr lang="en-US" sz="1200" i="1" dirty="0">
                <a:latin typeface="Times New Roman" pitchFamily="-65" charset="0"/>
                <a:ea typeface="Times New Roman" pitchFamily="-65" charset="0"/>
                <a:cs typeface="Times New Roman" pitchFamily="-65" charset="0"/>
              </a:rPr>
              <a:t> vertical shear (</a:t>
            </a:r>
            <a:r>
              <a:rPr lang="en-US" sz="1200" i="1" dirty="0" err="1">
                <a:latin typeface="Times New Roman" pitchFamily="-65" charset="0"/>
                <a:ea typeface="Times New Roman" pitchFamily="-65" charset="0"/>
                <a:cs typeface="Times New Roman" pitchFamily="-65" charset="0"/>
              </a:rPr>
              <a:t>kt</a:t>
            </a:r>
            <a:r>
              <a:rPr lang="en-US" sz="1200" i="1" dirty="0">
                <a:latin typeface="Times New Roman" pitchFamily="-65" charset="0"/>
                <a:ea typeface="Times New Roman" pitchFamily="-65" charset="0"/>
                <a:cs typeface="Times New Roman" pitchFamily="-65" charset="0"/>
              </a:rPr>
              <a:t>) valid 0300 UTC August 20.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a:t>
            </a:r>
            <a:br>
              <a:rPr lang="en-US" dirty="0" smtClean="0"/>
            </a:br>
            <a:r>
              <a:rPr lang="en-US" dirty="0" smtClean="0"/>
              <a:t>090820N1 - </a:t>
            </a:r>
            <a:r>
              <a:rPr lang="en-US" dirty="0" err="1" smtClean="0"/>
              <a:t>Dunion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1" name="Picture 23" descr="fig1"/>
          <p:cNvPicPr>
            <a:picLocks noChangeAspect="1" noChangeArrowheads="1"/>
          </p:cNvPicPr>
          <p:nvPr/>
        </p:nvPicPr>
        <p:blipFill>
          <a:blip r:embed="rId4"/>
          <a:srcRect/>
          <a:stretch>
            <a:fillRect/>
          </a:stretch>
        </p:blipFill>
        <p:spPr bwMode="auto">
          <a:xfrm>
            <a:off x="2224088" y="966788"/>
            <a:ext cx="4719637" cy="4719637"/>
          </a:xfrm>
          <a:prstGeom prst="rect">
            <a:avLst/>
          </a:prstGeom>
          <a:noFill/>
        </p:spPr>
      </p:pic>
      <p:pic>
        <p:nvPicPr>
          <p:cNvPr id="2072" name="Picture 24" descr="Hazel:Users:jason:Desktop:DesktopOld:SAL:SAL2009:bill:vis_3km:090820:bill_090820vis.gif">
            <a:hlinkClick r:id="" action="ppaction://media"/>
          </p:cNvPr>
          <p:cNvPicPr/>
          <p:nvPr>
            <a:videoFile r:link="rId1"/>
          </p:nvPr>
        </p:nvPicPr>
        <p:blipFill>
          <a:blip r:embed="rId5"/>
          <a:srcRect/>
          <a:stretch>
            <a:fillRect/>
          </a:stretch>
        </p:blipFill>
        <p:spPr bwMode="auto">
          <a:xfrm>
            <a:off x="1552575" y="962025"/>
            <a:ext cx="6019800" cy="4716463"/>
          </a:xfrm>
          <a:prstGeom prst="rect">
            <a:avLst/>
          </a:prstGeom>
          <a:noFill/>
        </p:spPr>
      </p:pic>
      <p:sp>
        <p:nvSpPr>
          <p:cNvPr id="2058" name="Text Box 10"/>
          <p:cNvSpPr txBox="1">
            <a:spLocks noChangeArrowheads="1"/>
          </p:cNvSpPr>
          <p:nvPr/>
        </p:nvSpPr>
        <p:spPr bwMode="auto">
          <a:xfrm>
            <a:off x="0" y="-57150"/>
            <a:ext cx="9144000" cy="1066800"/>
          </a:xfrm>
          <a:prstGeom prst="rect">
            <a:avLst/>
          </a:prstGeom>
          <a:noFill/>
          <a:ln w="9525">
            <a:noFill/>
            <a:miter lim="800000"/>
            <a:headEnd/>
            <a:tailEnd/>
          </a:ln>
        </p:spPr>
        <p:txBody>
          <a:bodyPr>
            <a:prstTxWarp prst="textNoShape">
              <a:avLst/>
            </a:prstTxWarp>
            <a:spAutoFit/>
          </a:bodyPr>
          <a:lstStyle/>
          <a:p>
            <a:pPr algn="ctr"/>
            <a:r>
              <a:rPr lang="en-US" b="1">
                <a:latin typeface="Comic Sans MS" charset="0"/>
              </a:rPr>
              <a:t>20080820N1 (G-IV)</a:t>
            </a:r>
          </a:p>
          <a:p>
            <a:pPr algn="ctr"/>
            <a:r>
              <a:rPr lang="en-US" sz="2000">
                <a:latin typeface="Comic Sans MS" charset="0"/>
              </a:rPr>
              <a:t>Hurricane Bill</a:t>
            </a:r>
          </a:p>
          <a:p>
            <a:pPr algn="ctr"/>
            <a:r>
              <a:rPr lang="en-US" sz="2000">
                <a:latin typeface="Comic Sans MS" charset="0"/>
              </a:rPr>
              <a:t>TDR/SALEX/RI</a:t>
            </a:r>
          </a:p>
        </p:txBody>
      </p:sp>
      <p:sp>
        <p:nvSpPr>
          <p:cNvPr id="2064" name="Text Box 16"/>
          <p:cNvSpPr txBox="1">
            <a:spLocks noChangeArrowheads="1"/>
          </p:cNvSpPr>
          <p:nvPr/>
        </p:nvSpPr>
        <p:spPr bwMode="auto">
          <a:xfrm>
            <a:off x="0" y="5715000"/>
            <a:ext cx="9144000" cy="1190625"/>
          </a:xfrm>
          <a:prstGeom prst="rect">
            <a:avLst/>
          </a:prstGeom>
          <a:noFill/>
          <a:ln w="9525">
            <a:noFill/>
            <a:miter lim="800000"/>
            <a:headEnd/>
            <a:tailEnd/>
          </a:ln>
        </p:spPr>
        <p:txBody>
          <a:bodyPr>
            <a:prstTxWarp prst="textNoShape">
              <a:avLst/>
            </a:prstTxWarp>
            <a:spAutoFit/>
          </a:bodyPr>
          <a:lstStyle/>
          <a:p>
            <a:pPr algn="ctr">
              <a:buFontTx/>
              <a:buChar char="•"/>
            </a:pPr>
            <a:r>
              <a:rPr lang="en-US" sz="1800">
                <a:latin typeface="Comic Sans MS" charset="0"/>
              </a:rPr>
              <a:t> Take-off 0749 UTC (Barbados); 7 hr 20 min mission; “backwards”</a:t>
            </a:r>
          </a:p>
          <a:p>
            <a:pPr algn="ctr">
              <a:buFontTx/>
              <a:buChar char="•"/>
            </a:pPr>
            <a:r>
              <a:rPr lang="en-US" sz="1800">
                <a:latin typeface="Comic Sans MS" charset="0"/>
              </a:rPr>
              <a:t>26 GPS dropsondes launched; 3 Fastfalls</a:t>
            </a:r>
          </a:p>
          <a:p>
            <a:pPr algn="ctr">
              <a:buFontTx/>
              <a:buChar char="•"/>
            </a:pPr>
            <a:r>
              <a:rPr lang="en-US" sz="1800">
                <a:latin typeface="Comic Sans MS" charset="0"/>
              </a:rPr>
              <a:t>Intensity: 110 kt; Motion: 305/16 kt;</a:t>
            </a:r>
          </a:p>
          <a:p>
            <a:pPr algn="ctr">
              <a:buFontTx/>
              <a:buChar char="•"/>
            </a:pPr>
            <a:r>
              <a:rPr lang="en-US" sz="1800">
                <a:latin typeface="Comic Sans MS" charset="0"/>
              </a:rPr>
              <a:t>&gt;50% of drops &gt; no surface winds (090814n/090818n1/090819n1/090820n1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0" fill="hold"/>
                                        <p:tgtEl>
                                          <p:spTgt spid="2072"/>
                                        </p:tgtEl>
                                      </p:cBhvr>
                                    </p:cmd>
                                  </p:childTnLst>
                                  <p:subTnLst>
                                    <p:set>
                                      <p:cBhvr override="childStyle">
                                        <p:cTn dur="1" fill="hold" display="0" masterRel="nextClick" afterEffect="1"/>
                                        <p:tgtEl>
                                          <p:spTgt spid="207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Next" delay="0">
                      <p:tgtEl>
                        <p:sldTgt/>
                      </p:tgtEl>
                    </p:cond>
                    <p:cond evt="onPrev" delay="0">
                      <p:tgtEl>
                        <p:sldTgt/>
                      </p:tgtEl>
                    </p:cond>
                  </p:endCondLst>
                </p:cTn>
                <p:tgtEl>
                  <p:spTgt spid="2072"/>
                </p:tgtEl>
              </p:cMediaNode>
            </p:video>
            <p:seq concurrent="1" nextAc="seek">
              <p:cTn id="12" restart="whenNotActive" fill="hold" evtFilter="cancelBubble" nodeType="interactiveSeq">
                <p:stCondLst>
                  <p:cond evt="onClick" delay="0">
                    <p:tgtEl>
                      <p:spTgt spid="207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72"/>
                                        </p:tgtEl>
                                      </p:cBhvr>
                                    </p:cmd>
                                  </p:childTnLst>
                                </p:cTn>
                              </p:par>
                            </p:childTnLst>
                          </p:cTn>
                        </p:par>
                      </p:childTnLst>
                    </p:cTn>
                  </p:par>
                </p:childTnLst>
              </p:cTn>
              <p:nextCondLst>
                <p:cond evt="onClick" delay="0">
                  <p:tgtEl>
                    <p:spTgt spid="207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20090820"/>
          <p:cNvPicPr>
            <a:picLocks noChangeAspect="1" noChangeArrowheads="1"/>
          </p:cNvPicPr>
          <p:nvPr/>
        </p:nvPicPr>
        <p:blipFill>
          <a:blip r:embed="rId3"/>
          <a:srcRect/>
          <a:stretch>
            <a:fillRect/>
          </a:stretch>
        </p:blipFill>
        <p:spPr bwMode="auto">
          <a:xfrm>
            <a:off x="381000" y="685800"/>
            <a:ext cx="8382000" cy="5937250"/>
          </a:xfrm>
          <a:prstGeom prst="rect">
            <a:avLst/>
          </a:prstGeom>
          <a:noFill/>
        </p:spPr>
      </p:pic>
      <p:pic>
        <p:nvPicPr>
          <p:cNvPr id="69635" name="Picture 3" descr="20090820"/>
          <p:cNvPicPr>
            <a:picLocks noChangeAspect="1" noChangeArrowheads="1"/>
          </p:cNvPicPr>
          <p:nvPr/>
        </p:nvPicPr>
        <p:blipFill>
          <a:blip r:embed="rId4"/>
          <a:srcRect/>
          <a:stretch>
            <a:fillRect/>
          </a:stretch>
        </p:blipFill>
        <p:spPr bwMode="auto">
          <a:xfrm>
            <a:off x="381000" y="685800"/>
            <a:ext cx="8391525" cy="5943600"/>
          </a:xfrm>
          <a:prstGeom prst="rect">
            <a:avLst/>
          </a:prstGeom>
          <a:noFill/>
        </p:spPr>
      </p:pic>
      <p:sp>
        <p:nvSpPr>
          <p:cNvPr id="69636" name="Text Box 4"/>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Deep Layer Steering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20090820"/>
          <p:cNvPicPr>
            <a:picLocks noChangeAspect="1" noChangeArrowheads="1"/>
          </p:cNvPicPr>
          <p:nvPr/>
        </p:nvPicPr>
        <p:blipFill>
          <a:blip r:embed="rId3"/>
          <a:srcRect/>
          <a:stretch>
            <a:fillRect/>
          </a:stretch>
        </p:blipFill>
        <p:spPr bwMode="auto">
          <a:xfrm>
            <a:off x="627063" y="914400"/>
            <a:ext cx="7907337" cy="5486400"/>
          </a:xfrm>
          <a:prstGeom prst="rect">
            <a:avLst/>
          </a:prstGeom>
          <a:noFill/>
        </p:spPr>
      </p:pic>
      <p:pic>
        <p:nvPicPr>
          <p:cNvPr id="71683" name="Picture 3" descr="20090820"/>
          <p:cNvPicPr>
            <a:picLocks noChangeAspect="1" noChangeArrowheads="1"/>
          </p:cNvPicPr>
          <p:nvPr/>
        </p:nvPicPr>
        <p:blipFill>
          <a:blip r:embed="rId4"/>
          <a:srcRect/>
          <a:stretch>
            <a:fillRect/>
          </a:stretch>
        </p:blipFill>
        <p:spPr bwMode="auto">
          <a:xfrm>
            <a:off x="627063" y="914400"/>
            <a:ext cx="7907337" cy="5486400"/>
          </a:xfrm>
          <a:prstGeom prst="rect">
            <a:avLst/>
          </a:prstGeom>
          <a:noFill/>
        </p:spPr>
      </p:pic>
      <p:pic>
        <p:nvPicPr>
          <p:cNvPr id="71684" name="Picture 4" descr="20090820"/>
          <p:cNvPicPr>
            <a:picLocks noChangeAspect="1" noChangeArrowheads="1"/>
          </p:cNvPicPr>
          <p:nvPr/>
        </p:nvPicPr>
        <p:blipFill>
          <a:blip r:embed="rId5"/>
          <a:srcRect/>
          <a:stretch>
            <a:fillRect/>
          </a:stretch>
        </p:blipFill>
        <p:spPr bwMode="auto">
          <a:xfrm>
            <a:off x="627063" y="914400"/>
            <a:ext cx="7907337" cy="5486400"/>
          </a:xfrm>
          <a:prstGeom prst="rect">
            <a:avLst/>
          </a:prstGeom>
          <a:noFill/>
        </p:spPr>
      </p:pic>
      <p:sp>
        <p:nvSpPr>
          <p:cNvPr id="71685" name="Text Box 5"/>
          <p:cNvSpPr txBox="1">
            <a:spLocks noChangeArrowheads="1"/>
          </p:cNvSpPr>
          <p:nvPr/>
        </p:nvSpPr>
        <p:spPr bwMode="auto">
          <a:xfrm>
            <a:off x="0" y="0"/>
            <a:ext cx="9144000" cy="579438"/>
          </a:xfrm>
          <a:prstGeom prst="rect">
            <a:avLst/>
          </a:prstGeom>
          <a:noFill/>
          <a:ln w="9525">
            <a:noFill/>
            <a:miter lim="800000"/>
            <a:headEnd/>
            <a:tailEnd/>
          </a:ln>
        </p:spPr>
        <p:txBody>
          <a:bodyPr>
            <a:prstTxWarp prst="textNoShape">
              <a:avLst/>
            </a:prstTxWarp>
            <a:spAutoFit/>
          </a:bodyPr>
          <a:lstStyle/>
          <a:p>
            <a:pPr algn="ctr"/>
            <a:r>
              <a:rPr lang="en-US" sz="3200">
                <a:latin typeface="Comic Sans MS" charset="0"/>
              </a:rPr>
              <a:t>Vertical Shear/Satellite Winds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mosaic20090820T060000"/>
          <p:cNvPicPr>
            <a:picLocks noChangeAspect="1" noChangeArrowheads="1"/>
          </p:cNvPicPr>
          <p:nvPr/>
        </p:nvPicPr>
        <p:blipFill>
          <a:blip r:embed="rId3"/>
          <a:srcRect l="8307" r="6958"/>
          <a:stretch>
            <a:fillRect/>
          </a:stretch>
        </p:blipFill>
        <p:spPr bwMode="auto">
          <a:xfrm>
            <a:off x="685800" y="0"/>
            <a:ext cx="7772400" cy="3756025"/>
          </a:xfrm>
          <a:prstGeom prst="rect">
            <a:avLst/>
          </a:prstGeom>
          <a:noFill/>
        </p:spPr>
      </p:pic>
      <p:pic>
        <p:nvPicPr>
          <p:cNvPr id="77829" name="Picture 5" descr="2009-08-20_06-00-00_Exp_V2_02_4_1"/>
          <p:cNvPicPr>
            <a:picLocks noChangeAspect="1" noChangeArrowheads="1"/>
          </p:cNvPicPr>
          <p:nvPr/>
        </p:nvPicPr>
        <p:blipFill>
          <a:blip r:embed="rId4"/>
          <a:srcRect/>
          <a:stretch>
            <a:fillRect/>
          </a:stretch>
        </p:blipFill>
        <p:spPr bwMode="auto">
          <a:xfrm>
            <a:off x="0" y="3810000"/>
            <a:ext cx="9140825" cy="2881313"/>
          </a:xfrm>
          <a:prstGeom prst="rect">
            <a:avLst/>
          </a:prstGeom>
          <a:noFill/>
        </p:spPr>
      </p:pic>
      <p:sp>
        <p:nvSpPr>
          <p:cNvPr id="77830" name="Freeform 6"/>
          <p:cNvSpPr>
            <a:spLocks/>
          </p:cNvSpPr>
          <p:nvPr/>
        </p:nvSpPr>
        <p:spPr bwMode="auto">
          <a:xfrm>
            <a:off x="2222500" y="1549400"/>
            <a:ext cx="349250" cy="1244600"/>
          </a:xfrm>
          <a:custGeom>
            <a:avLst/>
            <a:gdLst/>
            <a:ahLst/>
            <a:cxnLst>
              <a:cxn ang="0">
                <a:pos x="0" y="784"/>
              </a:cxn>
              <a:cxn ang="0">
                <a:pos x="220" y="0"/>
              </a:cxn>
            </a:cxnLst>
            <a:rect l="0" t="0" r="r" b="b"/>
            <a:pathLst>
              <a:path w="220" h="784">
                <a:moveTo>
                  <a:pt x="0" y="784"/>
                </a:moveTo>
                <a:lnTo>
                  <a:pt x="220" y="0"/>
                </a:lnTo>
              </a:path>
            </a:pathLst>
          </a:custGeom>
          <a:noFill/>
          <a:ln w="19050" cmpd="sng">
            <a:solidFill>
              <a:schemeClr val="tx1"/>
            </a:solidFill>
            <a:round/>
            <a:headEnd/>
            <a:tailEnd/>
          </a:ln>
        </p:spPr>
        <p:txBody>
          <a:bodyPr wrap="none" anchor="ctr">
            <a:prstTxWarp prst="textNoShape">
              <a:avLst/>
            </a:prstTxWarp>
          </a:bodyPr>
          <a:lstStyle/>
          <a:p>
            <a:endParaRPr lang="en-US"/>
          </a:p>
        </p:txBody>
      </p:sp>
      <p:sp>
        <p:nvSpPr>
          <p:cNvPr id="77831" name="Freeform 7"/>
          <p:cNvSpPr>
            <a:spLocks/>
          </p:cNvSpPr>
          <p:nvPr/>
        </p:nvSpPr>
        <p:spPr bwMode="auto">
          <a:xfrm>
            <a:off x="1358900" y="5029200"/>
            <a:ext cx="1943100" cy="6350"/>
          </a:xfrm>
          <a:custGeom>
            <a:avLst/>
            <a:gdLst/>
            <a:ahLst/>
            <a:cxnLst>
              <a:cxn ang="0">
                <a:pos x="0" y="4"/>
              </a:cxn>
              <a:cxn ang="0">
                <a:pos x="1224" y="0"/>
              </a:cxn>
            </a:cxnLst>
            <a:rect l="0" t="0" r="r" b="b"/>
            <a:pathLst>
              <a:path w="1224" h="4">
                <a:moveTo>
                  <a:pt x="0" y="4"/>
                </a:moveTo>
                <a:lnTo>
                  <a:pt x="1224" y="0"/>
                </a:lnTo>
              </a:path>
            </a:pathLst>
          </a:custGeom>
          <a:noFill/>
          <a:ln w="19050" cmpd="sng">
            <a:solidFill>
              <a:schemeClr val="bg1"/>
            </a:solidFill>
            <a:round/>
            <a:headEnd/>
            <a:tailEnd/>
          </a:ln>
        </p:spPr>
        <p:txBody>
          <a:bodyPr wrap="none" anchor="ctr">
            <a:prstTxWarp prst="textNoShape">
              <a:avLst/>
            </a:prstTxWarp>
          </a:bodyPr>
          <a:lstStyle/>
          <a:p>
            <a:endParaRPr lang="en-US"/>
          </a:p>
        </p:txBody>
      </p:sp>
      <p:sp>
        <p:nvSpPr>
          <p:cNvPr id="77832" name="Text Box 8"/>
          <p:cNvSpPr txBox="1">
            <a:spLocks noChangeArrowheads="1"/>
          </p:cNvSpPr>
          <p:nvPr/>
        </p:nvSpPr>
        <p:spPr bwMode="auto">
          <a:xfrm>
            <a:off x="1117600" y="4851400"/>
            <a:ext cx="3333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A</a:t>
            </a:r>
          </a:p>
        </p:txBody>
      </p:sp>
      <p:sp>
        <p:nvSpPr>
          <p:cNvPr id="77833" name="Text Box 9"/>
          <p:cNvSpPr txBox="1">
            <a:spLocks noChangeArrowheads="1"/>
          </p:cNvSpPr>
          <p:nvPr/>
        </p:nvSpPr>
        <p:spPr bwMode="auto">
          <a:xfrm>
            <a:off x="3225800" y="4851400"/>
            <a:ext cx="312738"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B</a:t>
            </a:r>
          </a:p>
        </p:txBody>
      </p:sp>
      <p:sp>
        <p:nvSpPr>
          <p:cNvPr id="77834" name="Text Box 10"/>
          <p:cNvSpPr txBox="1">
            <a:spLocks noChangeArrowheads="1"/>
          </p:cNvSpPr>
          <p:nvPr/>
        </p:nvSpPr>
        <p:spPr bwMode="auto">
          <a:xfrm>
            <a:off x="2422525" y="1289050"/>
            <a:ext cx="333375"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A</a:t>
            </a:r>
          </a:p>
        </p:txBody>
      </p:sp>
      <p:sp>
        <p:nvSpPr>
          <p:cNvPr id="77835" name="Text Box 11"/>
          <p:cNvSpPr txBox="1">
            <a:spLocks noChangeArrowheads="1"/>
          </p:cNvSpPr>
          <p:nvPr/>
        </p:nvSpPr>
        <p:spPr bwMode="auto">
          <a:xfrm>
            <a:off x="2032000" y="2743200"/>
            <a:ext cx="312738" cy="336550"/>
          </a:xfrm>
          <a:prstGeom prst="rect">
            <a:avLst/>
          </a:prstGeom>
          <a:noFill/>
          <a:ln w="9525">
            <a:noFill/>
            <a:miter lim="800000"/>
            <a:headEnd/>
            <a:tailEnd/>
          </a:ln>
        </p:spPr>
        <p:txBody>
          <a:bodyPr wrap="none">
            <a:prstTxWarp prst="textNoShape">
              <a:avLst/>
            </a:prstTxWarp>
            <a:spAutoFit/>
          </a:bodyPr>
          <a:lstStyle/>
          <a:p>
            <a:r>
              <a:rPr lang="en-US" sz="1600">
                <a:latin typeface="Comic Sans MS" charset="0"/>
              </a:rPr>
              <a:t>B</a:t>
            </a:r>
          </a:p>
        </p:txBody>
      </p:sp>
      <p:sp>
        <p:nvSpPr>
          <p:cNvPr id="77836" name="Text Box 12"/>
          <p:cNvSpPr txBox="1">
            <a:spLocks noChangeArrowheads="1"/>
          </p:cNvSpPr>
          <p:nvPr/>
        </p:nvSpPr>
        <p:spPr bwMode="auto">
          <a:xfrm>
            <a:off x="1219200" y="5410200"/>
            <a:ext cx="1306513" cy="304800"/>
          </a:xfrm>
          <a:prstGeom prst="rect">
            <a:avLst/>
          </a:prstGeom>
          <a:noFill/>
          <a:ln w="9525">
            <a:noFill/>
            <a:miter lim="800000"/>
            <a:headEnd/>
            <a:tailEnd/>
          </a:ln>
        </p:spPr>
        <p:txBody>
          <a:bodyPr wrap="none">
            <a:prstTxWarp prst="textNoShape">
              <a:avLst/>
            </a:prstTxWarp>
            <a:spAutoFit/>
          </a:bodyPr>
          <a:lstStyle/>
          <a:p>
            <a:r>
              <a:rPr lang="en-US" sz="1400">
                <a:latin typeface="Comic Sans MS" charset="0"/>
              </a:rPr>
              <a:t>Saharan Dust</a:t>
            </a:r>
          </a:p>
        </p:txBody>
      </p:sp>
      <p:sp>
        <p:nvSpPr>
          <p:cNvPr id="77837" name="Line 13"/>
          <p:cNvSpPr>
            <a:spLocks noChangeShapeType="1"/>
          </p:cNvSpPr>
          <p:nvPr/>
        </p:nvSpPr>
        <p:spPr bwMode="auto">
          <a:xfrm flipH="1">
            <a:off x="1339850" y="5670550"/>
            <a:ext cx="171450" cy="304800"/>
          </a:xfrm>
          <a:prstGeom prst="line">
            <a:avLst/>
          </a:prstGeom>
          <a:noFill/>
          <a:ln w="19050">
            <a:solidFill>
              <a:schemeClr val="tx1"/>
            </a:solidFill>
            <a:round/>
            <a:headEnd/>
            <a:tailEnd type="arrow" w="med" len="med"/>
          </a:ln>
        </p:spPr>
        <p:txBody>
          <a:bodyPr wrap="none" anchor="ctr">
            <a:prstTxWarp prst="textNoShape">
              <a:avLst/>
            </a:prstTxWarp>
          </a:bodyPr>
          <a:lstStyle/>
          <a:p>
            <a:endParaRPr lang="en-US"/>
          </a:p>
        </p:txBody>
      </p:sp>
      <p:sp>
        <p:nvSpPr>
          <p:cNvPr id="77838" name="Line 14"/>
          <p:cNvSpPr>
            <a:spLocks noChangeShapeType="1"/>
          </p:cNvSpPr>
          <p:nvPr/>
        </p:nvSpPr>
        <p:spPr bwMode="auto">
          <a:xfrm>
            <a:off x="1905000" y="5664200"/>
            <a:ext cx="31750" cy="279400"/>
          </a:xfrm>
          <a:prstGeom prst="line">
            <a:avLst/>
          </a:prstGeom>
          <a:noFill/>
          <a:ln w="19050">
            <a:solidFill>
              <a:schemeClr val="tx1"/>
            </a:solidFill>
            <a:round/>
            <a:headEnd/>
            <a:tailEnd type="arrow" w="med" len="med"/>
          </a:ln>
        </p:spPr>
        <p:txBody>
          <a:bodyPr wrap="none" anchor="ctr">
            <a:prstTxWarp prst="textNoShape">
              <a:avLst/>
            </a:prstTxWarp>
          </a:bodyPr>
          <a:lstStyle/>
          <a:p>
            <a:endParaRPr lang="en-US"/>
          </a:p>
        </p:txBody>
      </p:sp>
      <p:sp>
        <p:nvSpPr>
          <p:cNvPr id="77839" name="Line 15"/>
          <p:cNvSpPr>
            <a:spLocks noChangeShapeType="1"/>
          </p:cNvSpPr>
          <p:nvPr/>
        </p:nvSpPr>
        <p:spPr bwMode="auto">
          <a:xfrm>
            <a:off x="2362200" y="5670550"/>
            <a:ext cx="152400" cy="273050"/>
          </a:xfrm>
          <a:prstGeom prst="line">
            <a:avLst/>
          </a:prstGeom>
          <a:noFill/>
          <a:ln w="19050">
            <a:solidFill>
              <a:schemeClr val="tx1"/>
            </a:solidFill>
            <a:round/>
            <a:headEnd/>
            <a:tailEnd type="arrow" w="med" len="med"/>
          </a:ln>
        </p:spPr>
        <p:txBody>
          <a:bodyPr wrap="none" anchor="ctr">
            <a:prstTxWarp prst="textNoShape">
              <a:avLst/>
            </a:prstTxWarp>
          </a:bodyPr>
          <a:lstStyle/>
          <a:p>
            <a:endParaRPr lang="en-US"/>
          </a:p>
        </p:txBody>
      </p:sp>
      <p:sp>
        <p:nvSpPr>
          <p:cNvPr id="77840" name="Text Box 16"/>
          <p:cNvSpPr txBox="1">
            <a:spLocks noChangeArrowheads="1"/>
          </p:cNvSpPr>
          <p:nvPr/>
        </p:nvSpPr>
        <p:spPr bwMode="auto">
          <a:xfrm>
            <a:off x="4419600" y="1981200"/>
            <a:ext cx="685800" cy="396875"/>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SAL</a:t>
            </a:r>
          </a:p>
        </p:txBody>
      </p:sp>
      <p:sp>
        <p:nvSpPr>
          <p:cNvPr id="77841" name="Text Box 17"/>
          <p:cNvSpPr txBox="1">
            <a:spLocks noChangeArrowheads="1"/>
          </p:cNvSpPr>
          <p:nvPr/>
        </p:nvSpPr>
        <p:spPr bwMode="auto">
          <a:xfrm>
            <a:off x="2255838" y="2219325"/>
            <a:ext cx="1525587" cy="517525"/>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charset="0"/>
              </a:rPr>
              <a:t>SAL+subsidence</a:t>
            </a:r>
          </a:p>
          <a:p>
            <a:pPr algn="ctr"/>
            <a:r>
              <a:rPr lang="en-US" sz="1400">
                <a:latin typeface="Comic Sans MS" charset="0"/>
              </a:rPr>
              <a:t>above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57" name="Picture 29" descr="fig2"/>
          <p:cNvPicPr>
            <a:picLocks noChangeAspect="1" noChangeArrowheads="1"/>
          </p:cNvPicPr>
          <p:nvPr/>
        </p:nvPicPr>
        <p:blipFill>
          <a:blip r:embed="rId3"/>
          <a:srcRect/>
          <a:stretch>
            <a:fillRect/>
          </a:stretch>
        </p:blipFill>
        <p:spPr bwMode="auto">
          <a:xfrm>
            <a:off x="76200" y="14288"/>
            <a:ext cx="4191000" cy="3295650"/>
          </a:xfrm>
          <a:prstGeom prst="rect">
            <a:avLst/>
          </a:prstGeom>
          <a:noFill/>
        </p:spPr>
      </p:pic>
      <p:pic>
        <p:nvPicPr>
          <p:cNvPr id="73783" name="Picture 55" descr="fig1"/>
          <p:cNvPicPr>
            <a:picLocks noChangeAspect="1" noChangeArrowheads="1"/>
          </p:cNvPicPr>
          <p:nvPr/>
        </p:nvPicPr>
        <p:blipFill>
          <a:blip r:embed="rId4"/>
          <a:srcRect/>
          <a:stretch>
            <a:fillRect/>
          </a:stretch>
        </p:blipFill>
        <p:spPr bwMode="auto">
          <a:xfrm>
            <a:off x="76200" y="3276600"/>
            <a:ext cx="3581400" cy="3581400"/>
          </a:xfrm>
          <a:prstGeom prst="rect">
            <a:avLst/>
          </a:prstGeom>
          <a:noFill/>
        </p:spPr>
      </p:pic>
      <p:grpSp>
        <p:nvGrpSpPr>
          <p:cNvPr id="2" name="Group 75"/>
          <p:cNvGrpSpPr>
            <a:grpSpLocks/>
          </p:cNvGrpSpPr>
          <p:nvPr/>
        </p:nvGrpSpPr>
        <p:grpSpPr bwMode="auto">
          <a:xfrm>
            <a:off x="1247775" y="0"/>
            <a:ext cx="7883525" cy="6780213"/>
            <a:chOff x="786" y="0"/>
            <a:chExt cx="4966" cy="4271"/>
          </a:xfrm>
        </p:grpSpPr>
        <p:grpSp>
          <p:nvGrpSpPr>
            <p:cNvPr id="3" name="Group 74"/>
            <p:cNvGrpSpPr>
              <a:grpSpLocks/>
            </p:cNvGrpSpPr>
            <p:nvPr/>
          </p:nvGrpSpPr>
          <p:grpSpPr bwMode="auto">
            <a:xfrm>
              <a:off x="2735" y="0"/>
              <a:ext cx="3017" cy="4271"/>
              <a:chOff x="2735" y="0"/>
              <a:chExt cx="3017" cy="4271"/>
            </a:xfrm>
          </p:grpSpPr>
          <p:grpSp>
            <p:nvGrpSpPr>
              <p:cNvPr id="4" name="Group 59"/>
              <p:cNvGrpSpPr>
                <a:grpSpLocks/>
              </p:cNvGrpSpPr>
              <p:nvPr/>
            </p:nvGrpSpPr>
            <p:grpSpPr bwMode="auto">
              <a:xfrm>
                <a:off x="2735" y="0"/>
                <a:ext cx="3017" cy="4271"/>
                <a:chOff x="2735" y="0"/>
                <a:chExt cx="3017" cy="4271"/>
              </a:xfrm>
            </p:grpSpPr>
            <p:pic>
              <p:nvPicPr>
                <p:cNvPr id="73778" name="Picture 50" descr="D20090820_113300"/>
                <p:cNvPicPr>
                  <a:picLocks noChangeAspect="1" noChangeArrowheads="1"/>
                </p:cNvPicPr>
                <p:nvPr/>
              </p:nvPicPr>
              <p:blipFill>
                <a:blip r:embed="rId5"/>
                <a:srcRect/>
                <a:stretch>
                  <a:fillRect/>
                </a:stretch>
              </p:blipFill>
              <p:spPr bwMode="auto">
                <a:xfrm>
                  <a:off x="2735" y="2159"/>
                  <a:ext cx="3017" cy="2112"/>
                </a:xfrm>
                <a:prstGeom prst="rect">
                  <a:avLst/>
                </a:prstGeom>
                <a:noFill/>
              </p:spPr>
            </p:pic>
            <p:pic>
              <p:nvPicPr>
                <p:cNvPr id="73779" name="Picture 51" descr="D20090820_113300"/>
                <p:cNvPicPr>
                  <a:picLocks noChangeAspect="1" noChangeArrowheads="1"/>
                </p:cNvPicPr>
                <p:nvPr/>
              </p:nvPicPr>
              <p:blipFill>
                <a:blip r:embed="rId6"/>
                <a:srcRect/>
                <a:stretch>
                  <a:fillRect/>
                </a:stretch>
              </p:blipFill>
              <p:spPr bwMode="auto">
                <a:xfrm>
                  <a:off x="2735" y="0"/>
                  <a:ext cx="3017" cy="2112"/>
                </a:xfrm>
                <a:prstGeom prst="rect">
                  <a:avLst/>
                </a:prstGeom>
                <a:noFill/>
              </p:spPr>
            </p:pic>
          </p:grpSp>
          <p:sp>
            <p:nvSpPr>
              <p:cNvPr id="73753" name="Text Box 25"/>
              <p:cNvSpPr txBox="1">
                <a:spLocks noChangeArrowheads="1"/>
              </p:cNvSpPr>
              <p:nvPr/>
            </p:nvSpPr>
            <p:spPr bwMode="auto">
              <a:xfrm>
                <a:off x="3060" y="1392"/>
                <a:ext cx="1131" cy="404"/>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charset="0"/>
                  </a:rPr>
                  <a:t>SAL intrusion &gt;</a:t>
                </a:r>
              </a:p>
              <a:p>
                <a:pPr algn="ctr"/>
                <a:r>
                  <a:rPr lang="en-US" sz="1800">
                    <a:latin typeface="Comic Sans MS" charset="0"/>
                  </a:rPr>
                  <a:t>Downdraft?</a:t>
                </a:r>
              </a:p>
            </p:txBody>
          </p:sp>
          <p:sp>
            <p:nvSpPr>
              <p:cNvPr id="73761" name="Text Box 33"/>
              <p:cNvSpPr txBox="1">
                <a:spLocks noChangeArrowheads="1"/>
              </p:cNvSpPr>
              <p:nvPr/>
            </p:nvSpPr>
            <p:spPr bwMode="auto">
              <a:xfrm>
                <a:off x="3891" y="3648"/>
                <a:ext cx="1066"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76 kt ENE jet</a:t>
                </a:r>
              </a:p>
            </p:txBody>
          </p:sp>
        </p:grpSp>
        <p:grpSp>
          <p:nvGrpSpPr>
            <p:cNvPr id="5" name="Group 73"/>
            <p:cNvGrpSpPr>
              <a:grpSpLocks/>
            </p:cNvGrpSpPr>
            <p:nvPr/>
          </p:nvGrpSpPr>
          <p:grpSpPr bwMode="auto">
            <a:xfrm>
              <a:off x="786" y="516"/>
              <a:ext cx="210" cy="2448"/>
              <a:chOff x="786" y="516"/>
              <a:chExt cx="210" cy="2448"/>
            </a:xfrm>
          </p:grpSpPr>
          <p:sp>
            <p:nvSpPr>
              <p:cNvPr id="73792" name="Oval 64"/>
              <p:cNvSpPr>
                <a:spLocks noChangeArrowheads="1"/>
              </p:cNvSpPr>
              <p:nvPr/>
            </p:nvSpPr>
            <p:spPr bwMode="auto">
              <a:xfrm>
                <a:off x="804" y="2772"/>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sp>
            <p:nvSpPr>
              <p:cNvPr id="73800" name="Oval 72"/>
              <p:cNvSpPr>
                <a:spLocks noChangeArrowheads="1"/>
              </p:cNvSpPr>
              <p:nvPr/>
            </p:nvSpPr>
            <p:spPr bwMode="auto">
              <a:xfrm>
                <a:off x="786" y="516"/>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grpSp>
      </p:grpSp>
      <p:grpSp>
        <p:nvGrpSpPr>
          <p:cNvPr id="6" name="Group 63"/>
          <p:cNvGrpSpPr>
            <a:grpSpLocks/>
          </p:cNvGrpSpPr>
          <p:nvPr/>
        </p:nvGrpSpPr>
        <p:grpSpPr bwMode="auto">
          <a:xfrm>
            <a:off x="2574925" y="0"/>
            <a:ext cx="6556375" cy="6780213"/>
            <a:chOff x="1622" y="0"/>
            <a:chExt cx="4130" cy="4271"/>
          </a:xfrm>
        </p:grpSpPr>
        <p:sp>
          <p:nvSpPr>
            <p:cNvPr id="73774" name="Oval 46"/>
            <p:cNvSpPr>
              <a:spLocks noChangeArrowheads="1"/>
            </p:cNvSpPr>
            <p:nvPr/>
          </p:nvSpPr>
          <p:spPr bwMode="auto">
            <a:xfrm>
              <a:off x="1622" y="1233"/>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grpSp>
          <p:nvGrpSpPr>
            <p:cNvPr id="7" name="Group 62"/>
            <p:cNvGrpSpPr>
              <a:grpSpLocks/>
            </p:cNvGrpSpPr>
            <p:nvPr/>
          </p:nvGrpSpPr>
          <p:grpSpPr bwMode="auto">
            <a:xfrm>
              <a:off x="2735" y="0"/>
              <a:ext cx="3017" cy="4271"/>
              <a:chOff x="2735" y="0"/>
              <a:chExt cx="3017" cy="4271"/>
            </a:xfrm>
          </p:grpSpPr>
          <p:grpSp>
            <p:nvGrpSpPr>
              <p:cNvPr id="8" name="Group 60"/>
              <p:cNvGrpSpPr>
                <a:grpSpLocks/>
              </p:cNvGrpSpPr>
              <p:nvPr/>
            </p:nvGrpSpPr>
            <p:grpSpPr bwMode="auto">
              <a:xfrm>
                <a:off x="2735" y="0"/>
                <a:ext cx="3017" cy="4271"/>
                <a:chOff x="2735" y="0"/>
                <a:chExt cx="3017" cy="4271"/>
              </a:xfrm>
            </p:grpSpPr>
            <p:pic>
              <p:nvPicPr>
                <p:cNvPr id="73758" name="Picture 30" descr="D20090820_094951"/>
                <p:cNvPicPr>
                  <a:picLocks noChangeAspect="1" noChangeArrowheads="1"/>
                </p:cNvPicPr>
                <p:nvPr/>
              </p:nvPicPr>
              <p:blipFill>
                <a:blip r:embed="rId7"/>
                <a:srcRect/>
                <a:stretch>
                  <a:fillRect/>
                </a:stretch>
              </p:blipFill>
              <p:spPr bwMode="auto">
                <a:xfrm>
                  <a:off x="2735" y="2159"/>
                  <a:ext cx="3017" cy="2112"/>
                </a:xfrm>
                <a:prstGeom prst="rect">
                  <a:avLst/>
                </a:prstGeom>
                <a:noFill/>
              </p:spPr>
            </p:pic>
            <p:pic>
              <p:nvPicPr>
                <p:cNvPr id="73759" name="Picture 31" descr="D20090820_094951"/>
                <p:cNvPicPr>
                  <a:picLocks noChangeAspect="1" noChangeArrowheads="1"/>
                </p:cNvPicPr>
                <p:nvPr/>
              </p:nvPicPr>
              <p:blipFill>
                <a:blip r:embed="rId8"/>
                <a:srcRect/>
                <a:stretch>
                  <a:fillRect/>
                </a:stretch>
              </p:blipFill>
              <p:spPr bwMode="auto">
                <a:xfrm>
                  <a:off x="2735" y="0"/>
                  <a:ext cx="3017" cy="2112"/>
                </a:xfrm>
                <a:prstGeom prst="rect">
                  <a:avLst/>
                </a:prstGeom>
                <a:noFill/>
              </p:spPr>
            </p:pic>
          </p:grpSp>
          <p:sp>
            <p:nvSpPr>
              <p:cNvPr id="73760" name="Text Box 32"/>
              <p:cNvSpPr txBox="1">
                <a:spLocks noChangeArrowheads="1"/>
              </p:cNvSpPr>
              <p:nvPr/>
            </p:nvSpPr>
            <p:spPr bwMode="auto">
              <a:xfrm>
                <a:off x="3863" y="1056"/>
                <a:ext cx="1033"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SAL intrusion</a:t>
                </a:r>
              </a:p>
            </p:txBody>
          </p:sp>
          <p:sp>
            <p:nvSpPr>
              <p:cNvPr id="73776" name="Text Box 48"/>
              <p:cNvSpPr txBox="1">
                <a:spLocks noChangeArrowheads="1"/>
              </p:cNvSpPr>
              <p:nvPr/>
            </p:nvSpPr>
            <p:spPr bwMode="auto">
              <a:xfrm>
                <a:off x="4181" y="3320"/>
                <a:ext cx="1061"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46 kt SSE jet</a:t>
                </a:r>
              </a:p>
            </p:txBody>
          </p:sp>
        </p:grpSp>
        <p:sp>
          <p:nvSpPr>
            <p:cNvPr id="73789" name="Oval 61"/>
            <p:cNvSpPr>
              <a:spLocks noChangeArrowheads="1"/>
            </p:cNvSpPr>
            <p:nvPr/>
          </p:nvSpPr>
          <p:spPr bwMode="auto">
            <a:xfrm>
              <a:off x="1627" y="3451"/>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grpSp>
      <p:grpSp>
        <p:nvGrpSpPr>
          <p:cNvPr id="9" name="Group 66"/>
          <p:cNvGrpSpPr>
            <a:grpSpLocks/>
          </p:cNvGrpSpPr>
          <p:nvPr/>
        </p:nvGrpSpPr>
        <p:grpSpPr bwMode="auto">
          <a:xfrm>
            <a:off x="2173288" y="0"/>
            <a:ext cx="6958012" cy="6780213"/>
            <a:chOff x="1369" y="0"/>
            <a:chExt cx="4383" cy="4271"/>
          </a:xfrm>
        </p:grpSpPr>
        <p:grpSp>
          <p:nvGrpSpPr>
            <p:cNvPr id="10" name="Group 65"/>
            <p:cNvGrpSpPr>
              <a:grpSpLocks/>
            </p:cNvGrpSpPr>
            <p:nvPr/>
          </p:nvGrpSpPr>
          <p:grpSpPr bwMode="auto">
            <a:xfrm>
              <a:off x="1369" y="859"/>
              <a:ext cx="192" cy="2443"/>
              <a:chOff x="1369" y="859"/>
              <a:chExt cx="192" cy="2443"/>
            </a:xfrm>
          </p:grpSpPr>
          <p:sp>
            <p:nvSpPr>
              <p:cNvPr id="73754" name="Oval 26"/>
              <p:cNvSpPr>
                <a:spLocks noChangeArrowheads="1"/>
              </p:cNvSpPr>
              <p:nvPr/>
            </p:nvSpPr>
            <p:spPr bwMode="auto">
              <a:xfrm>
                <a:off x="1369" y="859"/>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sp>
            <p:nvSpPr>
              <p:cNvPr id="73742" name="Oval 14"/>
              <p:cNvSpPr>
                <a:spLocks noChangeArrowheads="1"/>
              </p:cNvSpPr>
              <p:nvPr/>
            </p:nvSpPr>
            <p:spPr bwMode="auto">
              <a:xfrm>
                <a:off x="1369" y="3110"/>
                <a:ext cx="192" cy="192"/>
              </a:xfrm>
              <a:prstGeom prst="ellipse">
                <a:avLst/>
              </a:prstGeom>
              <a:noFill/>
              <a:ln w="38100">
                <a:solidFill>
                  <a:schemeClr val="tx1"/>
                </a:solidFill>
                <a:round/>
                <a:headEnd/>
                <a:tailEnd/>
              </a:ln>
            </p:spPr>
            <p:txBody>
              <a:bodyPr wrap="none" anchor="ctr">
                <a:prstTxWarp prst="textNoShape">
                  <a:avLst/>
                </a:prstTxWarp>
              </a:bodyPr>
              <a:lstStyle/>
              <a:p>
                <a:endParaRPr lang="en-US"/>
              </a:p>
            </p:txBody>
          </p:sp>
        </p:grpSp>
        <p:grpSp>
          <p:nvGrpSpPr>
            <p:cNvPr id="11" name="Group 40"/>
            <p:cNvGrpSpPr>
              <a:grpSpLocks/>
            </p:cNvGrpSpPr>
            <p:nvPr/>
          </p:nvGrpSpPr>
          <p:grpSpPr bwMode="auto">
            <a:xfrm>
              <a:off x="2735" y="0"/>
              <a:ext cx="3017" cy="4271"/>
              <a:chOff x="2735" y="0"/>
              <a:chExt cx="3017" cy="4271"/>
            </a:xfrm>
          </p:grpSpPr>
          <p:pic>
            <p:nvPicPr>
              <p:cNvPr id="73765" name="Picture 37" descr="D20090820_101742"/>
              <p:cNvPicPr>
                <a:picLocks noChangeAspect="1" noChangeArrowheads="1"/>
              </p:cNvPicPr>
              <p:nvPr/>
            </p:nvPicPr>
            <p:blipFill>
              <a:blip r:embed="rId9"/>
              <a:srcRect/>
              <a:stretch>
                <a:fillRect/>
              </a:stretch>
            </p:blipFill>
            <p:spPr bwMode="auto">
              <a:xfrm>
                <a:off x="2735" y="2159"/>
                <a:ext cx="3017" cy="2112"/>
              </a:xfrm>
              <a:prstGeom prst="rect">
                <a:avLst/>
              </a:prstGeom>
              <a:noFill/>
            </p:spPr>
          </p:pic>
          <p:pic>
            <p:nvPicPr>
              <p:cNvPr id="73766" name="Picture 38" descr="D20090820_101742"/>
              <p:cNvPicPr>
                <a:picLocks noChangeAspect="1" noChangeArrowheads="1"/>
              </p:cNvPicPr>
              <p:nvPr/>
            </p:nvPicPr>
            <p:blipFill>
              <a:blip r:embed="rId10"/>
              <a:srcRect/>
              <a:stretch>
                <a:fillRect/>
              </a:stretch>
            </p:blipFill>
            <p:spPr bwMode="auto">
              <a:xfrm>
                <a:off x="2735" y="0"/>
                <a:ext cx="3017" cy="2112"/>
              </a:xfrm>
              <a:prstGeom prst="rect">
                <a:avLst/>
              </a:prstGeom>
              <a:noFill/>
            </p:spPr>
          </p:pic>
          <p:sp>
            <p:nvSpPr>
              <p:cNvPr id="73752" name="Text Box 24"/>
              <p:cNvSpPr txBox="1">
                <a:spLocks noChangeArrowheads="1"/>
              </p:cNvSpPr>
              <p:nvPr/>
            </p:nvSpPr>
            <p:spPr bwMode="auto">
              <a:xfrm>
                <a:off x="4224" y="1632"/>
                <a:ext cx="843"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Hmmmm…..</a:t>
                </a:r>
              </a:p>
            </p:txBody>
          </p:sp>
        </p:grpSp>
      </p:grpSp>
      <p:grpSp>
        <p:nvGrpSpPr>
          <p:cNvPr id="12" name="Group 67"/>
          <p:cNvGrpSpPr>
            <a:grpSpLocks/>
          </p:cNvGrpSpPr>
          <p:nvPr/>
        </p:nvGrpSpPr>
        <p:grpSpPr bwMode="auto">
          <a:xfrm>
            <a:off x="4341813" y="3427413"/>
            <a:ext cx="4789487" cy="3352800"/>
            <a:chOff x="2735" y="2159"/>
            <a:chExt cx="3017" cy="2112"/>
          </a:xfrm>
        </p:grpSpPr>
        <p:pic>
          <p:nvPicPr>
            <p:cNvPr id="73769" name="Picture 41" descr="D20090820_101742"/>
            <p:cNvPicPr>
              <a:picLocks noChangeAspect="1" noChangeArrowheads="1"/>
            </p:cNvPicPr>
            <p:nvPr/>
          </p:nvPicPr>
          <p:blipFill>
            <a:blip r:embed="rId11"/>
            <a:srcRect/>
            <a:stretch>
              <a:fillRect/>
            </a:stretch>
          </p:blipFill>
          <p:spPr bwMode="auto">
            <a:xfrm>
              <a:off x="2735" y="2159"/>
              <a:ext cx="3017" cy="2112"/>
            </a:xfrm>
            <a:prstGeom prst="rect">
              <a:avLst/>
            </a:prstGeom>
            <a:noFill/>
          </p:spPr>
        </p:pic>
        <p:sp>
          <p:nvSpPr>
            <p:cNvPr id="73770" name="Text Box 42"/>
            <p:cNvSpPr txBox="1">
              <a:spLocks noChangeArrowheads="1"/>
            </p:cNvSpPr>
            <p:nvPr/>
          </p:nvSpPr>
          <p:spPr bwMode="auto">
            <a:xfrm>
              <a:off x="3596" y="3676"/>
              <a:ext cx="1248"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5 m/s downdraft</a:t>
              </a:r>
            </a:p>
          </p:txBody>
        </p:sp>
      </p:grpSp>
      <p:grpSp>
        <p:nvGrpSpPr>
          <p:cNvPr id="13" name="Group 71"/>
          <p:cNvGrpSpPr>
            <a:grpSpLocks/>
          </p:cNvGrpSpPr>
          <p:nvPr/>
        </p:nvGrpSpPr>
        <p:grpSpPr bwMode="auto">
          <a:xfrm>
            <a:off x="2324100" y="0"/>
            <a:ext cx="6807200" cy="6781800"/>
            <a:chOff x="1464" y="0"/>
            <a:chExt cx="4288" cy="4272"/>
          </a:xfrm>
        </p:grpSpPr>
        <p:grpSp>
          <p:nvGrpSpPr>
            <p:cNvPr id="14" name="Group 70"/>
            <p:cNvGrpSpPr>
              <a:grpSpLocks/>
            </p:cNvGrpSpPr>
            <p:nvPr/>
          </p:nvGrpSpPr>
          <p:grpSpPr bwMode="auto">
            <a:xfrm>
              <a:off x="2735" y="0"/>
              <a:ext cx="3017" cy="4272"/>
              <a:chOff x="2735" y="0"/>
              <a:chExt cx="3017" cy="4272"/>
            </a:xfrm>
          </p:grpSpPr>
          <p:pic>
            <p:nvPicPr>
              <p:cNvPr id="73773" name="Picture 45" descr="D20090820_102629"/>
              <p:cNvPicPr>
                <a:picLocks noChangeAspect="1" noChangeArrowheads="1"/>
              </p:cNvPicPr>
              <p:nvPr/>
            </p:nvPicPr>
            <p:blipFill>
              <a:blip r:embed="rId12"/>
              <a:srcRect/>
              <a:stretch>
                <a:fillRect/>
              </a:stretch>
            </p:blipFill>
            <p:spPr bwMode="auto">
              <a:xfrm>
                <a:off x="2735" y="0"/>
                <a:ext cx="3017" cy="2112"/>
              </a:xfrm>
              <a:prstGeom prst="rect">
                <a:avLst/>
              </a:prstGeom>
              <a:noFill/>
            </p:spPr>
          </p:pic>
          <p:sp>
            <p:nvSpPr>
              <p:cNvPr id="73775" name="Text Box 47"/>
              <p:cNvSpPr txBox="1">
                <a:spLocks noChangeArrowheads="1"/>
              </p:cNvSpPr>
              <p:nvPr/>
            </p:nvSpPr>
            <p:spPr bwMode="auto">
              <a:xfrm>
                <a:off x="3080" y="1373"/>
                <a:ext cx="1529" cy="404"/>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SAL intrusion?</a:t>
                </a:r>
              </a:p>
              <a:p>
                <a:r>
                  <a:rPr lang="en-US" sz="1800">
                    <a:latin typeface="Comic Sans MS" charset="0"/>
                  </a:rPr>
                  <a:t>(collocated with jet) </a:t>
                </a:r>
              </a:p>
            </p:txBody>
          </p:sp>
          <p:pic>
            <p:nvPicPr>
              <p:cNvPr id="73772" name="Picture 44" descr="D20090820_102629"/>
              <p:cNvPicPr>
                <a:picLocks noChangeAspect="1" noChangeArrowheads="1"/>
              </p:cNvPicPr>
              <p:nvPr/>
            </p:nvPicPr>
            <p:blipFill>
              <a:blip r:embed="rId13"/>
              <a:srcRect/>
              <a:stretch>
                <a:fillRect/>
              </a:stretch>
            </p:blipFill>
            <p:spPr bwMode="auto">
              <a:xfrm>
                <a:off x="2735" y="2160"/>
                <a:ext cx="3017" cy="2112"/>
              </a:xfrm>
              <a:prstGeom prst="rect">
                <a:avLst/>
              </a:prstGeom>
              <a:noFill/>
            </p:spPr>
          </p:pic>
          <p:sp>
            <p:nvSpPr>
              <p:cNvPr id="73780" name="Text Box 52"/>
              <p:cNvSpPr txBox="1">
                <a:spLocks noChangeArrowheads="1"/>
              </p:cNvSpPr>
              <p:nvPr/>
            </p:nvSpPr>
            <p:spPr bwMode="auto">
              <a:xfrm>
                <a:off x="4320" y="3495"/>
                <a:ext cx="961"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86 kt SE jet</a:t>
                </a:r>
              </a:p>
            </p:txBody>
          </p:sp>
        </p:grpSp>
        <p:grpSp>
          <p:nvGrpSpPr>
            <p:cNvPr id="15" name="Group 69"/>
            <p:cNvGrpSpPr>
              <a:grpSpLocks/>
            </p:cNvGrpSpPr>
            <p:nvPr/>
          </p:nvGrpSpPr>
          <p:grpSpPr bwMode="auto">
            <a:xfrm>
              <a:off x="1464" y="714"/>
              <a:ext cx="198" cy="2448"/>
              <a:chOff x="1464" y="714"/>
              <a:chExt cx="198" cy="2448"/>
            </a:xfrm>
          </p:grpSpPr>
          <p:sp>
            <p:nvSpPr>
              <p:cNvPr id="73764" name="Oval 36"/>
              <p:cNvSpPr>
                <a:spLocks noChangeArrowheads="1"/>
              </p:cNvSpPr>
              <p:nvPr/>
            </p:nvSpPr>
            <p:spPr bwMode="auto">
              <a:xfrm>
                <a:off x="1470" y="714"/>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sp>
            <p:nvSpPr>
              <p:cNvPr id="73796" name="Oval 68"/>
              <p:cNvSpPr>
                <a:spLocks noChangeArrowheads="1"/>
              </p:cNvSpPr>
              <p:nvPr/>
            </p:nvSpPr>
            <p:spPr bwMode="auto">
              <a:xfrm>
                <a:off x="1464" y="2970"/>
                <a:ext cx="192" cy="192"/>
              </a:xfrm>
              <a:prstGeom prst="ellipse">
                <a:avLst/>
              </a:prstGeom>
              <a:noFill/>
              <a:ln w="38100">
                <a:solidFill>
                  <a:schemeClr val="tx1"/>
                </a:solidFill>
                <a:round/>
                <a:headEnd/>
                <a:tailEnd/>
              </a:ln>
            </p:spPr>
            <p:txBody>
              <a:bodyPr wrap="none" anchor="ctr">
                <a:prstTxWarp prst="textNoShape">
                  <a:avLst/>
                </a:prstTxWarp>
              </a:bodyP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090820I2 – Black</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553640" y="-857250"/>
            <a:ext cx="7358063" cy="1830586"/>
          </a:xfrm>
        </p:spPr>
        <p:txBody>
          <a:bodyPr/>
          <a:lstStyle/>
          <a:p>
            <a:pPr eaLnBrk="1" hangingPunct="1">
              <a:defRPr/>
            </a:pPr>
            <a:r>
              <a:rPr lang="en-US" sz="3400" dirty="0">
                <a:sym typeface="American Typewriter" charset="0"/>
              </a:rPr>
              <a:t>090820I2 BILL</a:t>
            </a:r>
            <a:br>
              <a:rPr lang="en-US" sz="3400" dirty="0">
                <a:sym typeface="American Typewriter" charset="0"/>
              </a:rPr>
            </a:br>
            <a:r>
              <a:rPr lang="en-US" sz="3400" dirty="0">
                <a:sym typeface="American Typewriter" charset="0"/>
              </a:rPr>
              <a:t>SALEX</a:t>
            </a:r>
          </a:p>
        </p:txBody>
      </p:sp>
      <p:pic>
        <p:nvPicPr>
          <p:cNvPr id="164867" name="Picture 2"/>
          <p:cNvPicPr>
            <a:picLocks noChangeAspect="1" noChangeArrowheads="1"/>
          </p:cNvPicPr>
          <p:nvPr/>
        </p:nvPicPr>
        <p:blipFill>
          <a:blip r:embed="rId2"/>
          <a:srcRect/>
          <a:stretch>
            <a:fillRect/>
          </a:stretch>
        </p:blipFill>
        <p:spPr bwMode="auto">
          <a:xfrm>
            <a:off x="1770459" y="982266"/>
            <a:ext cx="5697141" cy="5697141"/>
          </a:xfrm>
          <a:prstGeom prst="rect">
            <a:avLst/>
          </a:prstGeom>
          <a:noFill/>
          <a:ln w="12700">
            <a:noFill/>
            <a:miter lim="800000"/>
            <a:headEnd/>
            <a:tailEnd/>
          </a:ln>
        </p:spPr>
      </p:pic>
      <p:sp>
        <p:nvSpPr>
          <p:cNvPr id="29699" name="Rectangle 3"/>
          <p:cNvSpPr>
            <a:spLocks/>
          </p:cNvSpPr>
          <p:nvPr/>
        </p:nvSpPr>
        <p:spPr bwMode="auto">
          <a:xfrm>
            <a:off x="4620221" y="-910828"/>
            <a:ext cx="3990379" cy="1830586"/>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105 KT, 951 </a:t>
            </a:r>
            <a:r>
              <a:rPr lang="en-US" sz="3400" dirty="0" err="1">
                <a:latin typeface="American Typewriter" charset="0"/>
                <a:ea typeface="American Typewriter" charset="0"/>
                <a:cs typeface="American Typewriter" charset="0"/>
                <a:sym typeface="American Typewriter" charset="0"/>
              </a:rPr>
              <a:t>mb</a:t>
            </a:r>
            <a:r>
              <a:rPr lang="en-US" sz="3400" dirty="0">
                <a:latin typeface="American Typewriter" charset="0"/>
                <a:ea typeface="American Typewriter" charset="0"/>
                <a:cs typeface="American Typewriter" charset="0"/>
                <a:sym typeface="American Typewriter" charset="0"/>
              </a:rPr>
              <a:t> </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741165" y="150614"/>
            <a:ext cx="7358063" cy="1830586"/>
          </a:xfrm>
        </p:spPr>
        <p:txBody>
          <a:bodyPr/>
          <a:lstStyle/>
          <a:p>
            <a:pPr eaLnBrk="1" hangingPunct="1">
              <a:defRPr/>
            </a:pPr>
            <a:r>
              <a:rPr lang="en-US" sz="3400" dirty="0">
                <a:sym typeface="American Typewriter" charset="0"/>
              </a:rPr>
              <a:t>090820I2_ Radar </a:t>
            </a:r>
            <a:r>
              <a:rPr lang="en-US" sz="3400" dirty="0" err="1">
                <a:sym typeface="American Typewriter" charset="0"/>
              </a:rPr>
              <a:t>sytem</a:t>
            </a:r>
            <a:r>
              <a:rPr lang="en-US" sz="3400" dirty="0">
                <a:sym typeface="American Typewriter" charset="0"/>
              </a:rPr>
              <a:t> was down but the G-</a:t>
            </a:r>
            <a:r>
              <a:rPr lang="en-US" sz="3400" dirty="0" smtClean="0">
                <a:sym typeface="American Typewriter" charset="0"/>
              </a:rPr>
              <a:t>IV and C-130(?) were </a:t>
            </a:r>
            <a:r>
              <a:rPr lang="en-US" sz="3400" dirty="0">
                <a:sym typeface="American Typewriter" charset="0"/>
              </a:rPr>
              <a:t>sampling the environment</a:t>
            </a:r>
          </a:p>
        </p:txBody>
      </p:sp>
      <p:pic>
        <p:nvPicPr>
          <p:cNvPr id="165891" name="Picture 2"/>
          <p:cNvPicPr>
            <a:picLocks noChangeAspect="1" noChangeArrowheads="1"/>
          </p:cNvPicPr>
          <p:nvPr/>
        </p:nvPicPr>
        <p:blipFill>
          <a:blip r:embed="rId2"/>
          <a:srcRect/>
          <a:stretch>
            <a:fillRect/>
          </a:stretch>
        </p:blipFill>
        <p:spPr bwMode="auto">
          <a:xfrm>
            <a:off x="136307" y="2721931"/>
            <a:ext cx="4466037" cy="2993069"/>
          </a:xfrm>
          <a:prstGeom prst="rect">
            <a:avLst/>
          </a:prstGeom>
          <a:noFill/>
          <a:ln w="12700">
            <a:noFill/>
            <a:miter lim="800000"/>
            <a:headEnd/>
            <a:tailEnd/>
          </a:ln>
        </p:spPr>
      </p:pic>
      <p:pic>
        <p:nvPicPr>
          <p:cNvPr id="4" name="Picture 3" descr="20090820A1track.gif"/>
          <p:cNvPicPr>
            <a:picLocks noChangeAspect="1"/>
          </p:cNvPicPr>
          <p:nvPr/>
        </p:nvPicPr>
        <p:blipFill>
          <a:blip r:embed="rId3"/>
          <a:stretch>
            <a:fillRect/>
          </a:stretch>
        </p:blipFill>
        <p:spPr>
          <a:xfrm>
            <a:off x="4648200" y="2743200"/>
            <a:ext cx="4305300" cy="2993068"/>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090814_1915Z_VIS"/>
          <p:cNvPicPr>
            <a:picLocks noChangeAspect="1" noChangeArrowheads="1"/>
          </p:cNvPicPr>
          <p:nvPr/>
        </p:nvPicPr>
        <p:blipFill>
          <a:blip r:embed="rId3"/>
          <a:srcRect/>
          <a:stretch>
            <a:fillRect/>
          </a:stretch>
        </p:blipFill>
        <p:spPr bwMode="auto">
          <a:xfrm>
            <a:off x="777875" y="455613"/>
            <a:ext cx="7586663" cy="5945187"/>
          </a:xfrm>
          <a:prstGeom prst="rect">
            <a:avLst/>
          </a:prstGeom>
          <a:noFill/>
        </p:spPr>
      </p:pic>
      <p:grpSp>
        <p:nvGrpSpPr>
          <p:cNvPr id="2" name="Group 3"/>
          <p:cNvGrpSpPr>
            <a:grpSpLocks/>
          </p:cNvGrpSpPr>
          <p:nvPr/>
        </p:nvGrpSpPr>
        <p:grpSpPr bwMode="auto">
          <a:xfrm>
            <a:off x="739775" y="454025"/>
            <a:ext cx="7634288" cy="5535613"/>
            <a:chOff x="466" y="286"/>
            <a:chExt cx="4809" cy="3487"/>
          </a:xfrm>
        </p:grpSpPr>
        <p:pic>
          <p:nvPicPr>
            <p:cNvPr id="57348" name="Picture 4" descr="mosaic20090814T210000"/>
            <p:cNvPicPr>
              <a:picLocks noChangeAspect="1" noChangeArrowheads="1"/>
            </p:cNvPicPr>
            <p:nvPr/>
          </p:nvPicPr>
          <p:blipFill>
            <a:blip r:embed="rId4"/>
            <a:srcRect l="44341" t="54301" r="44763" b="26463"/>
            <a:stretch>
              <a:fillRect/>
            </a:stretch>
          </p:blipFill>
          <p:spPr bwMode="auto">
            <a:xfrm>
              <a:off x="466" y="286"/>
              <a:ext cx="4790" cy="3487"/>
            </a:xfrm>
            <a:prstGeom prst="rect">
              <a:avLst/>
            </a:prstGeom>
            <a:noFill/>
          </p:spPr>
        </p:pic>
        <p:sp>
          <p:nvSpPr>
            <p:cNvPr id="57349" name="Text Box 5"/>
            <p:cNvSpPr txBox="1">
              <a:spLocks noChangeArrowheads="1"/>
            </p:cNvSpPr>
            <p:nvPr/>
          </p:nvSpPr>
          <p:spPr bwMode="auto">
            <a:xfrm rot="680025">
              <a:off x="889" y="2981"/>
              <a:ext cx="1478" cy="250"/>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Saharan Air Layer</a:t>
              </a:r>
            </a:p>
          </p:txBody>
        </p:sp>
        <p:sp>
          <p:nvSpPr>
            <p:cNvPr id="57350" name="Text Box 6"/>
            <p:cNvSpPr txBox="1">
              <a:spLocks noChangeArrowheads="1"/>
            </p:cNvSpPr>
            <p:nvPr/>
          </p:nvSpPr>
          <p:spPr bwMode="auto">
            <a:xfrm rot="1486261">
              <a:off x="3797" y="591"/>
              <a:ext cx="1478" cy="250"/>
            </a:xfrm>
            <a:prstGeom prst="rect">
              <a:avLst/>
            </a:prstGeom>
            <a:noFill/>
            <a:ln w="9525">
              <a:noFill/>
              <a:miter lim="800000"/>
              <a:headEnd/>
              <a:tailEnd/>
            </a:ln>
          </p:spPr>
          <p:txBody>
            <a:bodyPr wrap="none">
              <a:prstTxWarp prst="textNoShape">
                <a:avLst/>
              </a:prstTxWarp>
              <a:spAutoFit/>
            </a:bodyPr>
            <a:lstStyle/>
            <a:p>
              <a:r>
                <a:rPr lang="en-US" sz="2000">
                  <a:latin typeface="Comic Sans MS" charset="0"/>
                </a:rPr>
                <a:t>Saharan Air Layer</a:t>
              </a:r>
            </a:p>
          </p:txBody>
        </p:sp>
      </p:grpSp>
      <p:sp>
        <p:nvSpPr>
          <p:cNvPr id="57351" name="Freeform 7"/>
          <p:cNvSpPr>
            <a:spLocks/>
          </p:cNvSpPr>
          <p:nvPr/>
        </p:nvSpPr>
        <p:spPr bwMode="auto">
          <a:xfrm>
            <a:off x="787400" y="1846263"/>
            <a:ext cx="4470400" cy="3419475"/>
          </a:xfrm>
          <a:custGeom>
            <a:avLst/>
            <a:gdLst/>
            <a:ahLst/>
            <a:cxnLst>
              <a:cxn ang="0">
                <a:pos x="875" y="2154"/>
              </a:cxn>
              <a:cxn ang="0">
                <a:pos x="1819" y="1322"/>
              </a:cxn>
              <a:cxn ang="0">
                <a:pos x="2592" y="1856"/>
              </a:cxn>
              <a:cxn ang="0">
                <a:pos x="2229" y="992"/>
              </a:cxn>
              <a:cxn ang="0">
                <a:pos x="2816" y="0"/>
              </a:cxn>
              <a:cxn ang="0">
                <a:pos x="1829" y="581"/>
              </a:cxn>
              <a:cxn ang="0">
                <a:pos x="864" y="90"/>
              </a:cxn>
              <a:cxn ang="0">
                <a:pos x="1637" y="986"/>
              </a:cxn>
              <a:cxn ang="0">
                <a:pos x="0" y="1962"/>
              </a:cxn>
            </a:cxnLst>
            <a:rect l="0" t="0" r="r" b="b"/>
            <a:pathLst>
              <a:path w="2816" h="2154">
                <a:moveTo>
                  <a:pt x="875" y="2154"/>
                </a:moveTo>
                <a:lnTo>
                  <a:pt x="1819" y="1322"/>
                </a:lnTo>
                <a:lnTo>
                  <a:pt x="2592" y="1856"/>
                </a:lnTo>
                <a:lnTo>
                  <a:pt x="2229" y="992"/>
                </a:lnTo>
                <a:lnTo>
                  <a:pt x="2816" y="0"/>
                </a:lnTo>
                <a:lnTo>
                  <a:pt x="1829" y="581"/>
                </a:lnTo>
                <a:lnTo>
                  <a:pt x="864" y="90"/>
                </a:lnTo>
                <a:lnTo>
                  <a:pt x="1637" y="986"/>
                </a:lnTo>
                <a:lnTo>
                  <a:pt x="0" y="1962"/>
                </a:lnTo>
              </a:path>
            </a:pathLst>
          </a:custGeom>
          <a:noFill/>
          <a:ln w="28575" cmpd="sng">
            <a:solidFill>
              <a:schemeClr val="tx1"/>
            </a:solidFill>
            <a:round/>
            <a:headEnd/>
            <a:tailEnd/>
          </a:ln>
        </p:spPr>
        <p:txBody>
          <a:bodyPr wrap="none" anchor="ctr">
            <a:prstTxWarp prst="textNoShape">
              <a:avLst/>
            </a:prstTxWarp>
          </a:bodyPr>
          <a:lstStyle/>
          <a:p>
            <a:endParaRPr lang="en-US"/>
          </a:p>
        </p:txBody>
      </p:sp>
      <p:sp>
        <p:nvSpPr>
          <p:cNvPr id="57352" name="Text Box 8"/>
          <p:cNvSpPr txBox="1">
            <a:spLocks noChangeArrowheads="1"/>
          </p:cNvSpPr>
          <p:nvPr/>
        </p:nvSpPr>
        <p:spPr bwMode="auto">
          <a:xfrm>
            <a:off x="3232150" y="3397250"/>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2</a:t>
            </a:r>
          </a:p>
        </p:txBody>
      </p:sp>
      <p:sp>
        <p:nvSpPr>
          <p:cNvPr id="57353" name="Oval 9"/>
          <p:cNvSpPr>
            <a:spLocks noChangeArrowheads="1"/>
          </p:cNvSpPr>
          <p:nvPr/>
        </p:nvSpPr>
        <p:spPr bwMode="auto">
          <a:xfrm>
            <a:off x="3336925" y="3349625"/>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54" name="Oval 10"/>
          <p:cNvSpPr>
            <a:spLocks noChangeArrowheads="1"/>
          </p:cNvSpPr>
          <p:nvPr/>
        </p:nvSpPr>
        <p:spPr bwMode="auto">
          <a:xfrm>
            <a:off x="4837113" y="4708525"/>
            <a:ext cx="109537"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55" name="Oval 11"/>
          <p:cNvSpPr>
            <a:spLocks noChangeArrowheads="1"/>
          </p:cNvSpPr>
          <p:nvPr/>
        </p:nvSpPr>
        <p:spPr bwMode="auto">
          <a:xfrm>
            <a:off x="3641725" y="2695575"/>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56" name="Oval 12"/>
          <p:cNvSpPr>
            <a:spLocks noChangeArrowheads="1"/>
          </p:cNvSpPr>
          <p:nvPr/>
        </p:nvSpPr>
        <p:spPr bwMode="auto">
          <a:xfrm>
            <a:off x="5194300" y="1804988"/>
            <a:ext cx="109538"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57" name="Oval 13"/>
          <p:cNvSpPr>
            <a:spLocks noChangeArrowheads="1"/>
          </p:cNvSpPr>
          <p:nvPr/>
        </p:nvSpPr>
        <p:spPr bwMode="auto">
          <a:xfrm>
            <a:off x="4291013" y="3373438"/>
            <a:ext cx="109537"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58" name="Oval 14"/>
          <p:cNvSpPr>
            <a:spLocks noChangeArrowheads="1"/>
          </p:cNvSpPr>
          <p:nvPr/>
        </p:nvSpPr>
        <p:spPr bwMode="auto">
          <a:xfrm>
            <a:off x="2117725" y="1941513"/>
            <a:ext cx="109538"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59" name="Oval 15"/>
          <p:cNvSpPr>
            <a:spLocks noChangeArrowheads="1"/>
          </p:cNvSpPr>
          <p:nvPr/>
        </p:nvSpPr>
        <p:spPr bwMode="auto">
          <a:xfrm>
            <a:off x="3621088" y="3878263"/>
            <a:ext cx="109537" cy="10953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60" name="Oval 16"/>
          <p:cNvSpPr>
            <a:spLocks noChangeArrowheads="1"/>
          </p:cNvSpPr>
          <p:nvPr/>
        </p:nvSpPr>
        <p:spPr bwMode="auto">
          <a:xfrm>
            <a:off x="2133600" y="5181600"/>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361" name="Text Box 17"/>
          <p:cNvSpPr txBox="1">
            <a:spLocks noChangeArrowheads="1"/>
          </p:cNvSpPr>
          <p:nvPr/>
        </p:nvSpPr>
        <p:spPr bwMode="auto">
          <a:xfrm>
            <a:off x="1957388" y="1644650"/>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3</a:t>
            </a:r>
          </a:p>
        </p:txBody>
      </p:sp>
      <p:sp>
        <p:nvSpPr>
          <p:cNvPr id="57362" name="Text Box 18"/>
          <p:cNvSpPr txBox="1">
            <a:spLocks noChangeArrowheads="1"/>
          </p:cNvSpPr>
          <p:nvPr/>
        </p:nvSpPr>
        <p:spPr bwMode="auto">
          <a:xfrm>
            <a:off x="3536950" y="2398713"/>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4</a:t>
            </a:r>
          </a:p>
        </p:txBody>
      </p:sp>
      <p:sp>
        <p:nvSpPr>
          <p:cNvPr id="57363" name="Text Box 19"/>
          <p:cNvSpPr txBox="1">
            <a:spLocks noChangeArrowheads="1"/>
          </p:cNvSpPr>
          <p:nvPr/>
        </p:nvSpPr>
        <p:spPr bwMode="auto">
          <a:xfrm>
            <a:off x="5197475" y="1584325"/>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5</a:t>
            </a:r>
          </a:p>
        </p:txBody>
      </p:sp>
      <p:sp>
        <p:nvSpPr>
          <p:cNvPr id="57364" name="Text Box 20"/>
          <p:cNvSpPr txBox="1">
            <a:spLocks noChangeArrowheads="1"/>
          </p:cNvSpPr>
          <p:nvPr/>
        </p:nvSpPr>
        <p:spPr bwMode="auto">
          <a:xfrm>
            <a:off x="4338638" y="3252788"/>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6</a:t>
            </a:r>
          </a:p>
        </p:txBody>
      </p:sp>
      <p:sp>
        <p:nvSpPr>
          <p:cNvPr id="57365" name="Text Box 21"/>
          <p:cNvSpPr txBox="1">
            <a:spLocks noChangeArrowheads="1"/>
          </p:cNvSpPr>
          <p:nvPr/>
        </p:nvSpPr>
        <p:spPr bwMode="auto">
          <a:xfrm>
            <a:off x="4876800" y="4732338"/>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7</a:t>
            </a:r>
          </a:p>
        </p:txBody>
      </p:sp>
      <p:sp>
        <p:nvSpPr>
          <p:cNvPr id="57366" name="Text Box 22"/>
          <p:cNvSpPr txBox="1">
            <a:spLocks noChangeArrowheads="1"/>
          </p:cNvSpPr>
          <p:nvPr/>
        </p:nvSpPr>
        <p:spPr bwMode="auto">
          <a:xfrm>
            <a:off x="3389313" y="3709988"/>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8</a:t>
            </a:r>
          </a:p>
        </p:txBody>
      </p:sp>
      <p:sp>
        <p:nvSpPr>
          <p:cNvPr id="57367" name="Text Box 23"/>
          <p:cNvSpPr txBox="1">
            <a:spLocks noChangeArrowheads="1"/>
          </p:cNvSpPr>
          <p:nvPr/>
        </p:nvSpPr>
        <p:spPr bwMode="auto">
          <a:xfrm>
            <a:off x="1993900" y="5241925"/>
            <a:ext cx="307975" cy="336550"/>
          </a:xfrm>
          <a:prstGeom prst="rect">
            <a:avLst/>
          </a:prstGeom>
          <a:noFill/>
          <a:ln w="9525">
            <a:noFill/>
            <a:miter lim="800000"/>
            <a:headEnd/>
            <a:tailEnd/>
          </a:ln>
        </p:spPr>
        <p:txBody>
          <a:bodyPr wrap="none">
            <a:prstTxWarp prst="textNoShape">
              <a:avLst/>
            </a:prstTxWarp>
            <a:spAutoFit/>
          </a:bodyPr>
          <a:lstStyle/>
          <a:p>
            <a:r>
              <a:rPr lang="en-US" sz="1600">
                <a:solidFill>
                  <a:schemeClr val="bg1"/>
                </a:solidFill>
                <a:latin typeface="Comic Sans MS" charset="0"/>
              </a:rPr>
              <a:t>9</a:t>
            </a:r>
          </a:p>
        </p:txBody>
      </p:sp>
      <p:sp>
        <p:nvSpPr>
          <p:cNvPr id="57368" name="Line 24"/>
          <p:cNvSpPr>
            <a:spLocks noChangeShapeType="1"/>
          </p:cNvSpPr>
          <p:nvPr/>
        </p:nvSpPr>
        <p:spPr bwMode="auto">
          <a:xfrm rot="5757061" flipV="1">
            <a:off x="1652588" y="4346575"/>
            <a:ext cx="136525" cy="136525"/>
          </a:xfrm>
          <a:prstGeom prst="line">
            <a:avLst/>
          </a:prstGeom>
          <a:noFill/>
          <a:ln w="19050">
            <a:solidFill>
              <a:schemeClr val="bg1"/>
            </a:solidFill>
            <a:round/>
            <a:headEnd/>
            <a:tailEnd/>
          </a:ln>
        </p:spPr>
        <p:txBody>
          <a:bodyPr wrap="none" anchor="ctr">
            <a:prstTxWarp prst="textNoShape">
              <a:avLst/>
            </a:prstTxWarp>
          </a:bodyPr>
          <a:lstStyle/>
          <a:p>
            <a:endParaRPr lang="en-US"/>
          </a:p>
        </p:txBody>
      </p:sp>
      <p:sp>
        <p:nvSpPr>
          <p:cNvPr id="57369" name="Text Box 25"/>
          <p:cNvSpPr txBox="1">
            <a:spLocks noChangeArrowheads="1"/>
          </p:cNvSpPr>
          <p:nvPr/>
        </p:nvSpPr>
        <p:spPr bwMode="auto">
          <a:xfrm>
            <a:off x="4776788" y="2651125"/>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5a</a:t>
            </a:r>
          </a:p>
        </p:txBody>
      </p:sp>
      <p:sp>
        <p:nvSpPr>
          <p:cNvPr id="57370" name="Text Box 26"/>
          <p:cNvSpPr txBox="1">
            <a:spLocks noChangeArrowheads="1"/>
          </p:cNvSpPr>
          <p:nvPr/>
        </p:nvSpPr>
        <p:spPr bwMode="auto">
          <a:xfrm>
            <a:off x="4672013" y="4002088"/>
            <a:ext cx="3556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6a</a:t>
            </a:r>
          </a:p>
        </p:txBody>
      </p:sp>
      <p:sp>
        <p:nvSpPr>
          <p:cNvPr id="57371" name="Text Box 27"/>
          <p:cNvSpPr txBox="1">
            <a:spLocks noChangeArrowheads="1"/>
          </p:cNvSpPr>
          <p:nvPr/>
        </p:nvSpPr>
        <p:spPr bwMode="auto">
          <a:xfrm>
            <a:off x="3649663" y="4151313"/>
            <a:ext cx="3683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7b</a:t>
            </a:r>
          </a:p>
        </p:txBody>
      </p:sp>
      <p:sp>
        <p:nvSpPr>
          <p:cNvPr id="57372" name="Text Box 28"/>
          <p:cNvSpPr txBox="1">
            <a:spLocks noChangeArrowheads="1"/>
          </p:cNvSpPr>
          <p:nvPr/>
        </p:nvSpPr>
        <p:spPr bwMode="auto">
          <a:xfrm>
            <a:off x="4394200" y="1865313"/>
            <a:ext cx="3556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4a</a:t>
            </a:r>
          </a:p>
        </p:txBody>
      </p:sp>
      <p:sp>
        <p:nvSpPr>
          <p:cNvPr id="57373" name="Text Box 29"/>
          <p:cNvSpPr txBox="1">
            <a:spLocks noChangeArrowheads="1"/>
          </p:cNvSpPr>
          <p:nvPr/>
        </p:nvSpPr>
        <p:spPr bwMode="auto">
          <a:xfrm>
            <a:off x="2643188" y="1928813"/>
            <a:ext cx="3556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3a</a:t>
            </a:r>
          </a:p>
        </p:txBody>
      </p:sp>
      <p:sp>
        <p:nvSpPr>
          <p:cNvPr id="57374" name="Text Box 30"/>
          <p:cNvSpPr txBox="1">
            <a:spLocks noChangeArrowheads="1"/>
          </p:cNvSpPr>
          <p:nvPr/>
        </p:nvSpPr>
        <p:spPr bwMode="auto">
          <a:xfrm>
            <a:off x="2455863" y="2703513"/>
            <a:ext cx="355600" cy="274637"/>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2a</a:t>
            </a:r>
          </a:p>
        </p:txBody>
      </p:sp>
      <p:sp>
        <p:nvSpPr>
          <p:cNvPr id="57375" name="Text Box 31"/>
          <p:cNvSpPr txBox="1">
            <a:spLocks noChangeArrowheads="1"/>
          </p:cNvSpPr>
          <p:nvPr/>
        </p:nvSpPr>
        <p:spPr bwMode="auto">
          <a:xfrm>
            <a:off x="1684338" y="4435475"/>
            <a:ext cx="3302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1a</a:t>
            </a:r>
          </a:p>
        </p:txBody>
      </p:sp>
      <p:sp>
        <p:nvSpPr>
          <p:cNvPr id="57376" name="Text Box 32"/>
          <p:cNvSpPr txBox="1">
            <a:spLocks noChangeArrowheads="1"/>
          </p:cNvSpPr>
          <p:nvPr/>
        </p:nvSpPr>
        <p:spPr bwMode="auto">
          <a:xfrm>
            <a:off x="2887663" y="4632325"/>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8a</a:t>
            </a:r>
          </a:p>
        </p:txBody>
      </p:sp>
      <p:sp>
        <p:nvSpPr>
          <p:cNvPr id="57377" name="Text Box 33"/>
          <p:cNvSpPr txBox="1">
            <a:spLocks noChangeArrowheads="1"/>
          </p:cNvSpPr>
          <p:nvPr/>
        </p:nvSpPr>
        <p:spPr bwMode="auto">
          <a:xfrm>
            <a:off x="4083050" y="4419600"/>
            <a:ext cx="3556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7a</a:t>
            </a:r>
          </a:p>
        </p:txBody>
      </p:sp>
      <p:sp>
        <p:nvSpPr>
          <p:cNvPr id="57378" name="Freeform 34"/>
          <p:cNvSpPr>
            <a:spLocks/>
          </p:cNvSpPr>
          <p:nvPr/>
        </p:nvSpPr>
        <p:spPr bwMode="auto">
          <a:xfrm>
            <a:off x="2719388" y="2646363"/>
            <a:ext cx="139700" cy="128587"/>
          </a:xfrm>
          <a:custGeom>
            <a:avLst/>
            <a:gdLst/>
            <a:ahLst/>
            <a:cxnLst>
              <a:cxn ang="0">
                <a:pos x="88" y="0"/>
              </a:cxn>
              <a:cxn ang="0">
                <a:pos x="0" y="81"/>
              </a:cxn>
            </a:cxnLst>
            <a:rect l="0" t="0" r="r" b="b"/>
            <a:pathLst>
              <a:path w="88" h="81">
                <a:moveTo>
                  <a:pt x="88" y="0"/>
                </a:moveTo>
                <a:lnTo>
                  <a:pt x="0" y="81"/>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79" name="Freeform 35"/>
          <p:cNvSpPr>
            <a:spLocks/>
          </p:cNvSpPr>
          <p:nvPr/>
        </p:nvSpPr>
        <p:spPr bwMode="auto">
          <a:xfrm>
            <a:off x="2687638" y="2178050"/>
            <a:ext cx="80962"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0" name="Freeform 36"/>
          <p:cNvSpPr>
            <a:spLocks/>
          </p:cNvSpPr>
          <p:nvPr/>
        </p:nvSpPr>
        <p:spPr bwMode="auto">
          <a:xfrm>
            <a:off x="3108325" y="239712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1" name="Text Box 37"/>
          <p:cNvSpPr txBox="1">
            <a:spLocks noChangeArrowheads="1"/>
          </p:cNvSpPr>
          <p:nvPr/>
        </p:nvSpPr>
        <p:spPr bwMode="auto">
          <a:xfrm>
            <a:off x="3040063" y="2155825"/>
            <a:ext cx="368300" cy="274638"/>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latin typeface="Comic Sans MS" charset="0"/>
              </a:rPr>
              <a:t>3b</a:t>
            </a:r>
          </a:p>
        </p:txBody>
      </p:sp>
      <p:sp>
        <p:nvSpPr>
          <p:cNvPr id="57382" name="Freeform 38"/>
          <p:cNvSpPr>
            <a:spLocks/>
          </p:cNvSpPr>
          <p:nvPr/>
        </p:nvSpPr>
        <p:spPr bwMode="auto">
          <a:xfrm rot="-3464858">
            <a:off x="4632326" y="2097087"/>
            <a:ext cx="80962"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3" name="Freeform 39"/>
          <p:cNvSpPr>
            <a:spLocks/>
          </p:cNvSpPr>
          <p:nvPr/>
        </p:nvSpPr>
        <p:spPr bwMode="auto">
          <a:xfrm rot="-5252629">
            <a:off x="4716463" y="2617788"/>
            <a:ext cx="80962"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4" name="Freeform 40"/>
          <p:cNvSpPr>
            <a:spLocks/>
          </p:cNvSpPr>
          <p:nvPr/>
        </p:nvSpPr>
        <p:spPr bwMode="auto">
          <a:xfrm rot="-8169694">
            <a:off x="4619625" y="4130675"/>
            <a:ext cx="80963"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5" name="Freeform 41"/>
          <p:cNvSpPr>
            <a:spLocks/>
          </p:cNvSpPr>
          <p:nvPr/>
        </p:nvSpPr>
        <p:spPr bwMode="auto">
          <a:xfrm rot="-10395796">
            <a:off x="4306888" y="4298950"/>
            <a:ext cx="80962" cy="169863"/>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6" name="Freeform 42"/>
          <p:cNvSpPr>
            <a:spLocks/>
          </p:cNvSpPr>
          <p:nvPr/>
        </p:nvSpPr>
        <p:spPr bwMode="auto">
          <a:xfrm rot="-10422518">
            <a:off x="3886200" y="4030663"/>
            <a:ext cx="80963" cy="169862"/>
          </a:xfrm>
          <a:custGeom>
            <a:avLst/>
            <a:gdLst/>
            <a:ahLst/>
            <a:cxnLst>
              <a:cxn ang="0">
                <a:pos x="51" y="0"/>
              </a:cxn>
              <a:cxn ang="0">
                <a:pos x="0" y="107"/>
              </a:cxn>
            </a:cxnLst>
            <a:rect l="0" t="0" r="r" b="b"/>
            <a:pathLst>
              <a:path w="51" h="107">
                <a:moveTo>
                  <a:pt x="51" y="0"/>
                </a:moveTo>
                <a:lnTo>
                  <a:pt x="0" y="107"/>
                </a:lnTo>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57387" name="Line 43"/>
          <p:cNvSpPr>
            <a:spLocks noChangeShapeType="1"/>
          </p:cNvSpPr>
          <p:nvPr/>
        </p:nvSpPr>
        <p:spPr bwMode="auto">
          <a:xfrm rot="5310603" flipV="1">
            <a:off x="2827338" y="4548188"/>
            <a:ext cx="136525" cy="136525"/>
          </a:xfrm>
          <a:prstGeom prst="line">
            <a:avLst/>
          </a:prstGeom>
          <a:noFill/>
          <a:ln w="19050">
            <a:solidFill>
              <a:schemeClr val="bg1"/>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892970" y="303609"/>
            <a:ext cx="7358063" cy="1830586"/>
          </a:xfrm>
        </p:spPr>
        <p:txBody>
          <a:bodyPr/>
          <a:lstStyle/>
          <a:p>
            <a:pPr eaLnBrk="1" hangingPunct="1">
              <a:defRPr/>
            </a:pPr>
            <a:r>
              <a:rPr lang="en-US" sz="3400" dirty="0">
                <a:sym typeface="American Typewriter" charset="0"/>
              </a:rPr>
              <a:t>Flew a figure 4 with 105 </a:t>
            </a:r>
            <a:r>
              <a:rPr lang="en-US" sz="3400" dirty="0" err="1">
                <a:sym typeface="American Typewriter" charset="0"/>
              </a:rPr>
              <a:t>nmi</a:t>
            </a:r>
            <a:r>
              <a:rPr lang="en-US" sz="3400" dirty="0">
                <a:sym typeface="American Typewriter" charset="0"/>
              </a:rPr>
              <a:t> legs then used microwave imagery to circumnavigate dry slot outside of Bill’s </a:t>
            </a:r>
            <a:r>
              <a:rPr lang="en-US" sz="3400" dirty="0" err="1">
                <a:sym typeface="American Typewriter" charset="0"/>
              </a:rPr>
              <a:t>eyewall</a:t>
            </a:r>
            <a:endParaRPr lang="en-US" sz="3400" dirty="0">
              <a:sym typeface="American Typewriter" charset="0"/>
            </a:endParaRPr>
          </a:p>
        </p:txBody>
      </p:sp>
      <p:pic>
        <p:nvPicPr>
          <p:cNvPr id="166915" name="Picture 2"/>
          <p:cNvPicPr>
            <a:picLocks noChangeAspect="1" noChangeArrowheads="1"/>
          </p:cNvPicPr>
          <p:nvPr/>
        </p:nvPicPr>
        <p:blipFill>
          <a:blip r:embed="rId2"/>
          <a:srcRect/>
          <a:stretch>
            <a:fillRect/>
          </a:stretch>
        </p:blipFill>
        <p:spPr bwMode="auto">
          <a:xfrm>
            <a:off x="2339578" y="2187773"/>
            <a:ext cx="4464844" cy="4464844"/>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723305" y="-1232297"/>
            <a:ext cx="7358063" cy="2339578"/>
          </a:xfrm>
        </p:spPr>
        <p:txBody>
          <a:bodyPr/>
          <a:lstStyle/>
          <a:p>
            <a:pPr eaLnBrk="1" hangingPunct="1">
              <a:defRPr/>
            </a:pPr>
            <a:r>
              <a:rPr lang="en-US" sz="3400" dirty="0">
                <a:sym typeface="American Typewriter" charset="0"/>
              </a:rPr>
              <a:t>On ferry to Bill at 600 </a:t>
            </a:r>
            <a:r>
              <a:rPr lang="en-US" sz="3400" dirty="0" err="1">
                <a:sym typeface="American Typewriter" charset="0"/>
              </a:rPr>
              <a:t>mb</a:t>
            </a:r>
            <a:r>
              <a:rPr lang="en-US" sz="3400" dirty="0">
                <a:sym typeface="American Typewriter" charset="0"/>
              </a:rPr>
              <a:t>, SAL air clearly visible below us</a:t>
            </a:r>
          </a:p>
        </p:txBody>
      </p:sp>
      <p:pic>
        <p:nvPicPr>
          <p:cNvPr id="167939" name="Picture 2"/>
          <p:cNvPicPr>
            <a:picLocks noChangeAspect="1" noChangeArrowheads="1"/>
          </p:cNvPicPr>
          <p:nvPr/>
        </p:nvPicPr>
        <p:blipFill>
          <a:blip r:embed="rId2"/>
          <a:srcRect/>
          <a:stretch>
            <a:fillRect/>
          </a:stretch>
        </p:blipFill>
        <p:spPr bwMode="auto">
          <a:xfrm>
            <a:off x="657448" y="1223367"/>
            <a:ext cx="7191747" cy="5393531"/>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535782" y="-1134070"/>
            <a:ext cx="7358063" cy="1830586"/>
          </a:xfrm>
        </p:spPr>
        <p:txBody>
          <a:bodyPr/>
          <a:lstStyle/>
          <a:p>
            <a:pPr eaLnBrk="1" hangingPunct="1">
              <a:defRPr/>
            </a:pPr>
            <a:r>
              <a:rPr lang="en-US" sz="3400" dirty="0">
                <a:sym typeface="American Typewriter" charset="0"/>
              </a:rPr>
              <a:t>090820I2 skew-T</a:t>
            </a:r>
          </a:p>
        </p:txBody>
      </p:sp>
      <p:sp>
        <p:nvSpPr>
          <p:cNvPr id="33794" name="Rectangle 2"/>
          <p:cNvSpPr>
            <a:spLocks/>
          </p:cNvSpPr>
          <p:nvPr/>
        </p:nvSpPr>
        <p:spPr bwMode="auto">
          <a:xfrm>
            <a:off x="821532" y="4464844"/>
            <a:ext cx="7358063" cy="1830586"/>
          </a:xfrm>
          <a:prstGeom prst="rect">
            <a:avLst/>
          </a:prstGeom>
          <a:noFill/>
          <a:ln w="12700">
            <a:noFill/>
            <a:miter lim="800000"/>
            <a:headEnd type="none" w="med" len="med"/>
            <a:tailEnd type="none" w="med" len="med"/>
          </a:ln>
          <a:effectLst>
            <a:outerShdw blurRad="38100" dist="12699" dir="5400000" algn="ctr" rotWithShape="0">
              <a:schemeClr val="bg2">
                <a:alpha val="79999"/>
              </a:schemeClr>
            </a:outerShdw>
          </a:effectLst>
        </p:spPr>
        <p:txBody>
          <a:bodyPr lIns="0" tIns="0" rIns="0" bIns="0" anchor="b">
            <a:prstTxWarp prst="textNoShape">
              <a:avLst/>
            </a:prstTxWarp>
          </a:bodyPr>
          <a:lstStyle/>
          <a:p>
            <a:pPr>
              <a:lnSpc>
                <a:spcPct val="80000"/>
              </a:lnSpc>
              <a:spcBef>
                <a:spcPts val="422"/>
              </a:spcBef>
              <a:defRPr/>
            </a:pPr>
            <a:r>
              <a:rPr lang="en-US" sz="3400" dirty="0">
                <a:latin typeface="American Typewriter" charset="0"/>
                <a:ea typeface="American Typewriter" charset="0"/>
                <a:cs typeface="American Typewriter" charset="0"/>
                <a:sym typeface="American Typewriter" charset="0"/>
              </a:rPr>
              <a:t>~105 </a:t>
            </a:r>
            <a:r>
              <a:rPr lang="en-US" sz="3400" dirty="0" err="1">
                <a:latin typeface="American Typewriter" charset="0"/>
                <a:ea typeface="American Typewriter" charset="0"/>
                <a:cs typeface="American Typewriter" charset="0"/>
                <a:sym typeface="American Typewriter" charset="0"/>
              </a:rPr>
              <a:t>nmi</a:t>
            </a:r>
            <a:r>
              <a:rPr lang="en-US" sz="3400" dirty="0">
                <a:latin typeface="American Typewriter" charset="0"/>
                <a:ea typeface="American Typewriter" charset="0"/>
                <a:cs typeface="American Typewriter" charset="0"/>
                <a:sym typeface="American Typewriter" charset="0"/>
              </a:rPr>
              <a:t> west</a:t>
            </a:r>
          </a:p>
        </p:txBody>
      </p:sp>
      <p:pic>
        <p:nvPicPr>
          <p:cNvPr id="168964" name="Picture 3"/>
          <p:cNvPicPr>
            <a:picLocks noChangeAspect="1" noChangeArrowheads="1"/>
          </p:cNvPicPr>
          <p:nvPr/>
        </p:nvPicPr>
        <p:blipFill>
          <a:blip r:embed="rId2"/>
          <a:srcRect/>
          <a:stretch>
            <a:fillRect/>
          </a:stretch>
        </p:blipFill>
        <p:spPr bwMode="auto">
          <a:xfrm>
            <a:off x="942083" y="821532"/>
            <a:ext cx="7246441" cy="5072063"/>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696516" y="-991195"/>
            <a:ext cx="7358063" cy="2339578"/>
          </a:xfrm>
        </p:spPr>
        <p:txBody>
          <a:bodyPr/>
          <a:lstStyle/>
          <a:p>
            <a:pPr eaLnBrk="1" hangingPunct="1">
              <a:defRPr/>
            </a:pPr>
            <a:r>
              <a:rPr lang="en-US" sz="3400" dirty="0">
                <a:sym typeface="American Typewriter" charset="0"/>
              </a:rPr>
              <a:t>Different imagery will give you a different </a:t>
            </a:r>
            <a:r>
              <a:rPr lang="en-US" sz="3400" dirty="0" err="1">
                <a:sym typeface="American Typewriter" charset="0"/>
              </a:rPr>
              <a:t>interpretaion</a:t>
            </a:r>
            <a:r>
              <a:rPr lang="en-US" sz="3400" dirty="0">
                <a:sym typeface="American Typewriter" charset="0"/>
              </a:rPr>
              <a:t> of storm structure</a:t>
            </a:r>
          </a:p>
        </p:txBody>
      </p:sp>
      <p:pic>
        <p:nvPicPr>
          <p:cNvPr id="169987" name="Picture 2"/>
          <p:cNvPicPr>
            <a:picLocks noChangeAspect="1" noChangeArrowheads="1"/>
          </p:cNvPicPr>
          <p:nvPr/>
        </p:nvPicPr>
        <p:blipFill>
          <a:blip r:embed="rId2"/>
          <a:srcRect/>
          <a:stretch>
            <a:fillRect/>
          </a:stretch>
        </p:blipFill>
        <p:spPr bwMode="auto">
          <a:xfrm>
            <a:off x="928688" y="1714501"/>
            <a:ext cx="3125391" cy="3125391"/>
          </a:xfrm>
          <a:prstGeom prst="rect">
            <a:avLst/>
          </a:prstGeom>
          <a:noFill/>
          <a:ln w="12700">
            <a:noFill/>
            <a:miter lim="800000"/>
            <a:headEnd/>
            <a:tailEnd/>
          </a:ln>
        </p:spPr>
      </p:pic>
      <p:pic>
        <p:nvPicPr>
          <p:cNvPr id="169988" name="Picture 3"/>
          <p:cNvPicPr>
            <a:picLocks noChangeAspect="1" noChangeArrowheads="1"/>
          </p:cNvPicPr>
          <p:nvPr/>
        </p:nvPicPr>
        <p:blipFill>
          <a:blip r:embed="rId3"/>
          <a:srcRect/>
          <a:stretch>
            <a:fillRect/>
          </a:stretch>
        </p:blipFill>
        <p:spPr bwMode="auto">
          <a:xfrm>
            <a:off x="4411266" y="1714501"/>
            <a:ext cx="2830711" cy="1887513"/>
          </a:xfrm>
          <a:prstGeom prst="rect">
            <a:avLst/>
          </a:prstGeom>
          <a:noFill/>
          <a:ln w="12700">
            <a:noFill/>
            <a:miter lim="800000"/>
            <a:headEnd/>
            <a:tailEnd/>
          </a:ln>
        </p:spPr>
      </p:pic>
      <p:pic>
        <p:nvPicPr>
          <p:cNvPr id="169989" name="Picture 4"/>
          <p:cNvPicPr>
            <a:picLocks noChangeAspect="1" noChangeArrowheads="1"/>
          </p:cNvPicPr>
          <p:nvPr/>
        </p:nvPicPr>
        <p:blipFill>
          <a:blip r:embed="rId4"/>
          <a:srcRect/>
          <a:stretch>
            <a:fillRect/>
          </a:stretch>
        </p:blipFill>
        <p:spPr bwMode="auto">
          <a:xfrm>
            <a:off x="4411266" y="3750469"/>
            <a:ext cx="2964656" cy="2964656"/>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892970" y="-892969"/>
            <a:ext cx="7358063" cy="1830586"/>
          </a:xfrm>
        </p:spPr>
        <p:txBody>
          <a:bodyPr/>
          <a:lstStyle/>
          <a:p>
            <a:pPr eaLnBrk="1" hangingPunct="1">
              <a:defRPr/>
            </a:pPr>
            <a:r>
              <a:rPr lang="en-US" sz="2500" dirty="0">
                <a:sym typeface="American Typewriter" charset="0"/>
              </a:rPr>
              <a:t>Notes on 080920I2 Bill mission:</a:t>
            </a:r>
          </a:p>
        </p:txBody>
      </p:sp>
      <p:sp>
        <p:nvSpPr>
          <p:cNvPr id="35842" name="Rectangle 2"/>
          <p:cNvSpPr>
            <a:spLocks noGrp="1" noChangeArrowheads="1"/>
          </p:cNvSpPr>
          <p:nvPr>
            <p:ph type="body" idx="1"/>
          </p:nvPr>
        </p:nvSpPr>
        <p:spPr>
          <a:xfrm>
            <a:off x="892970" y="1777008"/>
            <a:ext cx="7358063" cy="4697016"/>
          </a:xfrm>
        </p:spPr>
        <p:txBody>
          <a:bodyPr/>
          <a:lstStyle/>
          <a:p>
            <a:pPr marL="0" indent="0" algn="l" eaLnBrk="1" hangingPunct="1">
              <a:buNone/>
            </a:pPr>
            <a:r>
              <a:rPr lang="en-US" dirty="0"/>
              <a:t>Radar inoperative but </a:t>
            </a:r>
            <a:r>
              <a:rPr lang="en-US" dirty="0" err="1"/>
              <a:t>sondes</a:t>
            </a:r>
            <a:r>
              <a:rPr lang="en-US" dirty="0"/>
              <a:t> and flight-level data combined with G-IV and C-130 synoptic data could prove valuable</a:t>
            </a:r>
          </a:p>
          <a:p>
            <a:pPr marL="0" indent="0" algn="l" eaLnBrk="1" hangingPunct="1">
              <a:buNone/>
            </a:pPr>
            <a:r>
              <a:rPr lang="en-US" dirty="0"/>
              <a:t>Was the dry air eroding the convection on Bill’s west side and weakening or limiting intensification?</a:t>
            </a:r>
          </a:p>
          <a:p>
            <a:pPr marL="0" indent="0" algn="l" eaLnBrk="1" hangingPunct="1">
              <a:buNone/>
            </a:pPr>
            <a:r>
              <a:rPr lang="en-US" dirty="0"/>
              <a:t>Microwave imagery useful for mission planning and execution</a:t>
            </a:r>
          </a:p>
          <a:p>
            <a:pPr marL="0" indent="0" algn="l" eaLnBrk="1" hangingPunct="1">
              <a:buNone/>
            </a:pPr>
            <a:r>
              <a:rPr lang="en-US" dirty="0"/>
              <a:t>Was the core of Bill protected by dry air intrusions</a:t>
            </a:r>
          </a:p>
          <a:p>
            <a:pPr marL="0" indent="0" eaLnBrk="1" hangingPunct="1">
              <a:buNone/>
            </a:pPr>
            <a:endParaRPr lang="en-US" dirty="0"/>
          </a:p>
          <a:p>
            <a:pPr marL="0" indent="0" eaLnBrk="1" hangingPunct="1">
              <a:buNone/>
            </a:pPr>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HWRF-X Runs</a:t>
            </a:r>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Documents and Settings\kevin.yeh\My Documents\Working\Ana_Bill_2009_HWRFx_3km_track_fcst.gif"/>
          <p:cNvPicPr>
            <a:picLocks noChangeAspect="1" noChangeArrowheads="1"/>
          </p:cNvPicPr>
          <p:nvPr/>
        </p:nvPicPr>
        <p:blipFill>
          <a:blip r:embed="rId2"/>
          <a:srcRect/>
          <a:stretch>
            <a:fillRect/>
          </a:stretch>
        </p:blipFill>
        <p:spPr bwMode="auto">
          <a:xfrm>
            <a:off x="-190500" y="-142875"/>
            <a:ext cx="9525000" cy="714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C:\Documents and Settings\kevin.yeh\My Documents\Working\Ana_2009081612z_HWRFx_3km_wind_swath.gif"/>
          <p:cNvPicPr>
            <a:picLocks noChangeAspect="1" noChangeArrowheads="1"/>
          </p:cNvPicPr>
          <p:nvPr/>
        </p:nvPicPr>
        <p:blipFill>
          <a:blip r:embed="rId2"/>
          <a:srcRect/>
          <a:stretch>
            <a:fillRect/>
          </a:stretch>
        </p:blipFill>
        <p:spPr bwMode="auto">
          <a:xfrm>
            <a:off x="-190500" y="-142875"/>
            <a:ext cx="9525000" cy="714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Documents and Settings\kevin.yeh\My Documents\Working\Bill_2009081600z_HWRFx_3km_wind_swath.gif"/>
          <p:cNvPicPr>
            <a:picLocks noChangeAspect="1" noChangeArrowheads="1"/>
          </p:cNvPicPr>
          <p:nvPr/>
        </p:nvPicPr>
        <p:blipFill>
          <a:blip r:embed="rId2"/>
          <a:srcRect/>
          <a:stretch>
            <a:fillRect/>
          </a:stretch>
        </p:blipFill>
        <p:spPr bwMode="auto">
          <a:xfrm>
            <a:off x="-190500" y="-142875"/>
            <a:ext cx="9525000" cy="714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MGOC</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00" name="Picture 44" descr="fig1"/>
          <p:cNvPicPr>
            <a:picLocks noChangeAspect="1" noChangeArrowheads="1"/>
          </p:cNvPicPr>
          <p:nvPr/>
        </p:nvPicPr>
        <p:blipFill>
          <a:blip r:embed="rId3"/>
          <a:srcRect/>
          <a:stretch>
            <a:fillRect/>
          </a:stretch>
        </p:blipFill>
        <p:spPr bwMode="auto">
          <a:xfrm>
            <a:off x="0" y="1779588"/>
            <a:ext cx="4238625" cy="3306762"/>
          </a:xfrm>
          <a:prstGeom prst="rect">
            <a:avLst/>
          </a:prstGeom>
          <a:noFill/>
        </p:spPr>
      </p:pic>
      <p:grpSp>
        <p:nvGrpSpPr>
          <p:cNvPr id="2" name="Group 54"/>
          <p:cNvGrpSpPr>
            <a:grpSpLocks/>
          </p:cNvGrpSpPr>
          <p:nvPr/>
        </p:nvGrpSpPr>
        <p:grpSpPr bwMode="auto">
          <a:xfrm>
            <a:off x="2009775" y="0"/>
            <a:ext cx="7140575" cy="6794500"/>
            <a:chOff x="1266" y="0"/>
            <a:chExt cx="4498" cy="4280"/>
          </a:xfrm>
        </p:grpSpPr>
        <p:pic>
          <p:nvPicPr>
            <p:cNvPr id="45102" name="Picture 46" descr="D20090814_232902"/>
            <p:cNvPicPr>
              <a:picLocks noChangeAspect="1" noChangeArrowheads="1"/>
            </p:cNvPicPr>
            <p:nvPr/>
          </p:nvPicPr>
          <p:blipFill>
            <a:blip r:embed="rId4"/>
            <a:srcRect/>
            <a:stretch>
              <a:fillRect/>
            </a:stretch>
          </p:blipFill>
          <p:spPr bwMode="auto">
            <a:xfrm>
              <a:off x="2735" y="2160"/>
              <a:ext cx="3029" cy="2120"/>
            </a:xfrm>
            <a:prstGeom prst="rect">
              <a:avLst/>
            </a:prstGeom>
            <a:noFill/>
          </p:spPr>
        </p:pic>
        <p:pic>
          <p:nvPicPr>
            <p:cNvPr id="45103" name="Picture 47" descr="D20090814_232902"/>
            <p:cNvPicPr>
              <a:picLocks noChangeAspect="1" noChangeArrowheads="1"/>
            </p:cNvPicPr>
            <p:nvPr/>
          </p:nvPicPr>
          <p:blipFill>
            <a:blip r:embed="rId5"/>
            <a:srcRect/>
            <a:stretch>
              <a:fillRect/>
            </a:stretch>
          </p:blipFill>
          <p:spPr bwMode="auto">
            <a:xfrm>
              <a:off x="2736" y="0"/>
              <a:ext cx="3024" cy="2117"/>
            </a:xfrm>
            <a:prstGeom prst="rect">
              <a:avLst/>
            </a:prstGeom>
            <a:noFill/>
          </p:spPr>
        </p:pic>
        <p:sp>
          <p:nvSpPr>
            <p:cNvPr id="45104" name="Oval 48"/>
            <p:cNvSpPr>
              <a:spLocks noChangeArrowheads="1"/>
            </p:cNvSpPr>
            <p:nvPr/>
          </p:nvSpPr>
          <p:spPr bwMode="auto">
            <a:xfrm>
              <a:off x="1266" y="1602"/>
              <a:ext cx="192" cy="192"/>
            </a:xfrm>
            <a:prstGeom prst="ellipse">
              <a:avLst/>
            </a:prstGeom>
            <a:noFill/>
            <a:ln w="38100">
              <a:solidFill>
                <a:schemeClr val="bg1"/>
              </a:solidFill>
              <a:round/>
              <a:headEnd/>
              <a:tailEnd/>
            </a:ln>
          </p:spPr>
          <p:txBody>
            <a:bodyPr wrap="none" anchor="ctr">
              <a:prstTxWarp prst="textNoShape">
                <a:avLst/>
              </a:prstTxWarp>
            </a:bodyPr>
            <a:lstStyle/>
            <a:p>
              <a:endParaRPr lang="en-US"/>
            </a:p>
          </p:txBody>
        </p:sp>
        <p:sp>
          <p:nvSpPr>
            <p:cNvPr id="45105" name="Text Box 49"/>
            <p:cNvSpPr txBox="1">
              <a:spLocks noChangeArrowheads="1"/>
            </p:cNvSpPr>
            <p:nvPr/>
          </p:nvSpPr>
          <p:spPr bwMode="auto">
            <a:xfrm>
              <a:off x="3687" y="3467"/>
              <a:ext cx="1679"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725 mb:42 kt ESE Jet </a:t>
              </a:r>
            </a:p>
          </p:txBody>
        </p:sp>
        <p:sp>
          <p:nvSpPr>
            <p:cNvPr id="45106" name="Text Box 50"/>
            <p:cNvSpPr txBox="1">
              <a:spLocks noChangeArrowheads="1"/>
            </p:cNvSpPr>
            <p:nvPr/>
          </p:nvSpPr>
          <p:spPr bwMode="auto">
            <a:xfrm>
              <a:off x="2874" y="1191"/>
              <a:ext cx="2044"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Dry air working in from ESE </a:t>
              </a:r>
            </a:p>
          </p:txBody>
        </p:sp>
      </p:grpSp>
      <p:grpSp>
        <p:nvGrpSpPr>
          <p:cNvPr id="3" name="Group 60"/>
          <p:cNvGrpSpPr>
            <a:grpSpLocks/>
          </p:cNvGrpSpPr>
          <p:nvPr/>
        </p:nvGrpSpPr>
        <p:grpSpPr bwMode="auto">
          <a:xfrm>
            <a:off x="2352675" y="0"/>
            <a:ext cx="6788150" cy="6786563"/>
            <a:chOff x="1482" y="0"/>
            <a:chExt cx="4276" cy="4275"/>
          </a:xfrm>
        </p:grpSpPr>
        <p:pic>
          <p:nvPicPr>
            <p:cNvPr id="45111" name="Picture 55" descr="D20090814_233933"/>
            <p:cNvPicPr>
              <a:picLocks noChangeAspect="1" noChangeArrowheads="1"/>
            </p:cNvPicPr>
            <p:nvPr/>
          </p:nvPicPr>
          <p:blipFill>
            <a:blip r:embed="rId6"/>
            <a:srcRect/>
            <a:stretch>
              <a:fillRect/>
            </a:stretch>
          </p:blipFill>
          <p:spPr bwMode="auto">
            <a:xfrm>
              <a:off x="2735" y="0"/>
              <a:ext cx="3023" cy="2116"/>
            </a:xfrm>
            <a:prstGeom prst="rect">
              <a:avLst/>
            </a:prstGeom>
            <a:noFill/>
          </p:spPr>
        </p:pic>
        <p:pic>
          <p:nvPicPr>
            <p:cNvPr id="45112" name="Picture 56" descr="D20090814_233933"/>
            <p:cNvPicPr>
              <a:picLocks noChangeAspect="1" noChangeArrowheads="1"/>
            </p:cNvPicPr>
            <p:nvPr/>
          </p:nvPicPr>
          <p:blipFill>
            <a:blip r:embed="rId7"/>
            <a:srcRect/>
            <a:stretch>
              <a:fillRect/>
            </a:stretch>
          </p:blipFill>
          <p:spPr bwMode="auto">
            <a:xfrm>
              <a:off x="2735" y="2159"/>
              <a:ext cx="3023" cy="2116"/>
            </a:xfrm>
            <a:prstGeom prst="rect">
              <a:avLst/>
            </a:prstGeom>
            <a:noFill/>
          </p:spPr>
        </p:pic>
        <p:sp>
          <p:nvSpPr>
            <p:cNvPr id="45113" name="Text Box 57"/>
            <p:cNvSpPr txBox="1">
              <a:spLocks noChangeArrowheads="1"/>
            </p:cNvSpPr>
            <p:nvPr/>
          </p:nvSpPr>
          <p:spPr bwMode="auto">
            <a:xfrm>
              <a:off x="3019" y="1276"/>
              <a:ext cx="1349" cy="404"/>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charset="0"/>
                </a:rPr>
                <a:t>Dry air working in </a:t>
              </a:r>
            </a:p>
            <a:p>
              <a:pPr algn="ctr"/>
              <a:r>
                <a:rPr lang="en-US" sz="1800">
                  <a:latin typeface="Comic Sans MS" charset="0"/>
                </a:rPr>
                <a:t>from ESE </a:t>
              </a:r>
            </a:p>
          </p:txBody>
        </p:sp>
        <p:sp>
          <p:nvSpPr>
            <p:cNvPr id="45114" name="Text Box 58"/>
            <p:cNvSpPr txBox="1">
              <a:spLocks noChangeArrowheads="1"/>
            </p:cNvSpPr>
            <p:nvPr/>
          </p:nvSpPr>
          <p:spPr bwMode="auto">
            <a:xfrm>
              <a:off x="2919" y="3417"/>
              <a:ext cx="1641" cy="231"/>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charset="0"/>
                </a:rPr>
                <a:t>700 mb: 42 kt ESE jet</a:t>
              </a:r>
            </a:p>
          </p:txBody>
        </p:sp>
        <p:sp>
          <p:nvSpPr>
            <p:cNvPr id="45115" name="Oval 59"/>
            <p:cNvSpPr>
              <a:spLocks noChangeArrowheads="1"/>
            </p:cNvSpPr>
            <p:nvPr/>
          </p:nvSpPr>
          <p:spPr bwMode="auto">
            <a:xfrm>
              <a:off x="1482" y="1506"/>
              <a:ext cx="192" cy="192"/>
            </a:xfrm>
            <a:prstGeom prst="ellipse">
              <a:avLst/>
            </a:prstGeom>
            <a:noFill/>
            <a:ln w="38100">
              <a:solidFill>
                <a:schemeClr val="bg1"/>
              </a:solidFill>
              <a:round/>
              <a:headEnd/>
              <a:tailEnd/>
            </a:ln>
          </p:spPr>
          <p:txBody>
            <a:bodyPr wrap="none" anchor="ctr">
              <a:prstTxWarp prst="textNoShape">
                <a:avLst/>
              </a:prstTxWarp>
            </a:bodyPr>
            <a:lstStyle/>
            <a:p>
              <a:endParaRPr lang="en-US"/>
            </a:p>
          </p:txBody>
        </p:sp>
      </p:grpSp>
      <p:grpSp>
        <p:nvGrpSpPr>
          <p:cNvPr id="4" name="Group 65"/>
          <p:cNvGrpSpPr>
            <a:grpSpLocks/>
          </p:cNvGrpSpPr>
          <p:nvPr/>
        </p:nvGrpSpPr>
        <p:grpSpPr bwMode="auto">
          <a:xfrm>
            <a:off x="2124075" y="0"/>
            <a:ext cx="7016750" cy="6786563"/>
            <a:chOff x="1338" y="0"/>
            <a:chExt cx="4420" cy="4275"/>
          </a:xfrm>
        </p:grpSpPr>
        <p:pic>
          <p:nvPicPr>
            <p:cNvPr id="45117" name="Picture 61" descr="D20090814_235553"/>
            <p:cNvPicPr>
              <a:picLocks noChangeAspect="1" noChangeArrowheads="1"/>
            </p:cNvPicPr>
            <p:nvPr/>
          </p:nvPicPr>
          <p:blipFill>
            <a:blip r:embed="rId8"/>
            <a:srcRect/>
            <a:stretch>
              <a:fillRect/>
            </a:stretch>
          </p:blipFill>
          <p:spPr bwMode="auto">
            <a:xfrm>
              <a:off x="2735" y="0"/>
              <a:ext cx="3023" cy="2116"/>
            </a:xfrm>
            <a:prstGeom prst="rect">
              <a:avLst/>
            </a:prstGeom>
            <a:noFill/>
          </p:spPr>
        </p:pic>
        <p:pic>
          <p:nvPicPr>
            <p:cNvPr id="45118" name="Picture 62" descr="D20090814_235553"/>
            <p:cNvPicPr>
              <a:picLocks noChangeAspect="1" noChangeArrowheads="1"/>
            </p:cNvPicPr>
            <p:nvPr/>
          </p:nvPicPr>
          <p:blipFill>
            <a:blip r:embed="rId9"/>
            <a:srcRect/>
            <a:stretch>
              <a:fillRect/>
            </a:stretch>
          </p:blipFill>
          <p:spPr bwMode="auto">
            <a:xfrm>
              <a:off x="2735" y="2159"/>
              <a:ext cx="3023" cy="2116"/>
            </a:xfrm>
            <a:prstGeom prst="rect">
              <a:avLst/>
            </a:prstGeom>
            <a:noFill/>
          </p:spPr>
        </p:pic>
        <p:sp>
          <p:nvSpPr>
            <p:cNvPr id="45119" name="Text Box 63"/>
            <p:cNvSpPr txBox="1">
              <a:spLocks noChangeArrowheads="1"/>
            </p:cNvSpPr>
            <p:nvPr/>
          </p:nvSpPr>
          <p:spPr bwMode="auto">
            <a:xfrm>
              <a:off x="2999" y="1042"/>
              <a:ext cx="811" cy="577"/>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charset="0"/>
                </a:rPr>
                <a:t>Dry air </a:t>
              </a:r>
            </a:p>
            <a:p>
              <a:pPr algn="ctr"/>
              <a:r>
                <a:rPr lang="en-US" sz="1800">
                  <a:latin typeface="Comic Sans MS" charset="0"/>
                </a:rPr>
                <a:t>intrusion </a:t>
              </a:r>
            </a:p>
            <a:p>
              <a:pPr algn="ctr"/>
              <a:r>
                <a:rPr lang="en-US" sz="1800">
                  <a:latin typeface="Comic Sans MS" charset="0"/>
                </a:rPr>
                <a:t>From SE? </a:t>
              </a:r>
            </a:p>
          </p:txBody>
        </p:sp>
        <p:sp>
          <p:nvSpPr>
            <p:cNvPr id="45120" name="Oval 64"/>
            <p:cNvSpPr>
              <a:spLocks noChangeArrowheads="1"/>
            </p:cNvSpPr>
            <p:nvPr/>
          </p:nvSpPr>
          <p:spPr bwMode="auto">
            <a:xfrm>
              <a:off x="1338" y="1824"/>
              <a:ext cx="192" cy="192"/>
            </a:xfrm>
            <a:prstGeom prst="ellipse">
              <a:avLst/>
            </a:prstGeom>
            <a:noFill/>
            <a:ln w="38100">
              <a:solidFill>
                <a:schemeClr val="bg1"/>
              </a:solidFill>
              <a:round/>
              <a:headEnd/>
              <a:tailEnd/>
            </a:ln>
          </p:spPr>
          <p:txBody>
            <a:bodyPr wrap="none" anchor="ctr">
              <a:prstTxWarp prst="textNoShape">
                <a:avLst/>
              </a:prstTxWarp>
            </a:bodyPr>
            <a:lstStyle/>
            <a:p>
              <a:endParaRPr lang="en-US"/>
            </a:p>
          </p:txBody>
        </p:sp>
      </p:grpSp>
      <p:grpSp>
        <p:nvGrpSpPr>
          <p:cNvPr id="5" name="Group 74"/>
          <p:cNvGrpSpPr>
            <a:grpSpLocks/>
          </p:cNvGrpSpPr>
          <p:nvPr/>
        </p:nvGrpSpPr>
        <p:grpSpPr bwMode="auto">
          <a:xfrm>
            <a:off x="628650" y="0"/>
            <a:ext cx="8512175" cy="6786563"/>
            <a:chOff x="396" y="0"/>
            <a:chExt cx="5362" cy="4275"/>
          </a:xfrm>
        </p:grpSpPr>
        <p:grpSp>
          <p:nvGrpSpPr>
            <p:cNvPr id="6" name="Group 72"/>
            <p:cNvGrpSpPr>
              <a:grpSpLocks/>
            </p:cNvGrpSpPr>
            <p:nvPr/>
          </p:nvGrpSpPr>
          <p:grpSpPr bwMode="auto">
            <a:xfrm>
              <a:off x="396" y="0"/>
              <a:ext cx="5362" cy="4275"/>
              <a:chOff x="396" y="0"/>
              <a:chExt cx="5362" cy="4275"/>
            </a:xfrm>
          </p:grpSpPr>
          <p:pic>
            <p:nvPicPr>
              <p:cNvPr id="45123" name="Picture 67" descr="D20090815_013328"/>
              <p:cNvPicPr>
                <a:picLocks noChangeAspect="1" noChangeArrowheads="1"/>
              </p:cNvPicPr>
              <p:nvPr/>
            </p:nvPicPr>
            <p:blipFill>
              <a:blip r:embed="rId10"/>
              <a:srcRect/>
              <a:stretch>
                <a:fillRect/>
              </a:stretch>
            </p:blipFill>
            <p:spPr bwMode="auto">
              <a:xfrm>
                <a:off x="2735" y="0"/>
                <a:ext cx="3023" cy="2116"/>
              </a:xfrm>
              <a:prstGeom prst="rect">
                <a:avLst/>
              </a:prstGeom>
              <a:noFill/>
            </p:spPr>
          </p:pic>
          <p:pic>
            <p:nvPicPr>
              <p:cNvPr id="45124" name="Picture 68" descr="D20090815_013328"/>
              <p:cNvPicPr>
                <a:picLocks noChangeAspect="1" noChangeArrowheads="1"/>
              </p:cNvPicPr>
              <p:nvPr/>
            </p:nvPicPr>
            <p:blipFill>
              <a:blip r:embed="rId11"/>
              <a:srcRect/>
              <a:stretch>
                <a:fillRect/>
              </a:stretch>
            </p:blipFill>
            <p:spPr bwMode="auto">
              <a:xfrm>
                <a:off x="2735" y="2159"/>
                <a:ext cx="3023" cy="2116"/>
              </a:xfrm>
              <a:prstGeom prst="rect">
                <a:avLst/>
              </a:prstGeom>
              <a:noFill/>
            </p:spPr>
          </p:pic>
          <p:sp>
            <p:nvSpPr>
              <p:cNvPr id="45125" name="Text Box 69"/>
              <p:cNvSpPr txBox="1">
                <a:spLocks noChangeArrowheads="1"/>
              </p:cNvSpPr>
              <p:nvPr/>
            </p:nvSpPr>
            <p:spPr bwMode="auto">
              <a:xfrm>
                <a:off x="4320" y="1344"/>
                <a:ext cx="400" cy="231"/>
              </a:xfrm>
              <a:prstGeom prst="rect">
                <a:avLst/>
              </a:prstGeom>
              <a:noFill/>
              <a:ln w="9525">
                <a:noFill/>
                <a:miter lim="800000"/>
                <a:headEnd/>
                <a:tailEnd/>
              </a:ln>
            </p:spPr>
            <p:txBody>
              <a:bodyPr wrap="none">
                <a:prstTxWarp prst="textNoShape">
                  <a:avLst/>
                </a:prstTxWarp>
                <a:spAutoFit/>
              </a:bodyPr>
              <a:lstStyle/>
              <a:p>
                <a:r>
                  <a:rPr lang="en-US" sz="1800">
                    <a:latin typeface="Comic Sans MS" charset="0"/>
                  </a:rPr>
                  <a:t>SAL</a:t>
                </a:r>
              </a:p>
            </p:txBody>
          </p:sp>
          <p:sp>
            <p:nvSpPr>
              <p:cNvPr id="45126" name="Text Box 70"/>
              <p:cNvSpPr txBox="1">
                <a:spLocks noChangeArrowheads="1"/>
              </p:cNvSpPr>
              <p:nvPr/>
            </p:nvSpPr>
            <p:spPr bwMode="auto">
              <a:xfrm>
                <a:off x="3523" y="768"/>
                <a:ext cx="1181" cy="404"/>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charset="0"/>
                  </a:rPr>
                  <a:t>Mid-lat dry air/</a:t>
                </a:r>
              </a:p>
              <a:p>
                <a:pPr algn="ctr"/>
                <a:r>
                  <a:rPr lang="en-US" sz="1800">
                    <a:latin typeface="Comic Sans MS" charset="0"/>
                  </a:rPr>
                  <a:t>subsidence</a:t>
                </a:r>
              </a:p>
            </p:txBody>
          </p:sp>
          <p:sp>
            <p:nvSpPr>
              <p:cNvPr id="45127" name="Oval 71"/>
              <p:cNvSpPr>
                <a:spLocks noChangeArrowheads="1"/>
              </p:cNvSpPr>
              <p:nvPr/>
            </p:nvSpPr>
            <p:spPr bwMode="auto">
              <a:xfrm>
                <a:off x="396" y="2724"/>
                <a:ext cx="192" cy="192"/>
              </a:xfrm>
              <a:prstGeom prst="ellipse">
                <a:avLst/>
              </a:prstGeom>
              <a:noFill/>
              <a:ln w="38100">
                <a:solidFill>
                  <a:schemeClr val="bg1"/>
                </a:solidFill>
                <a:round/>
                <a:headEnd/>
                <a:tailEnd/>
              </a:ln>
            </p:spPr>
            <p:txBody>
              <a:bodyPr wrap="none" anchor="ctr">
                <a:prstTxWarp prst="textNoShape">
                  <a:avLst/>
                </a:prstTxWarp>
              </a:bodyPr>
              <a:lstStyle/>
              <a:p>
                <a:pPr algn="ctr"/>
                <a:endParaRPr lang="en-US"/>
              </a:p>
            </p:txBody>
          </p:sp>
        </p:grpSp>
        <p:sp>
          <p:nvSpPr>
            <p:cNvPr id="45129" name="Text Box 73"/>
            <p:cNvSpPr txBox="1">
              <a:spLocks noChangeArrowheads="1"/>
            </p:cNvSpPr>
            <p:nvPr/>
          </p:nvSpPr>
          <p:spPr bwMode="auto">
            <a:xfrm>
              <a:off x="4067" y="3436"/>
              <a:ext cx="1165" cy="404"/>
            </a:xfrm>
            <a:prstGeom prst="rect">
              <a:avLst/>
            </a:prstGeom>
            <a:noFill/>
            <a:ln w="9525">
              <a:noFill/>
              <a:miter lim="800000"/>
              <a:headEnd/>
              <a:tailEnd/>
            </a:ln>
          </p:spPr>
          <p:txBody>
            <a:bodyPr wrap="none">
              <a:prstTxWarp prst="textNoShape">
                <a:avLst/>
              </a:prstTxWarp>
              <a:spAutoFit/>
            </a:bodyPr>
            <a:lstStyle/>
            <a:p>
              <a:pPr algn="ctr"/>
              <a:r>
                <a:rPr lang="en-US" sz="1800">
                  <a:latin typeface="Comic Sans MS" charset="0"/>
                </a:rPr>
                <a:t>SAL intrusion: </a:t>
              </a:r>
            </a:p>
            <a:p>
              <a:pPr algn="ctr"/>
              <a:r>
                <a:rPr lang="en-US" sz="1800">
                  <a:latin typeface="Comic Sans MS" charset="0"/>
                </a:rPr>
                <a:t>NW around LLC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6000"/>
          </a:lnSpc>
          <a:spcBef>
            <a:spcPct val="0"/>
          </a:spcBef>
          <a:spcAft>
            <a:spcPct val="0"/>
          </a:spcAft>
          <a:buClr>
            <a:srgbClr val="000000"/>
          </a:buClr>
          <a:buSzPct val="100000"/>
          <a:buFont typeface="Times New Roman" pitchFamily="-65" charset="0"/>
          <a:buNone/>
          <a:tabLst/>
          <a:defRPr kumimoji="0" lang="en-GB" sz="1800" b="0" i="0" u="none" strike="noStrike" cap="none" normalizeH="0" baseline="0">
            <a:ln>
              <a:noFill/>
            </a:ln>
            <a:effectLst/>
            <a:latin typeface="Arial" pitchFamily="-65"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6000"/>
          </a:lnSpc>
          <a:spcBef>
            <a:spcPct val="0"/>
          </a:spcBef>
          <a:spcAft>
            <a:spcPct val="0"/>
          </a:spcAft>
          <a:buClr>
            <a:srgbClr val="000000"/>
          </a:buClr>
          <a:buSzPct val="100000"/>
          <a:buFont typeface="Times New Roman" pitchFamily="-65" charset="0"/>
          <a:buNone/>
          <a:tabLst/>
          <a:defRPr kumimoji="0" lang="en-GB" sz="1800" b="0" i="0" u="none" strike="noStrike" cap="none" normalizeH="0" baseline="0">
            <a:ln>
              <a:noFill/>
            </a:ln>
            <a:effectLst/>
            <a:latin typeface="Arial" pitchFamily="-65"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80" charset="-128"/>
            <a:cs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80" charset="-128"/>
            <a:cs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a:themeElements>
    <a:clrScheme name="">
      <a:dk1>
        <a:srgbClr val="2F2B20"/>
      </a:dk1>
      <a:lt1>
        <a:srgbClr val="D0D4DF"/>
      </a:lt1>
      <a:dk2>
        <a:srgbClr val="000000"/>
      </a:dk2>
      <a:lt2>
        <a:srgbClr val="D9D7BB"/>
      </a:lt2>
      <a:accent1>
        <a:srgbClr val="7C8432"/>
      </a:accent1>
      <a:accent2>
        <a:srgbClr val="333399"/>
      </a:accent2>
      <a:accent3>
        <a:srgbClr val="E4E6EC"/>
      </a:accent3>
      <a:accent4>
        <a:srgbClr val="27231A"/>
      </a:accent4>
      <a:accent5>
        <a:srgbClr val="BFC2AD"/>
      </a:accent5>
      <a:accent6>
        <a:srgbClr val="2D2D8A"/>
      </a:accent6>
      <a:hlink>
        <a:srgbClr val="009999"/>
      </a:hlink>
      <a:folHlink>
        <a:srgbClr val="99CC00"/>
      </a:folHlink>
    </a:clrScheme>
    <a:fontScheme name="Title &amp; Subtit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C8432">
            <a:alpha val="74901"/>
          </a:srgbClr>
        </a:solidFill>
        <a:ln w="25400" cap="flat" cmpd="sng" algn="ctr">
          <a:solidFill>
            <a:srgbClr val="6C703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B4D2D"/>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solidFill>
          <a:srgbClr val="7C8432">
            <a:alpha val="74901"/>
          </a:srgbClr>
        </a:solidFill>
        <a:ln w="25400" cap="flat" cmpd="sng" algn="ctr">
          <a:solidFill>
            <a:srgbClr val="6C703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B4D2D"/>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Subtitle">
  <a:themeElements>
    <a:clrScheme name="">
      <a:dk1>
        <a:srgbClr val="2F2B20"/>
      </a:dk1>
      <a:lt1>
        <a:srgbClr val="D0D4DF"/>
      </a:lt1>
      <a:dk2>
        <a:srgbClr val="000000"/>
      </a:dk2>
      <a:lt2>
        <a:srgbClr val="D9D7BB"/>
      </a:lt2>
      <a:accent1>
        <a:srgbClr val="7C8432"/>
      </a:accent1>
      <a:accent2>
        <a:srgbClr val="333399"/>
      </a:accent2>
      <a:accent3>
        <a:srgbClr val="E4E6EC"/>
      </a:accent3>
      <a:accent4>
        <a:srgbClr val="27231A"/>
      </a:accent4>
      <a:accent5>
        <a:srgbClr val="BFC2AD"/>
      </a:accent5>
      <a:accent6>
        <a:srgbClr val="2D2D8A"/>
      </a:accent6>
      <a:hlink>
        <a:srgbClr val="009999"/>
      </a:hlink>
      <a:folHlink>
        <a:srgbClr val="99CC00"/>
      </a:folHlink>
    </a:clrScheme>
    <a:fontScheme name="Title &amp; Subtit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C8432">
            <a:alpha val="74901"/>
          </a:srgbClr>
        </a:solidFill>
        <a:ln w="25400" cap="flat" cmpd="sng" algn="ctr">
          <a:solidFill>
            <a:srgbClr val="6C703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B4D2D"/>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solidFill>
          <a:srgbClr val="7C8432">
            <a:alpha val="74901"/>
          </a:srgbClr>
        </a:solidFill>
        <a:ln w="25400" cap="flat" cmpd="sng" algn="ctr">
          <a:solidFill>
            <a:srgbClr val="6C703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B4D2D"/>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itle &amp; Subtitle">
  <a:themeElements>
    <a:clrScheme name="">
      <a:dk1>
        <a:srgbClr val="2F2B20"/>
      </a:dk1>
      <a:lt1>
        <a:srgbClr val="D0D4DF"/>
      </a:lt1>
      <a:dk2>
        <a:srgbClr val="000000"/>
      </a:dk2>
      <a:lt2>
        <a:srgbClr val="D9D7BB"/>
      </a:lt2>
      <a:accent1>
        <a:srgbClr val="7C8432"/>
      </a:accent1>
      <a:accent2>
        <a:srgbClr val="333399"/>
      </a:accent2>
      <a:accent3>
        <a:srgbClr val="E4E6EC"/>
      </a:accent3>
      <a:accent4>
        <a:srgbClr val="27231A"/>
      </a:accent4>
      <a:accent5>
        <a:srgbClr val="BFC2AD"/>
      </a:accent5>
      <a:accent6>
        <a:srgbClr val="2D2D8A"/>
      </a:accent6>
      <a:hlink>
        <a:srgbClr val="009999"/>
      </a:hlink>
      <a:folHlink>
        <a:srgbClr val="99CC00"/>
      </a:folHlink>
    </a:clrScheme>
    <a:fontScheme name="Title &amp; Subtitle">
      <a:majorFont>
        <a:latin typeface="American Typewriter"/>
        <a:ea typeface="ヒラギノ明朝 ProN W3"/>
        <a:cs typeface="ヒラギノ明朝 ProN W3"/>
      </a:majorFont>
      <a:minorFont>
        <a:latin typeface="American Typewriter"/>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7C8432">
            <a:alpha val="74901"/>
          </a:srgbClr>
        </a:solidFill>
        <a:ln w="25400" cap="flat" cmpd="sng" algn="ctr">
          <a:solidFill>
            <a:srgbClr val="6C703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B4D2D"/>
            </a:solidFill>
            <a:effectLst/>
            <a:latin typeface="Palatino" charset="0"/>
            <a:ea typeface="ヒラギノ明朝 ProN W3" charset="-128"/>
            <a:cs typeface="ヒラギノ明朝 ProN W3" charset="-128"/>
            <a:sym typeface="Palatino" charset="0"/>
          </a:defRPr>
        </a:defPPr>
      </a:lstStyle>
    </a:spDef>
    <a:lnDef>
      <a:spPr bwMode="auto">
        <a:xfrm>
          <a:off x="0" y="0"/>
          <a:ext cx="1" cy="1"/>
        </a:xfrm>
        <a:custGeom>
          <a:avLst/>
          <a:gdLst/>
          <a:ahLst/>
          <a:cxnLst/>
          <a:rect l="0" t="0" r="0" b="0"/>
          <a:pathLst/>
        </a:custGeom>
        <a:solidFill>
          <a:srgbClr val="7C8432">
            <a:alpha val="74901"/>
          </a:srgbClr>
        </a:solidFill>
        <a:ln w="25400" cap="flat" cmpd="sng" algn="ctr">
          <a:solidFill>
            <a:srgbClr val="6C703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5B4D2D"/>
            </a:solidFill>
            <a:effectLst/>
            <a:latin typeface="Palatino" charset="0"/>
            <a:ea typeface="ヒラギノ明朝 ProN W3" charset="-128"/>
            <a:cs typeface="ヒラギノ明朝 ProN W3" charset="-128"/>
            <a:sym typeface="Palatino"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193</TotalTime>
  <Words>2862</Words>
  <Application>Microsoft Office PowerPoint</Application>
  <PresentationFormat>On-screen Show (4:3)</PresentationFormat>
  <Paragraphs>575</Paragraphs>
  <Slides>89</Slides>
  <Notes>47</Notes>
  <HiddenSlides>0</HiddenSlides>
  <MMClips>4</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89</vt:i4>
      </vt:variant>
    </vt:vector>
  </HeadingPairs>
  <TitlesOfParts>
    <vt:vector size="99" baseType="lpstr">
      <vt:lpstr>Office Theme</vt:lpstr>
      <vt:lpstr>1_Office Theme</vt:lpstr>
      <vt:lpstr>2_Office Theme</vt:lpstr>
      <vt:lpstr>Default Design</vt:lpstr>
      <vt:lpstr>Blank Presentation</vt:lpstr>
      <vt:lpstr>Title &amp; Subtitle</vt:lpstr>
      <vt:lpstr>1_Title &amp; Subtitle</vt:lpstr>
      <vt:lpstr>2_Title &amp; Subtitle</vt:lpstr>
      <vt:lpstr>1_Blank Presentation</vt:lpstr>
      <vt:lpstr>Document</vt:lpstr>
      <vt:lpstr>Ana/Bill Debrief</vt:lpstr>
      <vt:lpstr>Summary</vt:lpstr>
      <vt:lpstr>Ana 090814N1 - Dunion</vt:lpstr>
      <vt:lpstr>Slide 4</vt:lpstr>
      <vt:lpstr>Slide 5</vt:lpstr>
      <vt:lpstr>Slide 6</vt:lpstr>
      <vt:lpstr>Slide 7</vt:lpstr>
      <vt:lpstr>Slide 8</vt:lpstr>
      <vt:lpstr>Slide 9</vt:lpstr>
      <vt:lpstr>Ana 090815N1 - Aberson</vt:lpstr>
      <vt:lpstr>080915n G-IV mission</vt:lpstr>
      <vt:lpstr>080915n G-IV mission</vt:lpstr>
      <vt:lpstr>Slide 13</vt:lpstr>
      <vt:lpstr>080915n G-IV mission</vt:lpstr>
      <vt:lpstr>080915n G-IV mission</vt:lpstr>
      <vt:lpstr>Ana 090816I1 – Black</vt:lpstr>
      <vt:lpstr>090816I ANA TDR/SALEX</vt:lpstr>
      <vt:lpstr>090816I planned flight track</vt:lpstr>
      <vt:lpstr>ANA: Limited convection, SW shear, and surrounded by moderately dry air</vt:lpstr>
      <vt:lpstr>090816I skew-Ts</vt:lpstr>
      <vt:lpstr>Notes on 080916I Ana mission:</vt:lpstr>
      <vt:lpstr>Bill 090818N1 - Dunion</vt:lpstr>
      <vt:lpstr>Slide 23</vt:lpstr>
      <vt:lpstr>Slide 24</vt:lpstr>
      <vt:lpstr>Slide 25</vt:lpstr>
      <vt:lpstr>Slide 26</vt:lpstr>
      <vt:lpstr>Slide 27</vt:lpstr>
      <vt:lpstr>Bill 090818I1 - Cione</vt:lpstr>
      <vt:lpstr>Slide 29</vt:lpstr>
      <vt:lpstr>Slide 30</vt:lpstr>
      <vt:lpstr>Slide 31</vt:lpstr>
      <vt:lpstr>Slide 32</vt:lpstr>
      <vt:lpstr>Slide 33</vt:lpstr>
      <vt:lpstr>Slide 34</vt:lpstr>
      <vt:lpstr>Bill 090818N2 - Black</vt:lpstr>
      <vt:lpstr>090818N2 BILL TDR/SALEX</vt:lpstr>
      <vt:lpstr>Bill was nearly surrounded by very dry air</vt:lpstr>
      <vt:lpstr>090818N2 sonde skew-Ts</vt:lpstr>
      <vt:lpstr>090818N2 sonde wind profiles</vt:lpstr>
      <vt:lpstr>Notes on 080918N2 Bill mission:</vt:lpstr>
      <vt:lpstr>090819I1 - Rogers</vt:lpstr>
      <vt:lpstr>Slide 42</vt:lpstr>
      <vt:lpstr>Slide 43</vt:lpstr>
      <vt:lpstr>Slide 44</vt:lpstr>
      <vt:lpstr>Slide 45</vt:lpstr>
      <vt:lpstr>Slide 46</vt:lpstr>
      <vt:lpstr>Slide 47</vt:lpstr>
      <vt:lpstr>Slide 48</vt:lpstr>
      <vt:lpstr>090819I2 - Cione</vt:lpstr>
      <vt:lpstr>Slide 50</vt:lpstr>
      <vt:lpstr>Slide 51</vt:lpstr>
      <vt:lpstr>Slide 52</vt:lpstr>
      <vt:lpstr>Slide 53</vt:lpstr>
      <vt:lpstr>Slide 54</vt:lpstr>
      <vt:lpstr>Slide 55</vt:lpstr>
      <vt:lpstr>Slide 56</vt:lpstr>
      <vt:lpstr>Bill  090819N1 - Dunion</vt:lpstr>
      <vt:lpstr>Slide 58</vt:lpstr>
      <vt:lpstr>Slide 59</vt:lpstr>
      <vt:lpstr>Slide 60</vt:lpstr>
      <vt:lpstr>Slide 61</vt:lpstr>
      <vt:lpstr>Slide 62</vt:lpstr>
      <vt:lpstr>Slide 63</vt:lpstr>
      <vt:lpstr>Slide 64</vt:lpstr>
      <vt:lpstr>090820I1 - Rogers</vt:lpstr>
      <vt:lpstr>Slide 66</vt:lpstr>
      <vt:lpstr>Slide 67</vt:lpstr>
      <vt:lpstr>Slide 68</vt:lpstr>
      <vt:lpstr>Slide 69</vt:lpstr>
      <vt:lpstr>Slide 70</vt:lpstr>
      <vt:lpstr>Bill 090820N1 - Dunion</vt:lpstr>
      <vt:lpstr>Slide 72</vt:lpstr>
      <vt:lpstr>Slide 73</vt:lpstr>
      <vt:lpstr>Slide 74</vt:lpstr>
      <vt:lpstr>Slide 75</vt:lpstr>
      <vt:lpstr>Slide 76</vt:lpstr>
      <vt:lpstr>090820I2 – Black</vt:lpstr>
      <vt:lpstr>090820I2 BILL SALEX</vt:lpstr>
      <vt:lpstr>090820I2_ Radar sytem was down but the G-IV and C-130(?) were sampling the environment</vt:lpstr>
      <vt:lpstr>Flew a figure 4 with 105 nmi legs then used microwave imagery to circumnavigate dry slot outside of Bill’s eyewall</vt:lpstr>
      <vt:lpstr>On ferry to Bill at 600 mb, SAL air clearly visible below us</vt:lpstr>
      <vt:lpstr>090820I2 skew-T</vt:lpstr>
      <vt:lpstr>Different imagery will give you a different interpretaion of storm structure</vt:lpstr>
      <vt:lpstr>Notes on 080920I2 Bill mission:</vt:lpstr>
      <vt:lpstr>HWRF-X Runs</vt:lpstr>
      <vt:lpstr>Slide 86</vt:lpstr>
      <vt:lpstr>Slide 87</vt:lpstr>
      <vt:lpstr>Slide 88</vt:lpstr>
      <vt:lpstr>MGOC</vt:lpstr>
    </vt:vector>
  </TitlesOfParts>
  <Company>University of Miami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 and Bill Debrief</dc:title>
  <dc:creator>HRD Field Program Manager</dc:creator>
  <cp:lastModifiedBy>seminar</cp:lastModifiedBy>
  <cp:revision>42</cp:revision>
  <dcterms:created xsi:type="dcterms:W3CDTF">2009-09-03T13:53:08Z</dcterms:created>
  <dcterms:modified xsi:type="dcterms:W3CDTF">2009-09-03T14:04:31Z</dcterms:modified>
</cp:coreProperties>
</file>