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oleObject2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68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69D5D3-D9A7-AE47-B2F0-940F36562AD2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60828A6-0A35-084F-998A-667930B7DD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14.emf"/><Relationship Id="rId6" Type="http://schemas.openxmlformats.org/officeDocument/2006/relationships/oleObject" Target="../embeddings/Microsoft_Equation4.bin"/><Relationship Id="rId7" Type="http://schemas.openxmlformats.org/officeDocument/2006/relationships/image" Target="../media/image15.emf"/><Relationship Id="rId8" Type="http://schemas.openxmlformats.org/officeDocument/2006/relationships/oleObject" Target="../embeddings/Microsoft_Equation5.bin"/><Relationship Id="rId9" Type="http://schemas.openxmlformats.org/officeDocument/2006/relationships/image" Target="../media/image16.emf"/><Relationship Id="rId10" Type="http://schemas.openxmlformats.org/officeDocument/2006/relationships/oleObject" Target="../embeddings/Microsoft_Equation6.bin"/><Relationship Id="rId11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1.emf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cap="none" dirty="0" smtClean="0">
                <a:latin typeface="Helvetica"/>
                <a:cs typeface="Helvetica"/>
              </a:rPr>
              <a:t>Sensitivity of Hurricane Intensity Forecast to Parameterizations in an Axisymmetric Model</a:t>
            </a:r>
            <a:endParaRPr lang="en-US" sz="4400" cap="none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45279"/>
            <a:ext cx="7237813" cy="273295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err="1" smtClean="0"/>
              <a:t>Rosimar</a:t>
            </a:r>
            <a:r>
              <a:rPr lang="en-US" dirty="0" smtClean="0"/>
              <a:t> Ríos-</a:t>
            </a:r>
            <a:r>
              <a:rPr lang="en-US" dirty="0" err="1" smtClean="0"/>
              <a:t>Berríos</a:t>
            </a:r>
            <a:endParaRPr lang="en-US" dirty="0" smtClean="0"/>
          </a:p>
          <a:p>
            <a:pPr algn="ctr"/>
            <a:r>
              <a:rPr lang="en-US" dirty="0" smtClean="0"/>
              <a:t>Significant Opportunities in Atmospheric Research and Science (SOARS) </a:t>
            </a:r>
            <a:r>
              <a:rPr lang="en-US" dirty="0" smtClean="0"/>
              <a:t>Fellow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Advisor</a:t>
            </a:r>
          </a:p>
          <a:p>
            <a:pPr algn="ctr"/>
            <a:r>
              <a:rPr lang="en-US" dirty="0" err="1" smtClean="0"/>
              <a:t>Tomislava</a:t>
            </a:r>
            <a:r>
              <a:rPr lang="en-US" dirty="0" smtClean="0"/>
              <a:t> </a:t>
            </a:r>
            <a:r>
              <a:rPr lang="en-US" dirty="0" err="1" smtClean="0"/>
              <a:t>Vukicevic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Co-Advisor</a:t>
            </a:r>
          </a:p>
          <a:p>
            <a:pPr algn="ctr"/>
            <a:r>
              <a:rPr lang="en-US" dirty="0" smtClean="0"/>
              <a:t>Marcus Van </a:t>
            </a:r>
            <a:r>
              <a:rPr lang="en-US" dirty="0" err="1" smtClean="0"/>
              <a:t>Lier</a:t>
            </a:r>
            <a:r>
              <a:rPr lang="en-US" dirty="0" err="1"/>
              <a:t>-</a:t>
            </a:r>
            <a:r>
              <a:rPr lang="en-US" dirty="0" err="1" smtClean="0"/>
              <a:t>Walqui</a:t>
            </a:r>
            <a:endParaRPr lang="en-US" dirty="0"/>
          </a:p>
        </p:txBody>
      </p:sp>
      <p:pic>
        <p:nvPicPr>
          <p:cNvPr id="4" name="Picture 3" descr="SOARS_logo_poster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99" y="4980218"/>
            <a:ext cx="2325101" cy="127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85" y="4980218"/>
            <a:ext cx="1172815" cy="11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6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Maximum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8" cy="4525963"/>
          </a:xfrm>
        </p:spPr>
      </p:pic>
    </p:spTree>
    <p:extLst>
      <p:ext uri="{BB962C8B-B14F-4D97-AF65-F5344CB8AC3E}">
        <p14:creationId xmlns:p14="http://schemas.microsoft.com/office/powerpoint/2010/main" val="146877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Conditional prior and posterior </a:t>
            </a:r>
            <a:r>
              <a:rPr lang="en-US" dirty="0" err="1" smtClean="0"/>
              <a:t>pdfs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 = 12 hrs.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7" cy="4525962"/>
          </a:xfrm>
        </p:spPr>
      </p:pic>
      <p:sp>
        <p:nvSpPr>
          <p:cNvPr id="5" name="TextBox 4"/>
          <p:cNvSpPr txBox="1"/>
          <p:nvPr/>
        </p:nvSpPr>
        <p:spPr>
          <a:xfrm>
            <a:off x="2679505" y="6350717"/>
            <a:ext cx="6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*black line represents the mean simulated measurement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46588"/>
              </p:ext>
            </p:extLst>
          </p:nvPr>
        </p:nvGraphicFramePr>
        <p:xfrm>
          <a:off x="5559425" y="1903750"/>
          <a:ext cx="11636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4" imgW="622300" imgH="215900" progId="Equation.3">
                  <p:embed/>
                </p:oleObj>
              </mc:Choice>
              <mc:Fallback>
                <p:oleObj name="Equation" r:id="rId4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9425" y="1903750"/>
                        <a:ext cx="1163638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984879"/>
              </p:ext>
            </p:extLst>
          </p:nvPr>
        </p:nvGraphicFramePr>
        <p:xfrm>
          <a:off x="5230813" y="4136545"/>
          <a:ext cx="19685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6" imgW="1244600" imgH="215900" progId="Equation.3">
                  <p:embed/>
                </p:oleObj>
              </mc:Choice>
              <mc:Fallback>
                <p:oleObj name="Equation" r:id="rId6" imgW="1244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30813" y="4136545"/>
                        <a:ext cx="1968500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376729"/>
              </p:ext>
            </p:extLst>
          </p:nvPr>
        </p:nvGraphicFramePr>
        <p:xfrm>
          <a:off x="2567667" y="1903750"/>
          <a:ext cx="11636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8" imgW="622300" imgH="215900" progId="Equation.3">
                  <p:embed/>
                </p:oleObj>
              </mc:Choice>
              <mc:Fallback>
                <p:oleObj name="Equation" r:id="rId8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67667" y="1903750"/>
                        <a:ext cx="1163638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698707"/>
              </p:ext>
            </p:extLst>
          </p:nvPr>
        </p:nvGraphicFramePr>
        <p:xfrm>
          <a:off x="2254250" y="4195763"/>
          <a:ext cx="19685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10" imgW="1244600" imgH="215900" progId="Equation.3">
                  <p:embed/>
                </p:oleObj>
              </mc:Choice>
              <mc:Fallback>
                <p:oleObj name="Equation" r:id="rId10" imgW="1244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54250" y="4195763"/>
                        <a:ext cx="1968500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15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4281" y="383068"/>
            <a:ext cx="854963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Observable </a:t>
            </a:r>
            <a:r>
              <a:rPr lang="en-US" dirty="0" err="1" smtClean="0"/>
              <a:t>pdf</a:t>
            </a:r>
            <a:r>
              <a:rPr lang="en-US" dirty="0" smtClean="0"/>
              <a:t> and marginal posteriors</a:t>
            </a:r>
            <a:br>
              <a:rPr lang="en-US" dirty="0" smtClean="0"/>
            </a:br>
            <a:r>
              <a:rPr lang="en-US" dirty="0" smtClean="0"/>
              <a:t>t = 12 hrs.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801570"/>
            <a:ext cx="5857127" cy="4525962"/>
          </a:xfrm>
        </p:spPr>
      </p:pic>
      <p:sp>
        <p:nvSpPr>
          <p:cNvPr id="2" name="TextBox 1"/>
          <p:cNvSpPr txBox="1"/>
          <p:nvPr/>
        </p:nvSpPr>
        <p:spPr>
          <a:xfrm>
            <a:off x="7500564" y="2478329"/>
            <a:ext cx="114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pdf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28742" y="4814756"/>
            <a:ext cx="91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pdf</a:t>
            </a:r>
            <a:r>
              <a:rPr lang="en-US" dirty="0" smtClean="0"/>
              <a:t>(y)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281" y="4814756"/>
            <a:ext cx="91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df</a:t>
            </a:r>
            <a:r>
              <a:rPr lang="en-US" dirty="0" smtClean="0"/>
              <a:t>(x)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4281" y="2630729"/>
            <a:ext cx="109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t_obs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722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Axisymmetric Simplified </a:t>
            </a:r>
            <a:r>
              <a:rPr lang="en-US" dirty="0" err="1" smtClean="0"/>
              <a:t>Pseudoadiabatic</a:t>
            </a:r>
            <a:r>
              <a:rPr lang="en-US" dirty="0" smtClean="0"/>
              <a:t> Entropy Conserving Hurricane Model (ASPECH 2.0; Tang and Emanuel 2012)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Radial: </a:t>
            </a:r>
            <a:r>
              <a:rPr lang="en-US" dirty="0" smtClean="0"/>
              <a:t>4 to 10 </a:t>
            </a:r>
            <a:r>
              <a:rPr lang="en-US" dirty="0" smtClean="0"/>
              <a:t>km (grid stretching)</a:t>
            </a:r>
          </a:p>
          <a:p>
            <a:pPr lvl="1"/>
            <a:r>
              <a:rPr lang="en-US" dirty="0" smtClean="0"/>
              <a:t>Vertical: 0.5 to 0.8 km (grid stretching)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Initial conditions</a:t>
            </a:r>
          </a:p>
          <a:p>
            <a:pPr lvl="1"/>
            <a:r>
              <a:rPr lang="en-US" dirty="0" err="1" smtClean="0"/>
              <a:t>Vmax</a:t>
            </a:r>
            <a:r>
              <a:rPr lang="en-US" dirty="0" smtClean="0"/>
              <a:t> = 33 ms</a:t>
            </a:r>
            <a:r>
              <a:rPr lang="en-US" baseline="30000" dirty="0" smtClean="0"/>
              <a:t>-1</a:t>
            </a:r>
            <a:r>
              <a:rPr lang="en-US" dirty="0" smtClean="0"/>
              <a:t> (at the surface)</a:t>
            </a:r>
          </a:p>
          <a:p>
            <a:pPr lvl="1"/>
            <a:r>
              <a:rPr lang="en-US" dirty="0" smtClean="0"/>
              <a:t>RMW = 50 km</a:t>
            </a:r>
          </a:p>
          <a:p>
            <a:pPr lvl="1"/>
            <a:r>
              <a:rPr lang="en-US" dirty="0" smtClean="0"/>
              <a:t>SST = 29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RH = 75%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PBL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70% above the PBL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56" y="3801567"/>
            <a:ext cx="3567244" cy="26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1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‘True’ or ‘observed’ run (no perturbations)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71" r="-20871"/>
          <a:stretch>
            <a:fillRect/>
          </a:stretch>
        </p:blipFill>
        <p:spPr>
          <a:xfrm>
            <a:off x="457200" y="1600200"/>
            <a:ext cx="8229600" cy="48768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53" y="1877048"/>
            <a:ext cx="4895967" cy="42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8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smtClean="0"/>
              <a:t>parameterizations</a:t>
            </a:r>
            <a:endParaRPr lang="en-US" dirty="0"/>
          </a:p>
        </p:txBody>
      </p:sp>
      <p:pic>
        <p:nvPicPr>
          <p:cNvPr id="6" name="Content Placeholder 5" descr="Screen shot 2012-07-11 at 4.17.12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02" b="-17102"/>
          <a:stretch>
            <a:fillRect/>
          </a:stretch>
        </p:blipFill>
        <p:spPr/>
      </p:pic>
      <p:sp>
        <p:nvSpPr>
          <p:cNvPr id="7" name="Oval 6"/>
          <p:cNvSpPr/>
          <p:nvPr/>
        </p:nvSpPr>
        <p:spPr>
          <a:xfrm>
            <a:off x="4117951" y="2381331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57966" y="2832565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46890" y="3243461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7966" y="3704033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1608" y="4513504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01608" y="4924400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72354" y="5335296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97369" y="4513504"/>
            <a:ext cx="377849" cy="410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97369" y="4924400"/>
            <a:ext cx="377849" cy="410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80117" y="5335296"/>
            <a:ext cx="377849" cy="410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creen shot 2012-07-11 at 4.2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80" y="2292188"/>
            <a:ext cx="2287880" cy="2001896"/>
          </a:xfrm>
          <a:prstGeom prst="rect">
            <a:avLst/>
          </a:prstGeom>
          <a:ln w="12700" cmpd="sng"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603625" y="2504797"/>
            <a:ext cx="12605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Horizontal and vertical mixing </a:t>
            </a:r>
            <a:r>
              <a:rPr lang="en-US" dirty="0" smtClean="0"/>
              <a:t>length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Other studies:</a:t>
            </a:r>
          </a:p>
          <a:p>
            <a:pPr algn="ctr"/>
            <a:r>
              <a:rPr lang="en-US" dirty="0" smtClean="0"/>
              <a:t>Bryan and </a:t>
            </a:r>
            <a:r>
              <a:rPr lang="en-US" dirty="0" err="1" smtClean="0"/>
              <a:t>Rotunno</a:t>
            </a:r>
            <a:r>
              <a:rPr lang="en-US" dirty="0" smtClean="0"/>
              <a:t> 2009, Bryan 2012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0800000">
            <a:off x="7246101" y="3128220"/>
            <a:ext cx="532252" cy="2304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4180" y="4924400"/>
            <a:ext cx="228788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Kessler Microphysics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82782"/>
            <a:ext cx="30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Tang and Emanuel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9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6" name="Content Placeholder 5" descr="Screen shot 2012-07-11 at 4.17.12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02" b="-17102"/>
          <a:stretch>
            <a:fillRect/>
          </a:stretch>
        </p:blipFill>
        <p:spPr/>
      </p:pic>
      <p:sp>
        <p:nvSpPr>
          <p:cNvPr id="7" name="Oval 6"/>
          <p:cNvSpPr/>
          <p:nvPr/>
        </p:nvSpPr>
        <p:spPr>
          <a:xfrm>
            <a:off x="4117951" y="2381331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57966" y="2832565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46890" y="3243461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7966" y="3704033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1608" y="4513504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01608" y="4924400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72354" y="5335296"/>
            <a:ext cx="377849" cy="410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97369" y="4513504"/>
            <a:ext cx="377849" cy="410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88075" y="2381331"/>
            <a:ext cx="169947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Horizontal mixing length: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20 bins (750-1500m)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17151" y="4187841"/>
            <a:ext cx="2287880" cy="166199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Microphysics: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M</a:t>
            </a:r>
            <a:r>
              <a:rPr lang="en-US" baseline="-25000" dirty="0" err="1" smtClean="0"/>
              <a:t>qv</a:t>
            </a:r>
            <a:r>
              <a:rPr lang="en-US" dirty="0"/>
              <a:t> </a:t>
            </a:r>
            <a:r>
              <a:rPr lang="en-US" dirty="0" smtClean="0"/>
              <a:t>= E-C </a:t>
            </a:r>
            <a:r>
              <a:rPr lang="en-US" dirty="0" smtClean="0">
                <a:sym typeface="Wingdings"/>
              </a:rPr>
              <a:t> α</a:t>
            </a:r>
            <a:r>
              <a:rPr lang="en-US" dirty="0" err="1" smtClean="0">
                <a:sym typeface="Wingdings"/>
              </a:rPr>
              <a:t>M</a:t>
            </a:r>
            <a:r>
              <a:rPr lang="en-US" baseline="-25000" dirty="0" err="1" smtClean="0"/>
              <a:t>qv</a:t>
            </a:r>
            <a:endParaRPr lang="en-US" dirty="0" smtClean="0"/>
          </a:p>
          <a:p>
            <a:pPr algn="ctr"/>
            <a:endParaRPr lang="en-US" baseline="-25000" dirty="0"/>
          </a:p>
          <a:p>
            <a:pPr algn="ctr"/>
            <a:r>
              <a:rPr lang="en-US" dirty="0" smtClean="0"/>
              <a:t>20 bins</a:t>
            </a:r>
          </a:p>
          <a:p>
            <a:pPr algn="ctr"/>
            <a:r>
              <a:rPr lang="en-US" dirty="0" smtClean="0"/>
              <a:t>(0.5 – 1.5)</a:t>
            </a:r>
          </a:p>
        </p:txBody>
      </p:sp>
      <p:cxnSp>
        <p:nvCxnSpPr>
          <p:cNvPr id="4" name="Straight Connector 3"/>
          <p:cNvCxnSpPr>
            <a:stCxn id="18" idx="3"/>
          </p:cNvCxnSpPr>
          <p:nvPr/>
        </p:nvCxnSpPr>
        <p:spPr>
          <a:xfrm>
            <a:off x="6987547" y="3119995"/>
            <a:ext cx="7721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0" idx="3"/>
          </p:cNvCxnSpPr>
          <p:nvPr/>
        </p:nvCxnSpPr>
        <p:spPr>
          <a:xfrm>
            <a:off x="7305031" y="5018838"/>
            <a:ext cx="454688" cy="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59719" y="3119995"/>
            <a:ext cx="0" cy="1899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46930" y="3750503"/>
            <a:ext cx="8363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400 runs!</a:t>
            </a:r>
            <a:endParaRPr lang="en-US" dirty="0"/>
          </a:p>
        </p:txBody>
      </p:sp>
      <p:cxnSp>
        <p:nvCxnSpPr>
          <p:cNvPr id="22" name="Straight Connector 21"/>
          <p:cNvCxnSpPr>
            <a:stCxn id="19" idx="1"/>
          </p:cNvCxnSpPr>
          <p:nvPr/>
        </p:nvCxnSpPr>
        <p:spPr>
          <a:xfrm flipH="1">
            <a:off x="7744232" y="4073669"/>
            <a:ext cx="402698" cy="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6382782"/>
            <a:ext cx="30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Tang and Emanuel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Forward model observations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71" r="-208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83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95624" y="4833804"/>
            <a:ext cx="2264014" cy="15921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Assume each parameter (thus each measurement) is normally distributed</a:t>
            </a:r>
          </a:p>
          <a:p>
            <a:pPr algn="ctr"/>
            <a:endParaRPr lang="en-US" dirty="0">
              <a:latin typeface="Arial Narrow"/>
              <a:cs typeface="Arial Narrow"/>
            </a:endParaRPr>
          </a:p>
          <a:p>
            <a:pPr algn="ctr"/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34714" y="4179243"/>
            <a:ext cx="2183179" cy="11171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Integrate over observable</a:t>
            </a:r>
          </a:p>
          <a:p>
            <a:pPr algn="ctr"/>
            <a:endParaRPr lang="en-US" dirty="0">
              <a:latin typeface="Arial Narrow"/>
              <a:cs typeface="Arial Narrow"/>
            </a:endParaRPr>
          </a:p>
          <a:p>
            <a:pPr algn="ctr"/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727" y="580859"/>
            <a:ext cx="1270053" cy="991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Select observable</a:t>
            </a:r>
          </a:p>
          <a:p>
            <a:pPr algn="ctr"/>
            <a:r>
              <a:rPr lang="en-US" dirty="0" smtClean="0">
                <a:latin typeface="Arial Narrow"/>
                <a:cs typeface="Arial Narrow"/>
              </a:rPr>
              <a:t>(e.g. max </a:t>
            </a:r>
            <a:r>
              <a:rPr lang="en-US" dirty="0" err="1" smtClean="0">
                <a:latin typeface="Arial Narrow"/>
                <a:cs typeface="Arial Narrow"/>
              </a:rPr>
              <a:t>Vt</a:t>
            </a:r>
            <a:r>
              <a:rPr lang="en-US" dirty="0" smtClean="0">
                <a:latin typeface="Arial Narrow"/>
                <a:cs typeface="Arial Narrow"/>
              </a:rPr>
              <a:t>)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1186457" y="1566576"/>
            <a:ext cx="255376" cy="38723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727" y="1954719"/>
            <a:ext cx="1270053" cy="991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Select fixed variable </a:t>
            </a:r>
            <a:endParaRPr lang="en-US" dirty="0" smtClean="0">
              <a:latin typeface="Arial Narrow"/>
              <a:cs typeface="Arial Narrow"/>
            </a:endParaRPr>
          </a:p>
          <a:p>
            <a:pPr algn="ctr"/>
            <a:r>
              <a:rPr lang="en-US" dirty="0" smtClean="0">
                <a:latin typeface="Arial Narrow"/>
                <a:cs typeface="Arial Narrow"/>
              </a:rPr>
              <a:t>(</a:t>
            </a:r>
            <a:r>
              <a:rPr lang="en-US" dirty="0" smtClean="0">
                <a:latin typeface="Arial Narrow"/>
                <a:cs typeface="Arial Narrow"/>
              </a:rPr>
              <a:t>e.g. time)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285" y="3377417"/>
            <a:ext cx="2264014" cy="10130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Assume ‘observed’ value is normally distributed</a:t>
            </a:r>
          </a:p>
          <a:p>
            <a:pPr algn="ctr"/>
            <a:endParaRPr lang="en-US" dirty="0">
              <a:latin typeface="Arial Narrow"/>
              <a:cs typeface="Arial Narrow"/>
            </a:endParaRPr>
          </a:p>
          <a:p>
            <a:pPr algn="ctr"/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47253" y="4148142"/>
            <a:ext cx="2111004" cy="12442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Calculate convolution of </a:t>
            </a:r>
            <a:r>
              <a:rPr lang="en-US" dirty="0" err="1" smtClean="0">
                <a:latin typeface="Arial Narrow"/>
                <a:cs typeface="Arial Narrow"/>
              </a:rPr>
              <a:t>obs</a:t>
            </a:r>
            <a:r>
              <a:rPr lang="en-US" dirty="0" smtClean="0">
                <a:latin typeface="Arial Narrow"/>
                <a:cs typeface="Arial Narrow"/>
              </a:rPr>
              <a:t> and </a:t>
            </a:r>
            <a:r>
              <a:rPr lang="en-US" dirty="0" err="1" smtClean="0">
                <a:latin typeface="Arial Narrow"/>
                <a:cs typeface="Arial Narrow"/>
              </a:rPr>
              <a:t>fwd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obs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pdfs</a:t>
            </a:r>
            <a:endParaRPr lang="en-US" dirty="0" smtClean="0">
              <a:latin typeface="Arial Narrow"/>
              <a:cs typeface="Arial Narrow"/>
            </a:endParaRPr>
          </a:p>
          <a:p>
            <a:pPr algn="ctr"/>
            <a:endParaRPr lang="en-US" dirty="0" smtClean="0">
              <a:latin typeface="Arial Narrow"/>
              <a:cs typeface="Arial Narrow"/>
            </a:endParaRPr>
          </a:p>
          <a:p>
            <a:pPr algn="ctr"/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7" name="Right Arrow 36"/>
          <p:cNvSpPr/>
          <p:nvPr/>
        </p:nvSpPr>
        <p:spPr>
          <a:xfrm rot="19297036">
            <a:off x="2692153" y="5128010"/>
            <a:ext cx="681492" cy="3872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39" name="7-Point Star 38"/>
          <p:cNvSpPr/>
          <p:nvPr/>
        </p:nvSpPr>
        <p:spPr>
          <a:xfrm rot="20299471">
            <a:off x="176644" y="404344"/>
            <a:ext cx="867355" cy="580429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Start</a:t>
            </a:r>
            <a:endParaRPr lang="en-US" sz="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27171"/>
              </p:ext>
            </p:extLst>
          </p:nvPr>
        </p:nvGraphicFramePr>
        <p:xfrm>
          <a:off x="295624" y="3942418"/>
          <a:ext cx="2188675" cy="28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1638300" imgH="215900" progId="Equation.3">
                  <p:embed/>
                </p:oleObj>
              </mc:Choice>
              <mc:Fallback>
                <p:oleObj name="Equation" r:id="rId3" imgW="1638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624" y="3942418"/>
                        <a:ext cx="2188675" cy="288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72874"/>
              </p:ext>
            </p:extLst>
          </p:nvPr>
        </p:nvGraphicFramePr>
        <p:xfrm>
          <a:off x="408335" y="5884863"/>
          <a:ext cx="2164320" cy="54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5" imgW="1981200" imgH="495300" progId="Equation.3">
                  <p:embed/>
                </p:oleObj>
              </mc:Choice>
              <mc:Fallback>
                <p:oleObj name="Equation" r:id="rId5" imgW="1981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335" y="5884863"/>
                        <a:ext cx="2164320" cy="54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811994"/>
              </p:ext>
            </p:extLst>
          </p:nvPr>
        </p:nvGraphicFramePr>
        <p:xfrm>
          <a:off x="6662774" y="4827223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7" imgW="1968500" imgH="457200" progId="Equation.3">
                  <p:embed/>
                </p:oleObj>
              </mc:Choice>
              <mc:Fallback>
                <p:oleObj name="Equation" r:id="rId7" imgW="1968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62774" y="4827223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ight Arrow 46"/>
          <p:cNvSpPr/>
          <p:nvPr/>
        </p:nvSpPr>
        <p:spPr>
          <a:xfrm rot="5400000">
            <a:off x="1185065" y="2979727"/>
            <a:ext cx="255376" cy="38723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48" name="Right Arrow 47"/>
          <p:cNvSpPr/>
          <p:nvPr/>
        </p:nvSpPr>
        <p:spPr>
          <a:xfrm rot="5400000">
            <a:off x="1185063" y="4445941"/>
            <a:ext cx="255376" cy="38723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52" name="Right Arrow 51"/>
          <p:cNvSpPr/>
          <p:nvPr/>
        </p:nvSpPr>
        <p:spPr>
          <a:xfrm rot="1809570">
            <a:off x="2599779" y="3943793"/>
            <a:ext cx="681492" cy="3872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5853222" y="4532234"/>
            <a:ext cx="681492" cy="3872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/>
              <a:cs typeface="Arial Narrow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926767"/>
              </p:ext>
            </p:extLst>
          </p:nvPr>
        </p:nvGraphicFramePr>
        <p:xfrm>
          <a:off x="3675457" y="4827223"/>
          <a:ext cx="1627221" cy="54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9" imgW="1371600" imgH="457200" progId="Equation.3">
                  <p:embed/>
                </p:oleObj>
              </mc:Choice>
              <mc:Fallback>
                <p:oleObj name="Equation" r:id="rId9" imgW="137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75457" y="4827223"/>
                        <a:ext cx="1627221" cy="542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75457" y="1076891"/>
            <a:ext cx="4781243" cy="1869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Inverse problem solution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(“brute force” method)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49838" y="6353122"/>
            <a:ext cx="327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Vukicevic</a:t>
            </a:r>
            <a:r>
              <a:rPr lang="en-US" dirty="0" smtClean="0"/>
              <a:t> and </a:t>
            </a:r>
            <a:r>
              <a:rPr lang="en-US" dirty="0" err="1" smtClean="0"/>
              <a:t>Posselt</a:t>
            </a:r>
            <a:r>
              <a:rPr lang="en-US" dirty="0" smtClean="0"/>
              <a:t>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3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6" grpId="0" animBg="1"/>
      <p:bldP spid="8" grpId="0" animBg="1"/>
      <p:bldP spid="9" grpId="0" animBg="1"/>
      <p:bldP spid="11" grpId="0" animBg="1"/>
      <p:bldP spid="36" grpId="0" animBg="1"/>
      <p:bldP spid="37" grpId="0" animBg="1"/>
      <p:bldP spid="39" grpId="0" animBg="1"/>
      <p:bldP spid="47" grpId="0" animBg="1"/>
      <p:bldP spid="48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tangential wind speed at fixed time</a:t>
            </a:r>
          </a:p>
          <a:p>
            <a:r>
              <a:rPr lang="en-US" dirty="0" smtClean="0"/>
              <a:t>Maximum change in tangential wind speed in 24 </a:t>
            </a:r>
            <a:r>
              <a:rPr lang="en-US" dirty="0" err="1" smtClean="0"/>
              <a:t>hrs</a:t>
            </a:r>
            <a:r>
              <a:rPr lang="en-US" dirty="0" smtClean="0"/>
              <a:t> (simulating RI)</a:t>
            </a:r>
          </a:p>
          <a:p>
            <a:r>
              <a:rPr lang="en-US" dirty="0" smtClean="0"/>
              <a:t>Onset time for RI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RMW?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Precipitation efficiency?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Maximum vertical wind?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Something about the secondary circulation?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4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Preliminary results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pPr algn="ctr"/>
            <a:r>
              <a:rPr lang="en-US" dirty="0" smtClean="0"/>
              <a:t>Observable: maximum tangential wind speed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5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298</TotalTime>
  <Words>322</Words>
  <Application>Microsoft Macintosh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Clarity</vt:lpstr>
      <vt:lpstr>Equation</vt:lpstr>
      <vt:lpstr>Microsoft Equation</vt:lpstr>
      <vt:lpstr>Sensitivity of Hurricane Intensity Forecast to Parameterizations in an Axisymmetric Model</vt:lpstr>
      <vt:lpstr>Model setup</vt:lpstr>
      <vt:lpstr>‘True’ or ‘observed’ run (no perturbations)</vt:lpstr>
      <vt:lpstr>Model parameterizations</vt:lpstr>
      <vt:lpstr>Experiments</vt:lpstr>
      <vt:lpstr>Forward model observations</vt:lpstr>
      <vt:lpstr>Inverse problem solution  (“brute force” method)</vt:lpstr>
      <vt:lpstr>Observables</vt:lpstr>
      <vt:lpstr>Preliminary results</vt:lpstr>
      <vt:lpstr>Maximum Vt</vt:lpstr>
      <vt:lpstr>Conditional prior and posterior pdfs t = 12 hrs.</vt:lpstr>
      <vt:lpstr>Observable pdf and marginal posteriors t = 12 hrs.</vt:lpstr>
    </vt:vector>
  </TitlesOfParts>
  <Company>AOML/HRD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</dc:title>
  <dc:creator>Joe Griffin</dc:creator>
  <cp:lastModifiedBy>Rosimar Rios-Berrios</cp:lastModifiedBy>
  <cp:revision>25</cp:revision>
  <dcterms:created xsi:type="dcterms:W3CDTF">2012-07-11T19:19:19Z</dcterms:created>
  <dcterms:modified xsi:type="dcterms:W3CDTF">2012-07-12T03:55:58Z</dcterms:modified>
</cp:coreProperties>
</file>