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I:\FINAL_Parabol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I:\FINAL_Parabol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I:\FINAL_Parabol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I:\FINAL_Parabol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039628243190912"/>
          <c:y val="3.8073541778151539E-2"/>
          <c:w val="0.78794199905339735"/>
          <c:h val="0.85660208592347031"/>
        </c:manualLayout>
      </c:layout>
      <c:scatterChart>
        <c:scatterStyle val="smoothMarker"/>
        <c:ser>
          <c:idx val="3"/>
          <c:order val="0"/>
          <c:tx>
            <c:v>18K 6000-14000m</c:v>
          </c:tx>
          <c:marker>
            <c:symbol val="none"/>
          </c:marker>
          <c:xVal>
            <c:numRef>
              <c:f>Sheet1!$N$16:$N$32</c:f>
              <c:numCache>
                <c:formatCode>General</c:formatCode>
                <c:ptCount val="17"/>
                <c:pt idx="0">
                  <c:v>0</c:v>
                </c:pt>
                <c:pt idx="1">
                  <c:v>4.21875</c:v>
                </c:pt>
                <c:pt idx="2">
                  <c:v>7.875</c:v>
                </c:pt>
                <c:pt idx="3">
                  <c:v>10.96875</c:v>
                </c:pt>
                <c:pt idx="4">
                  <c:v>13.5</c:v>
                </c:pt>
                <c:pt idx="5">
                  <c:v>15.46875</c:v>
                </c:pt>
                <c:pt idx="6">
                  <c:v>16.875</c:v>
                </c:pt>
                <c:pt idx="7">
                  <c:v>17.71875</c:v>
                </c:pt>
                <c:pt idx="8">
                  <c:v>18</c:v>
                </c:pt>
                <c:pt idx="9">
                  <c:v>17.71875</c:v>
                </c:pt>
                <c:pt idx="10">
                  <c:v>16.875</c:v>
                </c:pt>
                <c:pt idx="11">
                  <c:v>15.46875</c:v>
                </c:pt>
                <c:pt idx="12">
                  <c:v>13.5</c:v>
                </c:pt>
                <c:pt idx="13">
                  <c:v>10.96875</c:v>
                </c:pt>
                <c:pt idx="14">
                  <c:v>7.875</c:v>
                </c:pt>
                <c:pt idx="15">
                  <c:v>4.21875</c:v>
                </c:pt>
                <c:pt idx="16">
                  <c:v>0</c:v>
                </c:pt>
              </c:numCache>
            </c:numRef>
          </c:xVal>
          <c:yVal>
            <c:numRef>
              <c:f>Sheet1!$M$16:$M$32</c:f>
              <c:numCache>
                <c:formatCode>General</c:formatCode>
                <c:ptCount val="17"/>
                <c:pt idx="0">
                  <c:v>14000</c:v>
                </c:pt>
                <c:pt idx="1">
                  <c:v>13500</c:v>
                </c:pt>
                <c:pt idx="2">
                  <c:v>13000</c:v>
                </c:pt>
                <c:pt idx="3">
                  <c:v>12500</c:v>
                </c:pt>
                <c:pt idx="4">
                  <c:v>12000</c:v>
                </c:pt>
                <c:pt idx="5">
                  <c:v>11500</c:v>
                </c:pt>
                <c:pt idx="6">
                  <c:v>11000</c:v>
                </c:pt>
                <c:pt idx="7">
                  <c:v>10500</c:v>
                </c:pt>
                <c:pt idx="8">
                  <c:v>10000</c:v>
                </c:pt>
                <c:pt idx="9">
                  <c:v>9500</c:v>
                </c:pt>
                <c:pt idx="10">
                  <c:v>9000</c:v>
                </c:pt>
                <c:pt idx="11">
                  <c:v>8500</c:v>
                </c:pt>
                <c:pt idx="12">
                  <c:v>8000</c:v>
                </c:pt>
                <c:pt idx="13">
                  <c:v>7500</c:v>
                </c:pt>
                <c:pt idx="14">
                  <c:v>7000</c:v>
                </c:pt>
                <c:pt idx="15">
                  <c:v>6500</c:v>
                </c:pt>
                <c:pt idx="16">
                  <c:v>6000</c:v>
                </c:pt>
              </c:numCache>
            </c:numRef>
          </c:yVal>
          <c:smooth val="1"/>
        </c:ser>
        <c:ser>
          <c:idx val="4"/>
          <c:order val="1"/>
          <c:tx>
            <c:v>16K 6000-14000m</c:v>
          </c:tx>
          <c:marker>
            <c:symbol val="none"/>
          </c:marker>
          <c:xVal>
            <c:numRef>
              <c:f>Sheet1!$P$16:$P$32</c:f>
              <c:numCache>
                <c:formatCode>General</c:formatCode>
                <c:ptCount val="17"/>
                <c:pt idx="0">
                  <c:v>0</c:v>
                </c:pt>
                <c:pt idx="1">
                  <c:v>3.75</c:v>
                </c:pt>
                <c:pt idx="2">
                  <c:v>7</c:v>
                </c:pt>
                <c:pt idx="3">
                  <c:v>9.75</c:v>
                </c:pt>
                <c:pt idx="4">
                  <c:v>12</c:v>
                </c:pt>
                <c:pt idx="5">
                  <c:v>13.75</c:v>
                </c:pt>
                <c:pt idx="6">
                  <c:v>15</c:v>
                </c:pt>
                <c:pt idx="7">
                  <c:v>15.75</c:v>
                </c:pt>
                <c:pt idx="8">
                  <c:v>16</c:v>
                </c:pt>
                <c:pt idx="9">
                  <c:v>15.75</c:v>
                </c:pt>
                <c:pt idx="10">
                  <c:v>15</c:v>
                </c:pt>
                <c:pt idx="11">
                  <c:v>13.75</c:v>
                </c:pt>
                <c:pt idx="12">
                  <c:v>12</c:v>
                </c:pt>
                <c:pt idx="13">
                  <c:v>9.75</c:v>
                </c:pt>
                <c:pt idx="14">
                  <c:v>7</c:v>
                </c:pt>
                <c:pt idx="15">
                  <c:v>3.75</c:v>
                </c:pt>
                <c:pt idx="16">
                  <c:v>0</c:v>
                </c:pt>
              </c:numCache>
            </c:numRef>
          </c:xVal>
          <c:yVal>
            <c:numRef>
              <c:f>Sheet1!$O$16:$O$32</c:f>
              <c:numCache>
                <c:formatCode>General</c:formatCode>
                <c:ptCount val="17"/>
                <c:pt idx="0">
                  <c:v>14000</c:v>
                </c:pt>
                <c:pt idx="1">
                  <c:v>13500</c:v>
                </c:pt>
                <c:pt idx="2">
                  <c:v>13000</c:v>
                </c:pt>
                <c:pt idx="3">
                  <c:v>12500</c:v>
                </c:pt>
                <c:pt idx="4">
                  <c:v>12000</c:v>
                </c:pt>
                <c:pt idx="5">
                  <c:v>11500</c:v>
                </c:pt>
                <c:pt idx="6">
                  <c:v>11000</c:v>
                </c:pt>
                <c:pt idx="7">
                  <c:v>10500</c:v>
                </c:pt>
                <c:pt idx="8">
                  <c:v>10000</c:v>
                </c:pt>
                <c:pt idx="9">
                  <c:v>9500</c:v>
                </c:pt>
                <c:pt idx="10">
                  <c:v>9000</c:v>
                </c:pt>
                <c:pt idx="11">
                  <c:v>8500</c:v>
                </c:pt>
                <c:pt idx="12">
                  <c:v>8000</c:v>
                </c:pt>
                <c:pt idx="13">
                  <c:v>7500</c:v>
                </c:pt>
                <c:pt idx="14">
                  <c:v>7000</c:v>
                </c:pt>
                <c:pt idx="15">
                  <c:v>6500</c:v>
                </c:pt>
                <c:pt idx="16">
                  <c:v>6000</c:v>
                </c:pt>
              </c:numCache>
            </c:numRef>
          </c:yVal>
          <c:smooth val="1"/>
        </c:ser>
        <c:ser>
          <c:idx val="5"/>
          <c:order val="2"/>
          <c:tx>
            <c:v>14K 6000-14000m</c:v>
          </c:tx>
          <c:marker>
            <c:symbol val="none"/>
          </c:marker>
          <c:xVal>
            <c:numRef>
              <c:f>Sheet1!$R$16:$R$32</c:f>
              <c:numCache>
                <c:formatCode>General</c:formatCode>
                <c:ptCount val="17"/>
                <c:pt idx="0">
                  <c:v>0</c:v>
                </c:pt>
                <c:pt idx="1">
                  <c:v>3.281250000000028</c:v>
                </c:pt>
                <c:pt idx="2">
                  <c:v>6.1250000000000275</c:v>
                </c:pt>
                <c:pt idx="3">
                  <c:v>8.5312500000000036</c:v>
                </c:pt>
                <c:pt idx="4">
                  <c:v>10.50000000000003</c:v>
                </c:pt>
                <c:pt idx="5">
                  <c:v>12.031250000000018</c:v>
                </c:pt>
                <c:pt idx="6">
                  <c:v>13.12500000000003</c:v>
                </c:pt>
                <c:pt idx="7">
                  <c:v>13.781250000000018</c:v>
                </c:pt>
                <c:pt idx="8">
                  <c:v>14.00000000000003</c:v>
                </c:pt>
                <c:pt idx="9">
                  <c:v>13.781250000000018</c:v>
                </c:pt>
                <c:pt idx="10">
                  <c:v>13.12500000000003</c:v>
                </c:pt>
                <c:pt idx="11">
                  <c:v>12.031249999999998</c:v>
                </c:pt>
                <c:pt idx="12">
                  <c:v>10.5</c:v>
                </c:pt>
                <c:pt idx="13">
                  <c:v>8.53125</c:v>
                </c:pt>
                <c:pt idx="14">
                  <c:v>6.1249999999999902</c:v>
                </c:pt>
                <c:pt idx="15">
                  <c:v>3.2812500000000142</c:v>
                </c:pt>
                <c:pt idx="16">
                  <c:v>0</c:v>
                </c:pt>
              </c:numCache>
            </c:numRef>
          </c:xVal>
          <c:yVal>
            <c:numRef>
              <c:f>Sheet1!$Q$16:$Q$32</c:f>
              <c:numCache>
                <c:formatCode>General</c:formatCode>
                <c:ptCount val="17"/>
                <c:pt idx="0">
                  <c:v>14000</c:v>
                </c:pt>
                <c:pt idx="1">
                  <c:v>13500</c:v>
                </c:pt>
                <c:pt idx="2">
                  <c:v>13000</c:v>
                </c:pt>
                <c:pt idx="3">
                  <c:v>12500</c:v>
                </c:pt>
                <c:pt idx="4">
                  <c:v>12000</c:v>
                </c:pt>
                <c:pt idx="5">
                  <c:v>11500</c:v>
                </c:pt>
                <c:pt idx="6">
                  <c:v>11000</c:v>
                </c:pt>
                <c:pt idx="7">
                  <c:v>10500</c:v>
                </c:pt>
                <c:pt idx="8">
                  <c:v>10000</c:v>
                </c:pt>
                <c:pt idx="9">
                  <c:v>9500</c:v>
                </c:pt>
                <c:pt idx="10">
                  <c:v>9000</c:v>
                </c:pt>
                <c:pt idx="11">
                  <c:v>8500</c:v>
                </c:pt>
                <c:pt idx="12">
                  <c:v>8000</c:v>
                </c:pt>
                <c:pt idx="13">
                  <c:v>7500</c:v>
                </c:pt>
                <c:pt idx="14">
                  <c:v>7000</c:v>
                </c:pt>
                <c:pt idx="15">
                  <c:v>6500</c:v>
                </c:pt>
                <c:pt idx="16">
                  <c:v>6000</c:v>
                </c:pt>
              </c:numCache>
            </c:numRef>
          </c:yVal>
          <c:smooth val="1"/>
        </c:ser>
        <c:ser>
          <c:idx val="0"/>
          <c:order val="3"/>
          <c:tx>
            <c:v>12K 6000-14000m</c:v>
          </c:tx>
          <c:marker>
            <c:symbol val="none"/>
          </c:marker>
          <c:xVal>
            <c:numRef>
              <c:f>Sheet1!$T$16:$T$32</c:f>
              <c:numCache>
                <c:formatCode>General</c:formatCode>
                <c:ptCount val="17"/>
                <c:pt idx="0">
                  <c:v>0</c:v>
                </c:pt>
                <c:pt idx="1">
                  <c:v>2.8124999999999853</c:v>
                </c:pt>
                <c:pt idx="2">
                  <c:v>5.25</c:v>
                </c:pt>
                <c:pt idx="3">
                  <c:v>7.3124999999999956</c:v>
                </c:pt>
                <c:pt idx="4">
                  <c:v>9</c:v>
                </c:pt>
                <c:pt idx="5">
                  <c:v>10.312500000000048</c:v>
                </c:pt>
                <c:pt idx="6">
                  <c:v>11.25</c:v>
                </c:pt>
                <c:pt idx="7">
                  <c:v>11.812500000000048</c:v>
                </c:pt>
                <c:pt idx="8">
                  <c:v>12</c:v>
                </c:pt>
                <c:pt idx="9">
                  <c:v>11.812500000000048</c:v>
                </c:pt>
                <c:pt idx="10">
                  <c:v>11.25</c:v>
                </c:pt>
                <c:pt idx="11">
                  <c:v>10.312500000000048</c:v>
                </c:pt>
                <c:pt idx="12">
                  <c:v>9</c:v>
                </c:pt>
                <c:pt idx="13">
                  <c:v>7.3124999999999956</c:v>
                </c:pt>
                <c:pt idx="14">
                  <c:v>5.25</c:v>
                </c:pt>
                <c:pt idx="15">
                  <c:v>2.8124999999999853</c:v>
                </c:pt>
                <c:pt idx="16">
                  <c:v>0</c:v>
                </c:pt>
              </c:numCache>
            </c:numRef>
          </c:xVal>
          <c:yVal>
            <c:numRef>
              <c:f>Sheet1!$S$16:$S$32</c:f>
              <c:numCache>
                <c:formatCode>General</c:formatCode>
                <c:ptCount val="17"/>
                <c:pt idx="0">
                  <c:v>14000</c:v>
                </c:pt>
                <c:pt idx="1">
                  <c:v>13500</c:v>
                </c:pt>
                <c:pt idx="2">
                  <c:v>13000</c:v>
                </c:pt>
                <c:pt idx="3">
                  <c:v>12500</c:v>
                </c:pt>
                <c:pt idx="4">
                  <c:v>12000</c:v>
                </c:pt>
                <c:pt idx="5">
                  <c:v>11500</c:v>
                </c:pt>
                <c:pt idx="6">
                  <c:v>11000</c:v>
                </c:pt>
                <c:pt idx="7">
                  <c:v>10500</c:v>
                </c:pt>
                <c:pt idx="8">
                  <c:v>10000</c:v>
                </c:pt>
                <c:pt idx="9">
                  <c:v>9500</c:v>
                </c:pt>
                <c:pt idx="10">
                  <c:v>9000</c:v>
                </c:pt>
                <c:pt idx="11">
                  <c:v>8500</c:v>
                </c:pt>
                <c:pt idx="12">
                  <c:v>8000</c:v>
                </c:pt>
                <c:pt idx="13">
                  <c:v>7500</c:v>
                </c:pt>
                <c:pt idx="14">
                  <c:v>7000</c:v>
                </c:pt>
                <c:pt idx="15">
                  <c:v>6500</c:v>
                </c:pt>
                <c:pt idx="16">
                  <c:v>6000</c:v>
                </c:pt>
              </c:numCache>
            </c:numRef>
          </c:yVal>
          <c:smooth val="1"/>
        </c:ser>
        <c:ser>
          <c:idx val="1"/>
          <c:order val="4"/>
          <c:tx>
            <c:v>10K 6000-14000m</c:v>
          </c:tx>
          <c:marker>
            <c:symbol val="none"/>
          </c:marker>
          <c:xVal>
            <c:numRef>
              <c:f>Sheet1!$V$16:$V$32</c:f>
              <c:numCache>
                <c:formatCode>General</c:formatCode>
                <c:ptCount val="17"/>
                <c:pt idx="0">
                  <c:v>0</c:v>
                </c:pt>
                <c:pt idx="1">
                  <c:v>2.3437499999999827</c:v>
                </c:pt>
                <c:pt idx="2">
                  <c:v>4.3749999999999858</c:v>
                </c:pt>
                <c:pt idx="3">
                  <c:v>6.0937499999999902</c:v>
                </c:pt>
                <c:pt idx="4">
                  <c:v>7.4999999999999902</c:v>
                </c:pt>
                <c:pt idx="5">
                  <c:v>8.59375</c:v>
                </c:pt>
                <c:pt idx="6">
                  <c:v>9.3750000000000266</c:v>
                </c:pt>
                <c:pt idx="7">
                  <c:v>9.84375</c:v>
                </c:pt>
                <c:pt idx="8">
                  <c:v>10</c:v>
                </c:pt>
                <c:pt idx="9">
                  <c:v>9.8437500000000018</c:v>
                </c:pt>
                <c:pt idx="10">
                  <c:v>9.3750000000000266</c:v>
                </c:pt>
                <c:pt idx="11">
                  <c:v>8.5937500000000018</c:v>
                </c:pt>
                <c:pt idx="12">
                  <c:v>7.5</c:v>
                </c:pt>
                <c:pt idx="13">
                  <c:v>6.09375</c:v>
                </c:pt>
                <c:pt idx="14">
                  <c:v>4.375</c:v>
                </c:pt>
                <c:pt idx="15">
                  <c:v>2.34375</c:v>
                </c:pt>
                <c:pt idx="16">
                  <c:v>0</c:v>
                </c:pt>
              </c:numCache>
            </c:numRef>
          </c:xVal>
          <c:yVal>
            <c:numRef>
              <c:f>Sheet1!$U$16:$U$32</c:f>
              <c:numCache>
                <c:formatCode>General</c:formatCode>
                <c:ptCount val="17"/>
                <c:pt idx="0">
                  <c:v>14000</c:v>
                </c:pt>
                <c:pt idx="1">
                  <c:v>13500</c:v>
                </c:pt>
                <c:pt idx="2">
                  <c:v>13000</c:v>
                </c:pt>
                <c:pt idx="3">
                  <c:v>12500</c:v>
                </c:pt>
                <c:pt idx="4">
                  <c:v>12000</c:v>
                </c:pt>
                <c:pt idx="5">
                  <c:v>11500</c:v>
                </c:pt>
                <c:pt idx="6">
                  <c:v>11000</c:v>
                </c:pt>
                <c:pt idx="7">
                  <c:v>10500</c:v>
                </c:pt>
                <c:pt idx="8">
                  <c:v>10000</c:v>
                </c:pt>
                <c:pt idx="9">
                  <c:v>9500</c:v>
                </c:pt>
                <c:pt idx="10">
                  <c:v>9000</c:v>
                </c:pt>
                <c:pt idx="11">
                  <c:v>8500</c:v>
                </c:pt>
                <c:pt idx="12">
                  <c:v>8000</c:v>
                </c:pt>
                <c:pt idx="13">
                  <c:v>7500</c:v>
                </c:pt>
                <c:pt idx="14">
                  <c:v>7000</c:v>
                </c:pt>
                <c:pt idx="15">
                  <c:v>6500</c:v>
                </c:pt>
                <c:pt idx="16">
                  <c:v>6000</c:v>
                </c:pt>
              </c:numCache>
            </c:numRef>
          </c:yVal>
          <c:smooth val="1"/>
        </c:ser>
        <c:ser>
          <c:idx val="2"/>
          <c:order val="5"/>
          <c:tx>
            <c:v>8K 6000-14000m</c:v>
          </c:tx>
          <c:marker>
            <c:symbol val="none"/>
          </c:marker>
          <c:xVal>
            <c:numRef>
              <c:f>Sheet1!$X$16:$X$32</c:f>
              <c:numCache>
                <c:formatCode>General</c:formatCode>
                <c:ptCount val="17"/>
                <c:pt idx="0">
                  <c:v>0</c:v>
                </c:pt>
                <c:pt idx="1">
                  <c:v>1.875</c:v>
                </c:pt>
                <c:pt idx="2">
                  <c:v>3.5</c:v>
                </c:pt>
                <c:pt idx="3">
                  <c:v>4.875</c:v>
                </c:pt>
                <c:pt idx="4">
                  <c:v>6</c:v>
                </c:pt>
                <c:pt idx="5">
                  <c:v>6.875</c:v>
                </c:pt>
                <c:pt idx="6">
                  <c:v>7.5</c:v>
                </c:pt>
                <c:pt idx="7">
                  <c:v>7.875</c:v>
                </c:pt>
                <c:pt idx="8">
                  <c:v>8</c:v>
                </c:pt>
                <c:pt idx="9">
                  <c:v>7.875</c:v>
                </c:pt>
                <c:pt idx="10">
                  <c:v>7.5</c:v>
                </c:pt>
                <c:pt idx="11">
                  <c:v>6.875</c:v>
                </c:pt>
                <c:pt idx="12">
                  <c:v>6</c:v>
                </c:pt>
                <c:pt idx="13">
                  <c:v>4.875</c:v>
                </c:pt>
                <c:pt idx="14">
                  <c:v>3.5</c:v>
                </c:pt>
                <c:pt idx="15">
                  <c:v>1.875</c:v>
                </c:pt>
                <c:pt idx="16">
                  <c:v>0</c:v>
                </c:pt>
              </c:numCache>
            </c:numRef>
          </c:xVal>
          <c:yVal>
            <c:numRef>
              <c:f>Sheet1!$W$16:$W$32</c:f>
              <c:numCache>
                <c:formatCode>General</c:formatCode>
                <c:ptCount val="17"/>
                <c:pt idx="0">
                  <c:v>14000</c:v>
                </c:pt>
                <c:pt idx="1">
                  <c:v>13500</c:v>
                </c:pt>
                <c:pt idx="2">
                  <c:v>13000</c:v>
                </c:pt>
                <c:pt idx="3">
                  <c:v>12500</c:v>
                </c:pt>
                <c:pt idx="4">
                  <c:v>12000</c:v>
                </c:pt>
                <c:pt idx="5">
                  <c:v>11500</c:v>
                </c:pt>
                <c:pt idx="6">
                  <c:v>11000</c:v>
                </c:pt>
                <c:pt idx="7">
                  <c:v>10500</c:v>
                </c:pt>
                <c:pt idx="8">
                  <c:v>10000</c:v>
                </c:pt>
                <c:pt idx="9">
                  <c:v>9500</c:v>
                </c:pt>
                <c:pt idx="10">
                  <c:v>9000</c:v>
                </c:pt>
                <c:pt idx="11">
                  <c:v>8500</c:v>
                </c:pt>
                <c:pt idx="12">
                  <c:v>8000</c:v>
                </c:pt>
                <c:pt idx="13">
                  <c:v>7500</c:v>
                </c:pt>
                <c:pt idx="14">
                  <c:v>7000</c:v>
                </c:pt>
                <c:pt idx="15">
                  <c:v>6500</c:v>
                </c:pt>
                <c:pt idx="16">
                  <c:v>6000</c:v>
                </c:pt>
              </c:numCache>
            </c:numRef>
          </c:yVal>
          <c:smooth val="1"/>
        </c:ser>
        <c:axId val="68064384"/>
        <c:axId val="68066304"/>
      </c:scatterChart>
      <c:valAx>
        <c:axId val="68064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 b="0" dirty="0">
                    <a:latin typeface="Times New Roman" pitchFamily="18" charset="0"/>
                    <a:cs typeface="Times New Roman" pitchFamily="18" charset="0"/>
                  </a:rPr>
                  <a:t>Temperature Anomaly (K)</a:t>
                </a:r>
              </a:p>
            </c:rich>
          </c:tx>
          <c:layout>
            <c:manualLayout>
              <c:xMode val="edge"/>
              <c:yMode val="edge"/>
              <c:x val="0.33028742308850717"/>
              <c:y val="0.946491228070176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066304"/>
        <c:crosses val="autoZero"/>
        <c:crossBetween val="midCat"/>
      </c:valAx>
      <c:valAx>
        <c:axId val="68066304"/>
        <c:scaling>
          <c:orientation val="minMax"/>
          <c:max val="20000"/>
        </c:scaling>
        <c:axPos val="l"/>
        <c:majorGridlines/>
        <c:title>
          <c:tx>
            <c:rich>
              <a:bodyPr/>
              <a:lstStyle/>
              <a:p>
                <a:pPr>
                  <a:defRPr sz="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800" b="0" dirty="0">
                    <a:latin typeface="Times New Roman" pitchFamily="18" charset="0"/>
                    <a:cs typeface="Times New Roman" pitchFamily="18" charset="0"/>
                  </a:rPr>
                  <a:t>Height above MSLP (m)</a:t>
                </a:r>
              </a:p>
            </c:rich>
          </c:tx>
          <c:layout>
            <c:manualLayout>
              <c:xMode val="edge"/>
              <c:yMode val="edge"/>
              <c:x val="1.6940751258551719E-2"/>
              <c:y val="0.2322941704655340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064384"/>
        <c:crosses val="autoZero"/>
        <c:crossBetween val="midCat"/>
      </c:valAx>
    </c:plotArea>
    <c:plotVisOnly val="1"/>
  </c:chart>
  <c:spPr>
    <a:ln>
      <a:solidFill>
        <a:schemeClr val="bg1"/>
      </a:solidFill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145047658516"/>
          <c:y val="4.2938193843947946E-2"/>
          <c:w val="0.80417705413942031"/>
          <c:h val="0.82965542768692435"/>
        </c:manualLayout>
      </c:layout>
      <c:scatterChart>
        <c:scatterStyle val="smoothMarker"/>
        <c:ser>
          <c:idx val="3"/>
          <c:order val="0"/>
          <c:tx>
            <c:v>18K 6000-12000m</c:v>
          </c:tx>
          <c:marker>
            <c:symbol val="none"/>
          </c:marker>
          <c:xVal>
            <c:numRef>
              <c:f>Sheet1!$Z$20:$Z$32</c:f>
              <c:numCache>
                <c:formatCode>General</c:formatCode>
                <c:ptCount val="13"/>
                <c:pt idx="0">
                  <c:v>0</c:v>
                </c:pt>
                <c:pt idx="1">
                  <c:v>5.4999999999999432</c:v>
                </c:pt>
                <c:pt idx="2">
                  <c:v>9.9999999999999716</c:v>
                </c:pt>
                <c:pt idx="3">
                  <c:v>13.499999999999968</c:v>
                </c:pt>
                <c:pt idx="4">
                  <c:v>16</c:v>
                </c:pt>
                <c:pt idx="5">
                  <c:v>17.5</c:v>
                </c:pt>
                <c:pt idx="6">
                  <c:v>18</c:v>
                </c:pt>
                <c:pt idx="7">
                  <c:v>17.5</c:v>
                </c:pt>
                <c:pt idx="8">
                  <c:v>16</c:v>
                </c:pt>
                <c:pt idx="9">
                  <c:v>13.5</c:v>
                </c:pt>
                <c:pt idx="10">
                  <c:v>9.9999999999999947</c:v>
                </c:pt>
                <c:pt idx="11">
                  <c:v>5.4999999999999734</c:v>
                </c:pt>
                <c:pt idx="12">
                  <c:v>0</c:v>
                </c:pt>
              </c:numCache>
            </c:numRef>
          </c:xVal>
          <c:yVal>
            <c:numRef>
              <c:f>Sheet1!$Y$20:$Y$32</c:f>
              <c:numCache>
                <c:formatCode>General</c:formatCode>
                <c:ptCount val="13"/>
                <c:pt idx="0">
                  <c:v>12000</c:v>
                </c:pt>
                <c:pt idx="1">
                  <c:v>11500</c:v>
                </c:pt>
                <c:pt idx="2">
                  <c:v>11000</c:v>
                </c:pt>
                <c:pt idx="3">
                  <c:v>10500</c:v>
                </c:pt>
                <c:pt idx="4">
                  <c:v>10000</c:v>
                </c:pt>
                <c:pt idx="5">
                  <c:v>9500</c:v>
                </c:pt>
                <c:pt idx="6">
                  <c:v>9000</c:v>
                </c:pt>
                <c:pt idx="7">
                  <c:v>8500</c:v>
                </c:pt>
                <c:pt idx="8">
                  <c:v>8000</c:v>
                </c:pt>
                <c:pt idx="9">
                  <c:v>7500</c:v>
                </c:pt>
                <c:pt idx="10">
                  <c:v>7000</c:v>
                </c:pt>
                <c:pt idx="11">
                  <c:v>6500</c:v>
                </c:pt>
                <c:pt idx="12">
                  <c:v>6000</c:v>
                </c:pt>
              </c:numCache>
            </c:numRef>
          </c:yVal>
          <c:smooth val="1"/>
        </c:ser>
        <c:ser>
          <c:idx val="4"/>
          <c:order val="1"/>
          <c:tx>
            <c:v>16K 6000-12000m</c:v>
          </c:tx>
          <c:marker>
            <c:symbol val="none"/>
          </c:marker>
          <c:xVal>
            <c:numRef>
              <c:f>Sheet1!$AB$20:$AB$32</c:f>
              <c:numCache>
                <c:formatCode>General</c:formatCode>
                <c:ptCount val="13"/>
                <c:pt idx="0">
                  <c:v>0</c:v>
                </c:pt>
                <c:pt idx="1">
                  <c:v>4.8888888888888857</c:v>
                </c:pt>
                <c:pt idx="2">
                  <c:v>8.8888888888888857</c:v>
                </c:pt>
                <c:pt idx="3">
                  <c:v>12</c:v>
                </c:pt>
                <c:pt idx="4">
                  <c:v>14.22222222222223</c:v>
                </c:pt>
                <c:pt idx="5">
                  <c:v>15.555555555555598</c:v>
                </c:pt>
                <c:pt idx="6">
                  <c:v>16</c:v>
                </c:pt>
                <c:pt idx="7">
                  <c:v>15.555555555555598</c:v>
                </c:pt>
                <c:pt idx="8">
                  <c:v>14.22222222222223</c:v>
                </c:pt>
                <c:pt idx="9">
                  <c:v>12</c:v>
                </c:pt>
                <c:pt idx="10">
                  <c:v>8.8888888888888857</c:v>
                </c:pt>
                <c:pt idx="11">
                  <c:v>4.8888888888888857</c:v>
                </c:pt>
                <c:pt idx="12">
                  <c:v>0</c:v>
                </c:pt>
              </c:numCache>
            </c:numRef>
          </c:xVal>
          <c:yVal>
            <c:numRef>
              <c:f>Sheet1!$AA$20:$AA$32</c:f>
              <c:numCache>
                <c:formatCode>General</c:formatCode>
                <c:ptCount val="13"/>
                <c:pt idx="0">
                  <c:v>12000</c:v>
                </c:pt>
                <c:pt idx="1">
                  <c:v>11500</c:v>
                </c:pt>
                <c:pt idx="2">
                  <c:v>11000</c:v>
                </c:pt>
                <c:pt idx="3">
                  <c:v>10500</c:v>
                </c:pt>
                <c:pt idx="4">
                  <c:v>10000</c:v>
                </c:pt>
                <c:pt idx="5">
                  <c:v>9500</c:v>
                </c:pt>
                <c:pt idx="6">
                  <c:v>9000</c:v>
                </c:pt>
                <c:pt idx="7">
                  <c:v>8500</c:v>
                </c:pt>
                <c:pt idx="8">
                  <c:v>8000</c:v>
                </c:pt>
                <c:pt idx="9">
                  <c:v>7500</c:v>
                </c:pt>
                <c:pt idx="10">
                  <c:v>7000</c:v>
                </c:pt>
                <c:pt idx="11">
                  <c:v>6500</c:v>
                </c:pt>
                <c:pt idx="12">
                  <c:v>6000</c:v>
                </c:pt>
              </c:numCache>
            </c:numRef>
          </c:yVal>
          <c:smooth val="1"/>
        </c:ser>
        <c:ser>
          <c:idx val="5"/>
          <c:order val="2"/>
          <c:tx>
            <c:v>14K 6000-12000m</c:v>
          </c:tx>
          <c:marker>
            <c:symbol val="none"/>
          </c:marker>
          <c:xVal>
            <c:numRef>
              <c:f>Sheet1!$AD$20:$AD$32</c:f>
              <c:numCache>
                <c:formatCode>General</c:formatCode>
                <c:ptCount val="13"/>
                <c:pt idx="0">
                  <c:v>0</c:v>
                </c:pt>
                <c:pt idx="1">
                  <c:v>4.2777777777777706</c:v>
                </c:pt>
                <c:pt idx="2">
                  <c:v>7.7777777777777706</c:v>
                </c:pt>
                <c:pt idx="3">
                  <c:v>10.5</c:v>
                </c:pt>
                <c:pt idx="4">
                  <c:v>12.44444444444443</c:v>
                </c:pt>
                <c:pt idx="5">
                  <c:v>13.611111111111082</c:v>
                </c:pt>
                <c:pt idx="6">
                  <c:v>14</c:v>
                </c:pt>
                <c:pt idx="7">
                  <c:v>13.611111111111082</c:v>
                </c:pt>
                <c:pt idx="8">
                  <c:v>12.44444444444445</c:v>
                </c:pt>
                <c:pt idx="9">
                  <c:v>10.5</c:v>
                </c:pt>
                <c:pt idx="10">
                  <c:v>7.7777777777777706</c:v>
                </c:pt>
                <c:pt idx="11">
                  <c:v>4.2777777777777706</c:v>
                </c:pt>
                <c:pt idx="12">
                  <c:v>0</c:v>
                </c:pt>
              </c:numCache>
            </c:numRef>
          </c:xVal>
          <c:yVal>
            <c:numRef>
              <c:f>Sheet1!$AC$20:$AC$32</c:f>
              <c:numCache>
                <c:formatCode>General</c:formatCode>
                <c:ptCount val="13"/>
                <c:pt idx="0">
                  <c:v>12000</c:v>
                </c:pt>
                <c:pt idx="1">
                  <c:v>11500</c:v>
                </c:pt>
                <c:pt idx="2">
                  <c:v>11000</c:v>
                </c:pt>
                <c:pt idx="3">
                  <c:v>10500</c:v>
                </c:pt>
                <c:pt idx="4">
                  <c:v>10000</c:v>
                </c:pt>
                <c:pt idx="5">
                  <c:v>9500</c:v>
                </c:pt>
                <c:pt idx="6">
                  <c:v>9000</c:v>
                </c:pt>
                <c:pt idx="7">
                  <c:v>8500</c:v>
                </c:pt>
                <c:pt idx="8">
                  <c:v>8000</c:v>
                </c:pt>
                <c:pt idx="9">
                  <c:v>7500</c:v>
                </c:pt>
                <c:pt idx="10">
                  <c:v>7000</c:v>
                </c:pt>
                <c:pt idx="11">
                  <c:v>6500</c:v>
                </c:pt>
                <c:pt idx="12">
                  <c:v>6000</c:v>
                </c:pt>
              </c:numCache>
            </c:numRef>
          </c:yVal>
          <c:smooth val="1"/>
        </c:ser>
        <c:ser>
          <c:idx val="0"/>
          <c:order val="3"/>
          <c:tx>
            <c:v>12K 6000-12000m</c:v>
          </c:tx>
          <c:marker>
            <c:symbol val="none"/>
          </c:marker>
          <c:xVal>
            <c:numRef>
              <c:f>Sheet1!$AF$20:$AF$32</c:f>
              <c:numCache>
                <c:formatCode>General</c:formatCode>
                <c:ptCount val="13"/>
                <c:pt idx="0">
                  <c:v>0</c:v>
                </c:pt>
                <c:pt idx="1">
                  <c:v>3.6666666666666572</c:v>
                </c:pt>
                <c:pt idx="2">
                  <c:v>6.6666666666666519</c:v>
                </c:pt>
                <c:pt idx="3">
                  <c:v>9</c:v>
                </c:pt>
                <c:pt idx="4">
                  <c:v>10.666666666666686</c:v>
                </c:pt>
                <c:pt idx="5">
                  <c:v>11.666666666666686</c:v>
                </c:pt>
                <c:pt idx="6">
                  <c:v>12</c:v>
                </c:pt>
                <c:pt idx="7">
                  <c:v>11.666666666666686</c:v>
                </c:pt>
                <c:pt idx="8">
                  <c:v>10.666666666666686</c:v>
                </c:pt>
                <c:pt idx="9">
                  <c:v>9</c:v>
                </c:pt>
                <c:pt idx="10">
                  <c:v>6.6666666666666519</c:v>
                </c:pt>
                <c:pt idx="11">
                  <c:v>3.6666666666666572</c:v>
                </c:pt>
                <c:pt idx="12">
                  <c:v>0</c:v>
                </c:pt>
              </c:numCache>
            </c:numRef>
          </c:xVal>
          <c:yVal>
            <c:numRef>
              <c:f>Sheet1!$AE$20:$AE$32</c:f>
              <c:numCache>
                <c:formatCode>General</c:formatCode>
                <c:ptCount val="13"/>
                <c:pt idx="0">
                  <c:v>12000</c:v>
                </c:pt>
                <c:pt idx="1">
                  <c:v>11500</c:v>
                </c:pt>
                <c:pt idx="2">
                  <c:v>11000</c:v>
                </c:pt>
                <c:pt idx="3">
                  <c:v>10500</c:v>
                </c:pt>
                <c:pt idx="4">
                  <c:v>10000</c:v>
                </c:pt>
                <c:pt idx="5">
                  <c:v>9500</c:v>
                </c:pt>
                <c:pt idx="6">
                  <c:v>9000</c:v>
                </c:pt>
                <c:pt idx="7">
                  <c:v>8500</c:v>
                </c:pt>
                <c:pt idx="8">
                  <c:v>8000</c:v>
                </c:pt>
                <c:pt idx="9">
                  <c:v>7500</c:v>
                </c:pt>
                <c:pt idx="10">
                  <c:v>7000</c:v>
                </c:pt>
                <c:pt idx="11">
                  <c:v>6500</c:v>
                </c:pt>
                <c:pt idx="12">
                  <c:v>6000</c:v>
                </c:pt>
              </c:numCache>
            </c:numRef>
          </c:yVal>
          <c:smooth val="1"/>
        </c:ser>
        <c:ser>
          <c:idx val="1"/>
          <c:order val="4"/>
          <c:tx>
            <c:v>10K 6000-12000m</c:v>
          </c:tx>
          <c:marker>
            <c:symbol val="none"/>
          </c:marker>
          <c:xVal>
            <c:numRef>
              <c:f>Sheet1!$AH$20:$AH$32</c:f>
              <c:numCache>
                <c:formatCode>General</c:formatCode>
                <c:ptCount val="13"/>
                <c:pt idx="0">
                  <c:v>0</c:v>
                </c:pt>
                <c:pt idx="1">
                  <c:v>3.0555555555555709</c:v>
                </c:pt>
                <c:pt idx="2">
                  <c:v>5.555555555555558</c:v>
                </c:pt>
                <c:pt idx="3">
                  <c:v>7.5000000000000142</c:v>
                </c:pt>
                <c:pt idx="4">
                  <c:v>8.8888888888889213</c:v>
                </c:pt>
                <c:pt idx="5">
                  <c:v>9.7222222222222285</c:v>
                </c:pt>
                <c:pt idx="6">
                  <c:v>10</c:v>
                </c:pt>
                <c:pt idx="7">
                  <c:v>9.7222222222222285</c:v>
                </c:pt>
                <c:pt idx="8">
                  <c:v>8.8888888888889213</c:v>
                </c:pt>
                <c:pt idx="9">
                  <c:v>7.5</c:v>
                </c:pt>
                <c:pt idx="10">
                  <c:v>5.5555555555555394</c:v>
                </c:pt>
                <c:pt idx="11">
                  <c:v>3.0555555555555571</c:v>
                </c:pt>
                <c:pt idx="12">
                  <c:v>0</c:v>
                </c:pt>
              </c:numCache>
            </c:numRef>
          </c:xVal>
          <c:yVal>
            <c:numRef>
              <c:f>Sheet1!$AG$20:$AG$32</c:f>
              <c:numCache>
                <c:formatCode>General</c:formatCode>
                <c:ptCount val="13"/>
                <c:pt idx="0">
                  <c:v>12000</c:v>
                </c:pt>
                <c:pt idx="1">
                  <c:v>11500</c:v>
                </c:pt>
                <c:pt idx="2">
                  <c:v>11000</c:v>
                </c:pt>
                <c:pt idx="3">
                  <c:v>10500</c:v>
                </c:pt>
                <c:pt idx="4">
                  <c:v>10000</c:v>
                </c:pt>
                <c:pt idx="5">
                  <c:v>9500</c:v>
                </c:pt>
                <c:pt idx="6">
                  <c:v>9000</c:v>
                </c:pt>
                <c:pt idx="7">
                  <c:v>8500</c:v>
                </c:pt>
                <c:pt idx="8">
                  <c:v>8000</c:v>
                </c:pt>
                <c:pt idx="9">
                  <c:v>7500</c:v>
                </c:pt>
                <c:pt idx="10">
                  <c:v>7000</c:v>
                </c:pt>
                <c:pt idx="11">
                  <c:v>6500</c:v>
                </c:pt>
                <c:pt idx="12">
                  <c:v>6000</c:v>
                </c:pt>
              </c:numCache>
            </c:numRef>
          </c:yVal>
          <c:smooth val="1"/>
        </c:ser>
        <c:ser>
          <c:idx val="2"/>
          <c:order val="5"/>
          <c:tx>
            <c:v>8K 6000-12000m</c:v>
          </c:tx>
          <c:marker>
            <c:symbol val="none"/>
          </c:marker>
          <c:xVal>
            <c:numRef>
              <c:f>Sheet1!$AJ$20:$AJ$32</c:f>
              <c:numCache>
                <c:formatCode>General</c:formatCode>
                <c:ptCount val="13"/>
                <c:pt idx="0">
                  <c:v>0</c:v>
                </c:pt>
                <c:pt idx="1">
                  <c:v>2.4444444444444429</c:v>
                </c:pt>
                <c:pt idx="2">
                  <c:v>4.4444444444444429</c:v>
                </c:pt>
                <c:pt idx="3">
                  <c:v>6</c:v>
                </c:pt>
                <c:pt idx="4">
                  <c:v>7.1111111111111143</c:v>
                </c:pt>
                <c:pt idx="5">
                  <c:v>7.7777777777777857</c:v>
                </c:pt>
                <c:pt idx="6">
                  <c:v>8</c:v>
                </c:pt>
                <c:pt idx="7">
                  <c:v>7.7777777777777857</c:v>
                </c:pt>
                <c:pt idx="8">
                  <c:v>7.1111111111111143</c:v>
                </c:pt>
                <c:pt idx="9">
                  <c:v>6</c:v>
                </c:pt>
                <c:pt idx="10">
                  <c:v>4.4444444444444429</c:v>
                </c:pt>
                <c:pt idx="11">
                  <c:v>2.4444444444444429</c:v>
                </c:pt>
                <c:pt idx="12">
                  <c:v>0</c:v>
                </c:pt>
              </c:numCache>
            </c:numRef>
          </c:xVal>
          <c:yVal>
            <c:numRef>
              <c:f>Sheet1!$AI$20:$AI$32</c:f>
              <c:numCache>
                <c:formatCode>General</c:formatCode>
                <c:ptCount val="13"/>
                <c:pt idx="0">
                  <c:v>12000</c:v>
                </c:pt>
                <c:pt idx="1">
                  <c:v>11500</c:v>
                </c:pt>
                <c:pt idx="2">
                  <c:v>11000</c:v>
                </c:pt>
                <c:pt idx="3">
                  <c:v>10500</c:v>
                </c:pt>
                <c:pt idx="4">
                  <c:v>10000</c:v>
                </c:pt>
                <c:pt idx="5">
                  <c:v>9500</c:v>
                </c:pt>
                <c:pt idx="6">
                  <c:v>9000</c:v>
                </c:pt>
                <c:pt idx="7">
                  <c:v>8500</c:v>
                </c:pt>
                <c:pt idx="8">
                  <c:v>8000</c:v>
                </c:pt>
                <c:pt idx="9">
                  <c:v>7500</c:v>
                </c:pt>
                <c:pt idx="10">
                  <c:v>7000</c:v>
                </c:pt>
                <c:pt idx="11">
                  <c:v>6500</c:v>
                </c:pt>
                <c:pt idx="12">
                  <c:v>6000</c:v>
                </c:pt>
              </c:numCache>
            </c:numRef>
          </c:yVal>
          <c:smooth val="1"/>
        </c:ser>
        <c:axId val="68572672"/>
        <c:axId val="68506368"/>
      </c:scatterChart>
      <c:valAx>
        <c:axId val="68572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800" b="0" dirty="0">
                    <a:latin typeface="Times New Roman" pitchFamily="18" charset="0"/>
                    <a:cs typeface="Times New Roman" pitchFamily="18" charset="0"/>
                  </a:rPr>
                  <a:t>Temperature Anomaly (K)</a:t>
                </a:r>
              </a:p>
            </c:rich>
          </c:tx>
          <c:layout>
            <c:manualLayout>
              <c:xMode val="edge"/>
              <c:yMode val="edge"/>
              <c:x val="0.35156513330570516"/>
              <c:y val="0.9210915943199410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506368"/>
        <c:crosses val="autoZero"/>
        <c:crossBetween val="midCat"/>
      </c:valAx>
      <c:valAx>
        <c:axId val="68506368"/>
        <c:scaling>
          <c:orientation val="minMax"/>
          <c:max val="20000"/>
        </c:scaling>
        <c:axPos val="l"/>
        <c:majorGridlines/>
        <c:title>
          <c:tx>
            <c:rich>
              <a:bodyPr/>
              <a:lstStyle/>
              <a:p>
                <a:pPr>
                  <a:defRPr sz="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800" b="0" dirty="0">
                    <a:latin typeface="Times New Roman" pitchFamily="18" charset="0"/>
                    <a:cs typeface="Times New Roman" pitchFamily="18" charset="0"/>
                  </a:rPr>
                  <a:t>Height above MSLP (m)</a:t>
                </a:r>
              </a:p>
            </c:rich>
          </c:tx>
          <c:layout>
            <c:manualLayout>
              <c:xMode val="edge"/>
              <c:yMode val="edge"/>
              <c:x val="3.6683473776304328E-2"/>
              <c:y val="0.2498425196850390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572672"/>
        <c:crosses val="autoZero"/>
        <c:crossBetween val="midCat"/>
      </c:valAx>
    </c:plotArea>
    <c:plotVisOnly val="1"/>
  </c:chart>
  <c:spPr>
    <a:ln>
      <a:solidFill>
        <a:schemeClr val="bg1"/>
      </a:solidFill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559536307961504"/>
          <c:y val="7.4856627296587944E-2"/>
          <c:w val="0.80219225721784804"/>
          <c:h val="0.79827657480314873"/>
        </c:manualLayout>
      </c:layout>
      <c:scatterChart>
        <c:scatterStyle val="smoothMarker"/>
        <c:ser>
          <c:idx val="3"/>
          <c:order val="0"/>
          <c:tx>
            <c:v>18K 10000-16000m</c:v>
          </c:tx>
          <c:marker>
            <c:symbol val="none"/>
          </c:marker>
          <c:xVal>
            <c:numRef>
              <c:f>Sheet1!$AL$12:$AL$24</c:f>
              <c:numCache>
                <c:formatCode>General</c:formatCode>
                <c:ptCount val="13"/>
                <c:pt idx="0">
                  <c:v>0</c:v>
                </c:pt>
                <c:pt idx="1">
                  <c:v>5.5</c:v>
                </c:pt>
                <c:pt idx="2">
                  <c:v>10</c:v>
                </c:pt>
                <c:pt idx="3">
                  <c:v>13.5</c:v>
                </c:pt>
                <c:pt idx="4">
                  <c:v>16</c:v>
                </c:pt>
                <c:pt idx="5">
                  <c:v>17.5</c:v>
                </c:pt>
                <c:pt idx="6">
                  <c:v>18</c:v>
                </c:pt>
                <c:pt idx="7">
                  <c:v>17.5</c:v>
                </c:pt>
                <c:pt idx="8">
                  <c:v>16</c:v>
                </c:pt>
                <c:pt idx="9">
                  <c:v>13.5</c:v>
                </c:pt>
                <c:pt idx="10">
                  <c:v>10</c:v>
                </c:pt>
                <c:pt idx="11">
                  <c:v>5.5</c:v>
                </c:pt>
                <c:pt idx="12">
                  <c:v>0</c:v>
                </c:pt>
              </c:numCache>
            </c:numRef>
          </c:xVal>
          <c:yVal>
            <c:numRef>
              <c:f>Sheet1!$AK$12:$AK$24</c:f>
              <c:numCache>
                <c:formatCode>General</c:formatCode>
                <c:ptCount val="13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</c:numCache>
            </c:numRef>
          </c:yVal>
          <c:smooth val="1"/>
        </c:ser>
        <c:ser>
          <c:idx val="4"/>
          <c:order val="1"/>
          <c:tx>
            <c:v>16K 10000-16000m</c:v>
          </c:tx>
          <c:marker>
            <c:symbol val="none"/>
          </c:marker>
          <c:xVal>
            <c:numRef>
              <c:f>Sheet1!$AN$12:$AN$24</c:f>
              <c:numCache>
                <c:formatCode>General</c:formatCode>
                <c:ptCount val="13"/>
                <c:pt idx="0">
                  <c:v>0</c:v>
                </c:pt>
                <c:pt idx="1">
                  <c:v>4.8888888888888991</c:v>
                </c:pt>
                <c:pt idx="2">
                  <c:v>8.8888888888888005</c:v>
                </c:pt>
                <c:pt idx="3">
                  <c:v>11.999999999999975</c:v>
                </c:pt>
                <c:pt idx="4">
                  <c:v>14.222222222222168</c:v>
                </c:pt>
                <c:pt idx="5">
                  <c:v>15.555555555555575</c:v>
                </c:pt>
                <c:pt idx="6">
                  <c:v>16</c:v>
                </c:pt>
                <c:pt idx="7">
                  <c:v>15.555555555555525</c:v>
                </c:pt>
                <c:pt idx="8">
                  <c:v>14.222222222222168</c:v>
                </c:pt>
                <c:pt idx="9">
                  <c:v>12</c:v>
                </c:pt>
                <c:pt idx="10">
                  <c:v>8.8888888888888005</c:v>
                </c:pt>
                <c:pt idx="11">
                  <c:v>4.8888888888888546</c:v>
                </c:pt>
                <c:pt idx="12">
                  <c:v>0</c:v>
                </c:pt>
              </c:numCache>
            </c:numRef>
          </c:xVal>
          <c:yVal>
            <c:numRef>
              <c:f>Sheet1!$AM$12:$AM$24</c:f>
              <c:numCache>
                <c:formatCode>General</c:formatCode>
                <c:ptCount val="13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</c:numCache>
            </c:numRef>
          </c:yVal>
          <c:smooth val="1"/>
        </c:ser>
        <c:ser>
          <c:idx val="5"/>
          <c:order val="2"/>
          <c:tx>
            <c:v>14K 10000-16000m</c:v>
          </c:tx>
          <c:marker>
            <c:symbol val="none"/>
          </c:marker>
          <c:xVal>
            <c:numRef>
              <c:f>Sheet1!$AP$12:$AP$24</c:f>
              <c:numCache>
                <c:formatCode>General</c:formatCode>
                <c:ptCount val="13"/>
                <c:pt idx="0">
                  <c:v>0</c:v>
                </c:pt>
                <c:pt idx="1">
                  <c:v>4.2777777777777946</c:v>
                </c:pt>
                <c:pt idx="2">
                  <c:v>7.7777777777777386</c:v>
                </c:pt>
                <c:pt idx="3">
                  <c:v>10.50000000000003</c:v>
                </c:pt>
                <c:pt idx="4">
                  <c:v>12.44444444444437</c:v>
                </c:pt>
                <c:pt idx="5">
                  <c:v>13.61111111111107</c:v>
                </c:pt>
                <c:pt idx="6">
                  <c:v>13.999999999999956</c:v>
                </c:pt>
                <c:pt idx="7">
                  <c:v>13.61111111111107</c:v>
                </c:pt>
                <c:pt idx="8">
                  <c:v>12.44444444444443</c:v>
                </c:pt>
                <c:pt idx="9">
                  <c:v>10.5</c:v>
                </c:pt>
                <c:pt idx="10">
                  <c:v>7.7777777777777386</c:v>
                </c:pt>
                <c:pt idx="11">
                  <c:v>4.2777777777777386</c:v>
                </c:pt>
                <c:pt idx="12">
                  <c:v>0</c:v>
                </c:pt>
              </c:numCache>
            </c:numRef>
          </c:xVal>
          <c:yVal>
            <c:numRef>
              <c:f>Sheet1!$AO$12:$AO$24</c:f>
              <c:numCache>
                <c:formatCode>General</c:formatCode>
                <c:ptCount val="13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</c:numCache>
            </c:numRef>
          </c:yVal>
          <c:smooth val="1"/>
        </c:ser>
        <c:ser>
          <c:idx val="0"/>
          <c:order val="3"/>
          <c:tx>
            <c:v>12K 10000-16000m</c:v>
          </c:tx>
          <c:marker>
            <c:symbol val="none"/>
          </c:marker>
          <c:xVal>
            <c:numRef>
              <c:f>Sheet1!$AR$12:$AR$24</c:f>
              <c:numCache>
                <c:formatCode>General</c:formatCode>
                <c:ptCount val="13"/>
                <c:pt idx="0">
                  <c:v>0</c:v>
                </c:pt>
                <c:pt idx="1">
                  <c:v>3.6666666666665431</c:v>
                </c:pt>
                <c:pt idx="2">
                  <c:v>6.6666666666666519</c:v>
                </c:pt>
                <c:pt idx="3">
                  <c:v>8.9999999999999485</c:v>
                </c:pt>
                <c:pt idx="4">
                  <c:v>10.666666666666636</c:v>
                </c:pt>
                <c:pt idx="5">
                  <c:v>11.666666666666668</c:v>
                </c:pt>
                <c:pt idx="6">
                  <c:v>11.999999999999975</c:v>
                </c:pt>
                <c:pt idx="7">
                  <c:v>11.666666666666668</c:v>
                </c:pt>
                <c:pt idx="8">
                  <c:v>10.666666666666686</c:v>
                </c:pt>
                <c:pt idx="9">
                  <c:v>8.9999999999999787</c:v>
                </c:pt>
                <c:pt idx="10">
                  <c:v>6.6666666666666288</c:v>
                </c:pt>
                <c:pt idx="11">
                  <c:v>3.6666666666666572</c:v>
                </c:pt>
                <c:pt idx="12">
                  <c:v>0</c:v>
                </c:pt>
              </c:numCache>
            </c:numRef>
          </c:xVal>
          <c:yVal>
            <c:numRef>
              <c:f>Sheet1!$AQ$12:$AQ$24</c:f>
              <c:numCache>
                <c:formatCode>General</c:formatCode>
                <c:ptCount val="13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</c:numCache>
            </c:numRef>
          </c:yVal>
          <c:smooth val="1"/>
        </c:ser>
        <c:ser>
          <c:idx val="1"/>
          <c:order val="4"/>
          <c:tx>
            <c:v>10K 10000-16000m</c:v>
          </c:tx>
          <c:marker>
            <c:symbol val="none"/>
          </c:marker>
          <c:xVal>
            <c:numRef>
              <c:f>Sheet1!$AT$12:$AT$24</c:f>
              <c:numCache>
                <c:formatCode>General</c:formatCode>
                <c:ptCount val="13"/>
                <c:pt idx="0">
                  <c:v>0</c:v>
                </c:pt>
                <c:pt idx="1">
                  <c:v>3.0555555555555998</c:v>
                </c:pt>
                <c:pt idx="2">
                  <c:v>5.5555555555555518</c:v>
                </c:pt>
                <c:pt idx="3">
                  <c:v>7.5</c:v>
                </c:pt>
                <c:pt idx="4">
                  <c:v>8.8888888888888573</c:v>
                </c:pt>
                <c:pt idx="5">
                  <c:v>9.7222222222222285</c:v>
                </c:pt>
                <c:pt idx="6">
                  <c:v>10</c:v>
                </c:pt>
                <c:pt idx="7">
                  <c:v>9.7222222222222285</c:v>
                </c:pt>
                <c:pt idx="8">
                  <c:v>8.8888888888888573</c:v>
                </c:pt>
                <c:pt idx="9">
                  <c:v>7.5000000000000284</c:v>
                </c:pt>
                <c:pt idx="10">
                  <c:v>5.5555555555555518</c:v>
                </c:pt>
                <c:pt idx="11">
                  <c:v>3.0555555555555429</c:v>
                </c:pt>
                <c:pt idx="12">
                  <c:v>0</c:v>
                </c:pt>
              </c:numCache>
            </c:numRef>
          </c:xVal>
          <c:yVal>
            <c:numRef>
              <c:f>Sheet1!$AS$12:$AS$24</c:f>
              <c:numCache>
                <c:formatCode>General</c:formatCode>
                <c:ptCount val="13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</c:numCache>
            </c:numRef>
          </c:yVal>
          <c:smooth val="1"/>
        </c:ser>
        <c:ser>
          <c:idx val="2"/>
          <c:order val="5"/>
          <c:tx>
            <c:v>8K 10000-16000m</c:v>
          </c:tx>
          <c:marker>
            <c:symbol val="none"/>
          </c:marker>
          <c:xVal>
            <c:numRef>
              <c:f>Sheet1!$AV$12:$AV$24</c:f>
              <c:numCache>
                <c:formatCode>General</c:formatCode>
                <c:ptCount val="13"/>
                <c:pt idx="0">
                  <c:v>0</c:v>
                </c:pt>
                <c:pt idx="1">
                  <c:v>2.4444444444444571</c:v>
                </c:pt>
                <c:pt idx="2">
                  <c:v>4.4444444444444002</c:v>
                </c:pt>
                <c:pt idx="3">
                  <c:v>5.9999999999999734</c:v>
                </c:pt>
                <c:pt idx="4">
                  <c:v>7.1111111111110858</c:v>
                </c:pt>
                <c:pt idx="5">
                  <c:v>7.7777777777777706</c:v>
                </c:pt>
                <c:pt idx="6">
                  <c:v>8</c:v>
                </c:pt>
                <c:pt idx="7">
                  <c:v>7.7777777777777386</c:v>
                </c:pt>
                <c:pt idx="8">
                  <c:v>7.1111111111110858</c:v>
                </c:pt>
                <c:pt idx="9">
                  <c:v>6</c:v>
                </c:pt>
                <c:pt idx="10">
                  <c:v>4.4444444444444002</c:v>
                </c:pt>
                <c:pt idx="11">
                  <c:v>2.4444444444444287</c:v>
                </c:pt>
                <c:pt idx="12">
                  <c:v>0</c:v>
                </c:pt>
              </c:numCache>
            </c:numRef>
          </c:xVal>
          <c:yVal>
            <c:numRef>
              <c:f>Sheet1!$AU$12:$AU$24</c:f>
              <c:numCache>
                <c:formatCode>General</c:formatCode>
                <c:ptCount val="13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</c:numCache>
            </c:numRef>
          </c:yVal>
          <c:smooth val="1"/>
        </c:ser>
        <c:axId val="68531328"/>
        <c:axId val="68533248"/>
      </c:scatterChart>
      <c:valAx>
        <c:axId val="68531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800" b="0" dirty="0">
                    <a:latin typeface="Times New Roman" pitchFamily="18" charset="0"/>
                    <a:cs typeface="Times New Roman" pitchFamily="18" charset="0"/>
                  </a:rPr>
                  <a:t>Temperature Anomaly (K)</a:t>
                </a:r>
              </a:p>
            </c:rich>
          </c:tx>
          <c:layout>
            <c:manualLayout>
              <c:xMode val="edge"/>
              <c:yMode val="edge"/>
              <c:x val="0.31927034120734932"/>
              <c:y val="0.9233188976377952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533248"/>
        <c:crosses val="autoZero"/>
        <c:crossBetween val="midCat"/>
      </c:valAx>
      <c:valAx>
        <c:axId val="68533248"/>
        <c:scaling>
          <c:orientation val="minMax"/>
          <c:max val="200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800" b="0" dirty="0">
                    <a:latin typeface="Times New Roman" pitchFamily="18" charset="0"/>
                    <a:cs typeface="Times New Roman" pitchFamily="18" charset="0"/>
                  </a:rPr>
                  <a:t>Height above MSLP (m)</a:t>
                </a:r>
              </a:p>
            </c:rich>
          </c:tx>
          <c:layout>
            <c:manualLayout>
              <c:xMode val="edge"/>
              <c:yMode val="edge"/>
              <c:x val="2.7777777777777831E-3"/>
              <c:y val="0.27241174540682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531328"/>
        <c:crosses val="autoZero"/>
        <c:crossBetween val="midCat"/>
      </c:valAx>
    </c:plotArea>
    <c:plotVisOnly val="1"/>
  </c:chart>
  <c:spPr>
    <a:ln>
      <a:solidFill>
        <a:schemeClr val="bg1"/>
      </a:solidFill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001879832588508"/>
          <c:y val="3.9150931376296404E-2"/>
          <c:w val="0.82170744281964803"/>
          <c:h val="0.85281300986025366"/>
        </c:manualLayout>
      </c:layout>
      <c:scatterChart>
        <c:scatterStyle val="smoothMarker"/>
        <c:ser>
          <c:idx val="3"/>
          <c:order val="0"/>
          <c:tx>
            <c:v>18K 6000-16000m</c:v>
          </c:tx>
          <c:marker>
            <c:symbol val="none"/>
          </c:marker>
          <c:xVal>
            <c:numRef>
              <c:f>Sheet1!$B$12:$B$32</c:f>
              <c:numCache>
                <c:formatCode>General</c:formatCode>
                <c:ptCount val="21"/>
                <c:pt idx="0">
                  <c:v>0</c:v>
                </c:pt>
                <c:pt idx="1">
                  <c:v>3.4200000000000172</c:v>
                </c:pt>
                <c:pt idx="2">
                  <c:v>6.4799999999999924</c:v>
                </c:pt>
                <c:pt idx="3">
                  <c:v>9.180000000000005</c:v>
                </c:pt>
                <c:pt idx="4">
                  <c:v>11.52</c:v>
                </c:pt>
                <c:pt idx="5">
                  <c:v>13.5</c:v>
                </c:pt>
                <c:pt idx="6">
                  <c:v>15.12</c:v>
                </c:pt>
                <c:pt idx="7">
                  <c:v>16.379999999999988</c:v>
                </c:pt>
                <c:pt idx="8">
                  <c:v>17.28</c:v>
                </c:pt>
                <c:pt idx="9">
                  <c:v>17.81999999999999</c:v>
                </c:pt>
                <c:pt idx="10">
                  <c:v>18</c:v>
                </c:pt>
                <c:pt idx="11">
                  <c:v>17.81999999999999</c:v>
                </c:pt>
                <c:pt idx="12">
                  <c:v>17.279999999999987</c:v>
                </c:pt>
                <c:pt idx="13">
                  <c:v>16.379999999999981</c:v>
                </c:pt>
                <c:pt idx="14">
                  <c:v>15.12</c:v>
                </c:pt>
                <c:pt idx="15">
                  <c:v>13.5</c:v>
                </c:pt>
                <c:pt idx="16">
                  <c:v>11.52</c:v>
                </c:pt>
                <c:pt idx="17">
                  <c:v>9.1800000000000015</c:v>
                </c:pt>
                <c:pt idx="18">
                  <c:v>6.4799999999999924</c:v>
                </c:pt>
                <c:pt idx="19">
                  <c:v>3.4199999999999795</c:v>
                </c:pt>
                <c:pt idx="20">
                  <c:v>0</c:v>
                </c:pt>
              </c:numCache>
            </c:numRef>
          </c:xVal>
          <c:yVal>
            <c:numRef>
              <c:f>Sheet1!$A$12:$A$32</c:f>
              <c:numCache>
                <c:formatCode>General</c:formatCode>
                <c:ptCount val="21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  <c:pt idx="13">
                  <c:v>9500</c:v>
                </c:pt>
                <c:pt idx="14">
                  <c:v>9000</c:v>
                </c:pt>
                <c:pt idx="15">
                  <c:v>8500</c:v>
                </c:pt>
                <c:pt idx="16">
                  <c:v>8000</c:v>
                </c:pt>
                <c:pt idx="17">
                  <c:v>7500</c:v>
                </c:pt>
                <c:pt idx="18">
                  <c:v>7000</c:v>
                </c:pt>
                <c:pt idx="19">
                  <c:v>6500</c:v>
                </c:pt>
                <c:pt idx="20">
                  <c:v>6000</c:v>
                </c:pt>
              </c:numCache>
            </c:numRef>
          </c:yVal>
          <c:smooth val="1"/>
        </c:ser>
        <c:ser>
          <c:idx val="4"/>
          <c:order val="1"/>
          <c:tx>
            <c:v>16K 6000-16000m</c:v>
          </c:tx>
          <c:marker>
            <c:symbol val="none"/>
          </c:marker>
          <c:xVal>
            <c:numRef>
              <c:f>Sheet1!$D$12:$D$32</c:f>
              <c:numCache>
                <c:formatCode>General</c:formatCode>
                <c:ptCount val="21"/>
                <c:pt idx="0">
                  <c:v>0</c:v>
                </c:pt>
                <c:pt idx="1">
                  <c:v>3.04000000000002</c:v>
                </c:pt>
                <c:pt idx="2">
                  <c:v>5.7600000000000167</c:v>
                </c:pt>
                <c:pt idx="3">
                  <c:v>8.1600000000000037</c:v>
                </c:pt>
                <c:pt idx="4">
                  <c:v>10.239999999999998</c:v>
                </c:pt>
                <c:pt idx="5">
                  <c:v>12.000000000000012</c:v>
                </c:pt>
                <c:pt idx="6">
                  <c:v>13.440000000000019</c:v>
                </c:pt>
                <c:pt idx="7">
                  <c:v>14.56</c:v>
                </c:pt>
                <c:pt idx="8">
                  <c:v>15.360000000000024</c:v>
                </c:pt>
                <c:pt idx="9">
                  <c:v>15.840000000000019</c:v>
                </c:pt>
                <c:pt idx="10">
                  <c:v>16</c:v>
                </c:pt>
                <c:pt idx="11">
                  <c:v>15.84</c:v>
                </c:pt>
                <c:pt idx="12">
                  <c:v>15.360000000000024</c:v>
                </c:pt>
                <c:pt idx="13">
                  <c:v>14.56</c:v>
                </c:pt>
                <c:pt idx="14">
                  <c:v>13.44</c:v>
                </c:pt>
                <c:pt idx="15">
                  <c:v>12</c:v>
                </c:pt>
                <c:pt idx="16">
                  <c:v>10.239999999999998</c:v>
                </c:pt>
                <c:pt idx="17">
                  <c:v>8.1600000000000108</c:v>
                </c:pt>
                <c:pt idx="18">
                  <c:v>5.7600000000000051</c:v>
                </c:pt>
                <c:pt idx="19">
                  <c:v>3.04000000000002</c:v>
                </c:pt>
                <c:pt idx="20">
                  <c:v>0</c:v>
                </c:pt>
              </c:numCache>
            </c:numRef>
          </c:xVal>
          <c:yVal>
            <c:numRef>
              <c:f>Sheet1!$C$12:$C$32</c:f>
              <c:numCache>
                <c:formatCode>General</c:formatCode>
                <c:ptCount val="21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  <c:pt idx="13">
                  <c:v>9500</c:v>
                </c:pt>
                <c:pt idx="14">
                  <c:v>9000</c:v>
                </c:pt>
                <c:pt idx="15">
                  <c:v>8500</c:v>
                </c:pt>
                <c:pt idx="16">
                  <c:v>8000</c:v>
                </c:pt>
                <c:pt idx="17">
                  <c:v>7500</c:v>
                </c:pt>
                <c:pt idx="18">
                  <c:v>7000</c:v>
                </c:pt>
                <c:pt idx="19">
                  <c:v>6500</c:v>
                </c:pt>
                <c:pt idx="20">
                  <c:v>6000</c:v>
                </c:pt>
              </c:numCache>
            </c:numRef>
          </c:yVal>
          <c:smooth val="1"/>
        </c:ser>
        <c:ser>
          <c:idx val="5"/>
          <c:order val="2"/>
          <c:tx>
            <c:v>14K 6000-16000m</c:v>
          </c:tx>
          <c:marker>
            <c:symbol val="none"/>
          </c:marker>
          <c:xVal>
            <c:numRef>
              <c:f>Sheet1!$F$12:$F$32</c:f>
              <c:numCache>
                <c:formatCode>General</c:formatCode>
                <c:ptCount val="21"/>
                <c:pt idx="0">
                  <c:v>0</c:v>
                </c:pt>
                <c:pt idx="1">
                  <c:v>2.6599999999999597</c:v>
                </c:pt>
                <c:pt idx="2">
                  <c:v>5.0399999999999734</c:v>
                </c:pt>
                <c:pt idx="3">
                  <c:v>7.1399999999999801</c:v>
                </c:pt>
                <c:pt idx="4">
                  <c:v>8.9600000000000026</c:v>
                </c:pt>
                <c:pt idx="5">
                  <c:v>10.5</c:v>
                </c:pt>
                <c:pt idx="6">
                  <c:v>11.76</c:v>
                </c:pt>
                <c:pt idx="7">
                  <c:v>12.739999999999998</c:v>
                </c:pt>
                <c:pt idx="8">
                  <c:v>13.44</c:v>
                </c:pt>
                <c:pt idx="9">
                  <c:v>13.860000000000024</c:v>
                </c:pt>
                <c:pt idx="10">
                  <c:v>14</c:v>
                </c:pt>
                <c:pt idx="11">
                  <c:v>13.860000000000024</c:v>
                </c:pt>
                <c:pt idx="12">
                  <c:v>13.44</c:v>
                </c:pt>
                <c:pt idx="13">
                  <c:v>12.739999999999998</c:v>
                </c:pt>
                <c:pt idx="14">
                  <c:v>11.76</c:v>
                </c:pt>
                <c:pt idx="15">
                  <c:v>10.5</c:v>
                </c:pt>
                <c:pt idx="16">
                  <c:v>8.9600000000000026</c:v>
                </c:pt>
                <c:pt idx="17">
                  <c:v>7.1399999999999926</c:v>
                </c:pt>
                <c:pt idx="18">
                  <c:v>5.04</c:v>
                </c:pt>
                <c:pt idx="19">
                  <c:v>2.6600000000000041</c:v>
                </c:pt>
                <c:pt idx="20">
                  <c:v>0</c:v>
                </c:pt>
              </c:numCache>
            </c:numRef>
          </c:xVal>
          <c:yVal>
            <c:numRef>
              <c:f>Sheet1!$E$12:$E$32</c:f>
              <c:numCache>
                <c:formatCode>General</c:formatCode>
                <c:ptCount val="21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  <c:pt idx="13">
                  <c:v>9500</c:v>
                </c:pt>
                <c:pt idx="14">
                  <c:v>9000</c:v>
                </c:pt>
                <c:pt idx="15">
                  <c:v>8500</c:v>
                </c:pt>
                <c:pt idx="16">
                  <c:v>8000</c:v>
                </c:pt>
                <c:pt idx="17">
                  <c:v>7500</c:v>
                </c:pt>
                <c:pt idx="18">
                  <c:v>7000</c:v>
                </c:pt>
                <c:pt idx="19">
                  <c:v>6500</c:v>
                </c:pt>
                <c:pt idx="20">
                  <c:v>6000</c:v>
                </c:pt>
              </c:numCache>
            </c:numRef>
          </c:yVal>
          <c:smooth val="1"/>
        </c:ser>
        <c:ser>
          <c:idx val="0"/>
          <c:order val="3"/>
          <c:tx>
            <c:v>12K 6000-16000m</c:v>
          </c:tx>
          <c:marker>
            <c:symbol val="none"/>
          </c:marker>
          <c:xVal>
            <c:numRef>
              <c:f>Sheet1!$H$12:$H$32</c:f>
              <c:numCache>
                <c:formatCode>General</c:formatCode>
                <c:ptCount val="21"/>
                <c:pt idx="0">
                  <c:v>0</c:v>
                </c:pt>
                <c:pt idx="1">
                  <c:v>2.2800000000000202</c:v>
                </c:pt>
                <c:pt idx="2">
                  <c:v>4.3200000000000216</c:v>
                </c:pt>
                <c:pt idx="3">
                  <c:v>6.1200000000000045</c:v>
                </c:pt>
                <c:pt idx="4">
                  <c:v>7.6800000000000068</c:v>
                </c:pt>
                <c:pt idx="5">
                  <c:v>9.0000000000000142</c:v>
                </c:pt>
                <c:pt idx="6">
                  <c:v>10.080000000000014</c:v>
                </c:pt>
                <c:pt idx="7">
                  <c:v>10.92</c:v>
                </c:pt>
                <c:pt idx="8">
                  <c:v>11.52000000000001</c:v>
                </c:pt>
                <c:pt idx="9">
                  <c:v>11.88</c:v>
                </c:pt>
                <c:pt idx="10">
                  <c:v>12</c:v>
                </c:pt>
                <c:pt idx="11">
                  <c:v>11.88</c:v>
                </c:pt>
                <c:pt idx="12">
                  <c:v>11.52</c:v>
                </c:pt>
                <c:pt idx="13">
                  <c:v>10.92</c:v>
                </c:pt>
                <c:pt idx="14">
                  <c:v>10.080000000000014</c:v>
                </c:pt>
                <c:pt idx="15">
                  <c:v>9.0000000000000071</c:v>
                </c:pt>
                <c:pt idx="16">
                  <c:v>7.6800000000000068</c:v>
                </c:pt>
                <c:pt idx="17">
                  <c:v>6.1200000000000045</c:v>
                </c:pt>
                <c:pt idx="18">
                  <c:v>4.3200000000000056</c:v>
                </c:pt>
                <c:pt idx="19">
                  <c:v>2.2800000000000011</c:v>
                </c:pt>
                <c:pt idx="20">
                  <c:v>0</c:v>
                </c:pt>
              </c:numCache>
            </c:numRef>
          </c:xVal>
          <c:yVal>
            <c:numRef>
              <c:f>Sheet1!$G$12:$G$32</c:f>
              <c:numCache>
                <c:formatCode>General</c:formatCode>
                <c:ptCount val="21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  <c:pt idx="13">
                  <c:v>9500</c:v>
                </c:pt>
                <c:pt idx="14">
                  <c:v>9000</c:v>
                </c:pt>
                <c:pt idx="15">
                  <c:v>8500</c:v>
                </c:pt>
                <c:pt idx="16">
                  <c:v>8000</c:v>
                </c:pt>
                <c:pt idx="17">
                  <c:v>7500</c:v>
                </c:pt>
                <c:pt idx="18">
                  <c:v>7000</c:v>
                </c:pt>
                <c:pt idx="19">
                  <c:v>6500</c:v>
                </c:pt>
                <c:pt idx="20">
                  <c:v>6000</c:v>
                </c:pt>
              </c:numCache>
            </c:numRef>
          </c:yVal>
          <c:smooth val="1"/>
        </c:ser>
        <c:ser>
          <c:idx val="1"/>
          <c:order val="4"/>
          <c:tx>
            <c:v>10K 6000-16000m</c:v>
          </c:tx>
          <c:marker>
            <c:symbol val="none"/>
          </c:marker>
          <c:xVal>
            <c:numRef>
              <c:f>Sheet1!$J$12:$J$32</c:f>
              <c:numCache>
                <c:formatCode>General</c:formatCode>
                <c:ptCount val="21"/>
                <c:pt idx="0">
                  <c:v>0</c:v>
                </c:pt>
                <c:pt idx="1">
                  <c:v>1.9000000000000141</c:v>
                </c:pt>
                <c:pt idx="2">
                  <c:v>3.600000000000001</c:v>
                </c:pt>
                <c:pt idx="3">
                  <c:v>5.1000000000000156</c:v>
                </c:pt>
                <c:pt idx="4">
                  <c:v>6.4000000000000128</c:v>
                </c:pt>
                <c:pt idx="5">
                  <c:v>7.5000000000000213</c:v>
                </c:pt>
                <c:pt idx="6">
                  <c:v>8.4000000000000128</c:v>
                </c:pt>
                <c:pt idx="7">
                  <c:v>9.1000000000000014</c:v>
                </c:pt>
                <c:pt idx="8">
                  <c:v>9.6000000000000156</c:v>
                </c:pt>
                <c:pt idx="9">
                  <c:v>9.9000000000000057</c:v>
                </c:pt>
                <c:pt idx="10">
                  <c:v>10.000000000000012</c:v>
                </c:pt>
                <c:pt idx="11">
                  <c:v>9.9000000000000057</c:v>
                </c:pt>
                <c:pt idx="12">
                  <c:v>9.6000000000000014</c:v>
                </c:pt>
                <c:pt idx="13">
                  <c:v>9.1000000000000085</c:v>
                </c:pt>
                <c:pt idx="14">
                  <c:v>8.4000000000000057</c:v>
                </c:pt>
                <c:pt idx="15">
                  <c:v>7.5000000000000142</c:v>
                </c:pt>
                <c:pt idx="16">
                  <c:v>6.4000000000000128</c:v>
                </c:pt>
                <c:pt idx="17">
                  <c:v>5.1000000000000005</c:v>
                </c:pt>
                <c:pt idx="18">
                  <c:v>3.600000000000001</c:v>
                </c:pt>
                <c:pt idx="19">
                  <c:v>1.9000000000000061</c:v>
                </c:pt>
                <c:pt idx="20">
                  <c:v>0</c:v>
                </c:pt>
              </c:numCache>
            </c:numRef>
          </c:xVal>
          <c:yVal>
            <c:numRef>
              <c:f>Sheet1!$I$12:$I$32</c:f>
              <c:numCache>
                <c:formatCode>General</c:formatCode>
                <c:ptCount val="21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  <c:pt idx="13">
                  <c:v>9500</c:v>
                </c:pt>
                <c:pt idx="14">
                  <c:v>9000</c:v>
                </c:pt>
                <c:pt idx="15">
                  <c:v>8500</c:v>
                </c:pt>
                <c:pt idx="16">
                  <c:v>8000</c:v>
                </c:pt>
                <c:pt idx="17">
                  <c:v>7500</c:v>
                </c:pt>
                <c:pt idx="18">
                  <c:v>7000</c:v>
                </c:pt>
                <c:pt idx="19">
                  <c:v>6500</c:v>
                </c:pt>
                <c:pt idx="20">
                  <c:v>6000</c:v>
                </c:pt>
              </c:numCache>
            </c:numRef>
          </c:yVal>
          <c:smooth val="1"/>
        </c:ser>
        <c:ser>
          <c:idx val="2"/>
          <c:order val="5"/>
          <c:tx>
            <c:v>8K 6000-16000m</c:v>
          </c:tx>
          <c:marker>
            <c:symbol val="none"/>
          </c:marker>
          <c:xVal>
            <c:numRef>
              <c:f>Sheet1!$L$12:$L$32</c:f>
              <c:numCache>
                <c:formatCode>General</c:formatCode>
                <c:ptCount val="21"/>
                <c:pt idx="0">
                  <c:v>0</c:v>
                </c:pt>
                <c:pt idx="1">
                  <c:v>1.52000000000001</c:v>
                </c:pt>
                <c:pt idx="2">
                  <c:v>2.8800000000000101</c:v>
                </c:pt>
                <c:pt idx="3">
                  <c:v>4.0799999999999983</c:v>
                </c:pt>
                <c:pt idx="4">
                  <c:v>5.1200000000000045</c:v>
                </c:pt>
                <c:pt idx="5">
                  <c:v>6.0000000000000071</c:v>
                </c:pt>
                <c:pt idx="6">
                  <c:v>6.7200000000000086</c:v>
                </c:pt>
                <c:pt idx="7">
                  <c:v>7.2800000000000011</c:v>
                </c:pt>
                <c:pt idx="8">
                  <c:v>7.6800000000000068</c:v>
                </c:pt>
                <c:pt idx="9">
                  <c:v>7.9200000000000088</c:v>
                </c:pt>
                <c:pt idx="10">
                  <c:v>8</c:v>
                </c:pt>
                <c:pt idx="11">
                  <c:v>7.9200000000000017</c:v>
                </c:pt>
                <c:pt idx="12">
                  <c:v>7.6800000000000068</c:v>
                </c:pt>
                <c:pt idx="13">
                  <c:v>7.2800000000000011</c:v>
                </c:pt>
                <c:pt idx="14">
                  <c:v>6.7199999999999989</c:v>
                </c:pt>
                <c:pt idx="15">
                  <c:v>6</c:v>
                </c:pt>
                <c:pt idx="16">
                  <c:v>5.1200000000000045</c:v>
                </c:pt>
                <c:pt idx="17">
                  <c:v>4.0800000000000054</c:v>
                </c:pt>
                <c:pt idx="18">
                  <c:v>2.8800000000000021</c:v>
                </c:pt>
                <c:pt idx="19">
                  <c:v>1.52000000000001</c:v>
                </c:pt>
                <c:pt idx="20">
                  <c:v>0</c:v>
                </c:pt>
              </c:numCache>
            </c:numRef>
          </c:xVal>
          <c:yVal>
            <c:numRef>
              <c:f>Sheet1!$K$12:$K$32</c:f>
              <c:numCache>
                <c:formatCode>General</c:formatCode>
                <c:ptCount val="21"/>
                <c:pt idx="0">
                  <c:v>16000</c:v>
                </c:pt>
                <c:pt idx="1">
                  <c:v>15500</c:v>
                </c:pt>
                <c:pt idx="2">
                  <c:v>15000</c:v>
                </c:pt>
                <c:pt idx="3">
                  <c:v>14500</c:v>
                </c:pt>
                <c:pt idx="4">
                  <c:v>14000</c:v>
                </c:pt>
                <c:pt idx="5">
                  <c:v>13500</c:v>
                </c:pt>
                <c:pt idx="6">
                  <c:v>13000</c:v>
                </c:pt>
                <c:pt idx="7">
                  <c:v>12500</c:v>
                </c:pt>
                <c:pt idx="8">
                  <c:v>12000</c:v>
                </c:pt>
                <c:pt idx="9">
                  <c:v>11500</c:v>
                </c:pt>
                <c:pt idx="10">
                  <c:v>11000</c:v>
                </c:pt>
                <c:pt idx="11">
                  <c:v>10500</c:v>
                </c:pt>
                <c:pt idx="12">
                  <c:v>10000</c:v>
                </c:pt>
                <c:pt idx="13">
                  <c:v>9500</c:v>
                </c:pt>
                <c:pt idx="14">
                  <c:v>9000</c:v>
                </c:pt>
                <c:pt idx="15">
                  <c:v>8500</c:v>
                </c:pt>
                <c:pt idx="16">
                  <c:v>8000</c:v>
                </c:pt>
                <c:pt idx="17">
                  <c:v>7500</c:v>
                </c:pt>
                <c:pt idx="18">
                  <c:v>7000</c:v>
                </c:pt>
                <c:pt idx="19">
                  <c:v>6500</c:v>
                </c:pt>
                <c:pt idx="20">
                  <c:v>6000</c:v>
                </c:pt>
              </c:numCache>
            </c:numRef>
          </c:yVal>
          <c:smooth val="1"/>
        </c:ser>
        <c:axId val="68713472"/>
        <c:axId val="68727936"/>
      </c:scatterChart>
      <c:valAx>
        <c:axId val="68713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800" b="0" dirty="0">
                    <a:latin typeface="Times New Roman" pitchFamily="18" charset="0"/>
                    <a:cs typeface="Times New Roman" pitchFamily="18" charset="0"/>
                  </a:rPr>
                  <a:t>Temperature Anomaly (K)</a:t>
                </a:r>
              </a:p>
            </c:rich>
          </c:tx>
          <c:layout>
            <c:manualLayout>
              <c:xMode val="edge"/>
              <c:yMode val="edge"/>
              <c:x val="0.35547525309336314"/>
              <c:y val="0.9450003546853943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727936"/>
        <c:crosses val="autoZero"/>
        <c:crossBetween val="midCat"/>
      </c:valAx>
      <c:valAx>
        <c:axId val="68727936"/>
        <c:scaling>
          <c:orientation val="minMax"/>
          <c:max val="20000"/>
        </c:scaling>
        <c:axPos val="l"/>
        <c:majorGridlines/>
        <c:title>
          <c:tx>
            <c:rich>
              <a:bodyPr/>
              <a:lstStyle/>
              <a:p>
                <a:pPr>
                  <a:defRPr sz="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800" b="0" dirty="0">
                    <a:latin typeface="Times New Roman" pitchFamily="18" charset="0"/>
                    <a:cs typeface="Times New Roman" pitchFamily="18" charset="0"/>
                  </a:rPr>
                  <a:t>Height above MSLP (m)</a:t>
                </a:r>
              </a:p>
            </c:rich>
          </c:tx>
          <c:layout>
            <c:manualLayout>
              <c:xMode val="edge"/>
              <c:yMode val="edge"/>
              <c:x val="3.676087364079491E-2"/>
              <c:y val="0.2383234021423001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713472"/>
        <c:crosses val="autoZero"/>
        <c:crossBetween val="midCat"/>
      </c:valAx>
    </c:plotArea>
    <c:plotVisOnly val="1"/>
  </c:chart>
  <c:spPr>
    <a:ln>
      <a:solidFill>
        <a:schemeClr val="bg1"/>
      </a:solidFill>
    </a:ln>
  </c:sp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0.00613</cdr:x>
      <cdr:y>0.00971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0.77049</cdr:x>
      <cdr:y>0.57895</cdr:y>
    </cdr:from>
    <cdr:to>
      <cdr:x>0.91803</cdr:x>
      <cdr:y>0.89967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81400" y="1676400"/>
          <a:ext cx="685800" cy="92869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800" b="1" i="0" dirty="0">
              <a:latin typeface="Times New Roman" pitchFamily="18" charset="0"/>
              <a:cs typeface="Times New Roman" pitchFamily="18" charset="0"/>
            </a:rPr>
            <a:t>MSLP</a:t>
          </a:r>
        </a:p>
        <a:p xmlns:a="http://schemas.openxmlformats.org/drawingml/2006/main">
          <a:pPr algn="ctr"/>
          <a:r>
            <a:rPr lang="en-US" sz="800" b="0" i="0" u="none" strike="noStrike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rPr>
            <a:t>953.83 hPa</a:t>
          </a:r>
          <a:r>
            <a:rPr lang="en-US" sz="800" dirty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en-US" sz="800" b="0" i="0" u="none" strike="noStrike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959.93</a:t>
          </a:r>
          <a:r>
            <a:rPr lang="en-US" sz="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hPa</a:t>
          </a:r>
        </a:p>
        <a:p xmlns:a="http://schemas.openxmlformats.org/drawingml/2006/main">
          <a:pPr algn="ctr"/>
          <a:r>
            <a:rPr lang="en-US" sz="800" b="0" i="0" u="none" strike="noStrike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966.14</a:t>
          </a:r>
          <a:r>
            <a:rPr lang="en-US" sz="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hPa</a:t>
          </a:r>
          <a:endParaRPr lang="en-US" sz="8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en-US" sz="800" dirty="0">
              <a:solidFill>
                <a:srgbClr val="4F81BD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972.47 hPa</a:t>
          </a:r>
        </a:p>
        <a:p xmlns:a="http://schemas.openxmlformats.org/drawingml/2006/main">
          <a:pPr algn="ctr"/>
          <a:r>
            <a:rPr lang="en-US" sz="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978.93 hPa</a:t>
          </a:r>
        </a:p>
        <a:p xmlns:a="http://schemas.openxmlformats.org/drawingml/2006/main">
          <a:pPr algn="ctr"/>
          <a:r>
            <a:rPr lang="en-US" sz="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985.56</a:t>
          </a:r>
          <a:r>
            <a:rPr lang="en-US" sz="800" baseline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hPa</a:t>
          </a:r>
          <a:endParaRPr lang="en-US" sz="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en-US" sz="1100" dirty="0">
            <a:solidFill>
              <a:srgbClr val="C00000"/>
            </a:solidFill>
          </a:endParaRPr>
        </a:p>
        <a:p xmlns:a="http://schemas.openxmlformats.org/drawingml/2006/main">
          <a:pPr algn="ctr"/>
          <a:endParaRPr lang="en-US" sz="1100" dirty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0.00696</cdr:x>
      <cdr:y>0.00831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0.00696</cdr:x>
      <cdr:y>0.00831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0.00696</cdr:x>
      <cdr:y>0.00831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0.78947</cdr:x>
      <cdr:y>0.5641</cdr:y>
    </cdr:from>
    <cdr:to>
      <cdr:x>0.95927</cdr:x>
      <cdr:y>0.87784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429000" y="1676400"/>
          <a:ext cx="737510" cy="93237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800" b="1" dirty="0">
              <a:latin typeface="Times New Roman" pitchFamily="18" charset="0"/>
              <a:cs typeface="Times New Roman" pitchFamily="18" charset="0"/>
            </a:rPr>
            <a:t>MSLP</a:t>
          </a:r>
        </a:p>
        <a:p xmlns:a="http://schemas.openxmlformats.org/drawingml/2006/main">
          <a:pPr algn="ctr"/>
          <a:r>
            <a:rPr lang="en-US" sz="800" b="0" i="0" u="none" strike="noStrike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rPr>
            <a:t>969.94</a:t>
          </a:r>
          <a:r>
            <a:rPr lang="en-US" sz="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hPa</a:t>
          </a:r>
        </a:p>
        <a:p xmlns:a="http://schemas.openxmlformats.org/drawingml/2006/main">
          <a:pPr algn="ctr"/>
          <a:r>
            <a:rPr lang="en-US" sz="800" b="0" i="0" u="none" strike="noStrike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974.42</a:t>
          </a:r>
          <a:r>
            <a:rPr lang="en-US" sz="800" b="0" i="0" u="none" strike="noStrike" baseline="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800" b="0" i="0" u="none" strike="noStrike" baseline="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hPa</a:t>
          </a:r>
          <a:endParaRPr lang="en-US" sz="8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en-US" sz="800" b="0" i="0" u="none" strike="noStrike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978.99</a:t>
          </a:r>
          <a:r>
            <a:rPr lang="en-US" sz="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hPa</a:t>
          </a:r>
          <a:endParaRPr lang="en-US" sz="8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en-US" sz="800" dirty="0">
              <a:solidFill>
                <a:srgbClr val="4F81BD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983.62 hPa</a:t>
          </a:r>
        </a:p>
        <a:p xmlns:a="http://schemas.openxmlformats.org/drawingml/2006/main">
          <a:pPr algn="ctr"/>
          <a:r>
            <a:rPr lang="en-US" sz="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988.34 hPa</a:t>
          </a:r>
        </a:p>
        <a:p xmlns:a="http://schemas.openxmlformats.org/drawingml/2006/main">
          <a:pPr algn="ctr"/>
          <a:r>
            <a:rPr lang="en-US" sz="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993.16</a:t>
          </a:r>
          <a:r>
            <a:rPr lang="en-US" sz="800" baseline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hPa</a:t>
          </a:r>
          <a:endParaRPr lang="en-US" sz="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en-US" sz="5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en-US" sz="5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0.76667</cdr:x>
      <cdr:y>0.575</cdr:y>
    </cdr:from>
    <cdr:to>
      <cdr:x>0.91667</cdr:x>
      <cdr:y>0.87822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5200" y="1752600"/>
          <a:ext cx="685800" cy="92421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800" b="1" dirty="0">
              <a:latin typeface="Times New Roman" pitchFamily="18" charset="0"/>
              <a:cs typeface="Times New Roman" pitchFamily="18" charset="0"/>
            </a:rPr>
            <a:t>MSLP</a:t>
          </a:r>
        </a:p>
        <a:p xmlns:a="http://schemas.openxmlformats.org/drawingml/2006/main">
          <a:pPr algn="ctr"/>
          <a:r>
            <a:rPr lang="en-US" sz="800" b="0" i="0" u="none" strike="noStrike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rPr>
            <a:t>965.08</a:t>
          </a:r>
          <a:r>
            <a:rPr lang="en-US" sz="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hPa</a:t>
          </a:r>
        </a:p>
        <a:p xmlns:a="http://schemas.openxmlformats.org/drawingml/2006/main">
          <a:pPr algn="ctr"/>
          <a:r>
            <a:rPr lang="en-US" sz="800" b="0" i="0" u="none" strike="noStrike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970.02</a:t>
          </a:r>
          <a:r>
            <a:rPr lang="en-US" sz="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hPa</a:t>
          </a:r>
        </a:p>
        <a:p xmlns:a="http://schemas.openxmlformats.org/drawingml/2006/main">
          <a:pPr algn="ctr"/>
          <a:r>
            <a:rPr lang="en-US" sz="800" b="0" i="0" u="none" strike="noStrike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975.09</a:t>
          </a:r>
          <a:r>
            <a:rPr lang="en-US" sz="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hPa</a:t>
          </a:r>
          <a:endParaRPr lang="en-US" sz="8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en-US" sz="800" dirty="0">
              <a:solidFill>
                <a:srgbClr val="4F81BD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980.24 hPa</a:t>
          </a:r>
        </a:p>
        <a:p xmlns:a="http://schemas.openxmlformats.org/drawingml/2006/main">
          <a:pPr algn="ctr"/>
          <a:r>
            <a:rPr lang="en-US" sz="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985.50 hPa</a:t>
          </a:r>
        </a:p>
        <a:p xmlns:a="http://schemas.openxmlformats.org/drawingml/2006/main">
          <a:pPr algn="ctr"/>
          <a:r>
            <a:rPr lang="en-US" sz="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990.84</a:t>
          </a:r>
          <a:r>
            <a:rPr lang="en-US" sz="800" baseline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hPa</a:t>
          </a:r>
          <a:endParaRPr lang="en-US" sz="8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en-US" sz="1100" dirty="0">
            <a:solidFill>
              <a:srgbClr val="C00000"/>
            </a:solidFill>
          </a:endParaRPr>
        </a:p>
        <a:p xmlns:a="http://schemas.openxmlformats.org/drawingml/2006/main">
          <a:pPr algn="ctr"/>
          <a:endParaRPr lang="en-US" sz="1100" dirty="0">
            <a:solidFill>
              <a:srgbClr val="C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0.80357</cdr:x>
      <cdr:y>0.57895</cdr:y>
    </cdr:from>
    <cdr:to>
      <cdr:x>0.97837</cdr:x>
      <cdr:y>0.90683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51458" y="1676408"/>
          <a:ext cx="772546" cy="94940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800" b="1" dirty="0" smtClean="0">
              <a:latin typeface="Times New Roman" pitchFamily="18" charset="0"/>
              <a:cs typeface="Times New Roman" pitchFamily="18" charset="0"/>
            </a:rPr>
            <a:t>MSLP</a:t>
          </a:r>
        </a:p>
        <a:p xmlns:a="http://schemas.openxmlformats.org/drawingml/2006/main">
          <a:pPr algn="ctr"/>
          <a:r>
            <a:rPr lang="en-US" sz="800" b="0" i="0" u="none" strike="noStrike" dirty="0" smtClean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rPr>
            <a:t>937.88</a:t>
          </a:r>
          <a:r>
            <a:rPr lang="en-US" sz="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hPa</a:t>
          </a:r>
        </a:p>
        <a:p xmlns:a="http://schemas.openxmlformats.org/drawingml/2006/main">
          <a:pPr algn="ctr"/>
          <a:r>
            <a:rPr lang="en-US" sz="800" b="0" i="0" u="none" strike="noStrike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945.54</a:t>
          </a:r>
          <a:r>
            <a:rPr lang="en-US" sz="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hPa</a:t>
          </a:r>
        </a:p>
        <a:p xmlns:a="http://schemas.openxmlformats.org/drawingml/2006/main">
          <a:pPr algn="ctr"/>
          <a:r>
            <a:rPr lang="en-US" sz="800" b="0" i="0" u="none" strike="noStrike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953.36</a:t>
          </a:r>
          <a:r>
            <a:rPr lang="en-US" sz="800" b="0" i="0" u="none" strike="noStrike" baseline="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rPr>
            <a:t> hPa</a:t>
          </a:r>
          <a:r>
            <a:rPr lang="en-US" sz="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800" b="1" dirty="0" smtClean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en-US" sz="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961.38 hPa</a:t>
          </a:r>
        </a:p>
        <a:p xmlns:a="http://schemas.openxmlformats.org/drawingml/2006/main">
          <a:pPr algn="ctr"/>
          <a:r>
            <a:rPr lang="en-US" sz="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969.56 hPa</a:t>
          </a:r>
        </a:p>
        <a:p xmlns:a="http://schemas.openxmlformats.org/drawingml/2006/main">
          <a:pPr algn="ctr"/>
          <a:r>
            <a:rPr lang="en-US" sz="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977.92</a:t>
          </a:r>
          <a:r>
            <a:rPr lang="en-US" sz="800" baseline="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hPa</a:t>
          </a:r>
        </a:p>
        <a:p xmlns:a="http://schemas.openxmlformats.org/drawingml/2006/main">
          <a:pPr algn="ctr"/>
          <a:endParaRPr lang="en-US" sz="1100" dirty="0">
            <a:solidFill>
              <a:srgbClr val="00B050"/>
            </a:solidFill>
          </a:endParaRPr>
        </a:p>
        <a:p xmlns:a="http://schemas.openxmlformats.org/drawingml/2006/main">
          <a:pPr algn="ctr"/>
          <a:endParaRPr lang="en-US" sz="1100" dirty="0">
            <a:solidFill>
              <a:srgbClr val="C00000"/>
            </a:solidFill>
          </a:endParaRPr>
        </a:p>
        <a:p xmlns:a="http://schemas.openxmlformats.org/drawingml/2006/main">
          <a:pPr algn="ctr"/>
          <a:endParaRPr lang="en-US" sz="1100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0BCD9BE-0645-49DA-B0A1-FE9C3310AC9D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E3D65F7-1868-47E2-8CD1-477296FC98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looked at idealized parabolic</a:t>
            </a:r>
            <a:r>
              <a:rPr lang="en-US" baseline="0" dirty="0" smtClean="0"/>
              <a:t> warm cores,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D65F7-1868-47E2-8CD1-477296FC985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3237">
              <a:defRPr/>
            </a:pPr>
            <a:r>
              <a:rPr lang="en-US" dirty="0" smtClean="0"/>
              <a:t>Fig. 2 a) Idealized parabolic warm core with a vertical depth from 6000 m to 16000 m, b) Vertical depth from 6000 m to 14000 m, c) Vertical depth from 6000m to 12000m, and d) Vertical depth from 10000 m to 16000m. Each parabola represents a different maximum temperature anomaly, with purple, light blue, orange, blue, red, and green corresponding to 18K, 16 K, 14 K, 12 K, 10 K, and 8 K, respectively. The resulting MSLP for each parabola is shown.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D65F7-1868-47E2-8CD1-477296FC985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</a:t>
            </a:r>
            <a:r>
              <a:rPr lang="en-US" baseline="0" dirty="0" smtClean="0"/>
              <a:t> HWRF did a good job modeling this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D65F7-1868-47E2-8CD1-477296FC985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ADF53-E3D9-4BFE-8530-868ED9DAFC7E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2319-04C3-44EF-ACE7-24ED6124C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57400"/>
            <a:ext cx="8763000" cy="15249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of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Warm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Core Processes on the Rapid Intensification of Hurricane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Earl (2010)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5800" cy="68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971800" y="4876800"/>
            <a:ext cx="3429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Sundararaman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Gopalakrishnan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Thiago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Quirino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AOML/HRD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971800" y="4191000"/>
            <a:ext cx="34290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Josh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Alland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Iowa State University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572000"/>
            <a:ext cx="1027225" cy="65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Low-level convergence from inflow layer (Willoughby 1998) and low-level outflow from eye (Smith 1980) results in deep convection within eyewall.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Subsidence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eye combined with latent heat release from eyewall forms a warm core in mid- to upper- troposphere of eye (Zhang and Chen 2012).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Warm core is directly responsible for lowering the surface pressure in eye and strengthening storm (Zhang and Chen 2012).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1143000" y="3505200"/>
            <a:ext cx="6477000" cy="2819400"/>
            <a:chOff x="144" y="1008"/>
            <a:chExt cx="3456" cy="18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1008"/>
              <a:ext cx="3072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2448" y="1584"/>
              <a:ext cx="7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72" y="2352"/>
              <a:ext cx="432" cy="48"/>
            </a:xfrm>
            <a:prstGeom prst="straightConnector1">
              <a:avLst/>
            </a:prstGeom>
            <a:ln>
              <a:solidFill>
                <a:srgbClr val="FF99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24" y="2448"/>
              <a:ext cx="672" cy="96"/>
            </a:xfrm>
            <a:prstGeom prst="straightConnector1">
              <a:avLst/>
            </a:prstGeom>
            <a:ln>
              <a:solidFill>
                <a:srgbClr val="FF99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2736" y="2352"/>
              <a:ext cx="480" cy="48"/>
            </a:xfrm>
            <a:prstGeom prst="straightConnector1">
              <a:avLst/>
            </a:prstGeom>
            <a:ln>
              <a:solidFill>
                <a:srgbClr val="FF99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592" y="2544"/>
              <a:ext cx="672" cy="48"/>
            </a:xfrm>
            <a:prstGeom prst="straightConnector1">
              <a:avLst/>
            </a:prstGeom>
            <a:ln>
              <a:solidFill>
                <a:srgbClr val="FF99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1920" y="230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dirty="0"/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 flipH="1">
              <a:off x="2304" y="2304"/>
              <a:ext cx="960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 flipV="1">
              <a:off x="1824" y="1728"/>
              <a:ext cx="0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 flipV="1">
              <a:off x="2256" y="1728"/>
              <a:ext cx="0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>
              <a:off x="768" y="2304"/>
              <a:ext cx="91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2544" y="225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Inflow</a:t>
              </a:r>
            </a:p>
          </p:txBody>
        </p:sp>
        <p:sp>
          <p:nvSpPr>
            <p:cNvPr id="28" name="Text Box 38"/>
            <p:cNvSpPr txBox="1">
              <a:spLocks noChangeArrowheads="1"/>
            </p:cNvSpPr>
            <p:nvPr/>
          </p:nvSpPr>
          <p:spPr bwMode="auto">
            <a:xfrm>
              <a:off x="912" y="225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Inflow</a:t>
              </a:r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2496" y="153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outflow</a:t>
              </a:r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2400" y="1584"/>
              <a:ext cx="91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Line 44"/>
            <p:cNvSpPr>
              <a:spLocks noChangeShapeType="1"/>
            </p:cNvSpPr>
            <p:nvPr/>
          </p:nvSpPr>
          <p:spPr bwMode="auto">
            <a:xfrm flipH="1">
              <a:off x="672" y="1632"/>
              <a:ext cx="960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Text Box 45"/>
            <p:cNvSpPr txBox="1">
              <a:spLocks noChangeArrowheads="1"/>
            </p:cNvSpPr>
            <p:nvPr/>
          </p:nvSpPr>
          <p:spPr bwMode="auto">
            <a:xfrm>
              <a:off x="912" y="1584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outflow</a:t>
              </a:r>
            </a:p>
          </p:txBody>
        </p:sp>
        <p:sp>
          <p:nvSpPr>
            <p:cNvPr id="33" name="Line 46"/>
            <p:cNvSpPr>
              <a:spLocks noChangeShapeType="1"/>
            </p:cNvSpPr>
            <p:nvPr/>
          </p:nvSpPr>
          <p:spPr bwMode="auto">
            <a:xfrm>
              <a:off x="624" y="1680"/>
              <a:ext cx="0" cy="62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Text Box 47"/>
            <p:cNvSpPr txBox="1">
              <a:spLocks noChangeArrowheads="1"/>
            </p:cNvSpPr>
            <p:nvPr/>
          </p:nvSpPr>
          <p:spPr bwMode="auto">
            <a:xfrm>
              <a:off x="432" y="1920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downdraft</a:t>
              </a:r>
            </a:p>
          </p:txBody>
        </p:sp>
        <p:sp>
          <p:nvSpPr>
            <p:cNvPr id="35" name="Line 48"/>
            <p:cNvSpPr>
              <a:spLocks noChangeShapeType="1"/>
            </p:cNvSpPr>
            <p:nvPr/>
          </p:nvSpPr>
          <p:spPr bwMode="auto">
            <a:xfrm>
              <a:off x="3312" y="1680"/>
              <a:ext cx="0" cy="62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Text Box 49"/>
            <p:cNvSpPr txBox="1">
              <a:spLocks noChangeArrowheads="1"/>
            </p:cNvSpPr>
            <p:nvPr/>
          </p:nvSpPr>
          <p:spPr bwMode="auto">
            <a:xfrm>
              <a:off x="2928" y="1900"/>
              <a:ext cx="67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downdraft</a:t>
              </a:r>
            </a:p>
          </p:txBody>
        </p:sp>
        <p:sp>
          <p:nvSpPr>
            <p:cNvPr id="37" name="Text Box 50"/>
            <p:cNvSpPr txBox="1">
              <a:spLocks noChangeArrowheads="1"/>
            </p:cNvSpPr>
            <p:nvPr/>
          </p:nvSpPr>
          <p:spPr bwMode="auto">
            <a:xfrm>
              <a:off x="1776" y="2044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 updraft</a:t>
              </a:r>
            </a:p>
          </p:txBody>
        </p:sp>
        <p:sp>
          <p:nvSpPr>
            <p:cNvPr id="38" name="Line 51"/>
            <p:cNvSpPr>
              <a:spLocks noChangeShapeType="1"/>
            </p:cNvSpPr>
            <p:nvPr/>
          </p:nvSpPr>
          <p:spPr bwMode="auto">
            <a:xfrm>
              <a:off x="1968" y="18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Line 55"/>
            <p:cNvSpPr>
              <a:spLocks noChangeShapeType="1"/>
            </p:cNvSpPr>
            <p:nvPr/>
          </p:nvSpPr>
          <p:spPr bwMode="auto">
            <a:xfrm>
              <a:off x="2112" y="18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Line 57"/>
            <p:cNvSpPr>
              <a:spLocks noChangeShapeType="1"/>
            </p:cNvSpPr>
            <p:nvPr/>
          </p:nvSpPr>
          <p:spPr bwMode="auto">
            <a:xfrm>
              <a:off x="1200" y="2064"/>
              <a:ext cx="0" cy="19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58"/>
            <p:cNvSpPr>
              <a:spLocks noChangeShapeType="1"/>
            </p:cNvSpPr>
            <p:nvPr/>
          </p:nvSpPr>
          <p:spPr bwMode="auto">
            <a:xfrm>
              <a:off x="2496" y="2016"/>
              <a:ext cx="0" cy="19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Line 59"/>
            <p:cNvSpPr>
              <a:spLocks noChangeShapeType="1"/>
            </p:cNvSpPr>
            <p:nvPr/>
          </p:nvSpPr>
          <p:spPr bwMode="auto">
            <a:xfrm flipV="1">
              <a:off x="432" y="134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Text Box 60"/>
            <p:cNvSpPr txBox="1">
              <a:spLocks noChangeArrowheads="1"/>
            </p:cNvSpPr>
            <p:nvPr/>
          </p:nvSpPr>
          <p:spPr bwMode="auto">
            <a:xfrm>
              <a:off x="144" y="1776"/>
              <a:ext cx="3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 dirty="0"/>
                <a:t>15 km</a:t>
              </a:r>
            </a:p>
          </p:txBody>
        </p:sp>
        <p:sp>
          <p:nvSpPr>
            <p:cNvPr id="44" name="Line 61"/>
            <p:cNvSpPr>
              <a:spLocks noChangeShapeType="1"/>
            </p:cNvSpPr>
            <p:nvPr/>
          </p:nvSpPr>
          <p:spPr bwMode="auto">
            <a:xfrm>
              <a:off x="432" y="268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Line 62"/>
            <p:cNvSpPr>
              <a:spLocks noChangeShapeType="1"/>
            </p:cNvSpPr>
            <p:nvPr/>
          </p:nvSpPr>
          <p:spPr bwMode="auto">
            <a:xfrm>
              <a:off x="432" y="230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Text Box 63"/>
            <p:cNvSpPr txBox="1">
              <a:spLocks noChangeArrowheads="1"/>
            </p:cNvSpPr>
            <p:nvPr/>
          </p:nvSpPr>
          <p:spPr bwMode="auto">
            <a:xfrm>
              <a:off x="192" y="2390"/>
              <a:ext cx="3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 dirty="0"/>
                <a:t>1 km</a:t>
              </a:r>
            </a:p>
          </p:txBody>
        </p:sp>
      </p:grp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5800" cy="68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Importance of Warm Core Structure	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5814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Warming aloft produces much lower surface pressure (Zhang and Chen 2012).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Upper-level warm core is more effective at strengthening tropical system.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P</a:t>
            </a:r>
            <a:r>
              <a:rPr lang="en-US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dirty="0" smtClean="0">
                <a:solidFill>
                  <a:srgbClr val="C00000"/>
                </a:solidFill>
              </a:rPr>
              <a:t>=P</a:t>
            </a:r>
            <a:r>
              <a:rPr lang="en-US" sz="2000" baseline="-25000" dirty="0" smtClean="0">
                <a:solidFill>
                  <a:srgbClr val="C00000"/>
                </a:solidFill>
              </a:rPr>
              <a:t>1</a:t>
            </a:r>
            <a:r>
              <a:rPr lang="en-US" sz="2000" dirty="0" smtClean="0">
                <a:solidFill>
                  <a:srgbClr val="C00000"/>
                </a:solidFill>
              </a:rPr>
              <a:t>*EXP((z</a:t>
            </a:r>
            <a:r>
              <a:rPr lang="en-US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dirty="0" smtClean="0">
                <a:solidFill>
                  <a:srgbClr val="C00000"/>
                </a:solidFill>
              </a:rPr>
              <a:t>-z</a:t>
            </a:r>
            <a:r>
              <a:rPr lang="en-US" sz="2000" baseline="-25000" dirty="0" smtClean="0">
                <a:solidFill>
                  <a:srgbClr val="C00000"/>
                </a:solidFill>
              </a:rPr>
              <a:t>1</a:t>
            </a:r>
            <a:r>
              <a:rPr lang="en-US" sz="2000" dirty="0" smtClean="0">
                <a:solidFill>
                  <a:srgbClr val="C00000"/>
                </a:solidFill>
              </a:rPr>
              <a:t>)/(R</a:t>
            </a:r>
            <a:r>
              <a:rPr lang="en-US" sz="2000" baseline="-25000" dirty="0" smtClean="0">
                <a:solidFill>
                  <a:srgbClr val="C00000"/>
                </a:solidFill>
              </a:rPr>
              <a:t>d</a:t>
            </a:r>
            <a:r>
              <a:rPr lang="en-US" sz="2000" dirty="0" smtClean="0">
                <a:solidFill>
                  <a:srgbClr val="C00000"/>
                </a:solidFill>
              </a:rPr>
              <a:t>*T))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Hypotheses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Upper-level warming will produce much lower MSLPs.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deeper warm core will produce much lower MSLPs as well.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5800" cy="68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4495800" y="685800"/>
          <a:ext cx="4648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3657600"/>
          <a:ext cx="4495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0" y="35814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"/>
            <a:ext cx="685800" cy="68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Chart 11"/>
          <p:cNvGraphicFramePr/>
          <p:nvPr/>
        </p:nvGraphicFramePr>
        <p:xfrm>
          <a:off x="0" y="685800"/>
          <a:ext cx="4419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8200" y="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Idealized Parabolic Warm Cores</a:t>
            </a:r>
            <a:endParaRPr lang="en-US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276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32766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3246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63246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Hurricane Earl</a:t>
            </a:r>
            <a:endParaRPr lang="en-US" sz="40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4191000" cy="32003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1003 hPa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927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hPa pressure drop (71 hPa) from Aug. 27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 Sept.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(Cangialosi 2011).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Slow development at first due to shear (Danielle) and dry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air (NHC real-time discussion).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RI due to decrease in shear and warmer sea surface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temperatures, 28-29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 (Cangialosi 2011).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133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5800" cy="68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81600" y="5334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Courtesy of University of Wisconsin-Madison CIMSS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6581001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Cangialosi: 2011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http://www.nhc.noaa.gov/pdf/TCR-AL072010_Earl.pdf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60293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NAL_WARM_CORE_EAR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38800" y="1066800"/>
            <a:ext cx="3505200" cy="243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1200" y="3774519"/>
            <a:ext cx="2971800" cy="209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Large depth of warm core produces MSLP of 921.86 hPa.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Simple hydrostatic balance produces MSLP similar to model MSLP.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Model is accurate for this forecast – model MSLP is close to observations.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685800" cy="68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4600" y="1524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Earl’s Warm Core</a:t>
            </a:r>
            <a:endParaRPr lang="en-US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>
            <a:off x="5486400" y="2209800"/>
            <a:ext cx="1188720" cy="457200"/>
          </a:xfrm>
          <a:prstGeom prst="curved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895600"/>
            <a:ext cx="4881562" cy="31051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Next Steps</a:t>
            </a:r>
            <a:endParaRPr lang="en-US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 individual plumes (using 1-minute data).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how the model is intensifying Earl.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structure of vertical motions within these plumes?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are these plumes intensifying Earl??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strong or weak updrafts developing the warm core???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solution yet, but en route to the modeled intensification process.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Could give insight into how hurricanes strengthen!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5800" cy="68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586</Words>
  <Application>Microsoft Office PowerPoint</Application>
  <PresentationFormat>On-screen Show (4:3)</PresentationFormat>
  <Paragraphs>94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Importance of Warm Core Processes on the Rapid Intensification of Hurricane Earl (2010)</vt:lpstr>
      <vt:lpstr>Introduction</vt:lpstr>
      <vt:lpstr>Importance of Warm Core Structure </vt:lpstr>
      <vt:lpstr>Slide 4</vt:lpstr>
      <vt:lpstr>Hurricane Earl</vt:lpstr>
      <vt:lpstr>Slide 6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Modeled Warm Core Processes on the Rapid Intensification of hurricane Earl, 2010</dc:title>
  <dc:creator>joshua.alland</dc:creator>
  <cp:lastModifiedBy>joshua.alland</cp:lastModifiedBy>
  <cp:revision>87</cp:revision>
  <dcterms:created xsi:type="dcterms:W3CDTF">2012-07-06T16:27:39Z</dcterms:created>
  <dcterms:modified xsi:type="dcterms:W3CDTF">2012-07-11T21:02:12Z</dcterms:modified>
</cp:coreProperties>
</file>