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4736" y="288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150C-C17F-48EB-A3EB-1E61F0C332E7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DEC5-14F5-4453-A0BC-8CC42DDB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DEC5-14F5-4453-A0BC-8CC42DDBB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8CE2-2533-4220-B463-48EA5324F91E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FC62-665D-4059-8B89-891BDB5A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jpeg"/><Relationship Id="rId21" Type="http://schemas.openxmlformats.org/officeDocument/2006/relationships/image" Target="../media/image19.jpeg"/><Relationship Id="rId22" Type="http://schemas.openxmlformats.org/officeDocument/2006/relationships/image" Target="../media/image20.pn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50000">
                <a:schemeClr val="accent3">
                  <a:lumMod val="20000"/>
                  <a:lumOff val="80000"/>
                </a:schemeClr>
              </a:gs>
              <a:gs pos="90000">
                <a:schemeClr val="bg1"/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8800" dirty="0"/>
              <a:t>Analysis domain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38200" y="21455789"/>
            <a:ext cx="13106400" cy="27758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400" y="1066800"/>
            <a:ext cx="5269476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2377440" cy="237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6808" y="32232600"/>
            <a:ext cx="32428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10-14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January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2016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IOAS-AOLS Conference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96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AMS Annual Meeting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Symbol"/>
              </a:rPr>
              <a:t>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 Orleans, Louisiana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38167" y="152400"/>
            <a:ext cx="1448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P244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38200"/>
            <a:ext cx="324764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On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the Predictability of Hurricane Track and Intensity Using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an</a:t>
            </a:r>
          </a:p>
          <a:p>
            <a:pPr algn="ctr"/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OSSE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Framework</a:t>
            </a:r>
            <a:endParaRPr lang="en-US" sz="7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9569" y="3224986"/>
            <a:ext cx="259224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Bachir Annane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Lisa Bucci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Javier Delgado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Altug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Aksoy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Robert Atlas</a:t>
            </a:r>
            <a:r>
              <a:rPr lang="en-US" sz="4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T. Murillo</a:t>
            </a:r>
            <a:r>
              <a:rPr lang="en-US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Miami/CIMAS and NOAA/AOML/HRD,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Univ. of Miami/RSMAS, Miami, FL</a:t>
            </a:r>
          </a:p>
          <a:p>
            <a:pPr algn="ctr"/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NOAA/AOML, Miami, FL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562600"/>
            <a:ext cx="13487400" cy="1120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7145000"/>
            <a:ext cx="13487400" cy="150114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0" y="6054298"/>
            <a:ext cx="14478000" cy="2579730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37000" y="5638800"/>
            <a:ext cx="13487400" cy="14478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337000" y="20474523"/>
            <a:ext cx="13487400" cy="8019812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54929" y="28727400"/>
            <a:ext cx="13487400" cy="3429000"/>
          </a:xfrm>
          <a:prstGeom prst="rect">
            <a:avLst/>
          </a:prstGeom>
          <a:noFill/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5638800"/>
            <a:ext cx="134112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Observational Data: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17307342"/>
            <a:ext cx="13411200" cy="1535805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 Framework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regional OSSE (Observing System Simulation Experiment) framework described here was developed at NOAA/AOML and UM/RSMAS and features a high-resolution regional nature run embedded within a lower-resolution global nature run. Simulated observations are generated and provided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assimilation scheme which provides analyses for a high-resolution regional forecast model.</a:t>
            </a: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Runs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ECMWF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low-resolution T511 (~40km) “Joint OSSE Nature Run”</a:t>
            </a:r>
          </a:p>
          <a:p>
            <a:pPr marL="406400" indent="-406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WRF-ARW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high-resolution 27km regional domain with 9/3/1 km storm-following nests (v3.2.1)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Assimilation Scheme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Gridpoint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Statistical Interpolation… a standard 3D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assimilation scheme (v3.3). Analyses performed at 9km resolution.</a:t>
            </a:r>
          </a:p>
          <a:p>
            <a:pPr marL="406400" indent="-40640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 algn="just"/>
            <a:r>
              <a:rPr lang="en-US" sz="4000" b="1" dirty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Model</a:t>
            </a:r>
          </a:p>
          <a:p>
            <a:pPr marL="406400" indent="-4064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the 2014 operational Hurricane-WRF model (v3.5). Parent domain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resolution, single storm-following nest has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km resolution.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these results, DA performed every 6 hours, forecast model run every 6 hours, each run producing a 5-day forecast, for total of 16 cycles.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0" y="6038850"/>
            <a:ext cx="14478000" cy="83099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Experiments and Results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37000" y="20430589"/>
            <a:ext cx="13411200" cy="621708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perfect initial conditions and perfect boundary conditions, the predictability is quickly lost (compared to imperfect boundary conditions) within 12-18 hours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Assimilating thermodynamic variables does not appear to have positive impact on the predictability of the simulated storm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 in boundary conditions results in the loss of predictability of intensity/MSLP by about 1 day in terms of forecast lead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High resolution experiments have a higher skill with kinematic observations. 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have very few samples from one storm, so error statistics are not robust, but provide some guidance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93029" y="28734127"/>
            <a:ext cx="13411200" cy="213904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authors thank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Joint Center for Satellite Data Assimilation, the NOAA HFIP project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the Developmental Testbed Center, David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Nolan at the University of Miami for providing the WRF nature run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dataset.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6629400"/>
            <a:ext cx="12649200" cy="4524315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Extracted from the Nature Run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 smtClean="0"/>
              <a:t>Outer </a:t>
            </a:r>
            <a:r>
              <a:rPr lang="en-US" sz="3200" b="1" dirty="0"/>
              <a:t>domain (d01):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Analysis </a:t>
            </a:r>
            <a:r>
              <a:rPr lang="en-US" sz="3200" dirty="0" smtClean="0"/>
              <a:t>domain, fits </a:t>
            </a:r>
            <a:r>
              <a:rPr lang="en-US" sz="3200" dirty="0"/>
              <a:t>within the Nature Run outer domain </a:t>
            </a:r>
            <a:r>
              <a:rPr lang="en-US" sz="3200" dirty="0" smtClean="0"/>
              <a:t>and captures </a:t>
            </a:r>
            <a:r>
              <a:rPr lang="en-US" sz="3200" dirty="0"/>
              <a:t>most of </a:t>
            </a:r>
            <a:r>
              <a:rPr lang="en-US" sz="3200" dirty="0" smtClean="0"/>
              <a:t>the storm </a:t>
            </a:r>
            <a:r>
              <a:rPr lang="en-US" sz="3200" dirty="0"/>
              <a:t>life cycle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9 km horizontal grid spacing </a:t>
            </a:r>
            <a:r>
              <a:rPr lang="en-US" sz="3200" dirty="0" smtClean="0"/>
              <a:t>(353x411 </a:t>
            </a:r>
            <a:r>
              <a:rPr lang="en-US" sz="3200" dirty="0"/>
              <a:t>grid points</a:t>
            </a:r>
            <a:r>
              <a:rPr lang="en-US" sz="3200" dirty="0" smtClean="0"/>
              <a:t>) 61 </a:t>
            </a:r>
            <a:r>
              <a:rPr lang="en-US" sz="3200" dirty="0"/>
              <a:t>vertical levels</a:t>
            </a:r>
          </a:p>
          <a:p>
            <a:pPr marL="171450" indent="-171450">
              <a:buFontTx/>
              <a:buChar char="-"/>
              <a:defRPr/>
            </a:pPr>
            <a:r>
              <a:rPr lang="en-US" sz="3200" b="1" dirty="0"/>
              <a:t>Inner domain (d02):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 smtClean="0"/>
              <a:t>Storm</a:t>
            </a:r>
            <a:r>
              <a:rPr lang="en-US" sz="3200" dirty="0"/>
              <a:t>-following moving nest</a:t>
            </a:r>
          </a:p>
          <a:p>
            <a:pPr marL="400050" indent="-173038">
              <a:buFontTx/>
              <a:buChar char="-"/>
              <a:tabLst>
                <a:tab pos="400050" algn="l"/>
              </a:tabLst>
              <a:defRPr/>
            </a:pPr>
            <a:r>
              <a:rPr lang="en-US" sz="3200" dirty="0"/>
              <a:t>3 km horizontal grid spacing </a:t>
            </a:r>
            <a:r>
              <a:rPr lang="en-US" sz="3200" dirty="0" smtClean="0"/>
              <a:t>(179x339 </a:t>
            </a:r>
            <a:r>
              <a:rPr lang="en-US" sz="3200" dirty="0"/>
              <a:t>grid points, </a:t>
            </a:r>
            <a:r>
              <a:rPr lang="en-US" sz="3200" dirty="0" smtClean="0"/>
              <a:t>~4°x5°) 61 </a:t>
            </a:r>
            <a:r>
              <a:rPr lang="en-US" sz="3200" dirty="0"/>
              <a:t>vertical </a:t>
            </a:r>
            <a:r>
              <a:rPr lang="en-US" sz="3200" dirty="0" smtClean="0"/>
              <a:t>levels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89400" y="14420671"/>
            <a:ext cx="13258800" cy="1200329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Skill Scores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High Resolution Experiments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0" y="7010400"/>
            <a:ext cx="14478000" cy="2092881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lvl="1" indent="-22860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experiments listed use identical configurations of GSI for data assimilation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HWRF for forecasts.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78000" y="16383000"/>
            <a:ext cx="13944600" cy="193899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Storm Structure</a:t>
            </a:r>
          </a:p>
          <a:p>
            <a:pPr marL="228600" indent="-228600" algn="just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MSLP (contoured) and 10-m wind speed (shaded) are shown to illustrate the degradation in storm structure in the experiments above.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565600" y="19595068"/>
            <a:ext cx="131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7</a:t>
            </a:r>
            <a:r>
              <a:rPr lang="en-US" sz="1800" i="1" dirty="0" smtClean="0"/>
              <a:t>.</a:t>
            </a:r>
            <a:r>
              <a:rPr lang="en-US" sz="1800" i="1" dirty="0" smtClean="0">
                <a:cs typeface="Arial" panose="020B0604020202020204" pitchFamily="34" charset="0"/>
              </a:rPr>
              <a:t> Skill  </a:t>
            </a:r>
            <a:r>
              <a:rPr lang="en-US" sz="1800" i="1" dirty="0">
                <a:cs typeface="Arial" panose="020B0604020202020204" pitchFamily="34" charset="0"/>
              </a:rPr>
              <a:t>over 16 cycles.  Skill include track (left), peak surface wind (middle), and minimum surface pressure (right). </a:t>
            </a:r>
            <a:r>
              <a:rPr lang="en-US" sz="1800" i="1" dirty="0" smtClean="0"/>
              <a:t>. </a:t>
            </a:r>
            <a:endParaRPr lang="en-US" sz="1800" i="1" dirty="0"/>
          </a:p>
        </p:txBody>
      </p:sp>
      <p:grpSp>
        <p:nvGrpSpPr>
          <p:cNvPr id="237" name="Group 236"/>
          <p:cNvGrpSpPr/>
          <p:nvPr/>
        </p:nvGrpSpPr>
        <p:grpSpPr>
          <a:xfrm>
            <a:off x="16535400" y="18211785"/>
            <a:ext cx="10668000" cy="476312"/>
            <a:chOff x="16687800" y="17561265"/>
            <a:chExt cx="10668000" cy="522073"/>
          </a:xfrm>
        </p:grpSpPr>
        <p:sp>
          <p:nvSpPr>
            <p:cNvPr id="61" name="TextBox 60"/>
            <p:cNvSpPr txBox="1"/>
            <p:nvPr/>
          </p:nvSpPr>
          <p:spPr>
            <a:xfrm>
              <a:off x="16687800" y="17644788"/>
              <a:ext cx="21436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  a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 NATURE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040600" y="17561265"/>
              <a:ext cx="1924477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b) T Q V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lbs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ntr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517600" y="17561267"/>
              <a:ext cx="838200" cy="43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d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 V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088600" y="17561267"/>
              <a:ext cx="1058428" cy="438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c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 T Q 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38175" y="24243268"/>
            <a:ext cx="134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2. Basic flow chart of the regional OSSE framework.</a:t>
            </a:r>
            <a:endParaRPr lang="en-US" sz="1800" i="1" dirty="0"/>
          </a:p>
        </p:txBody>
      </p:sp>
      <p:sp>
        <p:nvSpPr>
          <p:cNvPr id="31" name="Rounded Rectangle 30"/>
          <p:cNvSpPr/>
          <p:nvPr/>
        </p:nvSpPr>
        <p:spPr>
          <a:xfrm>
            <a:off x="990600" y="21640800"/>
            <a:ext cx="1295400" cy="2242411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ECMWF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241352" y="21793200"/>
            <a:ext cx="1187648" cy="1337625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 NATURE RUN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5050192" y="21825811"/>
            <a:ext cx="2950808" cy="12192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DATA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86800" y="21673411"/>
            <a:ext cx="1905000" cy="150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1582400" y="21673411"/>
            <a:ext cx="2225460" cy="1528718"/>
          </a:xfrm>
          <a:prstGeom prst="ellips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>
            <a:stCxn id="32" idx="3"/>
            <a:endCxn id="33" idx="2"/>
          </p:cNvCxnSpPr>
          <p:nvPr/>
        </p:nvCxnSpPr>
        <p:spPr>
          <a:xfrm flipV="1">
            <a:off x="8001000" y="22428097"/>
            <a:ext cx="685800" cy="7314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6"/>
            <a:endCxn id="83" idx="2"/>
          </p:cNvCxnSpPr>
          <p:nvPr/>
        </p:nvCxnSpPr>
        <p:spPr>
          <a:xfrm>
            <a:off x="10591800" y="22428097"/>
            <a:ext cx="990600" cy="9673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3"/>
            <a:endCxn id="32" idx="1"/>
          </p:cNvCxnSpPr>
          <p:nvPr/>
        </p:nvCxnSpPr>
        <p:spPr>
          <a:xfrm flipV="1">
            <a:off x="3429000" y="22435411"/>
            <a:ext cx="1621192" cy="266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05200" y="217932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bservation</a:t>
            </a:r>
          </a:p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52189" y="2197821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668000" y="219782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HWRF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Curved Connector 152"/>
          <p:cNvCxnSpPr>
            <a:stCxn id="83" idx="4"/>
            <a:endCxn id="33" idx="5"/>
          </p:cNvCxnSpPr>
          <p:nvPr/>
        </p:nvCxnSpPr>
        <p:spPr>
          <a:xfrm rot="5400000" flipH="1">
            <a:off x="11383781" y="21890780"/>
            <a:ext cx="240388" cy="2382311"/>
          </a:xfrm>
          <a:prstGeom prst="curvedConnector3">
            <a:avLst>
              <a:gd name="adj1" fmla="val -95096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0744200" y="2304501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042428" y="235022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0" name="Curved Connector 189"/>
          <p:cNvCxnSpPr>
            <a:stCxn id="83" idx="4"/>
            <a:endCxn id="82" idx="2"/>
          </p:cNvCxnSpPr>
          <p:nvPr/>
        </p:nvCxnSpPr>
        <p:spPr>
          <a:xfrm rot="5400000" flipH="1">
            <a:off x="7729501" y="18236500"/>
            <a:ext cx="71304" cy="9859954"/>
          </a:xfrm>
          <a:prstGeom prst="curvedConnector3">
            <a:avLst>
              <a:gd name="adj1" fmla="val -1012687"/>
            </a:avLst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9337000" y="5638800"/>
            <a:ext cx="13411200" cy="1877437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 Black"/>
                <a:cs typeface="Arial" panose="020B0604020202020204" pitchFamily="34" charset="0"/>
              </a:rPr>
              <a:t>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 Scores - Low Resolution Experiments</a:t>
            </a:r>
          </a:p>
          <a:p>
            <a:pPr marL="228600" indent="-228600"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-Skill score based on 16 runs  for each of the experiments.</a:t>
            </a:r>
          </a:p>
          <a:p>
            <a:pPr marL="228600" indent="-228600"/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0251400" y="12268200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cs typeface="Arial" panose="020B0604020202020204" pitchFamily="34" charset="0"/>
              </a:rPr>
              <a:t>Fig </a:t>
            </a:r>
            <a:r>
              <a:rPr lang="en-US" sz="1800" i="1" dirty="0">
                <a:cs typeface="Arial" panose="020B0604020202020204" pitchFamily="34" charset="0"/>
              </a:rPr>
              <a:t>6</a:t>
            </a:r>
            <a:r>
              <a:rPr lang="en-US" sz="1800" i="1" dirty="0" smtClean="0">
                <a:cs typeface="Arial" panose="020B0604020202020204" pitchFamily="34" charset="0"/>
              </a:rPr>
              <a:t>. skill  over 16 cycles.  Skill include track (left), peak surface wind (middle), and minimum surface pressure (right).  </a:t>
            </a:r>
            <a:endParaRPr lang="en-US" sz="1800" i="1" dirty="0">
              <a:cs typeface="Arial" panose="020B0604020202020204" pitchFamily="34" charset="0"/>
            </a:endParaRPr>
          </a:p>
        </p:txBody>
      </p:sp>
      <p:pic>
        <p:nvPicPr>
          <p:cNvPr id="2" name="Picture 1" descr="nature_d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734800"/>
            <a:ext cx="7162800" cy="47625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066800" y="16306800"/>
            <a:ext cx="668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Fig </a:t>
            </a:r>
            <a:r>
              <a:rPr lang="en-US" sz="1800" i="1" dirty="0"/>
              <a:t>1</a:t>
            </a:r>
            <a:r>
              <a:rPr lang="en-US" sz="1800" i="1" dirty="0" smtClean="0"/>
              <a:t>. Nature and experiment domains.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067800" y="118872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 -</a:t>
            </a:r>
            <a:r>
              <a:rPr lang="en-US" sz="3200" dirty="0" err="1" smtClean="0"/>
              <a:t>Bufr</a:t>
            </a:r>
            <a:r>
              <a:rPr lang="en-US" sz="3200" dirty="0" smtClean="0"/>
              <a:t> </a:t>
            </a:r>
            <a:r>
              <a:rPr lang="en-US" sz="3200" dirty="0"/>
              <a:t>data is </a:t>
            </a:r>
            <a:r>
              <a:rPr lang="en-US" sz="3200" dirty="0" smtClean="0"/>
              <a:t>generated to span the WRF ARW nature run.</a:t>
            </a:r>
          </a:p>
          <a:p>
            <a:r>
              <a:rPr lang="en-US" sz="3200" dirty="0" smtClean="0"/>
              <a:t>- Arrays of T,Q,U and V are at 27 km and 5km horizontal resolution .</a:t>
            </a:r>
          </a:p>
          <a:p>
            <a:endParaRPr lang="en-US" sz="3200" dirty="0"/>
          </a:p>
          <a:p>
            <a:endParaRPr lang="en-US" sz="3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2976"/>
              </p:ext>
            </p:extLst>
          </p:nvPr>
        </p:nvGraphicFramePr>
        <p:xfrm>
          <a:off x="15697200" y="8458200"/>
          <a:ext cx="12420601" cy="73359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9323"/>
                <a:gridCol w="2832204"/>
                <a:gridCol w="5676292"/>
                <a:gridCol w="1722782"/>
              </a:tblGrid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Lateral Boundaries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Initialization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Interpolation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 9km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 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T Q V (</a:t>
                      </a:r>
                      <a:r>
                        <a:rPr lang="en-US" sz="2600" dirty="0" err="1" smtClean="0"/>
                        <a:t>lbc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ntr</a:t>
                      </a:r>
                      <a:r>
                        <a:rPr lang="en-US" sz="2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Q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 Q 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GFS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wind, temperature,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wind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V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 wind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r>
                        <a:rPr lang="en-US" sz="2600" baseline="0" dirty="0" smtClean="0"/>
                        <a:t> Q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temperature, and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30575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Q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moisture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  <a:tr h="554187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High</a:t>
                      </a:r>
                      <a:endParaRPr lang="en-US" sz="26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GFS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Assimilate</a:t>
                      </a:r>
                      <a:r>
                        <a:rPr lang="en-US" sz="2600" baseline="0" dirty="0" smtClean="0"/>
                        <a:t> temperature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Low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6078200" y="18669000"/>
            <a:ext cx="12344400" cy="2677713"/>
            <a:chOff x="15544800" y="19431000"/>
            <a:chExt cx="11658600" cy="2525313"/>
          </a:xfrm>
        </p:grpSpPr>
        <p:pic>
          <p:nvPicPr>
            <p:cNvPr id="17" name="Picture 1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00" y="19507200"/>
              <a:ext cx="2895600" cy="2449113"/>
            </a:xfrm>
            <a:prstGeom prst="rect">
              <a:avLst/>
            </a:prstGeom>
          </p:spPr>
        </p:pic>
        <p:pic>
          <p:nvPicPr>
            <p:cNvPr id="21" name="Picture 20" descr="perfect_d01_with_arw_d01_lbc.10mwind.2005080412.000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6600" y="19507200"/>
              <a:ext cx="2806972" cy="2340538"/>
            </a:xfrm>
            <a:prstGeom prst="rect">
              <a:avLst/>
            </a:prstGeom>
          </p:spPr>
        </p:pic>
        <p:pic>
          <p:nvPicPr>
            <p:cNvPr id="24" name="Picture 23" descr="PERFECT_D1_GFS_BNDRY_TQV.10mwind.2005080412.000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9800" y="19431000"/>
              <a:ext cx="2895600" cy="2430739"/>
            </a:xfrm>
            <a:prstGeom prst="rect">
              <a:avLst/>
            </a:prstGeom>
          </p:spPr>
        </p:pic>
        <p:pic>
          <p:nvPicPr>
            <p:cNvPr id="25" name="Picture 24" descr="PERFECT_D1_GFS_BNDRY_V.10mwind.2005080412.000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1600" y="19431000"/>
              <a:ext cx="2971800" cy="2525014"/>
            </a:xfrm>
            <a:prstGeom prst="rect">
              <a:avLst/>
            </a:prstGeom>
          </p:spPr>
        </p:pic>
      </p:grpSp>
      <p:pic>
        <p:nvPicPr>
          <p:cNvPr id="224" name="Picture 223" descr="PERFECT_D1_GFS_BNDRY_TQ.10mwind.2005080412.000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0" y="22098000"/>
            <a:ext cx="3200400" cy="2698755"/>
          </a:xfrm>
          <a:prstGeom prst="rect">
            <a:avLst/>
          </a:prstGeom>
        </p:spPr>
      </p:pic>
      <p:pic>
        <p:nvPicPr>
          <p:cNvPr id="225" name="Picture 224" descr="PERFECT_D1_GFS_BNDRY_Q.10mwind.2005080412.000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0" y="22174200"/>
            <a:ext cx="3035300" cy="2575057"/>
          </a:xfrm>
          <a:prstGeom prst="rect">
            <a:avLst/>
          </a:prstGeom>
        </p:spPr>
      </p:pic>
      <p:pic>
        <p:nvPicPr>
          <p:cNvPr id="226" name="Picture 225" descr="PERFECT_D1_GFS_BNDRY_T.10mwind.2005080412.000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0" y="22098000"/>
            <a:ext cx="2590800" cy="2514600"/>
          </a:xfrm>
          <a:prstGeom prst="rect">
            <a:avLst/>
          </a:prstGeom>
        </p:spPr>
      </p:pic>
      <p:pic>
        <p:nvPicPr>
          <p:cNvPr id="227" name="Picture 226" descr="PERFECT_D1_D4_GFS_BNDRY_TQ.10mwind.2005080412.000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0" y="29108400"/>
            <a:ext cx="2667000" cy="2311205"/>
          </a:xfrm>
          <a:prstGeom prst="rect">
            <a:avLst/>
          </a:prstGeom>
        </p:spPr>
      </p:pic>
      <p:pic>
        <p:nvPicPr>
          <p:cNvPr id="228" name="Picture 227" descr="PERFECT_D1_D4_GFS_BNDRY_Q.10mwind.2005080412.000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0" y="29108400"/>
            <a:ext cx="3124200" cy="2280565"/>
          </a:xfrm>
          <a:prstGeom prst="rect">
            <a:avLst/>
          </a:prstGeom>
        </p:spPr>
      </p:pic>
      <p:pic>
        <p:nvPicPr>
          <p:cNvPr id="229" name="Picture 228" descr="PERFECT_D1_D4_GFS_BNDRY_T.10mwind.2005080412.000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0" y="29260800"/>
            <a:ext cx="3124200" cy="209328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9718000" y="8001000"/>
            <a:ext cx="12484100" cy="4114800"/>
            <a:chOff x="30175200" y="6477000"/>
            <a:chExt cx="12484100" cy="4114800"/>
          </a:xfrm>
        </p:grpSpPr>
        <p:pic>
          <p:nvPicPr>
            <p:cNvPr id="230" name="Picture 229" descr="d01_skill_zoom_compare_all_trck.jpe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0" y="6477000"/>
              <a:ext cx="4114800" cy="4114800"/>
            </a:xfrm>
            <a:prstGeom prst="rect">
              <a:avLst/>
            </a:prstGeom>
          </p:spPr>
        </p:pic>
        <p:pic>
          <p:nvPicPr>
            <p:cNvPr id="231" name="Picture 230" descr="d01_skill_zoom_compare_all_wnd.jpe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0" y="6477000"/>
              <a:ext cx="3949700" cy="4114800"/>
            </a:xfrm>
            <a:prstGeom prst="rect">
              <a:avLst/>
            </a:prstGeom>
          </p:spPr>
        </p:pic>
        <p:pic>
          <p:nvPicPr>
            <p:cNvPr id="233" name="Picture 232" descr="d01_skill_zoom_compare_all_prs.jpe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8600" y="6553200"/>
              <a:ext cx="4330700" cy="40386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9870400" y="15163800"/>
            <a:ext cx="12001500" cy="4038600"/>
            <a:chOff x="30175200" y="15011400"/>
            <a:chExt cx="12001500" cy="4038600"/>
          </a:xfrm>
        </p:grpSpPr>
        <p:pic>
          <p:nvPicPr>
            <p:cNvPr id="235" name="Picture 234" descr="d01_d04_skill_zoom_compare_all_trck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00" y="15011400"/>
              <a:ext cx="4038600" cy="403860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3800" y="15132050"/>
              <a:ext cx="3797300" cy="379730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4300" y="15087600"/>
              <a:ext cx="3962400" cy="3962400"/>
            </a:xfrm>
            <a:prstGeom prst="rect">
              <a:avLst/>
            </a:prstGeom>
          </p:spPr>
        </p:pic>
      </p:grpSp>
      <p:pic>
        <p:nvPicPr>
          <p:cNvPr id="240" name="Picture 239" descr="label_skill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00" y="12877800"/>
            <a:ext cx="2971800" cy="1447800"/>
          </a:xfrm>
          <a:prstGeom prst="rect">
            <a:avLst/>
          </a:prstGeom>
        </p:spPr>
      </p:pic>
      <p:sp>
        <p:nvSpPr>
          <p:cNvPr id="250" name="Down Arrow 249"/>
          <p:cNvSpPr/>
          <p:nvPr/>
        </p:nvSpPr>
        <p:spPr>
          <a:xfrm>
            <a:off x="14554200" y="8458200"/>
            <a:ext cx="990600" cy="7315200"/>
          </a:xfrm>
          <a:prstGeom prst="downArrow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8000">
                  <a:alpha val="5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/>
          <p:cNvSpPr txBox="1"/>
          <p:nvPr/>
        </p:nvSpPr>
        <p:spPr>
          <a:xfrm rot="16200000">
            <a:off x="13456711" y="11669498"/>
            <a:ext cx="3185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E G R A D A T I O N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14554200" y="22011144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fact that the thermodynamic variables do not have a strong influence may be an artifact of the DA system itself. In this DA framework, it appears that observing the kinematic properties of the storm is critical.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554200" y="28727400"/>
            <a:ext cx="4800600" cy="267765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Observing at higher resolution near the storm improves the analysis with kinematic observations, but does not appear to have a measurable impact on the behavior of the thermodynamic fields.</a:t>
            </a:r>
          </a:p>
        </p:txBody>
      </p:sp>
      <p:sp>
        <p:nvSpPr>
          <p:cNvPr id="95" name="TextBox 94"/>
          <p:cNvSpPr txBox="1"/>
          <p:nvPr/>
        </p:nvSpPr>
        <p:spPr>
          <a:xfrm rot="16200000">
            <a:off x="13743057" y="196866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Low-Res</a:t>
            </a:r>
          </a:p>
        </p:txBody>
      </p:sp>
      <p:sp>
        <p:nvSpPr>
          <p:cNvPr id="96" name="TextBox 95"/>
          <p:cNvSpPr txBox="1"/>
          <p:nvPr/>
        </p:nvSpPr>
        <p:spPr>
          <a:xfrm rot="16200000">
            <a:off x="13743057" y="26773257"/>
            <a:ext cx="2743200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marL="228600" indent="-22860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High-Res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15773400" y="25222200"/>
            <a:ext cx="13192677" cy="3214197"/>
            <a:chOff x="15697200" y="25222199"/>
            <a:chExt cx="13192677" cy="3214197"/>
          </a:xfrm>
        </p:grpSpPr>
        <p:grpSp>
          <p:nvGrpSpPr>
            <p:cNvPr id="242" name="Group 241"/>
            <p:cNvGrpSpPr/>
            <p:nvPr/>
          </p:nvGrpSpPr>
          <p:grpSpPr>
            <a:xfrm>
              <a:off x="15697200" y="25222199"/>
              <a:ext cx="13192677" cy="3214197"/>
              <a:chOff x="15991923" y="18967217"/>
              <a:chExt cx="13192677" cy="3248627"/>
            </a:xfrm>
          </p:grpSpPr>
          <p:sp>
            <p:nvSpPr>
              <p:cNvPr id="243" name="TextBox 242"/>
              <p:cNvSpPr txBox="1"/>
              <p:nvPr/>
            </p:nvSpPr>
            <p:spPr>
              <a:xfrm>
                <a:off x="15991923" y="19044235"/>
                <a:ext cx="184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20335323" y="18967217"/>
                <a:ext cx="2057400" cy="4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T Q V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lbs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ntr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27345723" y="18967217"/>
                <a:ext cx="671979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 V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4069123" y="18967217"/>
                <a:ext cx="1120820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 T Q V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47" name="Picture 24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49523" y="19429314"/>
                <a:ext cx="3276600" cy="2732942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5200" y="19352299"/>
                <a:ext cx="2819400" cy="2854948"/>
              </a:xfrm>
              <a:prstGeom prst="rect">
                <a:avLst/>
              </a:prstGeom>
            </p:spPr>
          </p:pic>
          <p:pic>
            <p:nvPicPr>
              <p:cNvPr id="249" name="Picture 24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12400" y="19429315"/>
                <a:ext cx="3429000" cy="2786529"/>
              </a:xfrm>
              <a:prstGeom prst="rect">
                <a:avLst/>
              </a:prstGeom>
            </p:spPr>
          </p:pic>
        </p:grpSp>
        <p:pic>
          <p:nvPicPr>
            <p:cNvPr id="97" name="Picture 96" descr="coldstarts_with_arw_d01_bg.10mwind.2005080412.000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600" y="25679399"/>
              <a:ext cx="3065929" cy="2596914"/>
            </a:xfrm>
            <a:prstGeom prst="rect">
              <a:avLst/>
            </a:prstGeom>
          </p:spPr>
        </p:pic>
      </p:grpSp>
      <p:sp>
        <p:nvSpPr>
          <p:cNvPr id="98" name="TextBox 97"/>
          <p:cNvSpPr txBox="1"/>
          <p:nvPr/>
        </p:nvSpPr>
        <p:spPr>
          <a:xfrm>
            <a:off x="16611600" y="25298400"/>
            <a:ext cx="214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a) NATURE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888200" y="217170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</a:t>
            </a:r>
            <a:r>
              <a:rPr lang="en-US" sz="2000" b="1" dirty="0" smtClean="0">
                <a:solidFill>
                  <a:srgbClr val="FF0000"/>
                </a:solidFill>
              </a:rPr>
              <a:t>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241000" y="217170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 f</a:t>
            </a:r>
            <a:r>
              <a:rPr lang="en-US" sz="2000" b="1" dirty="0" smtClean="0">
                <a:solidFill>
                  <a:srgbClr val="FF0000"/>
                </a:solidFill>
              </a:rPr>
              <a:t>)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136600" y="217932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g</a:t>
            </a:r>
            <a:r>
              <a:rPr lang="en-US" sz="2000" b="1" dirty="0" smtClean="0">
                <a:solidFill>
                  <a:srgbClr val="FF0000"/>
                </a:solidFill>
              </a:rPr>
              <a:t>)   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812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</a:t>
            </a:r>
            <a:r>
              <a:rPr lang="en-US" sz="2000" b="1" dirty="0" smtClean="0">
                <a:solidFill>
                  <a:srgbClr val="FF0000"/>
                </a:solidFill>
              </a:rPr>
              <a:t>)  T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707600" y="288036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f</a:t>
            </a:r>
            <a:r>
              <a:rPr lang="en-US" sz="2000" b="1" dirty="0" smtClean="0">
                <a:solidFill>
                  <a:srgbClr val="FF0000"/>
                </a:solidFill>
              </a:rPr>
              <a:t>)   Q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08000" y="28727400"/>
            <a:ext cx="19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e</a:t>
            </a:r>
            <a:r>
              <a:rPr lang="en-US" sz="2000" b="1" dirty="0" smtClean="0">
                <a:solidFill>
                  <a:srgbClr val="FF0000"/>
                </a:solidFill>
              </a:rPr>
              <a:t>)  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849600" y="21183600"/>
            <a:ext cx="35814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100.5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745200" y="211836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88.9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964.5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146000" y="21183600"/>
            <a:ext cx="35814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VMAX:81.8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969.9hPa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793200" y="211836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:88.2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965.2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973800" y="247650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72.3 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973.8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326600" y="247650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:76.9kt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982.8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222200" y="247650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38.8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1003.5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925800" y="282702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100.5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950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973800" y="283464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88.8 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963.2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631400" y="284226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87.3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962.9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679400" y="284226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84.9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967.2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821400" y="313944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68.1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976.9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021800" y="31394400"/>
            <a:ext cx="3657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975.5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5298400" y="31394400"/>
            <a:ext cx="35814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VMAX: 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80.3 </a:t>
            </a:r>
            <a:r>
              <a:rPr lang="en-US" sz="1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968.7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28990</TotalTime>
  <Words>1123</Words>
  <Application>Microsoft Macintosh PowerPoint</Application>
  <PresentationFormat>Custom</PresentationFormat>
  <Paragraphs>169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McNoldy</dc:creator>
  <cp:lastModifiedBy>Nicholas Carrasco</cp:lastModifiedBy>
  <cp:revision>154</cp:revision>
  <dcterms:created xsi:type="dcterms:W3CDTF">2014-12-10T18:38:08Z</dcterms:created>
  <dcterms:modified xsi:type="dcterms:W3CDTF">2016-01-08T13:41:32Z</dcterms:modified>
</cp:coreProperties>
</file>