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33" d="100"/>
          <a:sy n="33" d="100"/>
        </p:scale>
        <p:origin x="-120" y="-19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A150C-C17F-48EB-A3EB-1E61F0C332E7}" type="datetimeFigureOut">
              <a:rPr lang="en-US" smtClean="0"/>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CDEC5-14F5-4453-A0BC-8CC42DDBBEA5}" type="slidenum">
              <a:rPr lang="en-US" smtClean="0"/>
              <a:t>‹#›</a:t>
            </a:fld>
            <a:endParaRPr lang="en-US"/>
          </a:p>
        </p:txBody>
      </p:sp>
    </p:spTree>
    <p:extLst>
      <p:ext uri="{BB962C8B-B14F-4D97-AF65-F5344CB8AC3E}">
        <p14:creationId xmlns:p14="http://schemas.microsoft.com/office/powerpoint/2010/main" val="318495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CDEC5-14F5-4453-A0BC-8CC42DDBBEA5}" type="slidenum">
              <a:rPr lang="en-US" smtClean="0"/>
              <a:t>1</a:t>
            </a:fld>
            <a:endParaRPr lang="en-US"/>
          </a:p>
        </p:txBody>
      </p:sp>
    </p:spTree>
    <p:extLst>
      <p:ext uri="{BB962C8B-B14F-4D97-AF65-F5344CB8AC3E}">
        <p14:creationId xmlns:p14="http://schemas.microsoft.com/office/powerpoint/2010/main" val="222865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35893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50607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79664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48812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18CE2-2533-4220-B463-48EA5324F91E}"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307610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18CE2-2533-4220-B463-48EA5324F91E}"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22773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18CE2-2533-4220-B463-48EA5324F91E}" type="datetimeFigureOut">
              <a:rPr lang="en-US" smtClean="0"/>
              <a:t>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429373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18CE2-2533-4220-B463-48EA5324F91E}" type="datetimeFigureOut">
              <a:rPr lang="en-US" smtClean="0"/>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25931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18CE2-2533-4220-B463-48EA5324F91E}" type="datetimeFigureOut">
              <a:rPr lang="en-US" smtClean="0"/>
              <a:t>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6616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18CE2-2533-4220-B463-48EA5324F91E}"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120381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18CE2-2533-4220-B463-48EA5324F91E}"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1871865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A0E18CE2-2533-4220-B463-48EA5324F91E}" type="datetimeFigureOut">
              <a:rPr lang="en-US" smtClean="0"/>
              <a:t>1/12/15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5E77FC62-665D-4059-8B89-891BDB5A4CA4}" type="slidenum">
              <a:rPr lang="en-US" smtClean="0"/>
              <a:t>‹#›</a:t>
            </a:fld>
            <a:endParaRPr lang="en-US"/>
          </a:p>
        </p:txBody>
      </p:sp>
    </p:spTree>
    <p:extLst>
      <p:ext uri="{BB962C8B-B14F-4D97-AF65-F5344CB8AC3E}">
        <p14:creationId xmlns:p14="http://schemas.microsoft.com/office/powerpoint/2010/main" val="64188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43891200" cy="32918400"/>
          </a:xfrm>
          <a:prstGeom prst="rect">
            <a:avLst/>
          </a:prstGeom>
          <a:gradFill flip="none" rotWithShape="1">
            <a:gsLst>
              <a:gs pos="9000">
                <a:schemeClr val="bg1"/>
              </a:gs>
              <a:gs pos="50000">
                <a:schemeClr val="accent1">
                  <a:lumMod val="20000"/>
                  <a:lumOff val="80000"/>
                </a:schemeClr>
              </a:gs>
              <a:gs pos="90000">
                <a:schemeClr val="bg1"/>
              </a:gs>
            </a:gsLst>
            <a:lin ang="27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1143000" y="21303389"/>
            <a:ext cx="13106400" cy="2775811"/>
          </a:xfrm>
          <a:prstGeom prst="rect">
            <a:avLst/>
          </a:prstGeom>
          <a:gradFill flip="none" rotWithShape="1">
            <a:gsLst>
              <a:gs pos="0">
                <a:schemeClr val="bg1"/>
              </a:gs>
              <a:gs pos="50000">
                <a:schemeClr val="bg1">
                  <a:lumMod val="85000"/>
                </a:schemeClr>
              </a:gs>
              <a:gs pos="100000">
                <a:schemeClr val="bg1"/>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0124" y="575905"/>
            <a:ext cx="5269476" cy="2377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33400"/>
            <a:ext cx="2377440" cy="2377440"/>
          </a:xfrm>
          <a:prstGeom prst="rect">
            <a:avLst/>
          </a:prstGeom>
        </p:spPr>
      </p:pic>
      <p:sp>
        <p:nvSpPr>
          <p:cNvPr id="4" name="TextBox 3"/>
          <p:cNvSpPr txBox="1"/>
          <p:nvPr/>
        </p:nvSpPr>
        <p:spPr>
          <a:xfrm>
            <a:off x="7000906" y="32080200"/>
            <a:ext cx="29889401" cy="646331"/>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latin typeface="Arial Black" panose="020B0A04020102020204" pitchFamily="34" charset="0"/>
              </a:rPr>
              <a:t>4-8 January 2015        </a:t>
            </a:r>
            <a:r>
              <a:rPr lang="en-US" sz="3600" b="1" dirty="0">
                <a:effectLst>
                  <a:outerShdw blurRad="38100" dist="38100" dir="2700000" algn="tl">
                    <a:srgbClr val="000000">
                      <a:alpha val="43137"/>
                    </a:srgbClr>
                  </a:outerShdw>
                </a:effectLst>
                <a:latin typeface="Arial Black" panose="020B0A04020102020204" pitchFamily="34" charset="0"/>
                <a:sym typeface="Symbol"/>
              </a:rPr>
              <a:t></a:t>
            </a:r>
            <a:r>
              <a:rPr lang="en-US" sz="3600" b="1" dirty="0">
                <a:effectLst>
                  <a:outerShdw blurRad="38100" dist="38100" dir="2700000" algn="tl">
                    <a:srgbClr val="000000">
                      <a:alpha val="43137"/>
                    </a:srgbClr>
                  </a:outerShdw>
                </a:effectLst>
                <a:latin typeface="Arial Black" panose="020B0A04020102020204" pitchFamily="34" charset="0"/>
              </a:rPr>
              <a:t>        </a:t>
            </a:r>
            <a:r>
              <a:rPr lang="en-US" sz="3600" b="1" dirty="0" smtClean="0">
                <a:effectLst>
                  <a:outerShdw blurRad="38100" dist="38100" dir="2700000" algn="tl">
                    <a:srgbClr val="000000">
                      <a:alpha val="43137"/>
                    </a:srgbClr>
                  </a:outerShdw>
                </a:effectLst>
                <a:latin typeface="Arial Black" panose="020B0A04020102020204" pitchFamily="34" charset="0"/>
              </a:rPr>
              <a:t>19</a:t>
            </a:r>
            <a:r>
              <a:rPr lang="en-US" sz="3600" b="1" baseline="30000" dirty="0" smtClean="0">
                <a:effectLst>
                  <a:outerShdw blurRad="38100" dist="38100" dir="2700000" algn="tl">
                    <a:srgbClr val="000000">
                      <a:alpha val="43137"/>
                    </a:srgbClr>
                  </a:outerShdw>
                </a:effectLst>
                <a:latin typeface="Arial Black" panose="020B0A04020102020204" pitchFamily="34" charset="0"/>
              </a:rPr>
              <a:t>th</a:t>
            </a:r>
            <a:r>
              <a:rPr lang="en-US" sz="3600" b="1" dirty="0" smtClean="0">
                <a:effectLst>
                  <a:outerShdw blurRad="38100" dist="38100" dir="2700000" algn="tl">
                    <a:srgbClr val="000000">
                      <a:alpha val="43137"/>
                    </a:srgbClr>
                  </a:outerShdw>
                </a:effectLst>
                <a:latin typeface="Arial Black" panose="020B0A04020102020204" pitchFamily="34" charset="0"/>
              </a:rPr>
              <a:t> IOAS-AOLS Conference        </a:t>
            </a:r>
            <a:r>
              <a:rPr lang="en-US" sz="3600" b="1" dirty="0" smtClean="0">
                <a:effectLst>
                  <a:outerShdw blurRad="38100" dist="38100" dir="2700000" algn="tl">
                    <a:srgbClr val="000000">
                      <a:alpha val="43137"/>
                    </a:srgbClr>
                  </a:outerShdw>
                </a:effectLst>
                <a:latin typeface="Arial Black" panose="020B0A04020102020204" pitchFamily="34" charset="0"/>
                <a:sym typeface="Symbol"/>
              </a:rPr>
              <a:t></a:t>
            </a:r>
            <a:r>
              <a:rPr lang="en-US" sz="3600" b="1" dirty="0" smtClean="0">
                <a:effectLst>
                  <a:outerShdw blurRad="38100" dist="38100" dir="2700000" algn="tl">
                    <a:srgbClr val="000000">
                      <a:alpha val="43137"/>
                    </a:srgbClr>
                  </a:outerShdw>
                </a:effectLst>
                <a:latin typeface="Arial Black" panose="020B0A04020102020204" pitchFamily="34" charset="0"/>
              </a:rPr>
              <a:t>        95</a:t>
            </a:r>
            <a:r>
              <a:rPr lang="en-US" sz="3600" b="1" baseline="30000" dirty="0" smtClean="0">
                <a:effectLst>
                  <a:outerShdw blurRad="38100" dist="38100" dir="2700000" algn="tl">
                    <a:srgbClr val="000000">
                      <a:alpha val="43137"/>
                    </a:srgbClr>
                  </a:outerShdw>
                </a:effectLst>
                <a:latin typeface="Arial Black" panose="020B0A04020102020204" pitchFamily="34" charset="0"/>
              </a:rPr>
              <a:t>th</a:t>
            </a:r>
            <a:r>
              <a:rPr lang="en-US" sz="3600" b="1" dirty="0" smtClean="0">
                <a:effectLst>
                  <a:outerShdw blurRad="38100" dist="38100" dir="2700000" algn="tl">
                    <a:srgbClr val="000000">
                      <a:alpha val="43137"/>
                    </a:srgbClr>
                  </a:outerShdw>
                </a:effectLst>
                <a:latin typeface="Arial Black" panose="020B0A04020102020204" pitchFamily="34" charset="0"/>
              </a:rPr>
              <a:t> AMS Annual Meeting        </a:t>
            </a:r>
            <a:r>
              <a:rPr lang="en-US" sz="3600" b="1" dirty="0" smtClean="0">
                <a:effectLst>
                  <a:outerShdw blurRad="38100" dist="38100" dir="2700000" algn="tl">
                    <a:srgbClr val="000000">
                      <a:alpha val="43137"/>
                    </a:srgbClr>
                  </a:outerShdw>
                </a:effectLst>
                <a:latin typeface="Arial Black" panose="020B0A04020102020204" pitchFamily="34" charset="0"/>
                <a:sym typeface="Symbol"/>
              </a:rPr>
              <a:t></a:t>
            </a:r>
            <a:r>
              <a:rPr lang="en-US" sz="3600" b="1" dirty="0" smtClean="0">
                <a:effectLst>
                  <a:outerShdw blurRad="38100" dist="38100" dir="2700000" algn="tl">
                    <a:srgbClr val="000000">
                      <a:alpha val="43137"/>
                    </a:srgbClr>
                  </a:outerShdw>
                </a:effectLst>
                <a:latin typeface="Arial Black" panose="020B0A04020102020204" pitchFamily="34" charset="0"/>
              </a:rPr>
              <a:t>        Phoenix, Arizona</a:t>
            </a:r>
            <a:endParaRPr lang="en-US" sz="3600" b="1" dirty="0">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42367200" y="76200"/>
            <a:ext cx="1449436" cy="830997"/>
          </a:xfrm>
          <a:prstGeom prst="rect">
            <a:avLst/>
          </a:prstGeom>
          <a:noFill/>
        </p:spPr>
        <p:txBody>
          <a:bodyPr wrap="none" rtlCol="0">
            <a:spAutoFit/>
          </a:bodyPr>
          <a:lstStyle/>
          <a:p>
            <a:pPr algn="ctr"/>
            <a:r>
              <a:rPr lang="en-US" sz="4800" b="1" dirty="0" smtClean="0">
                <a:effectLst>
                  <a:outerShdw blurRad="38100" dist="38100" dir="2700000" algn="tl">
                    <a:srgbClr val="000000">
                      <a:alpha val="43137"/>
                    </a:srgbClr>
                  </a:outerShdw>
                </a:effectLst>
              </a:rPr>
              <a:t>P238</a:t>
            </a:r>
            <a:endParaRPr lang="en-US" sz="4800" b="1" dirty="0">
              <a:effectLst>
                <a:outerShdw blurRad="38100" dist="38100" dir="2700000" algn="tl">
                  <a:srgbClr val="000000">
                    <a:alpha val="43137"/>
                  </a:srgbClr>
                </a:outerShdw>
              </a:effectLst>
            </a:endParaRPr>
          </a:p>
        </p:txBody>
      </p:sp>
      <p:sp>
        <p:nvSpPr>
          <p:cNvPr id="6" name="TextBox 5"/>
          <p:cNvSpPr txBox="1"/>
          <p:nvPr/>
        </p:nvSpPr>
        <p:spPr>
          <a:xfrm>
            <a:off x="8856857" y="381000"/>
            <a:ext cx="26177487" cy="2308324"/>
          </a:xfrm>
          <a:prstGeom prst="rect">
            <a:avLst/>
          </a:prstGeom>
          <a:noFill/>
        </p:spPr>
        <p:txBody>
          <a:bodyPr wrap="none" rtlCol="0">
            <a:spAutoFit/>
          </a:bodyPr>
          <a:lstStyle/>
          <a:p>
            <a:pPr algn="ctr"/>
            <a:r>
              <a:rPr lang="en-US" sz="7200" b="1" dirty="0" smtClean="0">
                <a:solidFill>
                  <a:srgbClr val="7030A0"/>
                </a:solidFill>
                <a:effectLst>
                  <a:outerShdw blurRad="38100" dist="38100" dir="2700000" algn="tl">
                    <a:srgbClr val="000000">
                      <a:alpha val="43137"/>
                    </a:srgbClr>
                  </a:outerShdw>
                </a:effectLst>
                <a:latin typeface="Arial Black" panose="020B0A04020102020204" pitchFamily="34" charset="0"/>
              </a:rPr>
              <a:t>Impact of CYGNSS Data on Hurricane Analyses and</a:t>
            </a:r>
          </a:p>
          <a:p>
            <a:pPr algn="ctr"/>
            <a:r>
              <a:rPr lang="en-US" sz="7200" b="1" dirty="0" smtClean="0">
                <a:solidFill>
                  <a:srgbClr val="7030A0"/>
                </a:solidFill>
                <a:effectLst>
                  <a:outerShdw blurRad="38100" dist="38100" dir="2700000" algn="tl">
                    <a:srgbClr val="000000">
                      <a:alpha val="43137"/>
                    </a:srgbClr>
                  </a:outerShdw>
                </a:effectLst>
                <a:latin typeface="Arial Black" panose="020B0A04020102020204" pitchFamily="34" charset="0"/>
              </a:rPr>
              <a:t>Forecasts</a:t>
            </a:r>
            <a:r>
              <a:rPr lang="en-US" sz="7200" b="1" dirty="0">
                <a:solidFill>
                  <a:srgbClr val="7030A0"/>
                </a:solidFill>
                <a:effectLst>
                  <a:outerShdw blurRad="38100" dist="38100" dir="2700000" algn="tl">
                    <a:srgbClr val="000000">
                      <a:alpha val="43137"/>
                    </a:srgbClr>
                  </a:outerShdw>
                </a:effectLst>
                <a:latin typeface="Arial Black" panose="020B0A04020102020204" pitchFamily="34" charset="0"/>
              </a:rPr>
              <a:t> </a:t>
            </a:r>
            <a:r>
              <a:rPr lang="en-US" sz="7200" b="1" dirty="0" smtClean="0">
                <a:solidFill>
                  <a:srgbClr val="7030A0"/>
                </a:solidFill>
                <a:effectLst>
                  <a:outerShdw blurRad="38100" dist="38100" dir="2700000" algn="tl">
                    <a:srgbClr val="000000">
                      <a:alpha val="43137"/>
                    </a:srgbClr>
                  </a:outerShdw>
                </a:effectLst>
                <a:latin typeface="Arial Black" panose="020B0A04020102020204" pitchFamily="34" charset="0"/>
              </a:rPr>
              <a:t>in a Regional OSSE Framework</a:t>
            </a:r>
            <a:endParaRPr lang="en-US" sz="7200" b="1"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7168547" y="3072586"/>
            <a:ext cx="29554116" cy="2677656"/>
          </a:xfrm>
          <a:prstGeom prst="rect">
            <a:avLst/>
          </a:prstGeom>
          <a:noFill/>
        </p:spPr>
        <p:txBody>
          <a:bodyPr wrap="none" rtlCol="0">
            <a:spAutoFit/>
          </a:bodyPr>
          <a:lstStyle/>
          <a:p>
            <a:pPr algn="ctr"/>
            <a:r>
              <a:rPr lang="en-US" sz="4800" b="1" dirty="0" err="1" smtClean="0">
                <a:latin typeface="Arial" panose="020B0604020202020204" pitchFamily="34" charset="0"/>
                <a:cs typeface="Arial" panose="020B0604020202020204" pitchFamily="34" charset="0"/>
              </a:rPr>
              <a:t>Bachir</a:t>
            </a:r>
            <a:r>
              <a:rPr lang="en-US" sz="4800" b="1" dirty="0" smtClean="0">
                <a:latin typeface="Arial" panose="020B0604020202020204" pitchFamily="34" charset="0"/>
                <a:cs typeface="Arial" panose="020B0604020202020204" pitchFamily="34" charset="0"/>
              </a:rPr>
              <a:t> Annane</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4800" b="1" dirty="0" smtClean="0">
                <a:latin typeface="Arial" panose="020B0604020202020204" pitchFamily="34" charset="0"/>
                <a:cs typeface="Arial" panose="020B0604020202020204" pitchFamily="34" charset="0"/>
              </a:rPr>
              <a:t>, Brian McNoldy</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4800" b="1" dirty="0" smtClean="0">
                <a:latin typeface="Arial" panose="020B0604020202020204" pitchFamily="34" charset="0"/>
                <a:cs typeface="Arial" panose="020B0604020202020204" pitchFamily="34" charset="0"/>
              </a:rPr>
              <a:t>, Javier Delgado</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4800" b="1" dirty="0" smtClean="0">
                <a:latin typeface="Arial" panose="020B0604020202020204" pitchFamily="34" charset="0"/>
                <a:cs typeface="Arial" panose="020B0604020202020204" pitchFamily="34" charset="0"/>
              </a:rPr>
              <a:t>, Lisa Bucci</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4800" b="1" dirty="0" smtClean="0">
                <a:latin typeface="Arial" panose="020B0604020202020204" pitchFamily="34" charset="0"/>
                <a:cs typeface="Arial" panose="020B0604020202020204" pitchFamily="34" charset="0"/>
              </a:rPr>
              <a:t>, Robert Atlas</a:t>
            </a:r>
            <a:r>
              <a:rPr lang="en-US" sz="4800" b="1" baseline="30000" dirty="0">
                <a:solidFill>
                  <a:schemeClr val="tx1">
                    <a:lumMod val="75000"/>
                    <a:lumOff val="25000"/>
                  </a:schemeClr>
                </a:solidFill>
                <a:latin typeface="Arial" panose="020B0604020202020204" pitchFamily="34" charset="0"/>
                <a:cs typeface="Arial" panose="020B0604020202020204" pitchFamily="34" charset="0"/>
              </a:rPr>
              <a:t>3</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Sharanya</a:t>
            </a:r>
            <a:r>
              <a:rPr lang="en-US" sz="4800" b="1" dirty="0" smtClean="0">
                <a:latin typeface="Arial" panose="020B0604020202020204" pitchFamily="34" charset="0"/>
                <a:cs typeface="Arial" panose="020B0604020202020204" pitchFamily="34" charset="0"/>
              </a:rPr>
              <a:t> Majumdar</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2</a:t>
            </a:r>
          </a:p>
          <a:p>
            <a:pPr algn="ctr"/>
            <a:endParaRPr lang="en-US" sz="2400" b="1" dirty="0">
              <a:latin typeface="Arial" panose="020B0604020202020204" pitchFamily="34" charset="0"/>
              <a:cs typeface="Arial" panose="020B0604020202020204" pitchFamily="34" charset="0"/>
            </a:endParaRPr>
          </a:p>
          <a:p>
            <a:pPr algn="ctr"/>
            <a:r>
              <a:rPr lang="en-US" sz="3200" b="1"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3200" b="1" dirty="0" smtClean="0">
                <a:solidFill>
                  <a:schemeClr val="tx1">
                    <a:lumMod val="75000"/>
                    <a:lumOff val="25000"/>
                  </a:schemeClr>
                </a:solidFill>
                <a:latin typeface="Arial" panose="020B0604020202020204" pitchFamily="34" charset="0"/>
                <a:cs typeface="Arial" panose="020B0604020202020204" pitchFamily="34" charset="0"/>
              </a:rPr>
              <a:t> Univ. of Miami/CIMAS and NOAA/AOML/HRD, Miami, FL</a:t>
            </a:r>
          </a:p>
          <a:p>
            <a:pPr algn="ctr"/>
            <a:r>
              <a:rPr lang="en-US" sz="3200" b="1"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3200" b="1" dirty="0" smtClean="0">
                <a:solidFill>
                  <a:schemeClr val="tx1">
                    <a:lumMod val="75000"/>
                    <a:lumOff val="25000"/>
                  </a:schemeClr>
                </a:solidFill>
                <a:latin typeface="Arial" panose="020B0604020202020204" pitchFamily="34" charset="0"/>
                <a:cs typeface="Arial" panose="020B0604020202020204" pitchFamily="34" charset="0"/>
              </a:rPr>
              <a:t> Univ. of Miami/RSMAS, Miami, FL</a:t>
            </a:r>
          </a:p>
          <a:p>
            <a:pPr algn="ctr"/>
            <a:r>
              <a:rPr lang="en-US" sz="3200" b="1" baseline="30000" dirty="0" smtClean="0">
                <a:solidFill>
                  <a:schemeClr val="tx1">
                    <a:lumMod val="75000"/>
                    <a:lumOff val="25000"/>
                  </a:schemeClr>
                </a:solidFill>
                <a:latin typeface="Arial" panose="020B0604020202020204" pitchFamily="34" charset="0"/>
                <a:cs typeface="Arial" panose="020B0604020202020204" pitchFamily="34" charset="0"/>
              </a:rPr>
              <a:t>3</a:t>
            </a:r>
            <a:r>
              <a:rPr lang="en-US" sz="3200" b="1" dirty="0" smtClean="0">
                <a:solidFill>
                  <a:schemeClr val="tx1">
                    <a:lumMod val="75000"/>
                    <a:lumOff val="25000"/>
                  </a:schemeClr>
                </a:solidFill>
                <a:latin typeface="Arial" panose="020B0604020202020204" pitchFamily="34" charset="0"/>
                <a:cs typeface="Arial" panose="020B0604020202020204" pitchFamily="34" charset="0"/>
              </a:rPr>
              <a:t> NOAA/AOML, Miami, FL</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Rectangle 7"/>
          <p:cNvSpPr/>
          <p:nvPr/>
        </p:nvSpPr>
        <p:spPr>
          <a:xfrm>
            <a:off x="914400" y="5410200"/>
            <a:ext cx="13487400" cy="112014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992600"/>
            <a:ext cx="13487400" cy="150114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782800" y="5867400"/>
            <a:ext cx="14478000" cy="261366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641800" y="5486400"/>
            <a:ext cx="13487400" cy="144780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641800" y="20322122"/>
            <a:ext cx="13487400" cy="8862477"/>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659729" y="29618354"/>
            <a:ext cx="13487400" cy="2385645"/>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0600" y="5486400"/>
            <a:ext cx="13411200" cy="830997"/>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Observational Data: CYGNSS</a:t>
            </a:r>
          </a:p>
        </p:txBody>
      </p:sp>
      <p:sp>
        <p:nvSpPr>
          <p:cNvPr id="19" name="TextBox 18"/>
          <p:cNvSpPr txBox="1"/>
          <p:nvPr/>
        </p:nvSpPr>
        <p:spPr>
          <a:xfrm>
            <a:off x="914400" y="17154942"/>
            <a:ext cx="13411200" cy="15358050"/>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OSSE Framework</a:t>
            </a:r>
          </a:p>
          <a:p>
            <a:endParaRPr lang="en-US" sz="2000" dirty="0">
              <a:latin typeface="Arial" panose="020B0604020202020204" pitchFamily="34" charset="0"/>
              <a:cs typeface="Arial" panose="020B0604020202020204" pitchFamily="34" charset="0"/>
            </a:endParaRPr>
          </a:p>
          <a:p>
            <a:pPr algn="just"/>
            <a:r>
              <a:rPr lang="en-US" sz="3200" dirty="0" smtClean="0">
                <a:latin typeface="Arial" panose="020B0604020202020204" pitchFamily="34" charset="0"/>
                <a:cs typeface="Arial" panose="020B0604020202020204" pitchFamily="34" charset="0"/>
              </a:rPr>
              <a:t>The regional OSSE (Observing System Simulation Experiment) framework described here was developed at NOAA/AOML and UM/RSMAS and features a high-resolution regional nature run embedded within a lower-resolution global nature run. Simulated observations are generated and provided to </a:t>
            </a:r>
            <a:r>
              <a:rPr lang="en-US" sz="3200" dirty="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 data assimilation scheme which provides analyses for a high-resolution regional forecast model.</a:t>
            </a:r>
          </a:p>
          <a:p>
            <a:pPr algn="just"/>
            <a:endParaRPr lang="en-US" sz="3200" dirty="0" smtClean="0">
              <a:latin typeface="Arial" panose="020B0604020202020204" pitchFamily="34" charset="0"/>
              <a:cs typeface="Arial" panose="020B0604020202020204" pitchFamily="34" charset="0"/>
            </a:endParaRPr>
          </a:p>
          <a:p>
            <a:pPr algn="just"/>
            <a:endParaRPr lang="en-US" sz="3200" dirty="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algn="just"/>
            <a:endParaRPr lang="en-US" sz="3200" dirty="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marL="406400" indent="-406400" algn="just"/>
            <a:r>
              <a:rPr lang="en-US" sz="4000" b="1" dirty="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Nature Runs</a:t>
            </a:r>
          </a:p>
          <a:p>
            <a:pPr marL="406400" indent="-406400" algn="just"/>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ECMWF</a:t>
            </a:r>
            <a:r>
              <a:rPr lang="en-US" sz="3200" dirty="0" smtClean="0">
                <a:latin typeface="Arial" panose="020B0604020202020204" pitchFamily="34" charset="0"/>
                <a:cs typeface="Arial" panose="020B0604020202020204" pitchFamily="34" charset="0"/>
              </a:rPr>
              <a:t>: low-resolution T511 (~40km) “Joint OSSE Nature Run”</a:t>
            </a:r>
          </a:p>
          <a:p>
            <a:pPr marL="406400" indent="-406400" algn="just"/>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WRF-ARW</a:t>
            </a:r>
            <a:r>
              <a:rPr lang="en-US" sz="3200" dirty="0" smtClean="0">
                <a:latin typeface="Arial" panose="020B0604020202020204" pitchFamily="34" charset="0"/>
                <a:cs typeface="Arial" panose="020B0604020202020204" pitchFamily="34" charset="0"/>
              </a:rPr>
              <a:t>: high-resolution 27km regional domain with 9/3/1 km storm-following nests (v3.2.1)</a:t>
            </a:r>
          </a:p>
          <a:p>
            <a:pPr marL="406400" indent="-406400" algn="just"/>
            <a:endParaRPr lang="en-US" sz="1200" dirty="0">
              <a:latin typeface="Arial" panose="020B0604020202020204" pitchFamily="34" charset="0"/>
              <a:cs typeface="Arial" panose="020B0604020202020204" pitchFamily="34" charset="0"/>
            </a:endParaRPr>
          </a:p>
          <a:p>
            <a:pPr marL="406400" indent="-406400" algn="just"/>
            <a:r>
              <a:rPr lang="en-US" sz="4000" b="1" dirty="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Data Assimilation Scheme</a:t>
            </a:r>
          </a:p>
          <a:p>
            <a:pPr marL="406400" indent="-406400" algn="just"/>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GSI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Gridpoint</a:t>
            </a:r>
            <a:r>
              <a:rPr lang="en-US" sz="3200" dirty="0" smtClean="0">
                <a:latin typeface="Arial" panose="020B0604020202020204" pitchFamily="34" charset="0"/>
                <a:cs typeface="Arial" panose="020B0604020202020204" pitchFamily="34" charset="0"/>
              </a:rPr>
              <a:t> Statistical Interpolation… a standard 3D </a:t>
            </a:r>
            <a:r>
              <a:rPr lang="en-US" sz="3200" dirty="0" err="1" smtClean="0">
                <a:latin typeface="Arial" panose="020B0604020202020204" pitchFamily="34" charset="0"/>
                <a:cs typeface="Arial" panose="020B0604020202020204" pitchFamily="34" charset="0"/>
              </a:rPr>
              <a:t>variational</a:t>
            </a:r>
            <a:r>
              <a:rPr lang="en-US" sz="3200" dirty="0" smtClean="0">
                <a:latin typeface="Arial" panose="020B0604020202020204" pitchFamily="34" charset="0"/>
                <a:cs typeface="Arial" panose="020B0604020202020204" pitchFamily="34" charset="0"/>
              </a:rPr>
              <a:t> assimilation scheme (v3.3). Analyses performed at 9km resolution.</a:t>
            </a:r>
          </a:p>
          <a:p>
            <a:pPr marL="406400" indent="-406400" algn="just"/>
            <a:endParaRPr lang="en-US" sz="1200" dirty="0">
              <a:latin typeface="Arial" panose="020B0604020202020204" pitchFamily="34" charset="0"/>
              <a:cs typeface="Arial" panose="020B0604020202020204" pitchFamily="34" charset="0"/>
            </a:endParaRPr>
          </a:p>
          <a:p>
            <a:pPr marL="406400" indent="-406400" algn="just"/>
            <a:r>
              <a:rPr lang="en-US" sz="4000" b="1" dirty="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Forecast Model</a:t>
            </a:r>
          </a:p>
          <a:p>
            <a:pPr marL="406400" indent="-406400" algn="just"/>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HWRF</a:t>
            </a:r>
            <a:r>
              <a:rPr lang="en-US" sz="3200" dirty="0" smtClean="0">
                <a:latin typeface="Arial" panose="020B0604020202020204" pitchFamily="34" charset="0"/>
                <a:cs typeface="Arial" panose="020B0604020202020204" pitchFamily="34" charset="0"/>
              </a:rPr>
              <a:t>: the 2014 operational Hurricane-WRF model (v3.5). Parent domain has ~6km resolution, single storm-following nest has ~2km resolution.</a:t>
            </a:r>
            <a:endParaRPr lang="en-US" sz="3200" dirty="0">
              <a:latin typeface="Arial" panose="020B0604020202020204" pitchFamily="34" charset="0"/>
              <a:cs typeface="Arial" panose="020B0604020202020204" pitchFamily="34" charset="0"/>
            </a:endParaRPr>
          </a:p>
          <a:p>
            <a:pPr algn="just"/>
            <a:endParaRPr lang="en-US" sz="1200" dirty="0" smtClean="0">
              <a:latin typeface="Arial" panose="020B0604020202020204" pitchFamily="34" charset="0"/>
              <a:cs typeface="Arial" panose="020B0604020202020204" pitchFamily="34" charset="0"/>
            </a:endParaRPr>
          </a:p>
          <a:p>
            <a:pPr algn="just"/>
            <a:r>
              <a:rPr lang="en-US" sz="3200" i="1" dirty="0" smtClean="0">
                <a:latin typeface="Arial" panose="020B0604020202020204" pitchFamily="34" charset="0"/>
                <a:cs typeface="Arial" panose="020B0604020202020204" pitchFamily="34" charset="0"/>
              </a:rPr>
              <a:t>DA and model cycling performed every 6 hours, each run producing a 5-day forecast, for total of 16 cycles.</a:t>
            </a:r>
            <a:endParaRPr lang="en-US" sz="3200" i="1" dirty="0">
              <a:latin typeface="Arial" panose="020B0604020202020204" pitchFamily="34" charset="0"/>
              <a:cs typeface="Arial" panose="020B0604020202020204" pitchFamily="34" charset="0"/>
            </a:endParaRPr>
          </a:p>
        </p:txBody>
      </p:sp>
      <p:sp>
        <p:nvSpPr>
          <p:cNvPr id="20" name="TextBox 19"/>
          <p:cNvSpPr txBox="1"/>
          <p:nvPr/>
        </p:nvSpPr>
        <p:spPr>
          <a:xfrm>
            <a:off x="14782800" y="5886450"/>
            <a:ext cx="14478000" cy="830997"/>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Experiments and Results</a:t>
            </a:r>
          </a:p>
        </p:txBody>
      </p:sp>
      <p:sp>
        <p:nvSpPr>
          <p:cNvPr id="22" name="TextBox 21"/>
          <p:cNvSpPr txBox="1"/>
          <p:nvPr/>
        </p:nvSpPr>
        <p:spPr>
          <a:xfrm>
            <a:off x="29641800" y="20278189"/>
            <a:ext cx="13411200" cy="8987076"/>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a:t>
            </a:r>
          </a:p>
          <a:p>
            <a:endParaRPr lang="en-US" sz="2000" dirty="0">
              <a:latin typeface="Arial" panose="020B0604020202020204" pitchFamily="34" charset="0"/>
              <a:cs typeface="Arial" panose="020B0604020202020204" pitchFamily="34" charset="0"/>
            </a:endParaRPr>
          </a:p>
          <a:p>
            <a:pPr marL="285750" indent="-285750" algn="just"/>
            <a:r>
              <a:rPr lang="en-US" sz="3000" b="1" dirty="0">
                <a:latin typeface="Arial Black"/>
                <a:cs typeface="Arial" panose="020B0604020202020204" pitchFamily="34" charset="0"/>
              </a:rPr>
              <a:t>·</a:t>
            </a:r>
            <a:r>
              <a:rPr lang="en-US" sz="3000" dirty="0" smtClean="0">
                <a:latin typeface="Arial" panose="020B0604020202020204" pitchFamily="34" charset="0"/>
                <a:cs typeface="Arial" panose="020B0604020202020204" pitchFamily="34" charset="0"/>
              </a:rPr>
              <a:t> Assimilation of CYGNSS data with GSI almost always improves hurricane intensity and track analyses</a:t>
            </a:r>
          </a:p>
          <a:p>
            <a:pPr marL="285750" indent="-285750" algn="just"/>
            <a:r>
              <a:rPr lang="en-US" sz="3000" b="1" dirty="0">
                <a:latin typeface="Arial Black"/>
                <a:cs typeface="Arial" panose="020B0604020202020204" pitchFamily="34" charset="0"/>
              </a:rPr>
              <a:t>·</a:t>
            </a:r>
            <a:r>
              <a:rPr lang="en-US" sz="3000" dirty="0" smtClean="0">
                <a:latin typeface="Arial" panose="020B0604020202020204" pitchFamily="34" charset="0"/>
                <a:cs typeface="Arial" panose="020B0604020202020204" pitchFamily="34" charset="0"/>
              </a:rPr>
              <a:t> Assimilation of CYGNSS data with GSI always improves large-scale analyses of wind, pressure, temperature, height, etc. from the surface through upper troposphere</a:t>
            </a:r>
          </a:p>
          <a:p>
            <a:pPr marL="285750" indent="-285750" algn="just"/>
            <a:r>
              <a:rPr lang="en-US" sz="3000" b="1" dirty="0">
                <a:latin typeface="Arial Black"/>
                <a:cs typeface="Arial" panose="020B0604020202020204" pitchFamily="34" charset="0"/>
              </a:rPr>
              <a:t>·</a:t>
            </a:r>
            <a:r>
              <a:rPr lang="en-US" sz="3000" dirty="0" smtClean="0">
                <a:latin typeface="Arial" panose="020B0604020202020204" pitchFamily="34" charset="0"/>
                <a:cs typeface="Arial" panose="020B0604020202020204" pitchFamily="34" charset="0"/>
              </a:rPr>
              <a:t> Assimilation of CYGNSS data can improve hurricane and synoptic field forecasts with HWRF in short lead times</a:t>
            </a:r>
          </a:p>
          <a:p>
            <a:pPr marL="285750" indent="-285750" algn="just"/>
            <a:r>
              <a:rPr lang="en-US" sz="3000" b="1" dirty="0">
                <a:latin typeface="Arial Black"/>
                <a:cs typeface="Arial" panose="020B0604020202020204" pitchFamily="34" charset="0"/>
              </a:rPr>
              <a:t>·</a:t>
            </a:r>
            <a:r>
              <a:rPr lang="en-US" sz="3000" dirty="0" smtClean="0">
                <a:latin typeface="Arial" panose="020B0604020202020204" pitchFamily="34" charset="0"/>
                <a:cs typeface="Arial" panose="020B0604020202020204" pitchFamily="34" charset="0"/>
              </a:rPr>
              <a:t> Higher-resolution but noisier data degrade analyses when compared to lower-resolution higher-quality data</a:t>
            </a:r>
          </a:p>
          <a:p>
            <a:pPr marL="285750" indent="-285750" algn="just"/>
            <a:r>
              <a:rPr lang="en-US" sz="3000" b="1" dirty="0">
                <a:latin typeface="Arial Black"/>
                <a:cs typeface="Arial" panose="020B0604020202020204" pitchFamily="34" charset="0"/>
              </a:rPr>
              <a:t>·</a:t>
            </a:r>
            <a:r>
              <a:rPr lang="en-US" sz="3000" dirty="0" smtClean="0">
                <a:latin typeface="Arial" panose="020B0604020202020204" pitchFamily="34" charset="0"/>
                <a:cs typeface="Arial" panose="020B0604020202020204" pitchFamily="34" charset="0"/>
              </a:rPr>
              <a:t> Adding directional information to the CYGNSS wind speeds improves hurricane analyses in GSI</a:t>
            </a:r>
          </a:p>
          <a:p>
            <a:pPr marL="285750" indent="-285750" algn="just"/>
            <a:r>
              <a:rPr lang="en-US" sz="3000" b="1" dirty="0">
                <a:latin typeface="Arial Black"/>
                <a:cs typeface="Arial" panose="020B0604020202020204" pitchFamily="34" charset="0"/>
              </a:rPr>
              <a:t>·</a:t>
            </a:r>
            <a:r>
              <a:rPr lang="en-US" sz="3000" dirty="0" smtClean="0">
                <a:latin typeface="Arial" panose="020B0604020202020204" pitchFamily="34" charset="0"/>
                <a:cs typeface="Arial" panose="020B0604020202020204" pitchFamily="34" charset="0"/>
              </a:rPr>
              <a:t> GSI analyses are very sensitive to the exact location of the observational data… symmetry and coverage affect the result</a:t>
            </a:r>
          </a:p>
          <a:p>
            <a:pPr marL="285750" indent="-285750" algn="just"/>
            <a:r>
              <a:rPr lang="en-US" sz="3000" b="1" dirty="0" smtClean="0">
                <a:latin typeface="Arial Black"/>
                <a:cs typeface="Arial" panose="020B0604020202020204" pitchFamily="34" charset="0"/>
              </a:rPr>
              <a:t>· </a:t>
            </a:r>
            <a:r>
              <a:rPr lang="en-US" sz="3000" dirty="0" smtClean="0">
                <a:latin typeface="Arial" panose="020B0604020202020204" pitchFamily="34" charset="0"/>
                <a:cs typeface="Arial" panose="020B0604020202020204" pitchFamily="34" charset="0"/>
              </a:rPr>
              <a:t>The stronger a storm is in an analysis, the more severely the short-range forecast suffers from vortex spin-down and adjustment </a:t>
            </a:r>
          </a:p>
          <a:p>
            <a:pPr marL="285750" indent="-285750" algn="just"/>
            <a:r>
              <a:rPr lang="en-US" sz="3000" b="1" dirty="0">
                <a:latin typeface="Arial Black"/>
                <a:cs typeface="Arial" panose="020B0604020202020204" pitchFamily="34" charset="0"/>
              </a:rPr>
              <a:t>·</a:t>
            </a:r>
            <a:r>
              <a:rPr lang="en-US" sz="3000" dirty="0" smtClean="0">
                <a:latin typeface="Arial" panose="020B0604020202020204" pitchFamily="34" charset="0"/>
                <a:cs typeface="Arial" panose="020B0604020202020204" pitchFamily="34" charset="0"/>
              </a:rPr>
              <a:t> </a:t>
            </a:r>
            <a:r>
              <a:rPr lang="en-US" sz="3000" i="1" dirty="0" smtClean="0">
                <a:latin typeface="Arial" panose="020B0604020202020204" pitchFamily="34" charset="0"/>
                <a:cs typeface="Arial" panose="020B0604020202020204" pitchFamily="34" charset="0"/>
              </a:rPr>
              <a:t>We have very few samples from one storm, so error statistics are not robust, but provide some guidance</a:t>
            </a:r>
          </a:p>
        </p:txBody>
      </p:sp>
      <p:sp>
        <p:nvSpPr>
          <p:cNvPr id="23" name="TextBox 22"/>
          <p:cNvSpPr txBox="1"/>
          <p:nvPr/>
        </p:nvSpPr>
        <p:spPr>
          <a:xfrm>
            <a:off x="29697829" y="29648765"/>
            <a:ext cx="13411200" cy="2431435"/>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Acknowledgements</a:t>
            </a:r>
          </a:p>
          <a:p>
            <a:endParaRPr lang="en-US" sz="1600" dirty="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Funding for this research is from NASA Award NNL13AQ00C. We would like to thank the CYGNSS Science Team, the NOAA Office of Weather and Air Quality, and the NOAA HFIP program for computing support.</a:t>
            </a:r>
            <a:endParaRPr lang="en-US" sz="28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234" y="11851957"/>
            <a:ext cx="5868166" cy="4114800"/>
          </a:xfrm>
          <a:prstGeom prst="rect">
            <a:avLst/>
          </a:prstGeom>
          <a:ln>
            <a:solidFill>
              <a:schemeClr val="accent3">
                <a:lumMod val="50000"/>
              </a:schemeClr>
            </a:solidFill>
          </a:ln>
        </p:spPr>
      </p:pic>
      <p:sp>
        <p:nvSpPr>
          <p:cNvPr id="25" name="TextBox 24"/>
          <p:cNvSpPr txBox="1"/>
          <p:nvPr/>
        </p:nvSpPr>
        <p:spPr>
          <a:xfrm>
            <a:off x="8381234" y="15966757"/>
            <a:ext cx="5870931" cy="646331"/>
          </a:xfrm>
          <a:prstGeom prst="rect">
            <a:avLst/>
          </a:prstGeom>
          <a:noFill/>
        </p:spPr>
        <p:txBody>
          <a:bodyPr wrap="square" rtlCol="0">
            <a:spAutoFit/>
          </a:bodyPr>
          <a:lstStyle/>
          <a:p>
            <a:pPr algn="ctr"/>
            <a:r>
              <a:rPr lang="en-US" sz="1800" i="1" dirty="0" smtClean="0"/>
              <a:t>Fig 2. Example of synthetic CYGNSS data coverage over a 6-hour window. Colors correspond to retrieved wind speed.</a:t>
            </a:r>
            <a:endParaRPr lang="en-US" sz="1800" i="1" dirty="0"/>
          </a:p>
        </p:txBody>
      </p:sp>
      <p:sp>
        <p:nvSpPr>
          <p:cNvPr id="26" name="TextBox 25"/>
          <p:cNvSpPr txBox="1"/>
          <p:nvPr/>
        </p:nvSpPr>
        <p:spPr>
          <a:xfrm>
            <a:off x="8534400" y="6400800"/>
            <a:ext cx="5810249" cy="5324535"/>
          </a:xfrm>
          <a:prstGeom prst="rect">
            <a:avLst/>
          </a:prstGeom>
          <a:noFill/>
        </p:spPr>
        <p:txBody>
          <a:bodyPr wrap="square" lIns="182880" rIns="182880" rtlCol="0">
            <a:spAutoFit/>
          </a:bodyPr>
          <a:lstStyle/>
          <a:p>
            <a:pPr algn="just"/>
            <a:r>
              <a:rPr lang="en-US" sz="3200" dirty="0" smtClean="0">
                <a:latin typeface="Arial Black"/>
                <a:cs typeface="Arial" panose="020B0604020202020204" pitchFamily="34" charset="0"/>
              </a:rPr>
              <a:t>· </a:t>
            </a:r>
            <a:r>
              <a:rPr lang="en-US" sz="3200" dirty="0" smtClean="0">
                <a:latin typeface="Arial" panose="020B0604020202020204" pitchFamily="34" charset="0"/>
                <a:cs typeface="Arial" panose="020B0604020202020204" pitchFamily="34" charset="0"/>
              </a:rPr>
              <a:t>The Cyclone Global Navigation Satellite System (CYGNSS) is a NASA mission planned for launch in 2016 that consists of a constellation of 8 micro-satellites.</a:t>
            </a:r>
          </a:p>
          <a:p>
            <a:pPr algn="just"/>
            <a:endParaRPr lang="en-US" sz="2000" dirty="0">
              <a:latin typeface="Arial" panose="020B0604020202020204" pitchFamily="34" charset="0"/>
              <a:cs typeface="Arial" panose="020B0604020202020204" pitchFamily="34" charset="0"/>
            </a:endParaRPr>
          </a:p>
          <a:p>
            <a:pPr algn="just"/>
            <a:r>
              <a:rPr lang="en-US" sz="3200" dirty="0" smtClean="0">
                <a:latin typeface="Arial Black"/>
                <a:cs typeface="Arial" panose="020B0604020202020204" pitchFamily="34" charset="0"/>
              </a:rPr>
              <a:t>· </a:t>
            </a:r>
            <a:r>
              <a:rPr lang="en-US" sz="3200" dirty="0" smtClean="0">
                <a:latin typeface="Arial" panose="020B0604020202020204" pitchFamily="34" charset="0"/>
                <a:cs typeface="Arial" panose="020B0604020202020204" pitchFamily="34" charset="0"/>
              </a:rPr>
              <a:t>These swan-sized satellites will </a:t>
            </a:r>
            <a:r>
              <a:rPr lang="en-US" sz="3200" dirty="0">
                <a:latin typeface="Arial" panose="020B0604020202020204" pitchFamily="34" charset="0"/>
                <a:cs typeface="Arial" panose="020B0604020202020204" pitchFamily="34" charset="0"/>
              </a:rPr>
              <a:t>receive signals reflected off the ocean </a:t>
            </a:r>
            <a:r>
              <a:rPr lang="en-US" sz="3200" dirty="0" smtClean="0">
                <a:latin typeface="Arial" panose="020B0604020202020204" pitchFamily="34" charset="0"/>
                <a:cs typeface="Arial" panose="020B0604020202020204" pitchFamily="34" charset="0"/>
              </a:rPr>
              <a:t>by existing GPS satellites.</a:t>
            </a:r>
            <a:endParaRPr lang="en-US" sz="3200" dirty="0">
              <a:latin typeface="Arial" panose="020B0604020202020204" pitchFamily="34" charset="0"/>
              <a:cs typeface="Arial" panose="020B0604020202020204" pitchFamily="34" charset="0"/>
            </a:endParaRPr>
          </a:p>
        </p:txBody>
      </p:sp>
      <p:sp>
        <p:nvSpPr>
          <p:cNvPr id="27" name="TextBox 26"/>
          <p:cNvSpPr txBox="1"/>
          <p:nvPr/>
        </p:nvSpPr>
        <p:spPr>
          <a:xfrm>
            <a:off x="942975" y="11747242"/>
            <a:ext cx="7314013" cy="4832092"/>
          </a:xfrm>
          <a:prstGeom prst="rect">
            <a:avLst/>
          </a:prstGeom>
          <a:noFill/>
        </p:spPr>
        <p:txBody>
          <a:bodyPr wrap="square" lIns="182880" rIns="182880" rtlCol="0">
            <a:spAutoFit/>
          </a:bodyPr>
          <a:lstStyle/>
          <a:p>
            <a:pPr algn="just"/>
            <a:r>
              <a:rPr lang="en-US" sz="3200" dirty="0" smtClean="0">
                <a:latin typeface="Arial Black"/>
                <a:cs typeface="Arial" panose="020B0604020202020204" pitchFamily="34" charset="0"/>
              </a:rPr>
              <a:t>· </a:t>
            </a:r>
            <a:r>
              <a:rPr lang="en-US" sz="3200" dirty="0" smtClean="0">
                <a:latin typeface="Arial" panose="020B0604020202020204" pitchFamily="34" charset="0"/>
                <a:cs typeface="Arial" panose="020B0604020202020204" pitchFamily="34" charset="0"/>
              </a:rPr>
              <a:t>Scattered signal contains information on ocean surface roughness, from which a wind speed can be derived under precipitating conditions and with sensitivity beyond 70 m/s.</a:t>
            </a:r>
          </a:p>
          <a:p>
            <a:pPr algn="just"/>
            <a:endParaRPr lang="en-US" sz="2000" dirty="0" smtClean="0">
              <a:latin typeface="Arial" panose="020B0604020202020204" pitchFamily="34" charset="0"/>
              <a:cs typeface="Arial" panose="020B0604020202020204" pitchFamily="34" charset="0"/>
            </a:endParaRPr>
          </a:p>
          <a:p>
            <a:pPr algn="just"/>
            <a:r>
              <a:rPr lang="en-US" sz="3200" dirty="0" smtClean="0">
                <a:latin typeface="Arial Black"/>
                <a:cs typeface="Arial" panose="020B0604020202020204" pitchFamily="34" charset="0"/>
              </a:rPr>
              <a:t>· </a:t>
            </a:r>
            <a:r>
              <a:rPr lang="en-US" sz="3200" dirty="0" smtClean="0">
                <a:latin typeface="Arial" panose="020B0604020202020204" pitchFamily="34" charset="0"/>
                <a:cs typeface="Arial" panose="020B0604020202020204" pitchFamily="34" charset="0"/>
              </a:rPr>
              <a:t>Spatial and temporal coverage pro-vided by the 8-satellite constellation will be superior to ASCAT and OSCAT combined.</a:t>
            </a:r>
            <a:endParaRPr lang="en-US" sz="3200" dirty="0">
              <a:latin typeface="Arial" panose="020B0604020202020204" pitchFamily="34" charset="0"/>
              <a:cs typeface="Arial" panose="020B0604020202020204" pitchFamily="34" charset="0"/>
            </a:endParaRPr>
          </a:p>
        </p:txBody>
      </p:sp>
      <p:sp>
        <p:nvSpPr>
          <p:cNvPr id="28" name="TextBox 27"/>
          <p:cNvSpPr txBox="1"/>
          <p:nvPr/>
        </p:nvSpPr>
        <p:spPr>
          <a:xfrm>
            <a:off x="29718000" y="12984411"/>
            <a:ext cx="13411200" cy="2431435"/>
          </a:xfrm>
          <a:prstGeom prst="rect">
            <a:avLst/>
          </a:prstGeom>
          <a:noFill/>
        </p:spPr>
        <p:txBody>
          <a:bodyPr wrap="square" lIns="182880" rIns="182880" rtlCol="0">
            <a:spAutoFit/>
          </a:bodyPr>
          <a:lstStyle/>
          <a:p>
            <a:pPr marL="228600" indent="-228600" algn="just"/>
            <a:r>
              <a:rPr lang="en-US" sz="4000" b="1" dirty="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Large-scale ‘domain-averaged’ Errors</a:t>
            </a:r>
          </a:p>
          <a:p>
            <a:pPr marL="228600" indent="-228600" algn="just"/>
            <a:endParaRPr lang="en-US" sz="1600" b="1" dirty="0" smtClean="0">
              <a:latin typeface="Arial" panose="020B0604020202020204" pitchFamily="34" charset="0"/>
              <a:cs typeface="Arial" panose="020B0604020202020204" pitchFamily="34" charset="0"/>
            </a:endParaRPr>
          </a:p>
          <a:p>
            <a:pPr marL="228600" indent="-228600" algn="just"/>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Again, most improvement seen in first 24h, and especially in analyses.</a:t>
            </a:r>
          </a:p>
          <a:p>
            <a:pPr marL="228600" indent="-228600" algn="just"/>
            <a:r>
              <a:rPr lang="en-US" sz="3200" dirty="0" smtClean="0">
                <a:latin typeface="Arial" panose="020B0604020202020204" pitchFamily="34" charset="0"/>
                <a:cs typeface="Arial" panose="020B0604020202020204" pitchFamily="34" charset="0"/>
              </a:rPr>
              <a:t> - Improvements extend far beyond surface wind speed (not all fields are shown here, but include height, pressure, and temperature)</a:t>
            </a:r>
            <a:endParaRPr lang="en-US" sz="3200" dirty="0">
              <a:latin typeface="Arial" panose="020B0604020202020204" pitchFamily="34" charset="0"/>
              <a:cs typeface="Arial" panose="020B0604020202020204" pitchFamily="34" charset="0"/>
            </a:endParaRPr>
          </a:p>
        </p:txBody>
      </p:sp>
      <p:sp>
        <p:nvSpPr>
          <p:cNvPr id="29" name="TextBox 28"/>
          <p:cNvSpPr txBox="1"/>
          <p:nvPr/>
        </p:nvSpPr>
        <p:spPr>
          <a:xfrm>
            <a:off x="14782800" y="6858000"/>
            <a:ext cx="14478000" cy="9264075"/>
          </a:xfrm>
          <a:prstGeom prst="rect">
            <a:avLst/>
          </a:prstGeom>
          <a:noFill/>
        </p:spPr>
        <p:txBody>
          <a:bodyPr wrap="square" lIns="182880" rIns="182880" rtlCol="0">
            <a:spAutoFit/>
          </a:bodyPr>
          <a:lstStyle/>
          <a:p>
            <a:pPr marL="228600" indent="-228600" algn="just"/>
            <a:r>
              <a:rPr lang="en-US" sz="3200" dirty="0" smtClean="0">
                <a:latin typeface="Arial Black"/>
                <a:cs typeface="Arial" panose="020B0604020202020204" pitchFamily="34" charset="0"/>
              </a:rPr>
              <a:t>· </a:t>
            </a:r>
            <a:r>
              <a:rPr lang="en-US" sz="3200" dirty="0" smtClean="0">
                <a:latin typeface="Arial" panose="020B0604020202020204" pitchFamily="34" charset="0"/>
                <a:cs typeface="Arial" panose="020B0604020202020204" pitchFamily="34" charset="0"/>
              </a:rPr>
              <a:t>Two </a:t>
            </a:r>
            <a:r>
              <a:rPr lang="en-US" sz="3200" dirty="0">
                <a:latin typeface="Arial" panose="020B0604020202020204" pitchFamily="34" charset="0"/>
                <a:cs typeface="Arial" panose="020B0604020202020204" pitchFamily="34" charset="0"/>
              </a:rPr>
              <a:t>synthetic CYGNSS datasets </a:t>
            </a:r>
            <a:r>
              <a:rPr lang="en-US" sz="3200" dirty="0" smtClean="0">
                <a:latin typeface="Arial" panose="020B0604020202020204" pitchFamily="34" charset="0"/>
                <a:cs typeface="Arial" panose="020B0604020202020204" pitchFamily="34" charset="0"/>
              </a:rPr>
              <a:t>generated </a:t>
            </a:r>
            <a:r>
              <a:rPr lang="en-US" sz="3200" dirty="0">
                <a:latin typeface="Arial" panose="020B0604020202020204" pitchFamily="34" charset="0"/>
                <a:cs typeface="Arial" panose="020B0604020202020204" pitchFamily="34" charset="0"/>
              </a:rPr>
              <a:t>to span the WRF nature run. </a:t>
            </a:r>
          </a:p>
          <a:p>
            <a:pPr marL="228600" indent="-228600"/>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 </a:t>
            </a:r>
            <a:r>
              <a:rPr lang="en-US" sz="3200" dirty="0">
                <a:latin typeface="Arial" panose="020B0604020202020204" pitchFamily="34" charset="0"/>
                <a:cs typeface="Arial" panose="020B0604020202020204" pitchFamily="34" charset="0"/>
              </a:rPr>
              <a:t>“low resolution”: </a:t>
            </a:r>
            <a:r>
              <a:rPr lang="en-US" sz="3200" dirty="0" smtClean="0">
                <a:latin typeface="Arial" panose="020B0604020202020204" pitchFamily="34" charset="0"/>
                <a:cs typeface="Arial" panose="020B0604020202020204" pitchFamily="34" charset="0"/>
              </a:rPr>
              <a:t>~25km effective footprint… nominal product</a:t>
            </a:r>
            <a:endParaRPr lang="en-US" sz="3200" dirty="0">
              <a:latin typeface="Arial" panose="020B0604020202020204" pitchFamily="34" charset="0"/>
              <a:cs typeface="Arial" panose="020B0604020202020204" pitchFamily="34" charset="0"/>
            </a:endParaRPr>
          </a:p>
          <a:p>
            <a:pPr marL="571500" indent="-571500"/>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 </a:t>
            </a:r>
            <a:r>
              <a:rPr lang="en-US" sz="3200" dirty="0">
                <a:latin typeface="Arial" panose="020B0604020202020204" pitchFamily="34" charset="0"/>
                <a:cs typeface="Arial" panose="020B0604020202020204" pitchFamily="34" charset="0"/>
              </a:rPr>
              <a:t>“high resolution”: </a:t>
            </a:r>
            <a:r>
              <a:rPr lang="en-US" sz="3200" dirty="0" smtClean="0">
                <a:latin typeface="Arial" panose="020B0604020202020204" pitchFamily="34" charset="0"/>
                <a:cs typeface="Arial" panose="020B0604020202020204" pitchFamily="34" charset="0"/>
              </a:rPr>
              <a:t>~12km effective footprint… experimental product (much </a:t>
            </a:r>
            <a:r>
              <a:rPr lang="en-US" sz="3200" dirty="0">
                <a:latin typeface="Arial" panose="020B0604020202020204" pitchFamily="34" charset="0"/>
                <a:cs typeface="Arial" panose="020B0604020202020204" pitchFamily="34" charset="0"/>
              </a:rPr>
              <a:t>greater noise in the retrieval results in many dropped data points after quality control is </a:t>
            </a:r>
            <a:r>
              <a:rPr lang="en-US" sz="3200" dirty="0" smtClean="0">
                <a:latin typeface="Arial" panose="020B0604020202020204" pitchFamily="34" charset="0"/>
                <a:cs typeface="Arial" panose="020B0604020202020204" pitchFamily="34" charset="0"/>
              </a:rPr>
              <a:t>applied)</a:t>
            </a:r>
            <a:endParaRPr lang="en-US" sz="3200" dirty="0">
              <a:latin typeface="Arial" panose="020B0604020202020204" pitchFamily="34" charset="0"/>
              <a:cs typeface="Arial" panose="020B0604020202020204" pitchFamily="34" charset="0"/>
            </a:endParaRPr>
          </a:p>
          <a:p>
            <a:pPr algn="just"/>
            <a:r>
              <a:rPr lang="en-US" sz="3200" dirty="0">
                <a:latin typeface="Arial Black"/>
                <a:cs typeface="Arial" panose="020B0604020202020204" pitchFamily="34" charset="0"/>
              </a:rPr>
              <a:t>· </a:t>
            </a:r>
            <a:r>
              <a:rPr lang="en-US" sz="3200" dirty="0">
                <a:latin typeface="Arial" panose="020B0604020202020204" pitchFamily="34" charset="0"/>
                <a:cs typeface="Arial" panose="020B0604020202020204" pitchFamily="34" charset="0"/>
              </a:rPr>
              <a:t>All experiments listed use identical configurations of GSI for data assimilation and HWRF for forecasts.</a:t>
            </a:r>
          </a:p>
          <a:p>
            <a:pPr algn="just"/>
            <a:endParaRPr lang="en-US" sz="2000" dirty="0" smtClean="0">
              <a:latin typeface="Arial" panose="020B0604020202020204" pitchFamily="34" charset="0"/>
              <a:cs typeface="Arial" panose="020B0604020202020204" pitchFamily="34" charset="0"/>
            </a:endParaRPr>
          </a:p>
          <a:p>
            <a:pPr marL="628650" indent="-628650"/>
            <a:r>
              <a:rPr lang="en-US" sz="3200" dirty="0" smtClean="0">
                <a:latin typeface="Arial" panose="020B0604020202020204" pitchFamily="34" charset="0"/>
                <a:cs typeface="Arial" panose="020B0604020202020204" pitchFamily="34" charset="0"/>
              </a:rPr>
              <a:t> 1) </a:t>
            </a:r>
            <a:r>
              <a:rPr lang="en-US" sz="3200" b="1" dirty="0" smtClean="0">
                <a:latin typeface="Arial" panose="020B0604020202020204" pitchFamily="34" charset="0"/>
                <a:cs typeface="Arial" panose="020B0604020202020204" pitchFamily="34" charset="0"/>
              </a:rPr>
              <a:t>CONTROL</a:t>
            </a:r>
            <a:r>
              <a:rPr lang="en-US" sz="3200" dirty="0" smtClean="0">
                <a:latin typeface="Arial" panose="020B0604020202020204" pitchFamily="34" charset="0"/>
                <a:cs typeface="Arial" panose="020B0604020202020204" pitchFamily="34" charset="0"/>
              </a:rPr>
              <a:t>: conventional data minus </a:t>
            </a:r>
            <a:r>
              <a:rPr lang="en-US" sz="3200" dirty="0" err="1" smtClean="0">
                <a:latin typeface="Arial" panose="020B0604020202020204" pitchFamily="34" charset="0"/>
                <a:cs typeface="Arial" panose="020B0604020202020204" pitchFamily="34" charset="0"/>
              </a:rPr>
              <a:t>scatterometers</a:t>
            </a:r>
            <a:endParaRPr lang="en-US" sz="3200" dirty="0" smtClean="0">
              <a:latin typeface="Arial" panose="020B0604020202020204" pitchFamily="34" charset="0"/>
              <a:cs typeface="Arial" panose="020B0604020202020204" pitchFamily="34" charset="0"/>
            </a:endParaRPr>
          </a:p>
          <a:p>
            <a:pPr marL="628650" indent="-628650"/>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2) </a:t>
            </a:r>
            <a:r>
              <a:rPr lang="en-US" sz="3200" b="1" dirty="0" smtClean="0">
                <a:solidFill>
                  <a:srgbClr val="C00000"/>
                </a:solidFill>
                <a:latin typeface="Arial" panose="020B0604020202020204" pitchFamily="34" charset="0"/>
                <a:cs typeface="Arial" panose="020B0604020202020204" pitchFamily="34" charset="0"/>
              </a:rPr>
              <a:t>PERFECT_UV</a:t>
            </a:r>
            <a:r>
              <a:rPr lang="en-US" sz="3200" dirty="0" smtClean="0">
                <a:latin typeface="Arial" panose="020B0604020202020204" pitchFamily="34" charset="0"/>
                <a:cs typeface="Arial" panose="020B0604020202020204" pitchFamily="34" charset="0"/>
              </a:rPr>
              <a:t>: CONTROL plus all available high-resolution CYGNSS data points; wind speed </a:t>
            </a:r>
            <a:r>
              <a:rPr lang="en-US" sz="3200" i="1" dirty="0" smtClean="0">
                <a:latin typeface="Arial" panose="020B0604020202020204" pitchFamily="34" charset="0"/>
                <a:cs typeface="Arial" panose="020B0604020202020204" pitchFamily="34" charset="0"/>
              </a:rPr>
              <a:t>and direction </a:t>
            </a:r>
            <a:r>
              <a:rPr lang="en-US" sz="3200" dirty="0" smtClean="0">
                <a:latin typeface="Arial" panose="020B0604020202020204" pitchFamily="34" charset="0"/>
                <a:cs typeface="Arial" panose="020B0604020202020204" pitchFamily="34" charset="0"/>
              </a:rPr>
              <a:t>are interpolated from WRF nature run and assumed to have zero error</a:t>
            </a:r>
          </a:p>
          <a:p>
            <a:pPr marL="628650" indent="-628650"/>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3) </a:t>
            </a:r>
            <a:r>
              <a:rPr lang="en-US" sz="3200" b="1" dirty="0" smtClean="0">
                <a:solidFill>
                  <a:srgbClr val="0070C0"/>
                </a:solidFill>
                <a:latin typeface="Arial" panose="020B0604020202020204" pitchFamily="34" charset="0"/>
                <a:cs typeface="Arial" panose="020B0604020202020204" pitchFamily="34" charset="0"/>
              </a:rPr>
              <a:t>PERFECT_SPD</a:t>
            </a:r>
            <a:r>
              <a:rPr lang="en-US" sz="3200" dirty="0" smtClean="0">
                <a:latin typeface="Arial" panose="020B0604020202020204" pitchFamily="34" charset="0"/>
                <a:cs typeface="Arial" panose="020B0604020202020204" pitchFamily="34" charset="0"/>
              </a:rPr>
              <a:t>: CONTROL plus all </a:t>
            </a:r>
            <a:r>
              <a:rPr lang="en-US" sz="3200" dirty="0">
                <a:latin typeface="Arial" panose="020B0604020202020204" pitchFamily="34" charset="0"/>
                <a:cs typeface="Arial" panose="020B0604020202020204" pitchFamily="34" charset="0"/>
              </a:rPr>
              <a:t>available </a:t>
            </a:r>
            <a:r>
              <a:rPr lang="en-US" sz="3200" dirty="0" smtClean="0">
                <a:latin typeface="Arial" panose="020B0604020202020204" pitchFamily="34" charset="0"/>
                <a:cs typeface="Arial" panose="020B0604020202020204" pitchFamily="34" charset="0"/>
              </a:rPr>
              <a:t>high-resolution </a:t>
            </a:r>
            <a:r>
              <a:rPr lang="en-US" sz="3200" dirty="0">
                <a:latin typeface="Arial" panose="020B0604020202020204" pitchFamily="34" charset="0"/>
                <a:cs typeface="Arial" panose="020B0604020202020204" pitchFamily="34" charset="0"/>
              </a:rPr>
              <a:t>CYGNSS data </a:t>
            </a:r>
            <a:r>
              <a:rPr lang="en-US" sz="3200" dirty="0" smtClean="0">
                <a:latin typeface="Arial" panose="020B0604020202020204" pitchFamily="34" charset="0"/>
                <a:cs typeface="Arial" panose="020B0604020202020204" pitchFamily="34" charset="0"/>
              </a:rPr>
              <a:t>points; only wind </a:t>
            </a:r>
            <a:r>
              <a:rPr lang="en-US" sz="3200" dirty="0">
                <a:latin typeface="Arial" panose="020B0604020202020204" pitchFamily="34" charset="0"/>
                <a:cs typeface="Arial" panose="020B0604020202020204" pitchFamily="34" charset="0"/>
              </a:rPr>
              <a:t>speed </a:t>
            </a:r>
            <a:r>
              <a:rPr lang="en-US" sz="3200" dirty="0" smtClean="0">
                <a:latin typeface="Arial" panose="020B0604020202020204" pitchFamily="34" charset="0"/>
                <a:cs typeface="Arial" panose="020B0604020202020204" pitchFamily="34" charset="0"/>
              </a:rPr>
              <a:t>is </a:t>
            </a:r>
            <a:r>
              <a:rPr lang="en-US" sz="3200" dirty="0">
                <a:latin typeface="Arial" panose="020B0604020202020204" pitchFamily="34" charset="0"/>
                <a:cs typeface="Arial" panose="020B0604020202020204" pitchFamily="34" charset="0"/>
              </a:rPr>
              <a:t>interpolated from WRF nature </a:t>
            </a:r>
            <a:r>
              <a:rPr lang="en-US" sz="3200" dirty="0" smtClean="0">
                <a:latin typeface="Arial" panose="020B0604020202020204" pitchFamily="34" charset="0"/>
                <a:cs typeface="Arial" panose="020B0604020202020204" pitchFamily="34" charset="0"/>
              </a:rPr>
              <a:t>run and assumed to have zero error</a:t>
            </a:r>
          </a:p>
          <a:p>
            <a:pPr marL="628650" indent="-628650"/>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4) </a:t>
            </a:r>
            <a:r>
              <a:rPr lang="en-US" sz="3200" b="1" dirty="0" smtClean="0">
                <a:solidFill>
                  <a:srgbClr val="E2AC00"/>
                </a:solidFill>
                <a:latin typeface="Arial" panose="020B0604020202020204" pitchFamily="34" charset="0"/>
                <a:cs typeface="Arial" panose="020B0604020202020204" pitchFamily="34" charset="0"/>
              </a:rPr>
              <a:t>REAL_SPD</a:t>
            </a:r>
            <a:r>
              <a:rPr lang="en-US" sz="3200" dirty="0" smtClean="0">
                <a:latin typeface="Arial" panose="020B0604020202020204" pitchFamily="34" charset="0"/>
                <a:cs typeface="Arial" panose="020B0604020202020204" pitchFamily="34" charset="0"/>
              </a:rPr>
              <a:t>: CONTROL plus quality-controlled low-resolution CYGNSS data points; synthetic realistic wind speeds and errors are used</a:t>
            </a:r>
          </a:p>
          <a:p>
            <a:pPr marL="628650" indent="-628650"/>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5) </a:t>
            </a:r>
            <a:r>
              <a:rPr lang="en-US" sz="3200" b="1" dirty="0" smtClean="0">
                <a:solidFill>
                  <a:srgbClr val="00B050"/>
                </a:solidFill>
                <a:latin typeface="Arial" panose="020B0604020202020204" pitchFamily="34" charset="0"/>
                <a:cs typeface="Arial" panose="020B0604020202020204" pitchFamily="34" charset="0"/>
              </a:rPr>
              <a:t>REAL_SPD_HI</a:t>
            </a:r>
            <a:r>
              <a:rPr lang="en-US" sz="3200" dirty="0" smtClean="0">
                <a:latin typeface="Arial" panose="020B0604020202020204" pitchFamily="34" charset="0"/>
                <a:cs typeface="Arial" panose="020B0604020202020204" pitchFamily="34" charset="0"/>
              </a:rPr>
              <a:t>: CONTROL plus quality-controlled high-resolution CYGNSS data points; synthetic realistic wind speeds and errors are used</a:t>
            </a:r>
          </a:p>
        </p:txBody>
      </p: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0400" y="15415846"/>
            <a:ext cx="6400800" cy="3938954"/>
          </a:xfrm>
          <a:prstGeom prst="rect">
            <a:avLst/>
          </a:prstGeom>
          <a:ln>
            <a:solidFill>
              <a:schemeClr val="accent1">
                <a:shade val="50000"/>
              </a:schemeClr>
            </a:solidFill>
          </a:ln>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0" y="15415846"/>
            <a:ext cx="6400800" cy="3938954"/>
          </a:xfrm>
          <a:prstGeom prst="rect">
            <a:avLst/>
          </a:prstGeom>
          <a:ln>
            <a:solidFill>
              <a:schemeClr val="accent1">
                <a:shade val="50000"/>
              </a:schemeClr>
            </a:solidFill>
          </a:ln>
        </p:spPr>
      </p:pic>
      <p:pic>
        <p:nvPicPr>
          <p:cNvPr id="41" name="Picture 40"/>
          <p:cNvPicPr>
            <a:picLocks noChangeAspect="1"/>
          </p:cNvPicPr>
          <p:nvPr/>
        </p:nvPicPr>
        <p:blipFill rotWithShape="1">
          <a:blip r:embed="rId6">
            <a:extLst>
              <a:ext uri="{28A0092B-C50C-407E-A947-70E740481C1C}">
                <a14:useLocalDpi xmlns:a14="http://schemas.microsoft.com/office/drawing/2010/main" val="0"/>
              </a:ext>
            </a:extLst>
          </a:blip>
          <a:srcRect l="3628" t="56324" r="73243" b="12124"/>
          <a:stretch/>
        </p:blipFill>
        <p:spPr>
          <a:xfrm>
            <a:off x="33985200" y="17369588"/>
            <a:ext cx="2103120" cy="1765544"/>
          </a:xfrm>
          <a:prstGeom prst="rect">
            <a:avLst/>
          </a:prstGeom>
          <a:ln cmpd="sng">
            <a:solidFill>
              <a:schemeClr val="accent1">
                <a:shade val="50000"/>
              </a:schemeClr>
            </a:solidFill>
          </a:ln>
          <a:effectLst>
            <a:outerShdw blurRad="50800" dist="38100" dir="2700000" algn="tl" rotWithShape="0">
              <a:prstClr val="black">
                <a:alpha val="40000"/>
              </a:prstClr>
            </a:outerShdw>
          </a:effectLst>
        </p:spPr>
      </p:pic>
      <p:pic>
        <p:nvPicPr>
          <p:cNvPr id="42" name="Picture 41"/>
          <p:cNvPicPr>
            <a:picLocks noChangeAspect="1"/>
          </p:cNvPicPr>
          <p:nvPr/>
        </p:nvPicPr>
        <p:blipFill rotWithShape="1">
          <a:blip r:embed="rId7">
            <a:extLst>
              <a:ext uri="{28A0092B-C50C-407E-A947-70E740481C1C}">
                <a14:useLocalDpi xmlns:a14="http://schemas.microsoft.com/office/drawing/2010/main" val="0"/>
              </a:ext>
            </a:extLst>
          </a:blip>
          <a:srcRect l="3419" t="60370" r="75549" b="12312"/>
          <a:stretch/>
        </p:blipFill>
        <p:spPr>
          <a:xfrm>
            <a:off x="40650981" y="17397892"/>
            <a:ext cx="2173419" cy="1737240"/>
          </a:xfrm>
          <a:prstGeom prst="rect">
            <a:avLst/>
          </a:prstGeom>
          <a:ln>
            <a:solidFill>
              <a:schemeClr val="accent1">
                <a:shade val="50000"/>
              </a:schemeClr>
            </a:solidFill>
          </a:ln>
          <a:effectLst>
            <a:outerShdw blurRad="50800" dist="38100" dir="2700000" algn="tl" rotWithShape="0">
              <a:prstClr val="black">
                <a:alpha val="40000"/>
              </a:prstClr>
            </a:outerShdw>
          </a:effectLst>
        </p:spPr>
      </p:pic>
      <p:pic>
        <p:nvPicPr>
          <p:cNvPr id="47" name="Picture 46"/>
          <p:cNvPicPr>
            <a:picLocks noChangeAspect="1"/>
          </p:cNvPicPr>
          <p:nvPr/>
        </p:nvPicPr>
        <p:blipFill rotWithShape="1">
          <a:blip r:embed="rId8" cstate="print">
            <a:extLst>
              <a:ext uri="{28A0092B-C50C-407E-A947-70E740481C1C}">
                <a14:useLocalDpi xmlns:a14="http://schemas.microsoft.com/office/drawing/2010/main" val="0"/>
              </a:ext>
            </a:extLst>
          </a:blip>
          <a:srcRect t="33112"/>
          <a:stretch/>
        </p:blipFill>
        <p:spPr>
          <a:xfrm>
            <a:off x="1143000" y="8478896"/>
            <a:ext cx="7238234" cy="2255563"/>
          </a:xfrm>
          <a:prstGeom prst="rect">
            <a:avLst/>
          </a:prstGeom>
          <a:effectLst>
            <a:softEdge rad="127000"/>
          </a:effectLst>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4229" y="653176"/>
            <a:ext cx="4492971" cy="4072295"/>
          </a:xfrm>
          <a:prstGeom prst="rect">
            <a:avLst/>
          </a:prstGeom>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292" y="6324600"/>
            <a:ext cx="1444108" cy="1270371"/>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0847" y="7471710"/>
            <a:ext cx="541153" cy="417342"/>
          </a:xfrm>
          <a:prstGeom prst="rect">
            <a:avLst/>
          </a:prstGeom>
        </p:spPr>
      </p:pic>
      <p:pic>
        <p:nvPicPr>
          <p:cNvPr id="52" name="Picture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8449" y="9210459"/>
            <a:ext cx="1479351" cy="1016665"/>
          </a:xfrm>
          <a:prstGeom prst="rect">
            <a:avLst/>
          </a:prstGeom>
          <a:effectLst>
            <a:softEdge rad="63500"/>
          </a:effectLst>
        </p:spPr>
      </p:pic>
      <p:cxnSp>
        <p:nvCxnSpPr>
          <p:cNvPr id="54" name="Straight Arrow Connector 53"/>
          <p:cNvCxnSpPr/>
          <p:nvPr/>
        </p:nvCxnSpPr>
        <p:spPr>
          <a:xfrm>
            <a:off x="2133600" y="7239000"/>
            <a:ext cx="5715000" cy="497354"/>
          </a:xfrm>
          <a:prstGeom prst="straightConnector1">
            <a:avLst/>
          </a:prstGeom>
          <a:ln w="38100">
            <a:solidFill>
              <a:schemeClr val="tx1"/>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133600" y="7358887"/>
            <a:ext cx="2352007" cy="2359904"/>
          </a:xfrm>
          <a:prstGeom prst="straightConnector1">
            <a:avLst/>
          </a:prstGeom>
          <a:ln w="38100">
            <a:solidFill>
              <a:schemeClr val="tx1"/>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518124" y="7889051"/>
            <a:ext cx="3406676" cy="1829742"/>
          </a:xfrm>
          <a:prstGeom prst="straightConnector1">
            <a:avLst/>
          </a:prstGeom>
          <a:ln w="38100">
            <a:solidFill>
              <a:schemeClr val="tx1"/>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43000" y="10662761"/>
            <a:ext cx="6781800" cy="923330"/>
          </a:xfrm>
          <a:prstGeom prst="rect">
            <a:avLst/>
          </a:prstGeom>
          <a:noFill/>
        </p:spPr>
        <p:txBody>
          <a:bodyPr wrap="square" rtlCol="0">
            <a:spAutoFit/>
          </a:bodyPr>
          <a:lstStyle/>
          <a:p>
            <a:pPr algn="ctr"/>
            <a:r>
              <a:rPr lang="en-US" sz="1800" i="1" dirty="0" smtClean="0"/>
              <a:t>Fig 1. Geometry of GPS-based quasi-specular surface scattering. The GPS direct signal provides location, timing, and frequency references, while the forward scattered signal contains ocean surface information.</a:t>
            </a:r>
            <a:endParaRPr lang="en-US" sz="1800" i="1" dirty="0"/>
          </a:p>
        </p:txBody>
      </p:sp>
      <p:sp>
        <p:nvSpPr>
          <p:cNvPr id="68" name="TextBox 67"/>
          <p:cNvSpPr txBox="1"/>
          <p:nvPr/>
        </p:nvSpPr>
        <p:spPr>
          <a:xfrm flipH="1">
            <a:off x="2209800" y="6762690"/>
            <a:ext cx="975362" cy="400110"/>
          </a:xfrm>
          <a:prstGeom prst="rect">
            <a:avLst/>
          </a:prstGeom>
          <a:noFill/>
        </p:spPr>
        <p:txBody>
          <a:bodyPr wrap="square" rtlCol="0">
            <a:spAutoFit/>
          </a:bodyPr>
          <a:lstStyle/>
          <a:p>
            <a:r>
              <a:rPr lang="en-US" sz="2000" b="1" dirty="0" smtClean="0">
                <a:solidFill>
                  <a:srgbClr val="7030A0"/>
                </a:solidFill>
                <a:effectLst>
                  <a:outerShdw blurRad="38100" dist="38100" dir="2700000" algn="tl">
                    <a:srgbClr val="000000">
                      <a:alpha val="43137"/>
                    </a:srgbClr>
                  </a:outerShdw>
                </a:effectLst>
                <a:latin typeface="Arial Black" panose="020B0A04020102020204" pitchFamily="34" charset="0"/>
              </a:rPr>
              <a:t>GPS</a:t>
            </a:r>
            <a:endParaRPr lang="en-US" sz="2000" b="1"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69" name="TextBox 68"/>
          <p:cNvSpPr txBox="1"/>
          <p:nvPr/>
        </p:nvSpPr>
        <p:spPr>
          <a:xfrm flipH="1">
            <a:off x="7096091" y="6991290"/>
            <a:ext cx="1743109" cy="400110"/>
          </a:xfrm>
          <a:prstGeom prst="rect">
            <a:avLst/>
          </a:prstGeom>
          <a:noFill/>
        </p:spPr>
        <p:txBody>
          <a:bodyPr wrap="square" rtlCol="0">
            <a:spAutoFit/>
          </a:bodyPr>
          <a:lstStyle/>
          <a:p>
            <a:r>
              <a:rPr lang="en-US" sz="2000" b="1" dirty="0" smtClean="0">
                <a:solidFill>
                  <a:srgbClr val="7030A0"/>
                </a:solidFill>
                <a:effectLst>
                  <a:outerShdw blurRad="38100" dist="38100" dir="2700000" algn="tl">
                    <a:srgbClr val="000000">
                      <a:alpha val="43137"/>
                    </a:srgbClr>
                  </a:outerShdw>
                </a:effectLst>
                <a:latin typeface="Arial Black" panose="020B0A04020102020204" pitchFamily="34" charset="0"/>
              </a:rPr>
              <a:t>CYGNSS</a:t>
            </a:r>
            <a:endParaRPr lang="en-US" sz="2000" b="1"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70" name="TextBox 69"/>
          <p:cNvSpPr txBox="1"/>
          <p:nvPr/>
        </p:nvSpPr>
        <p:spPr>
          <a:xfrm rot="322924" flipH="1">
            <a:off x="4205734" y="7095286"/>
            <a:ext cx="1828800" cy="400110"/>
          </a:xfrm>
          <a:prstGeom prst="rect">
            <a:avLst/>
          </a:prstGeom>
          <a:noFill/>
        </p:spPr>
        <p:txBody>
          <a:bodyPr wrap="square" rtlCol="0">
            <a:spAutoFit/>
          </a:bodyPr>
          <a:lstStyle/>
          <a:p>
            <a:r>
              <a:rPr lang="en-US" sz="2000" b="1"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20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irect signal</a:t>
            </a:r>
            <a:endParaRPr lang="en-US" sz="2000" b="1"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1" name="TextBox 70"/>
          <p:cNvSpPr txBox="1"/>
          <p:nvPr/>
        </p:nvSpPr>
        <p:spPr>
          <a:xfrm rot="19872088" flipH="1">
            <a:off x="5195352" y="8306297"/>
            <a:ext cx="2319301" cy="400110"/>
          </a:xfrm>
          <a:prstGeom prst="rect">
            <a:avLst/>
          </a:prstGeom>
          <a:noFill/>
        </p:spPr>
        <p:txBody>
          <a:bodyPr wrap="square" rtlCol="0">
            <a:spAutoFit/>
          </a:bodyPr>
          <a:lstStyle/>
          <a:p>
            <a:r>
              <a:rPr lang="en-US" sz="20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scattered signal</a:t>
            </a:r>
            <a:endParaRPr lang="en-US" sz="2000" b="1"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 name="TextBox 71"/>
          <p:cNvSpPr txBox="1"/>
          <p:nvPr/>
        </p:nvSpPr>
        <p:spPr>
          <a:xfrm flipH="1">
            <a:off x="3505200" y="10058400"/>
            <a:ext cx="2013462" cy="400110"/>
          </a:xfrm>
          <a:prstGeom prst="rect">
            <a:avLst/>
          </a:prstGeom>
          <a:noFill/>
        </p:spPr>
        <p:txBody>
          <a:bodyPr wrap="square" rtlCol="0">
            <a:spAutoFit/>
          </a:bodyPr>
          <a:lstStyle/>
          <a:p>
            <a:r>
              <a:rPr lang="en-US" sz="2000" b="1"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i="1" dirty="0" smtClean="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pecular point</a:t>
            </a:r>
            <a:endParaRPr lang="en-US" sz="2000" b="1"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3" name="TextBox 52"/>
          <p:cNvSpPr txBox="1"/>
          <p:nvPr/>
        </p:nvSpPr>
        <p:spPr>
          <a:xfrm>
            <a:off x="14782800" y="16383000"/>
            <a:ext cx="7239000" cy="4524315"/>
          </a:xfrm>
          <a:prstGeom prst="rect">
            <a:avLst/>
          </a:prstGeom>
          <a:noFill/>
        </p:spPr>
        <p:txBody>
          <a:bodyPr wrap="square" lIns="182880" rIns="182880" rtlCol="0">
            <a:spAutoFit/>
          </a:bodyPr>
          <a:lstStyle/>
          <a:p>
            <a:pPr marL="228600" indent="-228600" algn="just"/>
            <a:r>
              <a:rPr lang="en-US" sz="4000" b="1" dirty="0" smtClean="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Storm Structure</a:t>
            </a:r>
          </a:p>
          <a:p>
            <a:pPr marL="228600" indent="-228600" algn="just"/>
            <a:endParaRPr lang="en-US" sz="1600" b="1" dirty="0" smtClean="0">
              <a:latin typeface="Arial" panose="020B0604020202020204" pitchFamily="34" charset="0"/>
              <a:cs typeface="Arial" panose="020B0604020202020204" pitchFamily="34" charset="0"/>
            </a:endParaRPr>
          </a:p>
          <a:p>
            <a:pPr marL="228600" indent="-228600"/>
            <a:r>
              <a:rPr lang="en-US" sz="3200" dirty="0">
                <a:latin typeface="Arial" panose="020B0604020202020204" pitchFamily="34" charset="0"/>
                <a:cs typeface="Arial" panose="020B0604020202020204" pitchFamily="34" charset="0"/>
              </a:rPr>
              <a:t> - </a:t>
            </a:r>
            <a:r>
              <a:rPr lang="en-US" sz="3200" dirty="0" smtClean="0">
                <a:latin typeface="Arial" panose="020B0604020202020204" pitchFamily="34" charset="0"/>
                <a:cs typeface="Arial" panose="020B0604020202020204" pitchFamily="34" charset="0"/>
              </a:rPr>
              <a:t>Addition of CYGNSS surface wind observations generally improves upon the CONTROL run (brings it closer to NATURE) in terms of symmetry, peak intensity, central pressure, and wind radii</a:t>
            </a:r>
            <a:endParaRPr lang="en-US" sz="3200" dirty="0">
              <a:latin typeface="Arial" panose="020B0604020202020204" pitchFamily="34" charset="0"/>
              <a:cs typeface="Arial" panose="020B0604020202020204" pitchFamily="34" charset="0"/>
            </a:endParaRPr>
          </a:p>
          <a:p>
            <a:pPr marL="228600" indent="-228600" algn="just"/>
            <a:endParaRPr lang="en-US" sz="4000" b="1" dirty="0" smtClean="0">
              <a:latin typeface="Arial" panose="020B0604020202020204" pitchFamily="34" charset="0"/>
              <a:cs typeface="Arial" panose="020B0604020202020204" pitchFamily="34" charset="0"/>
            </a:endParaRPr>
          </a:p>
        </p:txBody>
      </p:sp>
      <p:sp>
        <p:nvSpPr>
          <p:cNvPr id="60" name="TextBox 59"/>
          <p:cNvSpPr txBox="1"/>
          <p:nvPr/>
        </p:nvSpPr>
        <p:spPr>
          <a:xfrm>
            <a:off x="29870400" y="19318069"/>
            <a:ext cx="13106400" cy="646331"/>
          </a:xfrm>
          <a:prstGeom prst="rect">
            <a:avLst/>
          </a:prstGeom>
          <a:noFill/>
        </p:spPr>
        <p:txBody>
          <a:bodyPr wrap="square" rtlCol="0">
            <a:spAutoFit/>
          </a:bodyPr>
          <a:lstStyle/>
          <a:p>
            <a:pPr algn="ctr"/>
            <a:r>
              <a:rPr lang="en-US" sz="1800" i="1" dirty="0" smtClean="0"/>
              <a:t>Fig </a:t>
            </a:r>
            <a:r>
              <a:rPr lang="en-US" sz="1800" i="1" dirty="0"/>
              <a:t>7</a:t>
            </a:r>
            <a:r>
              <a:rPr lang="en-US" sz="1800" i="1" dirty="0" smtClean="0"/>
              <a:t>. RMS errors of winds averaged over entire outer “d01” domain at 10m (left) and 500 </a:t>
            </a:r>
            <a:r>
              <a:rPr lang="en-US" sz="1800" i="1" dirty="0" err="1" smtClean="0"/>
              <a:t>hPa</a:t>
            </a:r>
            <a:r>
              <a:rPr lang="en-US" sz="1800" i="1" dirty="0" smtClean="0"/>
              <a:t> (right). Results are similar for surface pressure, geopotential height, temperature, etc. </a:t>
            </a:r>
            <a:endParaRPr lang="en-US" sz="1800" i="1" dirty="0"/>
          </a:p>
        </p:txBody>
      </p:sp>
      <p:sp>
        <p:nvSpPr>
          <p:cNvPr id="75" name="TextBox 74"/>
          <p:cNvSpPr txBox="1"/>
          <p:nvPr/>
        </p:nvSpPr>
        <p:spPr>
          <a:xfrm>
            <a:off x="14859000" y="23850600"/>
            <a:ext cx="14325600" cy="646331"/>
          </a:xfrm>
          <a:prstGeom prst="rect">
            <a:avLst/>
          </a:prstGeom>
          <a:noFill/>
        </p:spPr>
        <p:txBody>
          <a:bodyPr wrap="square" rtlCol="0">
            <a:spAutoFit/>
          </a:bodyPr>
          <a:lstStyle/>
          <a:p>
            <a:pPr algn="ctr"/>
            <a:r>
              <a:rPr lang="en-US" sz="1800" i="1" dirty="0" smtClean="0">
                <a:cs typeface="Arial" panose="020B0604020202020204" pitchFamily="34" charset="0"/>
              </a:rPr>
              <a:t>Fig </a:t>
            </a:r>
            <a:r>
              <a:rPr lang="en-US" sz="1800" i="1" dirty="0">
                <a:cs typeface="Arial" panose="020B0604020202020204" pitchFamily="34" charset="0"/>
              </a:rPr>
              <a:t>4</a:t>
            </a:r>
            <a:r>
              <a:rPr lang="en-US" sz="1800" i="1" dirty="0" smtClean="0">
                <a:cs typeface="Arial" panose="020B0604020202020204" pitchFamily="34" charset="0"/>
              </a:rPr>
              <a:t>. Examples of the 10m surface wind and pressure fields from the WRF nature run (a), and analyses from the CONTROL run (b), the PERFECT_UV run (c), and the REAL_SPD run (d) at 3 Aug 1200 UTC.   Although not ideal, c) and d) are better analyses than that from the CONTROL run.</a:t>
            </a:r>
            <a:endParaRPr lang="en-US" sz="1800" i="1" dirty="0">
              <a:cs typeface="Arial" panose="020B0604020202020204" pitchFamily="34" charset="0"/>
            </a:endParaRPr>
          </a:p>
        </p:txBody>
      </p:sp>
      <p:grpSp>
        <p:nvGrpSpPr>
          <p:cNvPr id="237" name="Group 236"/>
          <p:cNvGrpSpPr/>
          <p:nvPr/>
        </p:nvGrpSpPr>
        <p:grpSpPr>
          <a:xfrm>
            <a:off x="14935200" y="20345400"/>
            <a:ext cx="14173200" cy="3477399"/>
            <a:chOff x="14935200" y="18897600"/>
            <a:chExt cx="14173200" cy="3477399"/>
          </a:xfrm>
        </p:grpSpPr>
        <p:sp>
          <p:nvSpPr>
            <p:cNvPr id="61" name="TextBox 60"/>
            <p:cNvSpPr txBox="1"/>
            <p:nvPr/>
          </p:nvSpPr>
          <p:spPr>
            <a:xfrm>
              <a:off x="15991923" y="18897600"/>
              <a:ext cx="1315553" cy="400110"/>
            </a:xfrm>
            <a:prstGeom prst="rect">
              <a:avLst/>
            </a:prstGeom>
            <a:noFill/>
          </p:spPr>
          <p:txBody>
            <a:bodyPr wrap="none" rtlCol="0">
              <a:spAutoFit/>
            </a:bodyPr>
            <a:lstStyle/>
            <a:p>
              <a:r>
                <a:rPr lang="en-US" sz="2000" b="1" dirty="0" smtClean="0">
                  <a:solidFill>
                    <a:srgbClr val="FF0000"/>
                  </a:solidFill>
                </a:rPr>
                <a:t>a) NATURE</a:t>
              </a:r>
              <a:endParaRPr lang="en-US" sz="2000" b="1" dirty="0">
                <a:solidFill>
                  <a:srgbClr val="FF0000"/>
                </a:solidFill>
              </a:endParaRPr>
            </a:p>
          </p:txBody>
        </p:sp>
        <p:sp>
          <p:nvSpPr>
            <p:cNvPr id="62" name="TextBox 61"/>
            <p:cNvSpPr txBox="1"/>
            <p:nvPr/>
          </p:nvSpPr>
          <p:spPr>
            <a:xfrm>
              <a:off x="19487723" y="18897600"/>
              <a:ext cx="1486754" cy="400110"/>
            </a:xfrm>
            <a:prstGeom prst="rect">
              <a:avLst/>
            </a:prstGeom>
            <a:noFill/>
          </p:spPr>
          <p:txBody>
            <a:bodyPr wrap="none" rtlCol="0">
              <a:spAutoFit/>
            </a:bodyPr>
            <a:lstStyle/>
            <a:p>
              <a:r>
                <a:rPr lang="en-US" sz="2000" b="1" dirty="0" smtClean="0">
                  <a:solidFill>
                    <a:srgbClr val="FF0000"/>
                  </a:solidFill>
                </a:rPr>
                <a:t>b) CONTROL</a:t>
              </a:r>
              <a:endParaRPr lang="en-US" sz="2000" b="1" dirty="0">
                <a:solidFill>
                  <a:srgbClr val="FF0000"/>
                </a:solidFill>
              </a:endParaRPr>
            </a:p>
          </p:txBody>
        </p:sp>
        <p:sp>
          <p:nvSpPr>
            <p:cNvPr id="64" name="TextBox 63"/>
            <p:cNvSpPr txBox="1"/>
            <p:nvPr/>
          </p:nvSpPr>
          <p:spPr>
            <a:xfrm>
              <a:off x="26659532" y="18897600"/>
              <a:ext cx="1468735" cy="400110"/>
            </a:xfrm>
            <a:prstGeom prst="rect">
              <a:avLst/>
            </a:prstGeom>
            <a:noFill/>
          </p:spPr>
          <p:txBody>
            <a:bodyPr wrap="none" rtlCol="0">
              <a:spAutoFit/>
            </a:bodyPr>
            <a:lstStyle/>
            <a:p>
              <a:r>
                <a:rPr lang="en-US" sz="2000" b="1" dirty="0" smtClean="0">
                  <a:solidFill>
                    <a:srgbClr val="FF0000"/>
                  </a:solidFill>
                </a:rPr>
                <a:t>d) REAL SPD</a:t>
              </a:r>
              <a:endParaRPr lang="en-US" sz="2000" b="1" dirty="0">
                <a:solidFill>
                  <a:srgbClr val="FF0000"/>
                </a:solidFill>
              </a:endParaRPr>
            </a:p>
          </p:txBody>
        </p:sp>
        <p:sp>
          <p:nvSpPr>
            <p:cNvPr id="65" name="TextBox 64"/>
            <p:cNvSpPr txBox="1"/>
            <p:nvPr/>
          </p:nvSpPr>
          <p:spPr>
            <a:xfrm>
              <a:off x="22961954" y="18897660"/>
              <a:ext cx="1714637" cy="400110"/>
            </a:xfrm>
            <a:prstGeom prst="rect">
              <a:avLst/>
            </a:prstGeom>
            <a:noFill/>
          </p:spPr>
          <p:txBody>
            <a:bodyPr wrap="none" rtlCol="0">
              <a:spAutoFit/>
            </a:bodyPr>
            <a:lstStyle/>
            <a:p>
              <a:r>
                <a:rPr lang="en-US" sz="2000" b="1" dirty="0" smtClean="0">
                  <a:solidFill>
                    <a:srgbClr val="FF0000"/>
                  </a:solidFill>
                </a:rPr>
                <a:t>c) PERFECT UV</a:t>
              </a:r>
              <a:endParaRPr lang="en-US" sz="2000" b="1" dirty="0">
                <a:solidFill>
                  <a:srgbClr val="FF0000"/>
                </a:solidFill>
              </a:endParaRPr>
            </a:p>
          </p:txBody>
        </p:sp>
        <p:pic>
          <p:nvPicPr>
            <p:cNvPr id="66" name="Picture 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516600" y="19278600"/>
              <a:ext cx="3429000" cy="3086100"/>
            </a:xfrm>
            <a:prstGeom prst="rect">
              <a:avLst/>
            </a:prstGeom>
          </p:spPr>
        </p:pic>
        <p:pic>
          <p:nvPicPr>
            <p:cNvPr id="67" name="Picture 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679400" y="19278600"/>
              <a:ext cx="3429000" cy="3086100"/>
            </a:xfrm>
            <a:prstGeom prst="rect">
              <a:avLst/>
            </a:prstGeom>
          </p:spPr>
        </p:pic>
        <p:pic>
          <p:nvPicPr>
            <p:cNvPr id="73" name="Picture 7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104773" y="19278600"/>
              <a:ext cx="3429000" cy="3086100"/>
            </a:xfrm>
            <a:prstGeom prst="rect">
              <a:avLst/>
            </a:prstGeom>
          </p:spPr>
        </p:pic>
        <p:pic>
          <p:nvPicPr>
            <p:cNvPr id="74" name="Picture 7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35200" y="19282996"/>
              <a:ext cx="3429000" cy="3086100"/>
            </a:xfrm>
            <a:prstGeom prst="rect">
              <a:avLst/>
            </a:prstGeom>
          </p:spPr>
        </p:pic>
        <p:sp>
          <p:nvSpPr>
            <p:cNvPr id="9" name="TextBox 8"/>
            <p:cNvSpPr txBox="1"/>
            <p:nvPr/>
          </p:nvSpPr>
          <p:spPr>
            <a:xfrm>
              <a:off x="14954250" y="22098000"/>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89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969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sp>
          <p:nvSpPr>
            <p:cNvPr id="77" name="TextBox 76"/>
            <p:cNvSpPr txBox="1"/>
            <p:nvPr/>
          </p:nvSpPr>
          <p:spPr>
            <a:xfrm>
              <a:off x="18526125" y="22087701"/>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51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986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sp>
          <p:nvSpPr>
            <p:cNvPr id="78" name="TextBox 77"/>
            <p:cNvSpPr txBox="1"/>
            <p:nvPr/>
          </p:nvSpPr>
          <p:spPr>
            <a:xfrm>
              <a:off x="22114298" y="22087700"/>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71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983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sp>
          <p:nvSpPr>
            <p:cNvPr id="79" name="TextBox 78"/>
            <p:cNvSpPr txBox="1"/>
            <p:nvPr/>
          </p:nvSpPr>
          <p:spPr>
            <a:xfrm>
              <a:off x="25688925" y="22087699"/>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77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997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grpSp>
      <p:sp>
        <p:nvSpPr>
          <p:cNvPr id="80" name="TextBox 79"/>
          <p:cNvSpPr txBox="1"/>
          <p:nvPr/>
        </p:nvSpPr>
        <p:spPr>
          <a:xfrm>
            <a:off x="942975" y="24090868"/>
            <a:ext cx="13458825" cy="369332"/>
          </a:xfrm>
          <a:prstGeom prst="rect">
            <a:avLst/>
          </a:prstGeom>
          <a:noFill/>
        </p:spPr>
        <p:txBody>
          <a:bodyPr wrap="square" rtlCol="0">
            <a:spAutoFit/>
          </a:bodyPr>
          <a:lstStyle/>
          <a:p>
            <a:pPr algn="ctr"/>
            <a:r>
              <a:rPr lang="en-US" sz="1800" i="1" dirty="0" smtClean="0"/>
              <a:t>Fig 3. Basic flow chart of the regional OSSE framework.</a:t>
            </a:r>
            <a:endParaRPr lang="en-US" sz="1800" i="1" dirty="0"/>
          </a:p>
        </p:txBody>
      </p:sp>
      <p:sp>
        <p:nvSpPr>
          <p:cNvPr id="31" name="Rounded Rectangle 30"/>
          <p:cNvSpPr/>
          <p:nvPr/>
        </p:nvSpPr>
        <p:spPr>
          <a:xfrm>
            <a:off x="1295400" y="21488400"/>
            <a:ext cx="1295400" cy="2242411"/>
          </a:xfrm>
          <a:prstGeom prst="roundRect">
            <a:avLst/>
          </a:prstGeom>
          <a:solidFill>
            <a:srgbClr val="C00000"/>
          </a:solidFill>
          <a:ln w="508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latin typeface="Arial" panose="020B0604020202020204" pitchFamily="34" charset="0"/>
                <a:cs typeface="Arial" panose="020B0604020202020204" pitchFamily="34" charset="0"/>
              </a:rPr>
              <a:t>ECMWF NATURE RUN</a:t>
            </a:r>
            <a:endParaRPr lang="en-US" sz="2000" b="1" dirty="0">
              <a:latin typeface="Arial" panose="020B0604020202020204" pitchFamily="34" charset="0"/>
              <a:cs typeface="Arial" panose="020B0604020202020204" pitchFamily="34" charset="0"/>
            </a:endParaRPr>
          </a:p>
        </p:txBody>
      </p:sp>
      <p:sp>
        <p:nvSpPr>
          <p:cNvPr id="82" name="Rounded Rectangle 81"/>
          <p:cNvSpPr/>
          <p:nvPr/>
        </p:nvSpPr>
        <p:spPr>
          <a:xfrm>
            <a:off x="2546152" y="21640800"/>
            <a:ext cx="1187648" cy="1337625"/>
          </a:xfrm>
          <a:prstGeom prst="roundRect">
            <a:avLst/>
          </a:prstGeom>
          <a:solidFill>
            <a:srgbClr val="FF0000"/>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latin typeface="Arial" panose="020B0604020202020204" pitchFamily="34" charset="0"/>
                <a:cs typeface="Arial" panose="020B0604020202020204" pitchFamily="34" charset="0"/>
              </a:rPr>
              <a:t>WRF NATURE RUN</a:t>
            </a:r>
            <a:endParaRPr lang="en-US" sz="2000" b="1" dirty="0">
              <a:latin typeface="Arial" panose="020B0604020202020204" pitchFamily="34" charset="0"/>
              <a:cs typeface="Arial" panose="020B0604020202020204" pitchFamily="34" charset="0"/>
            </a:endParaRPr>
          </a:p>
        </p:txBody>
      </p:sp>
      <p:sp>
        <p:nvSpPr>
          <p:cNvPr id="32" name="Diamond 31"/>
          <p:cNvSpPr/>
          <p:nvPr/>
        </p:nvSpPr>
        <p:spPr>
          <a:xfrm>
            <a:off x="5354992" y="21673411"/>
            <a:ext cx="2950808" cy="1219200"/>
          </a:xfrm>
          <a:prstGeom prst="diamond">
            <a:avLst/>
          </a:prstGeom>
          <a:solidFill>
            <a:schemeClr val="accent6">
              <a:lumMod val="75000"/>
            </a:schemeClr>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latin typeface="Arial" panose="020B0604020202020204" pitchFamily="34" charset="0"/>
                <a:cs typeface="Arial" panose="020B0604020202020204" pitchFamily="34" charset="0"/>
              </a:rPr>
              <a:t>SYNTHETIC DATA</a:t>
            </a:r>
            <a:endParaRPr lang="en-US" sz="2000" b="1" dirty="0">
              <a:latin typeface="Arial" panose="020B0604020202020204" pitchFamily="34" charset="0"/>
              <a:cs typeface="Arial" panose="020B0604020202020204" pitchFamily="34" charset="0"/>
            </a:endParaRPr>
          </a:p>
        </p:txBody>
      </p:sp>
      <p:sp>
        <p:nvSpPr>
          <p:cNvPr id="33" name="Oval 32"/>
          <p:cNvSpPr/>
          <p:nvPr/>
        </p:nvSpPr>
        <p:spPr>
          <a:xfrm>
            <a:off x="8991600" y="21521011"/>
            <a:ext cx="1905000" cy="1509372"/>
          </a:xfrm>
          <a:prstGeom prst="ellipse">
            <a:avLst/>
          </a:prstGeom>
          <a:solidFill>
            <a:schemeClr val="accent3">
              <a:lumMod val="75000"/>
            </a:schemeClr>
          </a:solid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latin typeface="Arial" panose="020B0604020202020204" pitchFamily="34" charset="0"/>
                <a:cs typeface="Arial" panose="020B0604020202020204" pitchFamily="34" charset="0"/>
              </a:rPr>
              <a:t>ANALYSIS</a:t>
            </a:r>
            <a:endParaRPr lang="en-US" sz="2000" b="1" dirty="0">
              <a:latin typeface="Arial" panose="020B0604020202020204" pitchFamily="34" charset="0"/>
              <a:cs typeface="Arial" panose="020B0604020202020204" pitchFamily="34" charset="0"/>
            </a:endParaRPr>
          </a:p>
        </p:txBody>
      </p:sp>
      <p:sp>
        <p:nvSpPr>
          <p:cNvPr id="83" name="Oval 82"/>
          <p:cNvSpPr/>
          <p:nvPr/>
        </p:nvSpPr>
        <p:spPr>
          <a:xfrm>
            <a:off x="11887200" y="21521011"/>
            <a:ext cx="2225460" cy="1528718"/>
          </a:xfrm>
          <a:prstGeom prst="ellipse">
            <a:avLst/>
          </a:prstGeom>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latin typeface="Arial" panose="020B0604020202020204" pitchFamily="34" charset="0"/>
                <a:cs typeface="Arial" panose="020B0604020202020204" pitchFamily="34" charset="0"/>
              </a:rPr>
              <a:t>FORECASTS</a:t>
            </a:r>
            <a:endParaRPr lang="en-US" sz="2000" b="1" dirty="0">
              <a:latin typeface="Arial" panose="020B0604020202020204" pitchFamily="34" charset="0"/>
              <a:cs typeface="Arial" panose="020B0604020202020204" pitchFamily="34" charset="0"/>
            </a:endParaRPr>
          </a:p>
        </p:txBody>
      </p:sp>
      <p:cxnSp>
        <p:nvCxnSpPr>
          <p:cNvPr id="43" name="Straight Arrow Connector 42"/>
          <p:cNvCxnSpPr>
            <a:stCxn id="32" idx="3"/>
            <a:endCxn id="33" idx="2"/>
          </p:cNvCxnSpPr>
          <p:nvPr/>
        </p:nvCxnSpPr>
        <p:spPr>
          <a:xfrm flipV="1">
            <a:off x="8305800" y="22275697"/>
            <a:ext cx="685800" cy="7314"/>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6"/>
            <a:endCxn id="83" idx="2"/>
          </p:cNvCxnSpPr>
          <p:nvPr/>
        </p:nvCxnSpPr>
        <p:spPr>
          <a:xfrm>
            <a:off x="10896600" y="22275697"/>
            <a:ext cx="990600" cy="9673"/>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2" idx="3"/>
            <a:endCxn id="32" idx="1"/>
          </p:cNvCxnSpPr>
          <p:nvPr/>
        </p:nvCxnSpPr>
        <p:spPr>
          <a:xfrm flipV="1">
            <a:off x="3733800" y="22283011"/>
            <a:ext cx="1621192" cy="26602"/>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810000" y="21640800"/>
            <a:ext cx="1492716" cy="646331"/>
          </a:xfrm>
          <a:prstGeom prst="rect">
            <a:avLst/>
          </a:prstGeom>
          <a:noFill/>
        </p:spPr>
        <p:txBody>
          <a:bodyPr wrap="none" rtlCol="0">
            <a:spAutoFit/>
          </a:bodyPr>
          <a:lstStyle/>
          <a:p>
            <a:pPr algn="ctr"/>
            <a:r>
              <a:rPr lang="en-US" sz="1800" b="1" dirty="0">
                <a:latin typeface="Arial" panose="020B0604020202020204" pitchFamily="34" charset="0"/>
                <a:cs typeface="Arial" panose="020B0604020202020204" pitchFamily="34" charset="0"/>
              </a:rPr>
              <a:t>o</a:t>
            </a:r>
            <a:r>
              <a:rPr lang="en-US" sz="1800" b="1" dirty="0" smtClean="0">
                <a:latin typeface="Arial" panose="020B0604020202020204" pitchFamily="34" charset="0"/>
                <a:cs typeface="Arial" panose="020B0604020202020204" pitchFamily="34" charset="0"/>
              </a:rPr>
              <a:t>bservation</a:t>
            </a:r>
          </a:p>
          <a:p>
            <a:pPr algn="ctr"/>
            <a:r>
              <a:rPr lang="en-US" sz="1800" b="1" dirty="0" smtClean="0">
                <a:latin typeface="Arial" panose="020B0604020202020204" pitchFamily="34" charset="0"/>
                <a:cs typeface="Arial" panose="020B0604020202020204" pitchFamily="34" charset="0"/>
              </a:rPr>
              <a:t>simulator</a:t>
            </a:r>
            <a:endParaRPr lang="en-US" sz="1800" b="1" dirty="0">
              <a:latin typeface="Arial" panose="020B0604020202020204" pitchFamily="34" charset="0"/>
              <a:cs typeface="Arial" panose="020B0604020202020204" pitchFamily="34" charset="0"/>
            </a:endParaRPr>
          </a:p>
        </p:txBody>
      </p:sp>
      <p:sp>
        <p:nvSpPr>
          <p:cNvPr id="150" name="TextBox 149"/>
          <p:cNvSpPr txBox="1"/>
          <p:nvPr/>
        </p:nvSpPr>
        <p:spPr>
          <a:xfrm>
            <a:off x="8256989" y="21825811"/>
            <a:ext cx="582211" cy="369332"/>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GSI</a:t>
            </a:r>
            <a:endParaRPr lang="en-US" sz="1800" b="1" dirty="0">
              <a:latin typeface="Arial" panose="020B0604020202020204" pitchFamily="34" charset="0"/>
              <a:cs typeface="Arial" panose="020B0604020202020204" pitchFamily="34" charset="0"/>
            </a:endParaRPr>
          </a:p>
        </p:txBody>
      </p:sp>
      <p:sp>
        <p:nvSpPr>
          <p:cNvPr id="151" name="TextBox 150"/>
          <p:cNvSpPr txBox="1"/>
          <p:nvPr/>
        </p:nvSpPr>
        <p:spPr>
          <a:xfrm>
            <a:off x="10972800" y="21825811"/>
            <a:ext cx="877163" cy="369332"/>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HWRF</a:t>
            </a:r>
            <a:endParaRPr lang="en-US" sz="1800" b="1" dirty="0">
              <a:latin typeface="Arial" panose="020B0604020202020204" pitchFamily="34" charset="0"/>
              <a:cs typeface="Arial" panose="020B0604020202020204" pitchFamily="34" charset="0"/>
            </a:endParaRPr>
          </a:p>
        </p:txBody>
      </p:sp>
      <p:cxnSp>
        <p:nvCxnSpPr>
          <p:cNvPr id="153" name="Curved Connector 152"/>
          <p:cNvCxnSpPr>
            <a:stCxn id="83" idx="4"/>
            <a:endCxn id="33" idx="5"/>
          </p:cNvCxnSpPr>
          <p:nvPr/>
        </p:nvCxnSpPr>
        <p:spPr>
          <a:xfrm rot="5400000" flipH="1">
            <a:off x="11688581" y="21738380"/>
            <a:ext cx="240388" cy="2382311"/>
          </a:xfrm>
          <a:prstGeom prst="curvedConnector3">
            <a:avLst>
              <a:gd name="adj1" fmla="val -95096"/>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1049000" y="22892611"/>
            <a:ext cx="1505540" cy="369332"/>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background</a:t>
            </a:r>
            <a:endParaRPr lang="en-US" sz="1800" b="1" dirty="0">
              <a:latin typeface="Arial" panose="020B0604020202020204" pitchFamily="34" charset="0"/>
              <a:cs typeface="Arial" panose="020B0604020202020204" pitchFamily="34" charset="0"/>
            </a:endParaRPr>
          </a:p>
        </p:txBody>
      </p:sp>
      <p:sp>
        <p:nvSpPr>
          <p:cNvPr id="180" name="TextBox 179"/>
          <p:cNvSpPr txBox="1"/>
          <p:nvPr/>
        </p:nvSpPr>
        <p:spPr>
          <a:xfrm>
            <a:off x="7347228" y="23349811"/>
            <a:ext cx="1415772" cy="369332"/>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verification</a:t>
            </a:r>
            <a:endParaRPr lang="en-US" sz="1800" b="1" dirty="0">
              <a:latin typeface="Arial" panose="020B0604020202020204" pitchFamily="34" charset="0"/>
              <a:cs typeface="Arial" panose="020B0604020202020204" pitchFamily="34" charset="0"/>
            </a:endParaRPr>
          </a:p>
        </p:txBody>
      </p:sp>
      <p:cxnSp>
        <p:nvCxnSpPr>
          <p:cNvPr id="190" name="Curved Connector 189"/>
          <p:cNvCxnSpPr>
            <a:stCxn id="83" idx="4"/>
            <a:endCxn id="82" idx="2"/>
          </p:cNvCxnSpPr>
          <p:nvPr/>
        </p:nvCxnSpPr>
        <p:spPr>
          <a:xfrm rot="5400000" flipH="1">
            <a:off x="8034301" y="18084100"/>
            <a:ext cx="71304" cy="9859954"/>
          </a:xfrm>
          <a:prstGeom prst="curvedConnector3">
            <a:avLst>
              <a:gd name="adj1" fmla="val -1012687"/>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29" name="Picture 2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373424" y="8991600"/>
            <a:ext cx="5349239" cy="3291840"/>
          </a:xfrm>
          <a:prstGeom prst="rect">
            <a:avLst/>
          </a:prstGeom>
          <a:ln>
            <a:solidFill>
              <a:schemeClr val="tx1"/>
            </a:solidFill>
          </a:ln>
        </p:spPr>
      </p:pic>
      <p:pic>
        <p:nvPicPr>
          <p:cNvPr id="230" name="Picture 2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880801" y="5638800"/>
            <a:ext cx="5349238" cy="3291840"/>
          </a:xfrm>
          <a:prstGeom prst="rect">
            <a:avLst/>
          </a:prstGeom>
          <a:ln>
            <a:solidFill>
              <a:schemeClr val="tx1"/>
            </a:solidFill>
          </a:ln>
        </p:spPr>
      </p:pic>
      <p:pic>
        <p:nvPicPr>
          <p:cNvPr id="231" name="Picture 23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880800" y="8991600"/>
            <a:ext cx="5349239" cy="3291840"/>
          </a:xfrm>
          <a:prstGeom prst="rect">
            <a:avLst/>
          </a:prstGeom>
          <a:ln>
            <a:solidFill>
              <a:schemeClr val="tx1"/>
            </a:solidFill>
          </a:ln>
        </p:spPr>
      </p:pic>
      <p:sp>
        <p:nvSpPr>
          <p:cNvPr id="232" name="TextBox 231"/>
          <p:cNvSpPr txBox="1"/>
          <p:nvPr/>
        </p:nvSpPr>
        <p:spPr>
          <a:xfrm>
            <a:off x="29641800" y="5486400"/>
            <a:ext cx="7239000" cy="3262432"/>
          </a:xfrm>
          <a:prstGeom prst="rect">
            <a:avLst/>
          </a:prstGeom>
          <a:noFill/>
        </p:spPr>
        <p:txBody>
          <a:bodyPr wrap="square" lIns="182880" rIns="182880" rtlCol="0">
            <a:spAutoFit/>
          </a:bodyPr>
          <a:lstStyle/>
          <a:p>
            <a:pPr marL="228600" indent="-228600" algn="just"/>
            <a:r>
              <a:rPr lang="en-US" sz="4000" b="1" dirty="0" smtClean="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Average Storm Errors</a:t>
            </a:r>
          </a:p>
          <a:p>
            <a:pPr marL="228600" indent="-228600" algn="just"/>
            <a:endParaRPr lang="en-US" sz="1600" dirty="0" smtClean="0">
              <a:latin typeface="Arial" panose="020B0604020202020204" pitchFamily="34" charset="0"/>
              <a:cs typeface="Arial" panose="020B0604020202020204" pitchFamily="34" charset="0"/>
            </a:endParaRPr>
          </a:p>
          <a:p>
            <a:pPr marL="228600" indent="-228600"/>
            <a:r>
              <a:rPr lang="en-US" sz="3000" dirty="0" smtClean="0">
                <a:latin typeface="Arial" panose="020B0604020202020204" pitchFamily="34" charset="0"/>
                <a:cs typeface="Arial" panose="020B0604020202020204" pitchFamily="34" charset="0"/>
              </a:rPr>
              <a:t> - Most impacts are realized in first 24h, and especially in analyses. Biggest improvement from “PERFECT_UV”, while “REAL_SPD_HI” negatively affects the results.</a:t>
            </a:r>
          </a:p>
        </p:txBody>
      </p:sp>
      <p:pic>
        <p:nvPicPr>
          <p:cNvPr id="233" name="Picture 232"/>
          <p:cNvPicPr>
            <a:picLocks noChangeAspect="1"/>
          </p:cNvPicPr>
          <p:nvPr/>
        </p:nvPicPr>
        <p:blipFill rotWithShape="1">
          <a:blip r:embed="rId17">
            <a:extLst>
              <a:ext uri="{28A0092B-C50C-407E-A947-70E740481C1C}">
                <a14:useLocalDpi xmlns:a14="http://schemas.microsoft.com/office/drawing/2010/main" val="0"/>
              </a:ext>
            </a:extLst>
          </a:blip>
          <a:srcRect l="3340" t="64194" r="76228" b="12205"/>
          <a:stretch/>
        </p:blipFill>
        <p:spPr>
          <a:xfrm>
            <a:off x="34594800" y="10744200"/>
            <a:ext cx="2051663" cy="1458327"/>
          </a:xfrm>
          <a:prstGeom prst="rect">
            <a:avLst/>
          </a:prstGeom>
          <a:ln>
            <a:solidFill>
              <a:schemeClr val="tx1"/>
            </a:solidFill>
          </a:ln>
        </p:spPr>
      </p:pic>
      <p:sp>
        <p:nvSpPr>
          <p:cNvPr id="234" name="TextBox 233"/>
          <p:cNvSpPr txBox="1"/>
          <p:nvPr/>
        </p:nvSpPr>
        <p:spPr>
          <a:xfrm>
            <a:off x="31089600" y="12307669"/>
            <a:ext cx="11353800" cy="646331"/>
          </a:xfrm>
          <a:prstGeom prst="rect">
            <a:avLst/>
          </a:prstGeom>
          <a:noFill/>
        </p:spPr>
        <p:txBody>
          <a:bodyPr wrap="square" rtlCol="0">
            <a:spAutoFit/>
          </a:bodyPr>
          <a:lstStyle/>
          <a:p>
            <a:pPr algn="ctr"/>
            <a:r>
              <a:rPr lang="en-US" sz="1800" i="1" dirty="0" smtClean="0">
                <a:cs typeface="Arial" panose="020B0604020202020204" pitchFamily="34" charset="0"/>
              </a:rPr>
              <a:t>Fig </a:t>
            </a:r>
            <a:r>
              <a:rPr lang="en-US" sz="1800" i="1" dirty="0">
                <a:cs typeface="Arial" panose="020B0604020202020204" pitchFamily="34" charset="0"/>
              </a:rPr>
              <a:t>6</a:t>
            </a:r>
            <a:r>
              <a:rPr lang="en-US" sz="1800" i="1" dirty="0" smtClean="0">
                <a:cs typeface="Arial" panose="020B0604020202020204" pitchFamily="34" charset="0"/>
              </a:rPr>
              <a:t>. Average error over 12 cycles (first 4 are omitted to allow for model adjustment).  Storm errors include track (left), peak surface wind (top right), and minimum surface pressure (bottom right).  </a:t>
            </a:r>
            <a:endParaRPr lang="en-US" sz="1800" i="1" dirty="0">
              <a:cs typeface="Arial" panose="020B0604020202020204" pitchFamily="34" charset="0"/>
            </a:endParaRPr>
          </a:p>
        </p:txBody>
      </p:sp>
      <p:pic>
        <p:nvPicPr>
          <p:cNvPr id="235" name="Picture 2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114298" y="17526000"/>
            <a:ext cx="3419475" cy="2397761"/>
          </a:xfrm>
          <a:prstGeom prst="rect">
            <a:avLst/>
          </a:prstGeom>
        </p:spPr>
      </p:pic>
      <p:pic>
        <p:nvPicPr>
          <p:cNvPr id="236" name="Picture 23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688925" y="17527820"/>
            <a:ext cx="3419856" cy="2398028"/>
          </a:xfrm>
          <a:prstGeom prst="rect">
            <a:avLst/>
          </a:prstGeom>
        </p:spPr>
      </p:pic>
      <p:sp>
        <p:nvSpPr>
          <p:cNvPr id="238" name="TextBox 237"/>
          <p:cNvSpPr txBox="1"/>
          <p:nvPr/>
        </p:nvSpPr>
        <p:spPr>
          <a:xfrm>
            <a:off x="14859000" y="24801255"/>
            <a:ext cx="7239000" cy="2554545"/>
          </a:xfrm>
          <a:prstGeom prst="rect">
            <a:avLst/>
          </a:prstGeom>
          <a:noFill/>
        </p:spPr>
        <p:txBody>
          <a:bodyPr wrap="square" lIns="182880" rIns="182880" rtlCol="0">
            <a:spAutoFit/>
          </a:bodyPr>
          <a:lstStyle/>
          <a:p>
            <a:pPr marL="228600" indent="-228600"/>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However, due to the nature of GSI, if observation coverage is not symmetric in a TC, the analysis will suffer.  This example is from 36 hours after the previous example.</a:t>
            </a:r>
            <a:endParaRPr lang="en-US" sz="3200" dirty="0">
              <a:latin typeface="Arial" panose="020B0604020202020204" pitchFamily="34" charset="0"/>
              <a:cs typeface="Arial" panose="020B0604020202020204" pitchFamily="34" charset="0"/>
            </a:endParaRPr>
          </a:p>
        </p:txBody>
      </p:sp>
      <p:pic>
        <p:nvPicPr>
          <p:cNvPr id="239" name="Picture 23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098000" y="24841200"/>
            <a:ext cx="3419475" cy="2397760"/>
          </a:xfrm>
          <a:prstGeom prst="rect">
            <a:avLst/>
          </a:prstGeom>
        </p:spPr>
      </p:pic>
      <p:pic>
        <p:nvPicPr>
          <p:cNvPr id="240" name="Picture 23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672627" y="24843020"/>
            <a:ext cx="3419856" cy="2398027"/>
          </a:xfrm>
          <a:prstGeom prst="rect">
            <a:avLst/>
          </a:prstGeom>
        </p:spPr>
      </p:pic>
      <p:sp>
        <p:nvSpPr>
          <p:cNvPr id="241" name="TextBox 240"/>
          <p:cNvSpPr txBox="1"/>
          <p:nvPr/>
        </p:nvSpPr>
        <p:spPr>
          <a:xfrm>
            <a:off x="14859000" y="31281469"/>
            <a:ext cx="14325600" cy="646331"/>
          </a:xfrm>
          <a:prstGeom prst="rect">
            <a:avLst/>
          </a:prstGeom>
          <a:noFill/>
        </p:spPr>
        <p:txBody>
          <a:bodyPr wrap="square" rtlCol="0">
            <a:spAutoFit/>
          </a:bodyPr>
          <a:lstStyle/>
          <a:p>
            <a:pPr algn="ctr"/>
            <a:r>
              <a:rPr lang="en-US" sz="1800" i="1" dirty="0" smtClean="0">
                <a:cs typeface="Arial" panose="020B0604020202020204" pitchFamily="34" charset="0"/>
              </a:rPr>
              <a:t>Fig 5. Examples of the 10m surface wind and pressure fields from the WRF nature run (a), and analyses from the CONTROL run (b), the PERFECT_UV run (c), and the REAL_SPD run (d) at 5 Aug 0000 UTC.   Asymmetric data coverage in REAL_SPD results in very lopsided vortex.</a:t>
            </a:r>
            <a:endParaRPr lang="en-US" sz="1800" i="1" dirty="0">
              <a:cs typeface="Arial" panose="020B0604020202020204" pitchFamily="34" charset="0"/>
            </a:endParaRPr>
          </a:p>
        </p:txBody>
      </p:sp>
      <p:grpSp>
        <p:nvGrpSpPr>
          <p:cNvPr id="242" name="Group 241"/>
          <p:cNvGrpSpPr/>
          <p:nvPr/>
        </p:nvGrpSpPr>
        <p:grpSpPr>
          <a:xfrm>
            <a:off x="14935200" y="27694304"/>
            <a:ext cx="14173200" cy="3471496"/>
            <a:chOff x="14935200" y="19044235"/>
            <a:chExt cx="14173200" cy="3471496"/>
          </a:xfrm>
        </p:grpSpPr>
        <p:sp>
          <p:nvSpPr>
            <p:cNvPr id="243" name="TextBox 242"/>
            <p:cNvSpPr txBox="1"/>
            <p:nvPr/>
          </p:nvSpPr>
          <p:spPr>
            <a:xfrm>
              <a:off x="15991923" y="19044235"/>
              <a:ext cx="1315553" cy="400110"/>
            </a:xfrm>
            <a:prstGeom prst="rect">
              <a:avLst/>
            </a:prstGeom>
            <a:noFill/>
          </p:spPr>
          <p:txBody>
            <a:bodyPr wrap="none" rtlCol="0">
              <a:spAutoFit/>
            </a:bodyPr>
            <a:lstStyle/>
            <a:p>
              <a:r>
                <a:rPr lang="en-US" sz="2000" b="1" dirty="0" smtClean="0">
                  <a:solidFill>
                    <a:srgbClr val="FF0000"/>
                  </a:solidFill>
                </a:rPr>
                <a:t>a) NATURE</a:t>
              </a:r>
              <a:endParaRPr lang="en-US" sz="2000" b="1" dirty="0">
                <a:solidFill>
                  <a:srgbClr val="FF0000"/>
                </a:solidFill>
              </a:endParaRPr>
            </a:p>
          </p:txBody>
        </p:sp>
        <p:sp>
          <p:nvSpPr>
            <p:cNvPr id="244" name="TextBox 243"/>
            <p:cNvSpPr txBox="1"/>
            <p:nvPr/>
          </p:nvSpPr>
          <p:spPr>
            <a:xfrm>
              <a:off x="19487723" y="19044235"/>
              <a:ext cx="1486754" cy="400110"/>
            </a:xfrm>
            <a:prstGeom prst="rect">
              <a:avLst/>
            </a:prstGeom>
            <a:noFill/>
          </p:spPr>
          <p:txBody>
            <a:bodyPr wrap="none" rtlCol="0">
              <a:spAutoFit/>
            </a:bodyPr>
            <a:lstStyle/>
            <a:p>
              <a:r>
                <a:rPr lang="en-US" sz="2000" b="1" dirty="0" smtClean="0">
                  <a:solidFill>
                    <a:srgbClr val="FF0000"/>
                  </a:solidFill>
                </a:rPr>
                <a:t>b) CONTROL</a:t>
              </a:r>
              <a:endParaRPr lang="en-US" sz="2000" b="1" dirty="0">
                <a:solidFill>
                  <a:srgbClr val="FF0000"/>
                </a:solidFill>
              </a:endParaRPr>
            </a:p>
          </p:txBody>
        </p:sp>
        <p:sp>
          <p:nvSpPr>
            <p:cNvPr id="245" name="TextBox 244"/>
            <p:cNvSpPr txBox="1"/>
            <p:nvPr/>
          </p:nvSpPr>
          <p:spPr>
            <a:xfrm>
              <a:off x="26659532" y="19044235"/>
              <a:ext cx="1468735" cy="400110"/>
            </a:xfrm>
            <a:prstGeom prst="rect">
              <a:avLst/>
            </a:prstGeom>
            <a:noFill/>
          </p:spPr>
          <p:txBody>
            <a:bodyPr wrap="none" rtlCol="0">
              <a:spAutoFit/>
            </a:bodyPr>
            <a:lstStyle/>
            <a:p>
              <a:r>
                <a:rPr lang="en-US" sz="2000" b="1" dirty="0" smtClean="0">
                  <a:solidFill>
                    <a:srgbClr val="FF0000"/>
                  </a:solidFill>
                </a:rPr>
                <a:t>d) REAL SPD</a:t>
              </a:r>
              <a:endParaRPr lang="en-US" sz="2000" b="1" dirty="0">
                <a:solidFill>
                  <a:srgbClr val="FF0000"/>
                </a:solidFill>
              </a:endParaRPr>
            </a:p>
          </p:txBody>
        </p:sp>
        <p:sp>
          <p:nvSpPr>
            <p:cNvPr id="246" name="TextBox 245"/>
            <p:cNvSpPr txBox="1"/>
            <p:nvPr/>
          </p:nvSpPr>
          <p:spPr>
            <a:xfrm>
              <a:off x="22961954" y="19044295"/>
              <a:ext cx="1714637" cy="400110"/>
            </a:xfrm>
            <a:prstGeom prst="rect">
              <a:avLst/>
            </a:prstGeom>
            <a:noFill/>
          </p:spPr>
          <p:txBody>
            <a:bodyPr wrap="none" rtlCol="0">
              <a:spAutoFit/>
            </a:bodyPr>
            <a:lstStyle/>
            <a:p>
              <a:r>
                <a:rPr lang="en-US" sz="2000" b="1" dirty="0" smtClean="0">
                  <a:solidFill>
                    <a:srgbClr val="FF0000"/>
                  </a:solidFill>
                </a:rPr>
                <a:t>c) PERFECT UV</a:t>
              </a:r>
              <a:endParaRPr lang="en-US" sz="2000" b="1" dirty="0">
                <a:solidFill>
                  <a:srgbClr val="FF0000"/>
                </a:solidFill>
              </a:endParaRPr>
            </a:p>
          </p:txBody>
        </p:sp>
        <p:pic>
          <p:nvPicPr>
            <p:cNvPr id="247" name="Picture 2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8516600" y="19425235"/>
              <a:ext cx="3429000" cy="3086100"/>
            </a:xfrm>
            <a:prstGeom prst="rect">
              <a:avLst/>
            </a:prstGeom>
          </p:spPr>
        </p:pic>
        <p:pic>
          <p:nvPicPr>
            <p:cNvPr id="248" name="Picture 2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679400" y="19425235"/>
              <a:ext cx="3429000" cy="3086100"/>
            </a:xfrm>
            <a:prstGeom prst="rect">
              <a:avLst/>
            </a:prstGeom>
          </p:spPr>
        </p:pic>
        <p:pic>
          <p:nvPicPr>
            <p:cNvPr id="249" name="Picture 24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104773" y="19425235"/>
              <a:ext cx="3429000" cy="3086100"/>
            </a:xfrm>
            <a:prstGeom prst="rect">
              <a:avLst/>
            </a:prstGeom>
          </p:spPr>
        </p:pic>
        <p:pic>
          <p:nvPicPr>
            <p:cNvPr id="250" name="Picture 2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4935200" y="19429631"/>
              <a:ext cx="3429000" cy="3086100"/>
            </a:xfrm>
            <a:prstGeom prst="rect">
              <a:avLst/>
            </a:prstGeom>
          </p:spPr>
        </p:pic>
        <p:sp>
          <p:nvSpPr>
            <p:cNvPr id="251" name="TextBox 250"/>
            <p:cNvSpPr txBox="1"/>
            <p:nvPr/>
          </p:nvSpPr>
          <p:spPr>
            <a:xfrm>
              <a:off x="14944724" y="22234333"/>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119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948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sp>
          <p:nvSpPr>
            <p:cNvPr id="252" name="TextBox 251"/>
            <p:cNvSpPr txBox="1"/>
            <p:nvPr/>
          </p:nvSpPr>
          <p:spPr>
            <a:xfrm>
              <a:off x="18526125" y="22232967"/>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51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987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sp>
          <p:nvSpPr>
            <p:cNvPr id="253" name="TextBox 252"/>
            <p:cNvSpPr txBox="1"/>
            <p:nvPr/>
          </p:nvSpPr>
          <p:spPr>
            <a:xfrm>
              <a:off x="22119060" y="22232966"/>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76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984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sp>
          <p:nvSpPr>
            <p:cNvPr id="254" name="TextBox 253"/>
            <p:cNvSpPr txBox="1"/>
            <p:nvPr/>
          </p:nvSpPr>
          <p:spPr>
            <a:xfrm>
              <a:off x="25688925" y="22232965"/>
              <a:ext cx="3409950" cy="276999"/>
            </a:xfrm>
            <a:prstGeom prst="rect">
              <a:avLst/>
            </a:prstGeom>
            <a:solidFill>
              <a:schemeClr val="bg1"/>
            </a:solidFill>
          </p:spPr>
          <p:txBody>
            <a:bodyPr wrap="square" lIns="0" tIns="0" rIns="0" bIns="0" rtlCol="0">
              <a:spAutoFit/>
            </a:bodyPr>
            <a:lstStyle/>
            <a:p>
              <a:pPr algn="ctr"/>
              <a:r>
                <a:rPr lang="en-US" sz="1800" b="1" dirty="0" smtClean="0">
                  <a:solidFill>
                    <a:srgbClr val="7030A0"/>
                  </a:solidFill>
                  <a:latin typeface="Arial" panose="020B0604020202020204" pitchFamily="34" charset="0"/>
                  <a:cs typeface="Arial" panose="020B0604020202020204" pitchFamily="34" charset="0"/>
                </a:rPr>
                <a:t>VMAX: 89 </a:t>
              </a:r>
              <a:r>
                <a:rPr lang="en-US" sz="1800" b="1" dirty="0" err="1" smtClean="0">
                  <a:solidFill>
                    <a:srgbClr val="7030A0"/>
                  </a:solidFill>
                  <a:latin typeface="Arial" panose="020B0604020202020204" pitchFamily="34" charset="0"/>
                  <a:cs typeface="Arial" panose="020B0604020202020204" pitchFamily="34" charset="0"/>
                </a:rPr>
                <a:t>kt</a:t>
              </a:r>
              <a:r>
                <a:rPr lang="en-US" sz="1800" b="1" dirty="0" smtClean="0">
                  <a:latin typeface="Arial" panose="020B0604020202020204" pitchFamily="34" charset="0"/>
                  <a:cs typeface="Arial" panose="020B0604020202020204" pitchFamily="34" charset="0"/>
                </a:rPr>
                <a:t>,</a:t>
              </a:r>
              <a:r>
                <a:rPr lang="en-US" sz="1800" b="1" dirty="0" smtClean="0">
                  <a:solidFill>
                    <a:srgbClr val="7030A0"/>
                  </a:solidFill>
                  <a:latin typeface="Arial" panose="020B0604020202020204" pitchFamily="34" charset="0"/>
                  <a:cs typeface="Arial" panose="020B0604020202020204" pitchFamily="34" charset="0"/>
                </a:rPr>
                <a:t> </a:t>
              </a:r>
              <a:r>
                <a:rPr lang="en-US" sz="1800" b="1" dirty="0" smtClean="0">
                  <a:solidFill>
                    <a:schemeClr val="accent3">
                      <a:lumMod val="75000"/>
                    </a:schemeClr>
                  </a:solidFill>
                  <a:latin typeface="Arial" panose="020B0604020202020204" pitchFamily="34" charset="0"/>
                  <a:cs typeface="Arial" panose="020B0604020202020204" pitchFamily="34" charset="0"/>
                </a:rPr>
                <a:t>MSLP: 983 </a:t>
              </a:r>
              <a:r>
                <a:rPr lang="en-US" sz="1800" b="1" dirty="0" err="1" smtClean="0">
                  <a:solidFill>
                    <a:schemeClr val="accent3">
                      <a:lumMod val="75000"/>
                    </a:schemeClr>
                  </a:solidFill>
                  <a:latin typeface="Arial" panose="020B0604020202020204" pitchFamily="34" charset="0"/>
                  <a:cs typeface="Arial" panose="020B0604020202020204" pitchFamily="34" charset="0"/>
                </a:rPr>
                <a:t>hPa</a:t>
              </a:r>
              <a:endParaRPr lang="en-US" sz="1800" b="1" dirty="0">
                <a:solidFill>
                  <a:schemeClr val="accent3">
                    <a:lumMod val="75000"/>
                  </a:schemeClr>
                </a:solidFill>
                <a:latin typeface="Arial" panose="020B0604020202020204" pitchFamily="34" charset="0"/>
                <a:cs typeface="Arial" panose="020B0604020202020204" pitchFamily="34" charset="0"/>
              </a:endParaRPr>
            </a:p>
          </p:txBody>
        </p:sp>
      </p:grpSp>
      <p:sp>
        <p:nvSpPr>
          <p:cNvPr id="255" name="Rectangle 254"/>
          <p:cNvSpPr/>
          <p:nvPr/>
        </p:nvSpPr>
        <p:spPr>
          <a:xfrm>
            <a:off x="24307800" y="18818980"/>
            <a:ext cx="513026" cy="47051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27833374" y="18818980"/>
            <a:ext cx="513026" cy="47051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27279600" y="25908000"/>
            <a:ext cx="513026" cy="47051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23718574" y="25908000"/>
            <a:ext cx="513026" cy="47051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own Arrow 258"/>
          <p:cNvSpPr/>
          <p:nvPr/>
        </p:nvSpPr>
        <p:spPr>
          <a:xfrm>
            <a:off x="23594087" y="19923761"/>
            <a:ext cx="762000" cy="357723"/>
          </a:xfrm>
          <a:prstGeom prst="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own Arrow 259"/>
          <p:cNvSpPr/>
          <p:nvPr/>
        </p:nvSpPr>
        <p:spPr>
          <a:xfrm>
            <a:off x="27155113" y="19925848"/>
            <a:ext cx="762000" cy="357723"/>
          </a:xfrm>
          <a:prstGeom prst="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own Arrow 260"/>
          <p:cNvSpPr/>
          <p:nvPr/>
        </p:nvSpPr>
        <p:spPr>
          <a:xfrm>
            <a:off x="27155113" y="27238960"/>
            <a:ext cx="762000" cy="357723"/>
          </a:xfrm>
          <a:prstGeom prst="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own Arrow 261"/>
          <p:cNvSpPr/>
          <p:nvPr/>
        </p:nvSpPr>
        <p:spPr>
          <a:xfrm>
            <a:off x="23594087" y="27238960"/>
            <a:ext cx="762000" cy="357723"/>
          </a:xfrm>
          <a:prstGeom prst="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4798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10127</TotalTime>
  <Words>1376</Words>
  <Application>Microsoft Macintosh PowerPoint</Application>
  <PresentationFormat>Custom</PresentationFormat>
  <Paragraphs>112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McNoldy</dc:creator>
  <cp:lastModifiedBy>Nicholas Carrasco</cp:lastModifiedBy>
  <cp:revision>81</cp:revision>
  <dcterms:created xsi:type="dcterms:W3CDTF">2014-12-10T18:38:08Z</dcterms:created>
  <dcterms:modified xsi:type="dcterms:W3CDTF">2015-01-12T19:39:57Z</dcterms:modified>
</cp:coreProperties>
</file>