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9" r:id="rId3"/>
    <p:sldId id="259" r:id="rId4"/>
    <p:sldId id="264" r:id="rId5"/>
    <p:sldId id="260" r:id="rId6"/>
    <p:sldId id="266" r:id="rId7"/>
    <p:sldId id="261" r:id="rId8"/>
    <p:sldId id="268" r:id="rId9"/>
    <p:sldId id="262" r:id="rId10"/>
    <p:sldId id="270" r:id="rId11"/>
    <p:sldId id="265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12"/>
    <p:restoredTop sz="94674"/>
  </p:normalViewPr>
  <p:slideViewPr>
    <p:cSldViewPr snapToGrid="0" snapToObjects="1">
      <p:cViewPr>
        <p:scale>
          <a:sx n="221" d="100"/>
          <a:sy n="221" d="100"/>
        </p:scale>
        <p:origin x="-208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0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2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8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6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31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67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9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5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236C-AA50-B54B-9369-5BF2609C042F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3786-34EB-8D48-9007-021B0779C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Relationship Id="rId3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8352"/>
            <a:ext cx="10515600" cy="5067998"/>
          </a:xfrm>
        </p:spPr>
        <p:txBody>
          <a:bodyPr>
            <a:no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3200" u="sng" dirty="0" smtClean="0"/>
              <a:t>OSEs will focus on:</a:t>
            </a:r>
            <a:endParaRPr lang="en-US" sz="3200" u="sng" dirty="0"/>
          </a:p>
          <a:p>
            <a:pPr marL="457200" lvl="1" indent="-457200">
              <a:spcBef>
                <a:spcPts val="1000"/>
              </a:spcBef>
            </a:pPr>
            <a:r>
              <a:rPr lang="en-US" sz="3200" dirty="0" smtClean="0"/>
              <a:t>Poorly</a:t>
            </a:r>
            <a:r>
              <a:rPr lang="en-US" dirty="0" smtClean="0"/>
              <a:t> </a:t>
            </a:r>
            <a:r>
              <a:rPr lang="en-US" sz="3200" dirty="0" smtClean="0"/>
              <a:t>observed </a:t>
            </a:r>
            <a:r>
              <a:rPr lang="en-US" sz="3200" dirty="0"/>
              <a:t>periods of TC </a:t>
            </a:r>
            <a:r>
              <a:rPr lang="en-US" sz="3200" dirty="0" smtClean="0"/>
              <a:t>lifecycles (genesis)</a:t>
            </a:r>
          </a:p>
          <a:p>
            <a:pPr marL="457200" lvl="1" indent="-457200">
              <a:spcBef>
                <a:spcPts val="1000"/>
              </a:spcBef>
            </a:pPr>
            <a:r>
              <a:rPr lang="en-US" sz="3200" dirty="0"/>
              <a:t>Poor operational HWRF </a:t>
            </a:r>
            <a:r>
              <a:rPr lang="en-US" sz="3200" dirty="0" smtClean="0"/>
              <a:t>forecasts</a:t>
            </a:r>
            <a:endParaRPr lang="en-US" sz="3200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Four candidate hurricanes identified: Harvey, Irma, Katia, Maria </a:t>
            </a:r>
          </a:p>
          <a:p>
            <a:pPr lvl="1"/>
            <a:r>
              <a:rPr lang="en-US" dirty="0" smtClean="0"/>
              <a:t>1-2 day forecasts of hurricane </a:t>
            </a:r>
            <a:r>
              <a:rPr lang="en-US" dirty="0" smtClean="0"/>
              <a:t>intensity/genesis </a:t>
            </a:r>
            <a:r>
              <a:rPr lang="en-US" dirty="0" smtClean="0"/>
              <a:t>are a focus (OSSE results)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C13E-BBB4-E94F-B290-11D731161E9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-3721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HWRF CYGNSS Observing System Experiments (OSEs)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739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Additional Slides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9948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Poor short term forecast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382"/>
          <a:stretch/>
        </p:blipFill>
        <p:spPr>
          <a:xfrm>
            <a:off x="838199" y="3004189"/>
            <a:ext cx="4435069" cy="3195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/>
          <a:stretch/>
        </p:blipFill>
        <p:spPr>
          <a:xfrm>
            <a:off x="6236725" y="3004189"/>
            <a:ext cx="3718158" cy="297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15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Irma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6978" r="340" b="2583"/>
          <a:stretch/>
        </p:blipFill>
        <p:spPr>
          <a:xfrm>
            <a:off x="666490" y="2794958"/>
            <a:ext cx="4400524" cy="3297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66" y="3163470"/>
            <a:ext cx="4605371" cy="2980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8162" y="1690688"/>
            <a:ext cx="708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Poor short term forecast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6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99" y="3760727"/>
            <a:ext cx="2618311" cy="2781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89" y="3845569"/>
            <a:ext cx="2283785" cy="2611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0" y="3845569"/>
            <a:ext cx="2317225" cy="2515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67" y="433844"/>
            <a:ext cx="2433243" cy="2584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61" y="384307"/>
            <a:ext cx="2526521" cy="2683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3" y="284044"/>
            <a:ext cx="2715316" cy="28840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33751" y="886899"/>
            <a:ext cx="4011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/>
              <a:t>Hurricane Harvey </a:t>
            </a:r>
            <a:r>
              <a:rPr lang="bg-BG" dirty="0"/>
              <a:t>08/17</a:t>
            </a:r>
            <a:r>
              <a:rPr lang="en-US" dirty="0"/>
              <a:t>-</a:t>
            </a:r>
            <a:r>
              <a:rPr lang="bg-BG" dirty="0"/>
              <a:t>09/01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Airforce </a:t>
            </a:r>
            <a:r>
              <a:rPr lang="en-US" dirty="0" smtClean="0"/>
              <a:t>flights: 08/23 -08/26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Tail </a:t>
            </a:r>
            <a:r>
              <a:rPr lang="en-US" dirty="0"/>
              <a:t>Doppler Radar (TDR) collected : 08/24-08/25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218540" y="3400565"/>
            <a:ext cx="3132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CYGNSS data 08/23-08/24 12Z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51123" y="199641"/>
            <a:ext cx="2179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mtClean="0"/>
              <a:t>Harvey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73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721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HWRF CYGNSS Observing System Experiments (OSEs)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1369"/>
            <a:ext cx="10515600" cy="5420106"/>
          </a:xfrm>
        </p:spPr>
        <p:txBody>
          <a:bodyPr>
            <a:normAutofit/>
          </a:bodyPr>
          <a:lstStyle/>
          <a:p>
            <a:pPr lvl="1"/>
            <a:r>
              <a:rPr lang="en-US" sz="1800" dirty="0" smtClean="0"/>
              <a:t>Poor </a:t>
            </a:r>
            <a:r>
              <a:rPr lang="en-US" sz="1800" dirty="0" smtClean="0"/>
              <a:t>short term intensity </a:t>
            </a:r>
            <a:r>
              <a:rPr lang="en-US" sz="1800" dirty="0" smtClean="0"/>
              <a:t>forecast</a:t>
            </a:r>
          </a:p>
          <a:p>
            <a:pPr lvl="1"/>
            <a:r>
              <a:rPr lang="en-US" sz="1800" dirty="0" smtClean="0"/>
              <a:t>Intensity:</a:t>
            </a:r>
            <a:r>
              <a:rPr lang="en-US" sz="1800" dirty="0" smtClean="0"/>
              <a:t> 25kts error after 24hr.</a:t>
            </a:r>
          </a:p>
          <a:p>
            <a:pPr lvl="1"/>
            <a:r>
              <a:rPr lang="en-US" sz="1800" dirty="0" smtClean="0"/>
              <a:t>Track :   Best track:   </a:t>
            </a:r>
            <a:r>
              <a:rPr lang="nb-NO" sz="1800" dirty="0" smtClean="0"/>
              <a:t>24/03Z </a:t>
            </a:r>
            <a:r>
              <a:rPr lang="nb-NO" sz="1800" dirty="0"/>
              <a:t>21.9N </a:t>
            </a:r>
            <a:r>
              <a:rPr lang="nb-NO" sz="1800" dirty="0" smtClean="0"/>
              <a:t>92.6W </a:t>
            </a:r>
          </a:p>
          <a:p>
            <a:pPr marL="457200" lvl="1" indent="0">
              <a:buNone/>
            </a:pPr>
            <a:r>
              <a:rPr lang="nb-NO" sz="1800" dirty="0"/>
              <a:t> </a:t>
            </a:r>
            <a:r>
              <a:rPr lang="nb-NO" sz="1800" dirty="0" smtClean="0"/>
              <a:t>                        HWRF:    24/03Z 21.8N 92.8W</a:t>
            </a:r>
            <a:endParaRPr lang="en-US" sz="1800" dirty="0"/>
          </a:p>
          <a:p>
            <a:pPr lvl="1"/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C13E-BBB4-E94F-B290-11D731161E97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3"/>
          <a:stretch/>
        </p:blipFill>
        <p:spPr>
          <a:xfrm>
            <a:off x="5867400" y="2698925"/>
            <a:ext cx="5486400" cy="3719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9834"/>
          <a:stretch/>
        </p:blipFill>
        <p:spPr>
          <a:xfrm>
            <a:off x="561474" y="2922394"/>
            <a:ext cx="5486400" cy="358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142" y="4697744"/>
            <a:ext cx="1707280" cy="1813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02" y="4697192"/>
            <a:ext cx="1603939" cy="1703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88" y="4697192"/>
            <a:ext cx="1707800" cy="1813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9" y="4567355"/>
            <a:ext cx="1830041" cy="1943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24" y="2484488"/>
            <a:ext cx="1698704" cy="1804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1" y="2411125"/>
            <a:ext cx="1767775" cy="1877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34" y="203885"/>
            <a:ext cx="1828394" cy="194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34" y="203066"/>
            <a:ext cx="1829165" cy="1942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76" y="142830"/>
            <a:ext cx="2035423" cy="21619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7" y="298699"/>
            <a:ext cx="1829204" cy="19428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94" y="2484488"/>
            <a:ext cx="1666994" cy="17705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01" y="2440524"/>
            <a:ext cx="1773310" cy="18835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66484" y="756271"/>
            <a:ext cx="354759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1500" dirty="0"/>
              <a:t>Hurricane Irma 08/30 (12Z)-09/12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500" dirty="0"/>
              <a:t>Tail Doppler Radar (TDR) collected: 09/03-09/05 and 09/08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500" dirty="0"/>
              <a:t>Air force started flying on 09/04 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500" dirty="0"/>
              <a:t>Tropical storm on 08/30 12Z (1004 CP)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056807" y="3407282"/>
            <a:ext cx="275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CYGNSS data 08/28-08/30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896493" y="105466"/>
            <a:ext cx="268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Irma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261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72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Irma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605907"/>
          </a:xfrm>
        </p:spPr>
        <p:txBody>
          <a:bodyPr>
            <a:normAutofit/>
          </a:bodyPr>
          <a:lstStyle/>
          <a:p>
            <a:pPr lvl="1"/>
            <a:r>
              <a:rPr lang="en-US" sz="1600" b="1" u="sng" dirty="0" smtClean="0"/>
              <a:t>HWRF </a:t>
            </a:r>
            <a:r>
              <a:rPr lang="en-US" sz="1600" b="1" u="sng" dirty="0" smtClean="0"/>
              <a:t>runs:</a:t>
            </a:r>
          </a:p>
          <a:p>
            <a:pPr lvl="1"/>
            <a:r>
              <a:rPr lang="en-US" sz="1600" dirty="0" smtClean="0"/>
              <a:t>HWRF Invest 93L runs on 08/28 12Z to 08/30 06Z </a:t>
            </a:r>
          </a:p>
          <a:p>
            <a:pPr lvl="1"/>
            <a:r>
              <a:rPr lang="en-US" sz="1600" dirty="0" smtClean="0"/>
              <a:t>Poor </a:t>
            </a:r>
            <a:r>
              <a:rPr lang="en-US" sz="1600" dirty="0"/>
              <a:t>short term </a:t>
            </a:r>
            <a:r>
              <a:rPr lang="en-US" sz="1600" dirty="0" smtClean="0"/>
              <a:t>forecast (50kt error at </a:t>
            </a:r>
            <a:r>
              <a:rPr lang="en-US" sz="1600" dirty="0" err="1" smtClean="0"/>
              <a:t>hr</a:t>
            </a:r>
            <a:r>
              <a:rPr lang="en-US" sz="1600" dirty="0" smtClean="0"/>
              <a:t> 39).</a:t>
            </a:r>
            <a:endParaRPr lang="en-US" sz="1600" dirty="0" smtClean="0"/>
          </a:p>
          <a:p>
            <a:pPr lvl="1"/>
            <a:r>
              <a:rPr lang="en-US" sz="1600" dirty="0" smtClean="0"/>
              <a:t>NHC:     30/12Z 45kts, </a:t>
            </a:r>
            <a:r>
              <a:rPr lang="nb-NO" sz="1600" dirty="0" smtClean="0"/>
              <a:t>16.4N 30.3W</a:t>
            </a:r>
          </a:p>
          <a:p>
            <a:pPr lvl="1"/>
            <a:r>
              <a:rPr lang="pl-PL" sz="1600" dirty="0" smtClean="0"/>
              <a:t>              31/21Z  100 KT</a:t>
            </a:r>
          </a:p>
          <a:p>
            <a:pPr lvl="1"/>
            <a:endParaRPr lang="en-US" sz="1600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C13E-BBB4-E94F-B290-11D731161E97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08" y="3090634"/>
            <a:ext cx="3863360" cy="2889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18" y="1288352"/>
            <a:ext cx="3319965" cy="513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8" y="605016"/>
            <a:ext cx="2216808" cy="23545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57" y="709812"/>
            <a:ext cx="2092556" cy="2183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58" y="688054"/>
            <a:ext cx="2028900" cy="2154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32" y="709812"/>
            <a:ext cx="1968985" cy="209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7" y="3509917"/>
            <a:ext cx="2204042" cy="2341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33" y="3575098"/>
            <a:ext cx="1856380" cy="2157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998" y="3509917"/>
            <a:ext cx="2077234" cy="2206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42" y="3575098"/>
            <a:ext cx="1964083" cy="20861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52217" y="1182532"/>
            <a:ext cx="30397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1400" dirty="0"/>
              <a:t>Hurricane Maria </a:t>
            </a:r>
            <a:r>
              <a:rPr lang="bg-BG" sz="1400" dirty="0"/>
              <a:t>09/16</a:t>
            </a:r>
            <a:r>
              <a:rPr lang="en-US" sz="1400" dirty="0"/>
              <a:t> - 09/30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/>
              <a:t>Tail Doppler Radar (TDR) collected : 09/22-09/26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/>
              <a:t>Air force started flying September 18</a:t>
            </a:r>
            <a:r>
              <a:rPr lang="en-US" sz="1400" b="1" dirty="0"/>
              <a:t>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107944" y="3366353"/>
            <a:ext cx="267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CYGNSS </a:t>
            </a:r>
            <a:r>
              <a:rPr lang="en-US" smtClean="0"/>
              <a:t>data 09/15-09/16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797143" y="105466"/>
            <a:ext cx="178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Maria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55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72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Maria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1369"/>
            <a:ext cx="10515600" cy="5420106"/>
          </a:xfrm>
        </p:spPr>
        <p:txBody>
          <a:bodyPr>
            <a:normAutofit/>
          </a:bodyPr>
          <a:lstStyle/>
          <a:p>
            <a:pPr lvl="1"/>
            <a:r>
              <a:rPr lang="en-US" sz="1400" b="1" u="sng" dirty="0" smtClean="0"/>
              <a:t>HWRF </a:t>
            </a:r>
            <a:r>
              <a:rPr lang="en-US" sz="1400" b="1" u="sng" dirty="0" smtClean="0"/>
              <a:t>runs:</a:t>
            </a:r>
          </a:p>
          <a:p>
            <a:pPr lvl="1"/>
            <a:r>
              <a:rPr lang="en-US" sz="1400" dirty="0" smtClean="0"/>
              <a:t>Invest 93L runs on 09/15 12Z to 09/16 12Z </a:t>
            </a:r>
          </a:p>
          <a:p>
            <a:pPr lvl="1"/>
            <a:r>
              <a:rPr lang="en-US" sz="1400" dirty="0" smtClean="0"/>
              <a:t>TD 09/16 18Z </a:t>
            </a:r>
          </a:p>
          <a:p>
            <a:pPr lvl="1"/>
            <a:r>
              <a:rPr lang="en-US" sz="1400" dirty="0" smtClean="0"/>
              <a:t>NHC:     </a:t>
            </a:r>
            <a:r>
              <a:rPr lang="pl-PL" sz="1400" dirty="0" smtClean="0"/>
              <a:t>16/15Z 12.2N 50.5W 30 KT</a:t>
            </a:r>
            <a:endParaRPr lang="de-DE" sz="1400" dirty="0" smtClean="0"/>
          </a:p>
          <a:p>
            <a:pPr lvl="1"/>
            <a:r>
              <a:rPr lang="de-DE" sz="1400" dirty="0"/>
              <a:t> </a:t>
            </a:r>
            <a:r>
              <a:rPr lang="de-DE" sz="1400" dirty="0" smtClean="0"/>
              <a:t>              </a:t>
            </a:r>
            <a:r>
              <a:rPr lang="pl-PL" sz="1400" dirty="0" smtClean="0"/>
              <a:t>17/15Z 13.5N 56.2W 55 KT</a:t>
            </a:r>
          </a:p>
          <a:p>
            <a:pPr lvl="1"/>
            <a:r>
              <a:rPr lang="en-US" sz="1600" dirty="0" smtClean="0"/>
              <a:t>Poor </a:t>
            </a:r>
            <a:r>
              <a:rPr lang="en-US" sz="1600" dirty="0"/>
              <a:t>short term intensity forecast</a:t>
            </a:r>
            <a:r>
              <a:rPr lang="en-US" sz="1600" dirty="0" smtClean="0"/>
              <a:t>. </a:t>
            </a:r>
          </a:p>
          <a:p>
            <a:pPr lvl="1"/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C13E-BBB4-E94F-B290-11D731161E97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59" y="3051773"/>
            <a:ext cx="3835880" cy="3386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52" y="3346885"/>
            <a:ext cx="4017754" cy="29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4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94" y="3412268"/>
            <a:ext cx="3097308" cy="3289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3350390"/>
            <a:ext cx="3155566" cy="3351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94" y="200310"/>
            <a:ext cx="2965785" cy="3150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3" y="200310"/>
            <a:ext cx="2893595" cy="3073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27092" y="1223783"/>
            <a:ext cx="3595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Katia </a:t>
            </a:r>
            <a:r>
              <a:rPr lang="bg-BG" dirty="0"/>
              <a:t>09/</a:t>
            </a:r>
            <a:r>
              <a:rPr lang="en-US" dirty="0"/>
              <a:t>0</a:t>
            </a:r>
            <a:r>
              <a:rPr lang="bg-BG" dirty="0"/>
              <a:t>5</a:t>
            </a:r>
            <a:r>
              <a:rPr lang="en-US" dirty="0"/>
              <a:t>-</a:t>
            </a:r>
            <a:r>
              <a:rPr lang="bg-BG" dirty="0"/>
              <a:t>09/</a:t>
            </a:r>
            <a:r>
              <a:rPr lang="en-US" dirty="0"/>
              <a:t>0</a:t>
            </a:r>
            <a:r>
              <a:rPr lang="bg-BG" dirty="0"/>
              <a:t>9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No TDR collected.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Airforce flight: September 06-</a:t>
            </a:r>
            <a:r>
              <a:rPr lang="is-IS" dirty="0"/>
              <a:t>08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79585" y="105466"/>
            <a:ext cx="390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Katia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5280000" y="3165723"/>
            <a:ext cx="204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CYGNSS data 09/05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72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Katia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1369"/>
            <a:ext cx="10515600" cy="5420106"/>
          </a:xfrm>
        </p:spPr>
        <p:txBody>
          <a:bodyPr>
            <a:normAutofit/>
          </a:bodyPr>
          <a:lstStyle/>
          <a:p>
            <a:pPr lvl="1"/>
            <a:r>
              <a:rPr lang="en-US" b="1" u="sng" dirty="0" smtClean="0"/>
              <a:t>HWRF </a:t>
            </a:r>
            <a:r>
              <a:rPr lang="en-US" b="1" u="sng" dirty="0" smtClean="0"/>
              <a:t>runs:</a:t>
            </a:r>
          </a:p>
          <a:p>
            <a:pPr lvl="1"/>
            <a:r>
              <a:rPr lang="en-US" dirty="0" smtClean="0"/>
              <a:t>Invest 95L runs on 09/05 00Z to 09/05 12Z </a:t>
            </a:r>
          </a:p>
          <a:p>
            <a:pPr lvl="1"/>
            <a:r>
              <a:rPr lang="en-US" dirty="0" smtClean="0"/>
              <a:t>TD 09/05 18Z  </a:t>
            </a:r>
          </a:p>
          <a:p>
            <a:pPr lvl="1"/>
            <a:r>
              <a:rPr lang="en-US" dirty="0" smtClean="0"/>
              <a:t>Poor </a:t>
            </a:r>
            <a:r>
              <a:rPr lang="en-US" dirty="0"/>
              <a:t>short term </a:t>
            </a:r>
            <a:r>
              <a:rPr lang="en-US" dirty="0" smtClean="0"/>
              <a:t>forecast</a:t>
            </a:r>
            <a:r>
              <a:rPr lang="en-US" dirty="0"/>
              <a:t>. </a:t>
            </a:r>
          </a:p>
          <a:p>
            <a:pPr lvl="1"/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C13E-BBB4-E94F-B290-11D731161E97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4"/>
          <a:stretch/>
        </p:blipFill>
        <p:spPr>
          <a:xfrm>
            <a:off x="1365524" y="3754331"/>
            <a:ext cx="3632046" cy="2724247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9"/>
          <a:stretch/>
        </p:blipFill>
        <p:spPr>
          <a:xfrm>
            <a:off x="5666512" y="3754331"/>
            <a:ext cx="3765035" cy="26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304</Words>
  <Application>Microsoft Macintosh PowerPoint</Application>
  <PresentationFormat>Widescreen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Office Theme</vt:lpstr>
      <vt:lpstr>HWRF CYGNSS Observing System Experiments (OSEs)</vt:lpstr>
      <vt:lpstr>PowerPoint Presentation</vt:lpstr>
      <vt:lpstr>HWRF CYGNSS Observing System Experiments (OSEs)</vt:lpstr>
      <vt:lpstr>PowerPoint Presentation</vt:lpstr>
      <vt:lpstr>Irma</vt:lpstr>
      <vt:lpstr>PowerPoint Presentation</vt:lpstr>
      <vt:lpstr>Maria</vt:lpstr>
      <vt:lpstr>PowerPoint Presentation</vt:lpstr>
      <vt:lpstr>Katia</vt:lpstr>
      <vt:lpstr>PowerPoint Presentation</vt:lpstr>
      <vt:lpstr>Maria</vt:lpstr>
      <vt:lpstr>Irma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33</cp:revision>
  <dcterms:created xsi:type="dcterms:W3CDTF">2017-11-13T14:08:06Z</dcterms:created>
  <dcterms:modified xsi:type="dcterms:W3CDTF">2017-11-14T19:30:38Z</dcterms:modified>
</cp:coreProperties>
</file>