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60" r:id="rId5"/>
    <p:sldId id="265" r:id="rId6"/>
    <p:sldId id="261" r:id="rId7"/>
    <p:sldId id="263" r:id="rId8"/>
    <p:sldId id="258" r:id="rId9"/>
    <p:sldId id="264"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4660"/>
  </p:normalViewPr>
  <p:slideViewPr>
    <p:cSldViewPr snapToGrid="0" snapToObjects="1">
      <p:cViewPr varScale="1">
        <p:scale>
          <a:sx n="113" d="100"/>
          <a:sy n="113" d="100"/>
        </p:scale>
        <p:origin x="-8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69A7F-BE45-4C49-9B21-107AF12D93A7}" type="datetimeFigureOut">
              <a:rPr lang="en-US" smtClean="0"/>
              <a:t>12/17/13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0D955-9E3A-BF48-9135-C19107031136}" type="slidenum">
              <a:rPr lang="en-US" smtClean="0"/>
              <a:t>‹#›</a:t>
            </a:fld>
            <a:endParaRPr lang="en-US"/>
          </a:p>
        </p:txBody>
      </p:sp>
    </p:spTree>
    <p:extLst>
      <p:ext uri="{BB962C8B-B14F-4D97-AF65-F5344CB8AC3E}">
        <p14:creationId xmlns:p14="http://schemas.microsoft.com/office/powerpoint/2010/main" val="3344540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-Preprocessing</a:t>
            </a:r>
            <a:r>
              <a:rPr lang="en-US" baseline="0" dirty="0" smtClean="0"/>
              <a:t> actually consists of two tasks, Real and WPS. </a:t>
            </a:r>
          </a:p>
          <a:p>
            <a:r>
              <a:rPr lang="en-US" baseline="0" dirty="0" smtClean="0"/>
              <a:t> It is in a dashed box since it need not be done for all experiments, only when the domain changes</a:t>
            </a:r>
          </a:p>
          <a:p>
            <a:r>
              <a:rPr lang="en-US" dirty="0" smtClean="0"/>
              <a:t>-Forecasts are only performed at certain intervals</a:t>
            </a:r>
            <a:endParaRPr lang="en-US" dirty="0"/>
          </a:p>
        </p:txBody>
      </p:sp>
      <p:sp>
        <p:nvSpPr>
          <p:cNvPr id="4" name="Slide Number Placeholder 3"/>
          <p:cNvSpPr>
            <a:spLocks noGrp="1"/>
          </p:cNvSpPr>
          <p:nvPr>
            <p:ph type="sldNum" sz="quarter" idx="10"/>
          </p:nvPr>
        </p:nvSpPr>
        <p:spPr/>
        <p:txBody>
          <a:bodyPr/>
          <a:lstStyle/>
          <a:p>
            <a:fld id="{ACCDA409-FE6F-4DD3-AA8D-3E8AB6B8AD8F}" type="slidenum">
              <a:rPr lang="en-US" smtClean="0"/>
              <a:t>4</a:t>
            </a:fld>
            <a:endParaRPr lang="en-US"/>
          </a:p>
        </p:txBody>
      </p:sp>
    </p:spTree>
    <p:extLst>
      <p:ext uri="{BB962C8B-B14F-4D97-AF65-F5344CB8AC3E}">
        <p14:creationId xmlns:p14="http://schemas.microsoft.com/office/powerpoint/2010/main" val="54025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93F27-DCC1-0F49-88D1-E8C7655B4E38}"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374902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93F27-DCC1-0F49-88D1-E8C7655B4E38}"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316916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93F27-DCC1-0F49-88D1-E8C7655B4E38}"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47277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93F27-DCC1-0F49-88D1-E8C7655B4E38}"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209607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93F27-DCC1-0F49-88D1-E8C7655B4E38}" type="datetimeFigureOut">
              <a:rPr lang="en-US" smtClean="0"/>
              <a:t>12/17/13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242463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93F27-DCC1-0F49-88D1-E8C7655B4E38}" type="datetimeFigureOut">
              <a:rPr lang="en-US" smtClean="0"/>
              <a:t>12/17/13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212228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93F27-DCC1-0F49-88D1-E8C7655B4E38}" type="datetimeFigureOut">
              <a:rPr lang="en-US" smtClean="0"/>
              <a:t>12/17/13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370714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93F27-DCC1-0F49-88D1-E8C7655B4E38}" type="datetimeFigureOut">
              <a:rPr lang="en-US" smtClean="0"/>
              <a:t>12/17/13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415413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93F27-DCC1-0F49-88D1-E8C7655B4E38}" type="datetimeFigureOut">
              <a:rPr lang="en-US" smtClean="0"/>
              <a:t>12/17/13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44579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3F27-DCC1-0F49-88D1-E8C7655B4E38}" type="datetimeFigureOut">
              <a:rPr lang="en-US" smtClean="0"/>
              <a:t>12/17/13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83297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3F27-DCC1-0F49-88D1-E8C7655B4E38}" type="datetimeFigureOut">
              <a:rPr lang="en-US" smtClean="0"/>
              <a:t>12/17/13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EE23F-E4D4-6446-9C03-A1A20D408D34}" type="slidenum">
              <a:rPr lang="en-US" smtClean="0"/>
              <a:t>‹#›</a:t>
            </a:fld>
            <a:endParaRPr lang="en-US"/>
          </a:p>
        </p:txBody>
      </p:sp>
    </p:spTree>
    <p:extLst>
      <p:ext uri="{BB962C8B-B14F-4D97-AF65-F5344CB8AC3E}">
        <p14:creationId xmlns:p14="http://schemas.microsoft.com/office/powerpoint/2010/main" val="168837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93F27-DCC1-0F49-88D1-E8C7655B4E38}" type="datetimeFigureOut">
              <a:rPr lang="en-US" smtClean="0"/>
              <a:t>12/17/13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EE23F-E4D4-6446-9C03-A1A20D408D34}" type="slidenum">
              <a:rPr lang="en-US" smtClean="0"/>
              <a:t>‹#›</a:t>
            </a:fld>
            <a:endParaRPr lang="en-US"/>
          </a:p>
        </p:txBody>
      </p:sp>
    </p:spTree>
    <p:extLst>
      <p:ext uri="{BB962C8B-B14F-4D97-AF65-F5344CB8AC3E}">
        <p14:creationId xmlns:p14="http://schemas.microsoft.com/office/powerpoint/2010/main" val="310989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a/noaa.gov/spreadsheet/ccc?key=0AnC1wmqcWwXrdDVMY21QZ0w0bklaR05qM05Fck9KSGc&amp;usp=sharing%23gid=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5919"/>
            <a:ext cx="7772400" cy="3184532"/>
          </a:xfrm>
        </p:spPr>
        <p:txBody>
          <a:bodyPr>
            <a:normAutofit/>
          </a:bodyPr>
          <a:lstStyle/>
          <a:p>
            <a:pPr algn="l"/>
            <a:r>
              <a:rPr lang="en-US" dirty="0" smtClean="0"/>
              <a:t>Regional OSSE System </a:t>
            </a:r>
            <a:br>
              <a:rPr lang="en-US" dirty="0" smtClean="0"/>
            </a:br>
            <a:r>
              <a:rPr lang="en-US" dirty="0"/>
              <a:t>S</a:t>
            </a:r>
            <a:r>
              <a:rPr lang="en-US" dirty="0" smtClean="0"/>
              <a:t>ummary of accomplishments </a:t>
            </a:r>
            <a:br>
              <a:rPr lang="en-US" dirty="0" smtClean="0"/>
            </a:br>
            <a:r>
              <a:rPr lang="en-US" dirty="0" smtClean="0">
                <a:solidFill>
                  <a:schemeClr val="bg1">
                    <a:lumMod val="65000"/>
                  </a:schemeClr>
                </a:solidFill>
              </a:rPr>
              <a:t>- System development</a:t>
            </a:r>
            <a:br>
              <a:rPr lang="en-US" dirty="0" smtClean="0">
                <a:solidFill>
                  <a:schemeClr val="bg1">
                    <a:lumMod val="65000"/>
                  </a:schemeClr>
                </a:solidFill>
              </a:rPr>
            </a:br>
            <a:r>
              <a:rPr lang="en-US" dirty="0" smtClean="0">
                <a:solidFill>
                  <a:schemeClr val="bg1">
                    <a:lumMod val="65000"/>
                  </a:schemeClr>
                </a:solidFill>
              </a:rPr>
              <a:t>-Results</a:t>
            </a:r>
            <a:endParaRPr lang="en-US" dirty="0">
              <a:solidFill>
                <a:schemeClr val="bg1">
                  <a:lumMod val="65000"/>
                </a:schemeClr>
              </a:solidFill>
            </a:endParaRPr>
          </a:p>
        </p:txBody>
      </p:sp>
      <p:sp>
        <p:nvSpPr>
          <p:cNvPr id="3" name="Subtitle 2"/>
          <p:cNvSpPr>
            <a:spLocks noGrp="1"/>
          </p:cNvSpPr>
          <p:nvPr>
            <p:ph type="subTitle" idx="1"/>
          </p:nvPr>
        </p:nvSpPr>
        <p:spPr>
          <a:xfrm>
            <a:off x="519862" y="3886200"/>
            <a:ext cx="7252538" cy="1752600"/>
          </a:xfrm>
        </p:spPr>
        <p:txBody>
          <a:bodyPr>
            <a:normAutofit/>
          </a:bodyPr>
          <a:lstStyle/>
          <a:p>
            <a:r>
              <a:rPr lang="en-US" sz="2800" dirty="0" err="1" smtClean="0"/>
              <a:t>Bachir</a:t>
            </a:r>
            <a:r>
              <a:rPr lang="en-US" sz="2800" dirty="0" smtClean="0"/>
              <a:t> </a:t>
            </a:r>
            <a:r>
              <a:rPr lang="en-US" sz="2800" dirty="0" err="1" smtClean="0"/>
              <a:t>Annane</a:t>
            </a:r>
            <a:r>
              <a:rPr lang="en-US" sz="2800" dirty="0" smtClean="0"/>
              <a:t>, Javier Delgado, Lisa </a:t>
            </a:r>
            <a:r>
              <a:rPr lang="en-US" sz="2800" dirty="0" err="1" smtClean="0"/>
              <a:t>Bucci</a:t>
            </a:r>
            <a:r>
              <a:rPr lang="en-US" sz="2800" dirty="0" smtClean="0"/>
              <a:t>,</a:t>
            </a:r>
          </a:p>
          <a:p>
            <a:r>
              <a:rPr lang="en-US" sz="2800" dirty="0" err="1" smtClean="0"/>
              <a:t>Altug</a:t>
            </a:r>
            <a:r>
              <a:rPr lang="en-US" sz="2800" dirty="0" smtClean="0"/>
              <a:t> </a:t>
            </a:r>
            <a:r>
              <a:rPr lang="en-US" sz="2800" dirty="0" err="1" smtClean="0"/>
              <a:t>Aksoy</a:t>
            </a:r>
            <a:r>
              <a:rPr lang="en-US" sz="2800" dirty="0" smtClean="0"/>
              <a:t>, </a:t>
            </a:r>
            <a:r>
              <a:rPr lang="en-US" sz="2800" dirty="0" err="1" smtClean="0"/>
              <a:t>Tomi</a:t>
            </a:r>
            <a:r>
              <a:rPr lang="en-US" sz="2800" dirty="0" smtClean="0"/>
              <a:t> Vukicevic and </a:t>
            </a:r>
            <a:r>
              <a:rPr lang="en-US" sz="2800" dirty="0" err="1" smtClean="0"/>
              <a:t>Xuejin</a:t>
            </a:r>
            <a:r>
              <a:rPr lang="en-US" sz="2800" dirty="0" smtClean="0"/>
              <a:t> Zhang</a:t>
            </a:r>
          </a:p>
          <a:p>
            <a:endParaRPr lang="en-US" sz="2800" dirty="0"/>
          </a:p>
          <a:p>
            <a:endParaRPr lang="en-US" sz="2800" dirty="0" smtClean="0"/>
          </a:p>
        </p:txBody>
      </p:sp>
    </p:spTree>
    <p:extLst>
      <p:ext uri="{BB962C8B-B14F-4D97-AF65-F5344CB8AC3E}">
        <p14:creationId xmlns:p14="http://schemas.microsoft.com/office/powerpoint/2010/main" val="3897609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Results for ‘</a:t>
            </a:r>
            <a:r>
              <a:rPr lang="en-US" sz="3200" dirty="0" err="1" smtClean="0"/>
              <a:t>hyperspectral</a:t>
            </a:r>
            <a:r>
              <a:rPr lang="en-US" sz="3200" dirty="0" smtClean="0"/>
              <a:t>’ project  </a:t>
            </a:r>
            <a:endParaRPr lang="en-US" sz="3200" dirty="0"/>
          </a:p>
        </p:txBody>
      </p:sp>
      <p:sp>
        <p:nvSpPr>
          <p:cNvPr id="3" name="Content Placeholder 2"/>
          <p:cNvSpPr>
            <a:spLocks noGrp="1"/>
          </p:cNvSpPr>
          <p:nvPr>
            <p:ph idx="1"/>
          </p:nvPr>
        </p:nvSpPr>
        <p:spPr/>
        <p:txBody>
          <a:bodyPr>
            <a:normAutofit fontScale="92500" lnSpcReduction="20000"/>
          </a:bodyPr>
          <a:lstStyle/>
          <a:p>
            <a:r>
              <a:rPr lang="en-US" sz="2600" dirty="0" smtClean="0"/>
              <a:t>Experiments completed</a:t>
            </a:r>
          </a:p>
          <a:p>
            <a:pPr lvl="1"/>
            <a:r>
              <a:rPr lang="en-US" sz="2600" dirty="0" smtClean="0"/>
              <a:t>Cold start</a:t>
            </a:r>
          </a:p>
          <a:p>
            <a:pPr lvl="1"/>
            <a:r>
              <a:rPr lang="en-US" sz="2600" dirty="0" smtClean="0"/>
              <a:t>Control with global OSSE </a:t>
            </a:r>
            <a:r>
              <a:rPr lang="en-US" sz="2600" dirty="0" err="1" smtClean="0"/>
              <a:t>obs</a:t>
            </a:r>
            <a:endParaRPr lang="en-US" sz="2600" dirty="0" smtClean="0"/>
          </a:p>
          <a:p>
            <a:pPr lvl="1"/>
            <a:r>
              <a:rPr lang="en-US" sz="2600" dirty="0" err="1" smtClean="0"/>
              <a:t>Hyperspectral</a:t>
            </a:r>
            <a:r>
              <a:rPr lang="en-US" sz="2600" dirty="0" smtClean="0"/>
              <a:t> clear radiances from 27 km nature</a:t>
            </a:r>
          </a:p>
          <a:p>
            <a:pPr lvl="1"/>
            <a:r>
              <a:rPr lang="en-US" sz="2600" dirty="0" smtClean="0"/>
              <a:t>Clear retrievals from 27 km nature with and without errors </a:t>
            </a:r>
          </a:p>
          <a:p>
            <a:pPr lvl="1"/>
            <a:r>
              <a:rPr lang="en-US" sz="2600" dirty="0" smtClean="0"/>
              <a:t>All sky retrievals from 27 km nature with and without errors </a:t>
            </a:r>
          </a:p>
          <a:p>
            <a:pPr lvl="1"/>
            <a:endParaRPr lang="en-US" sz="2600" dirty="0"/>
          </a:p>
          <a:p>
            <a:pPr marL="457200" lvl="1" indent="0">
              <a:buNone/>
            </a:pPr>
            <a:endParaRPr lang="en-US" sz="2600" dirty="0" smtClean="0"/>
          </a:p>
          <a:p>
            <a:pPr marL="457200" lvl="1" indent="0" algn="ctr">
              <a:buNone/>
            </a:pPr>
            <a:r>
              <a:rPr lang="en-US" sz="2200" dirty="0" smtClean="0">
                <a:solidFill>
                  <a:srgbClr val="FF0000"/>
                </a:solidFill>
              </a:rPr>
              <a:t>Included in the document for interactive log keeping  </a:t>
            </a:r>
          </a:p>
          <a:p>
            <a:pPr marL="457200" lvl="1" indent="0" algn="ctr">
              <a:buNone/>
            </a:pPr>
            <a:r>
              <a:rPr lang="en-US" sz="2200" dirty="0"/>
              <a:t>https://</a:t>
            </a:r>
            <a:r>
              <a:rPr lang="en-US" sz="2200" dirty="0" err="1"/>
              <a:t>docs.google.com</a:t>
            </a:r>
            <a:r>
              <a:rPr lang="en-US" sz="2200" dirty="0"/>
              <a:t>/a/</a:t>
            </a:r>
            <a:r>
              <a:rPr lang="en-US" sz="2200" dirty="0" err="1"/>
              <a:t>noaa.gov</a:t>
            </a:r>
            <a:r>
              <a:rPr lang="en-US" sz="2200" dirty="0"/>
              <a:t>/spreadsheet/</a:t>
            </a:r>
            <a:r>
              <a:rPr lang="en-US" sz="2200" dirty="0" err="1"/>
              <a:t>ccc?key</a:t>
            </a:r>
            <a:r>
              <a:rPr lang="en-US" sz="2200" dirty="0"/>
              <a:t>=0AnC1wmqcWwXrdDVMY21QZ0w0bklaR05qM05Fck9KSGc&amp;usp=</a:t>
            </a:r>
            <a:r>
              <a:rPr lang="en-US" sz="2200" dirty="0" err="1"/>
              <a:t>sharing#gid</a:t>
            </a:r>
            <a:r>
              <a:rPr lang="en-US" sz="2200" dirty="0"/>
              <a:t>=</a:t>
            </a:r>
            <a:r>
              <a:rPr lang="en-US" sz="2200" dirty="0" smtClean="0"/>
              <a:t>0</a:t>
            </a:r>
            <a:endParaRPr lang="en-US" sz="2200" dirty="0"/>
          </a:p>
        </p:txBody>
      </p:sp>
    </p:spTree>
    <p:extLst>
      <p:ext uri="{BB962C8B-B14F-4D97-AF65-F5344CB8AC3E}">
        <p14:creationId xmlns:p14="http://schemas.microsoft.com/office/powerpoint/2010/main" val="37112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95" y="282231"/>
            <a:ext cx="8523415" cy="987804"/>
          </a:xfrm>
        </p:spPr>
        <p:txBody>
          <a:bodyPr>
            <a:noAutofit/>
          </a:bodyPr>
          <a:lstStyle/>
          <a:p>
            <a:r>
              <a:rPr lang="en-US" sz="1600" b="1" dirty="0" smtClean="0">
                <a:solidFill>
                  <a:srgbClr val="0000FF"/>
                </a:solidFill>
              </a:rPr>
              <a:t>Major accomplishments over last 12 months</a:t>
            </a:r>
            <a:br>
              <a:rPr lang="en-US" sz="1600" b="1" dirty="0" smtClean="0">
                <a:solidFill>
                  <a:srgbClr val="0000FF"/>
                </a:solidFill>
              </a:rPr>
            </a:br>
            <a:r>
              <a:rPr lang="en-US" sz="1400" dirty="0" smtClean="0"/>
              <a:t>Huge amount of work was done over short period of only 12 months toward a full-blown TC regional OSSE system starting from scratch</a:t>
            </a:r>
            <a:br>
              <a:rPr lang="en-US" sz="1400" dirty="0" smtClean="0"/>
            </a:br>
            <a:r>
              <a:rPr lang="en-US" sz="1400" dirty="0" smtClean="0">
                <a:solidFill>
                  <a:schemeClr val="bg1">
                    <a:lumMod val="50000"/>
                  </a:schemeClr>
                </a:solidFill>
              </a:rPr>
              <a:t>This is in contrast to </a:t>
            </a:r>
            <a:r>
              <a:rPr lang="en-US" sz="1400" dirty="0">
                <a:solidFill>
                  <a:schemeClr val="bg1">
                    <a:lumMod val="50000"/>
                  </a:schemeClr>
                </a:solidFill>
              </a:rPr>
              <a:t>o</a:t>
            </a:r>
            <a:r>
              <a:rPr lang="en-US" sz="1400" dirty="0" smtClean="0">
                <a:solidFill>
                  <a:schemeClr val="bg1">
                    <a:lumMod val="50000"/>
                  </a:schemeClr>
                </a:solidFill>
              </a:rPr>
              <a:t>ther existing OSSE systems which took advantage of more that 30 years of development of the operational DA and Forecasting systems. </a:t>
            </a:r>
            <a:r>
              <a:rPr lang="en-US" sz="1400" u="sng" dirty="0" smtClean="0">
                <a:solidFill>
                  <a:schemeClr val="bg1">
                    <a:lumMod val="50000"/>
                  </a:schemeClr>
                </a:solidFill>
              </a:rPr>
              <a:t>The regional TC DA system does not exist in NOAA operations </a:t>
            </a:r>
            <a:r>
              <a:rPr lang="en-US" sz="1400" dirty="0" smtClean="0">
                <a:solidFill>
                  <a:schemeClr val="bg1">
                    <a:lumMod val="50000"/>
                  </a:schemeClr>
                </a:solidFill>
              </a:rPr>
              <a:t/>
            </a:r>
            <a:br>
              <a:rPr lang="en-US" sz="1400" dirty="0" smtClean="0">
                <a:solidFill>
                  <a:schemeClr val="bg1">
                    <a:lumMod val="50000"/>
                  </a:schemeClr>
                </a:solidFill>
              </a:rPr>
            </a:br>
            <a:r>
              <a:rPr lang="en-US" sz="1400" dirty="0" smtClean="0">
                <a:solidFill>
                  <a:schemeClr val="bg1">
                    <a:lumMod val="50000"/>
                  </a:schemeClr>
                </a:solidFill>
              </a:rPr>
              <a:t/>
            </a:r>
            <a:br>
              <a:rPr lang="en-US" sz="1400" dirty="0" smtClean="0">
                <a:solidFill>
                  <a:schemeClr val="bg1">
                    <a:lumMod val="50000"/>
                  </a:schemeClr>
                </a:solidFill>
              </a:rPr>
            </a:br>
            <a:endParaRPr lang="en-US" sz="1400" dirty="0">
              <a:solidFill>
                <a:schemeClr val="bg1">
                  <a:lumMod val="50000"/>
                </a:schemeClr>
              </a:solidFill>
            </a:endParaRPr>
          </a:p>
        </p:txBody>
      </p:sp>
      <p:sp>
        <p:nvSpPr>
          <p:cNvPr id="3" name="Content Placeholder 2"/>
          <p:cNvSpPr>
            <a:spLocks noGrp="1"/>
          </p:cNvSpPr>
          <p:nvPr>
            <p:ph idx="1"/>
          </p:nvPr>
        </p:nvSpPr>
        <p:spPr>
          <a:xfrm>
            <a:off x="1240242" y="1069502"/>
            <a:ext cx="7337480" cy="5785712"/>
          </a:xfrm>
        </p:spPr>
        <p:txBody>
          <a:bodyPr>
            <a:normAutofit fontScale="55000" lnSpcReduction="20000"/>
          </a:bodyPr>
          <a:lstStyle/>
          <a:p>
            <a:pPr marL="0" indent="0">
              <a:buNone/>
            </a:pPr>
            <a:r>
              <a:rPr lang="en-US" sz="2200" b="1" dirty="0" smtClean="0">
                <a:solidFill>
                  <a:srgbClr val="0000FF"/>
                </a:solidFill>
              </a:rPr>
              <a:t>GSI  </a:t>
            </a:r>
          </a:p>
          <a:p>
            <a:r>
              <a:rPr lang="en-US" sz="2000" dirty="0" smtClean="0"/>
              <a:t>Implemented several versions of GSI </a:t>
            </a:r>
          </a:p>
          <a:p>
            <a:pPr lvl="1"/>
            <a:r>
              <a:rPr lang="en-US" sz="2000" dirty="0" smtClean="0"/>
              <a:t> DTC, Whitaker’s , Liu’s  (from EMC) </a:t>
            </a:r>
          </a:p>
          <a:p>
            <a:r>
              <a:rPr lang="en-US" sz="2000" dirty="0" smtClean="0"/>
              <a:t>Performed a large number of sensitivity experiments toward optimal configuration</a:t>
            </a:r>
          </a:p>
          <a:p>
            <a:pPr lvl="1"/>
            <a:r>
              <a:rPr lang="en-US" sz="1700" dirty="0" smtClean="0"/>
              <a:t>Each specific OSSE project had special requirements for tuning</a:t>
            </a:r>
          </a:p>
          <a:p>
            <a:pPr lvl="1"/>
            <a:r>
              <a:rPr lang="en-US" sz="1700" dirty="0" smtClean="0"/>
              <a:t>Testing and tuning included</a:t>
            </a:r>
            <a:r>
              <a:rPr lang="en-US" sz="1700" dirty="0"/>
              <a:t>:</a:t>
            </a:r>
            <a:r>
              <a:rPr lang="en-US" sz="1700" dirty="0" smtClean="0"/>
              <a:t> background and observation error parameters, satellite bias correction, data thinning  </a:t>
            </a:r>
          </a:p>
          <a:p>
            <a:pPr marL="0" indent="0">
              <a:buNone/>
            </a:pPr>
            <a:r>
              <a:rPr lang="en-US" sz="2200" b="1" dirty="0" smtClean="0">
                <a:solidFill>
                  <a:srgbClr val="0000FF"/>
                </a:solidFill>
              </a:rPr>
              <a:t>HEDAS</a:t>
            </a:r>
          </a:p>
          <a:p>
            <a:r>
              <a:rPr lang="en-US" sz="2000" dirty="0" smtClean="0"/>
              <a:t>Tested and implemented HEDAS on large domain</a:t>
            </a:r>
          </a:p>
          <a:p>
            <a:r>
              <a:rPr lang="en-US" sz="2000" dirty="0" smtClean="0"/>
              <a:t>Optimized for assimilation of large data sets </a:t>
            </a:r>
          </a:p>
          <a:p>
            <a:pPr marL="0" indent="0">
              <a:buNone/>
            </a:pPr>
            <a:r>
              <a:rPr lang="en-US" sz="2200" b="1" dirty="0" err="1" smtClean="0">
                <a:solidFill>
                  <a:srgbClr val="0000FF"/>
                </a:solidFill>
              </a:rPr>
              <a:t>EnKF</a:t>
            </a:r>
            <a:r>
              <a:rPr lang="en-US" sz="2200" b="1" dirty="0" smtClean="0">
                <a:solidFill>
                  <a:srgbClr val="0000FF"/>
                </a:solidFill>
              </a:rPr>
              <a:t>-hybrid</a:t>
            </a:r>
            <a:endParaRPr lang="en-US" sz="2200" b="1" dirty="0">
              <a:solidFill>
                <a:srgbClr val="0000FF"/>
              </a:solidFill>
            </a:endParaRPr>
          </a:p>
          <a:p>
            <a:r>
              <a:rPr lang="en-US" sz="2000" dirty="0" smtClean="0"/>
              <a:t>Implemented Whitaker’s </a:t>
            </a:r>
            <a:r>
              <a:rPr lang="en-US" sz="2000" dirty="0" err="1" smtClean="0"/>
              <a:t>EnKF</a:t>
            </a:r>
            <a:r>
              <a:rPr lang="en-US" sz="2000" dirty="0" smtClean="0"/>
              <a:t>-hybrid code with current version of HWRF  </a:t>
            </a:r>
            <a:endParaRPr lang="en-US" sz="2000" dirty="0"/>
          </a:p>
          <a:p>
            <a:r>
              <a:rPr lang="en-US" sz="2000" dirty="0" smtClean="0"/>
              <a:t>Performed tests with perfect and conventional simulated observations </a:t>
            </a:r>
          </a:p>
          <a:p>
            <a:pPr marL="0" indent="0">
              <a:buNone/>
            </a:pPr>
            <a:r>
              <a:rPr lang="en-US" sz="2200" b="1" dirty="0" smtClean="0">
                <a:solidFill>
                  <a:srgbClr val="0000FF"/>
                </a:solidFill>
              </a:rPr>
              <a:t>Data preparation for assimilation and verification</a:t>
            </a:r>
          </a:p>
          <a:p>
            <a:pPr lvl="1"/>
            <a:r>
              <a:rPr lang="en-US" sz="2000" dirty="0" smtClean="0"/>
              <a:t>Developed capability to produce </a:t>
            </a:r>
            <a:r>
              <a:rPr lang="en-US" sz="2000" dirty="0"/>
              <a:t>BUFR format </a:t>
            </a:r>
            <a:r>
              <a:rPr lang="en-US" sz="2000" dirty="0" smtClean="0"/>
              <a:t>data from various input data </a:t>
            </a:r>
          </a:p>
          <a:p>
            <a:pPr lvl="1"/>
            <a:r>
              <a:rPr lang="en-US" sz="2000" dirty="0" smtClean="0"/>
              <a:t>Performed conversion of nature run data into GRIB for use in assimilation and forecast verification</a:t>
            </a:r>
          </a:p>
          <a:p>
            <a:pPr lvl="1"/>
            <a:r>
              <a:rPr lang="en-US" sz="2000" dirty="0" smtClean="0"/>
              <a:t>Devised computation of  climatological background error covariance using global </a:t>
            </a:r>
            <a:r>
              <a:rPr lang="en-US" sz="2000" dirty="0" err="1" smtClean="0"/>
              <a:t>EnKF</a:t>
            </a:r>
            <a:r>
              <a:rPr lang="en-US" sz="2000" dirty="0" smtClean="0"/>
              <a:t> data</a:t>
            </a:r>
          </a:p>
          <a:p>
            <a:pPr lvl="1"/>
            <a:r>
              <a:rPr lang="en-US" sz="2000" dirty="0" smtClean="0"/>
              <a:t>Developed capability to simulate airborne observations from nature-run using HEDAS modules  </a:t>
            </a:r>
          </a:p>
          <a:p>
            <a:pPr marL="0" indent="0">
              <a:buNone/>
            </a:pPr>
            <a:r>
              <a:rPr lang="en-US" sz="2200" b="1" dirty="0" smtClean="0">
                <a:solidFill>
                  <a:srgbClr val="0000FF"/>
                </a:solidFill>
              </a:rPr>
              <a:t>Optimization of forecast/model configuration  for OSSEs</a:t>
            </a:r>
          </a:p>
          <a:p>
            <a:r>
              <a:rPr lang="en-US" sz="2000" dirty="0" smtClean="0"/>
              <a:t>Performed many experiments with different d01 domain sizes </a:t>
            </a:r>
          </a:p>
          <a:p>
            <a:r>
              <a:rPr lang="en-US" sz="2000" dirty="0" smtClean="0"/>
              <a:t>Solved LBC problems caused by assimilation of observations from the  limited nature-run region</a:t>
            </a:r>
          </a:p>
          <a:p>
            <a:r>
              <a:rPr lang="en-US" sz="2000" dirty="0" smtClean="0"/>
              <a:t>Solved problems with spawning </a:t>
            </a:r>
            <a:r>
              <a:rPr lang="en-US" sz="2000" dirty="0"/>
              <a:t> </a:t>
            </a:r>
            <a:r>
              <a:rPr lang="en-US" sz="2000" dirty="0" smtClean="0"/>
              <a:t>inner nest from d01 analysis </a:t>
            </a:r>
          </a:p>
          <a:p>
            <a:r>
              <a:rPr lang="en-US" sz="2000" dirty="0" smtClean="0"/>
              <a:t>Compared using restart </a:t>
            </a:r>
            <a:r>
              <a:rPr lang="en-US" sz="2000" dirty="0" err="1" smtClean="0"/>
              <a:t>vs</a:t>
            </a:r>
            <a:r>
              <a:rPr lang="en-US" sz="2000" dirty="0" smtClean="0"/>
              <a:t> </a:t>
            </a:r>
            <a:r>
              <a:rPr lang="en-US" sz="2000" dirty="0" err="1" smtClean="0"/>
              <a:t>wrf_input</a:t>
            </a:r>
            <a:r>
              <a:rPr lang="en-US" sz="2000" dirty="0" smtClean="0"/>
              <a:t> for purpose of cycling in DA;  </a:t>
            </a:r>
            <a:r>
              <a:rPr lang="en-US" sz="2100" dirty="0" smtClean="0"/>
              <a:t>Settled on using </a:t>
            </a:r>
            <a:r>
              <a:rPr lang="en-US" sz="2100" dirty="0" err="1" smtClean="0"/>
              <a:t>wrf_input</a:t>
            </a:r>
            <a:endParaRPr lang="en-US" sz="2100" dirty="0" smtClean="0"/>
          </a:p>
          <a:p>
            <a:pPr marL="0" indent="0">
              <a:buNone/>
            </a:pPr>
            <a:r>
              <a:rPr lang="en-US" sz="2200" b="1" dirty="0" smtClean="0">
                <a:solidFill>
                  <a:srgbClr val="0000FF"/>
                </a:solidFill>
              </a:rPr>
              <a:t>Post processing and diagnostics</a:t>
            </a:r>
          </a:p>
          <a:p>
            <a:pPr lvl="1"/>
            <a:r>
              <a:rPr lang="en-US" sz="2100" dirty="0" smtClean="0"/>
              <a:t>Developed a large number of new post-processing and diagnostic tools</a:t>
            </a:r>
          </a:p>
          <a:p>
            <a:pPr lvl="2"/>
            <a:r>
              <a:rPr lang="en-US" sz="2000" dirty="0" smtClean="0"/>
              <a:t>Multi-panel 2D maps for comparison of analysis and forecast with nature fields</a:t>
            </a:r>
          </a:p>
          <a:p>
            <a:pPr lvl="2"/>
            <a:r>
              <a:rPr lang="en-US" sz="2000" dirty="0" smtClean="0"/>
              <a:t>Multi-panel domain average errors as function of forecast time</a:t>
            </a:r>
          </a:p>
          <a:p>
            <a:pPr lvl="2"/>
            <a:r>
              <a:rPr lang="en-US" sz="2000" dirty="0" smtClean="0"/>
              <a:t>Multi-panel TC-vitals diagnostics , values and errors  as function of forecast time</a:t>
            </a:r>
          </a:p>
          <a:p>
            <a:pPr lvl="2"/>
            <a:r>
              <a:rPr lang="en-US" sz="2000" dirty="0" smtClean="0"/>
              <a:t>Visualization of satellite bias and bias correction diagnostics</a:t>
            </a:r>
          </a:p>
          <a:p>
            <a:pPr lvl="2"/>
            <a:r>
              <a:rPr lang="en-US" sz="2000" dirty="0" smtClean="0"/>
              <a:t>Visualization of observation distribution </a:t>
            </a:r>
          </a:p>
          <a:p>
            <a:pPr marL="0" indent="0">
              <a:buNone/>
            </a:pPr>
            <a:r>
              <a:rPr lang="en-US" sz="2200" b="1" dirty="0" smtClean="0">
                <a:solidFill>
                  <a:srgbClr val="0000FF"/>
                </a:solidFill>
              </a:rPr>
              <a:t>OSSE system software package </a:t>
            </a:r>
          </a:p>
          <a:p>
            <a:pPr lvl="1"/>
            <a:r>
              <a:rPr lang="en-US" sz="2100" dirty="0" smtClean="0"/>
              <a:t>Streamlined configuring  production of experiments</a:t>
            </a:r>
          </a:p>
          <a:p>
            <a:pPr lvl="1"/>
            <a:r>
              <a:rPr lang="en-US" sz="2100" dirty="0" smtClean="0"/>
              <a:t>Developed master program using work-flow management </a:t>
            </a:r>
          </a:p>
          <a:p>
            <a:pPr lvl="1"/>
            <a:r>
              <a:rPr lang="en-US" sz="2100" dirty="0" smtClean="0"/>
              <a:t>Implemented automatic generation of diagnostic products</a:t>
            </a:r>
            <a:endParaRPr lang="en-US" sz="2000" dirty="0" smtClean="0"/>
          </a:p>
        </p:txBody>
      </p:sp>
    </p:spTree>
    <p:extLst>
      <p:ext uri="{BB962C8B-B14F-4D97-AF65-F5344CB8AC3E}">
        <p14:creationId xmlns:p14="http://schemas.microsoft.com/office/powerpoint/2010/main" val="1536466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Assimilation Framework</a:t>
            </a:r>
            <a:endParaRPr lang="en-US" dirty="0"/>
          </a:p>
        </p:txBody>
      </p:sp>
      <p:sp>
        <p:nvSpPr>
          <p:cNvPr id="4" name="TextBox 3"/>
          <p:cNvSpPr txBox="1"/>
          <p:nvPr/>
        </p:nvSpPr>
        <p:spPr>
          <a:xfrm>
            <a:off x="1929539" y="6412099"/>
            <a:ext cx="4703736" cy="369332"/>
          </a:xfrm>
          <a:prstGeom prst="rect">
            <a:avLst/>
          </a:prstGeom>
          <a:noFill/>
        </p:spPr>
        <p:txBody>
          <a:bodyPr wrap="square" rtlCol="0">
            <a:spAutoFit/>
          </a:bodyPr>
          <a:lstStyle/>
          <a:p>
            <a:r>
              <a:rPr lang="en-US" i="1" dirty="0" err="1" smtClean="0"/>
              <a:t>Rocoto</a:t>
            </a:r>
            <a:r>
              <a:rPr lang="en-US" i="1" dirty="0"/>
              <a:t>: http://</a:t>
            </a:r>
            <a:r>
              <a:rPr lang="en-US" i="1" dirty="0" smtClean="0"/>
              <a:t>rdhpcs.noaa.gov/rocoto</a:t>
            </a:r>
            <a:endParaRPr lang="en-US" i="1" dirty="0"/>
          </a:p>
        </p:txBody>
      </p:sp>
      <p:sp>
        <p:nvSpPr>
          <p:cNvPr id="5" name="Rectangle 4"/>
          <p:cNvSpPr/>
          <p:nvPr/>
        </p:nvSpPr>
        <p:spPr>
          <a:xfrm>
            <a:off x="3352800" y="1475169"/>
            <a:ext cx="1932121" cy="1994451"/>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Framework generates workflow</a:t>
            </a:r>
            <a:endParaRPr lang="en-US" dirty="0">
              <a:solidFill>
                <a:schemeClr val="tx1"/>
              </a:solidFill>
            </a:endParaRPr>
          </a:p>
        </p:txBody>
      </p:sp>
      <p:sp>
        <p:nvSpPr>
          <p:cNvPr id="6" name="Rectangle 5"/>
          <p:cNvSpPr/>
          <p:nvPr/>
        </p:nvSpPr>
        <p:spPr>
          <a:xfrm>
            <a:off x="5819613" y="1475170"/>
            <a:ext cx="1999282" cy="1994450"/>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Framework invokes </a:t>
            </a:r>
            <a:r>
              <a:rPr lang="en-US" i="1" dirty="0" err="1" smtClean="0">
                <a:solidFill>
                  <a:schemeClr val="tx1"/>
                </a:solidFill>
              </a:rPr>
              <a:t>Rocoto</a:t>
            </a:r>
            <a:r>
              <a:rPr lang="en-US" dirty="0" smtClean="0">
                <a:solidFill>
                  <a:schemeClr val="tx1"/>
                </a:solidFill>
              </a:rPr>
              <a:t>, which runs the jobs</a:t>
            </a:r>
            <a:endParaRPr lang="en-US" dirty="0">
              <a:solidFill>
                <a:schemeClr val="tx1"/>
              </a:solidFill>
            </a:endParaRPr>
          </a:p>
        </p:txBody>
      </p:sp>
      <p:sp>
        <p:nvSpPr>
          <p:cNvPr id="7" name="Rectangle 6"/>
          <p:cNvSpPr/>
          <p:nvPr/>
        </p:nvSpPr>
        <p:spPr>
          <a:xfrm>
            <a:off x="1046135" y="1475170"/>
            <a:ext cx="1945038" cy="1994450"/>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User configures experiment via configuration files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1835247" y="2730532"/>
            <a:ext cx="366814" cy="502414"/>
          </a:xfrm>
          <a:prstGeom prst="rect">
            <a:avLst/>
          </a:prstGeom>
        </p:spPr>
      </p:pic>
      <p:sp>
        <p:nvSpPr>
          <p:cNvPr id="9" name="Oval 8"/>
          <p:cNvSpPr/>
          <p:nvPr/>
        </p:nvSpPr>
        <p:spPr>
          <a:xfrm>
            <a:off x="3680848" y="2647066"/>
            <a:ext cx="1239864" cy="669346"/>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Frame-work</a:t>
            </a:r>
            <a:endParaRPr lang="en-US" dirty="0">
              <a:solidFill>
                <a:schemeClr val="tx1"/>
              </a:solidFill>
            </a:endParaRPr>
          </a:p>
        </p:txBody>
      </p:sp>
      <p:sp>
        <p:nvSpPr>
          <p:cNvPr id="10" name="Oval 9"/>
          <p:cNvSpPr/>
          <p:nvPr/>
        </p:nvSpPr>
        <p:spPr>
          <a:xfrm>
            <a:off x="6199322" y="2653670"/>
            <a:ext cx="1239864" cy="669346"/>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err="1" smtClean="0">
                <a:solidFill>
                  <a:schemeClr val="tx1"/>
                </a:solidFill>
              </a:rPr>
              <a:t>Rocoto</a:t>
            </a:r>
            <a:endParaRPr lang="en-US" i="1" dirty="0">
              <a:solidFill>
                <a:schemeClr val="tx1"/>
              </a:solidFill>
            </a:endParaRPr>
          </a:p>
        </p:txBody>
      </p:sp>
      <p:cxnSp>
        <p:nvCxnSpPr>
          <p:cNvPr id="11" name="Straight Arrow Connector 10"/>
          <p:cNvCxnSpPr>
            <a:stCxn id="9" idx="6"/>
            <a:endCxn id="10" idx="2"/>
          </p:cNvCxnSpPr>
          <p:nvPr/>
        </p:nvCxnSpPr>
        <p:spPr>
          <a:xfrm>
            <a:off x="4920712" y="2981739"/>
            <a:ext cx="1278610" cy="660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3"/>
            <a:endCxn id="9" idx="2"/>
          </p:cNvCxnSpPr>
          <p:nvPr/>
        </p:nvCxnSpPr>
        <p:spPr>
          <a:xfrm>
            <a:off x="2202061" y="2981739"/>
            <a:ext cx="147878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72128" y="3931868"/>
            <a:ext cx="8637540" cy="2505122"/>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-Products are automatically generated and published by framework-provided scripts</a:t>
            </a:r>
          </a:p>
          <a:p>
            <a:endParaRPr lang="en-US" dirty="0">
              <a:solidFill>
                <a:schemeClr val="tx1"/>
              </a:solidFill>
            </a:endParaRPr>
          </a:p>
        </p:txBody>
      </p:sp>
      <p:sp>
        <p:nvSpPr>
          <p:cNvPr id="14" name="Down Arrow 13"/>
          <p:cNvSpPr/>
          <p:nvPr/>
        </p:nvSpPr>
        <p:spPr>
          <a:xfrm>
            <a:off x="4122233" y="3469620"/>
            <a:ext cx="574492" cy="4622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Down Arrow 14"/>
          <p:cNvSpPr/>
          <p:nvPr/>
        </p:nvSpPr>
        <p:spPr>
          <a:xfrm>
            <a:off x="6633275" y="3469620"/>
            <a:ext cx="574492" cy="4622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403360" y="3931868"/>
            <a:ext cx="2770694" cy="2249051"/>
          </a:xfrm>
          <a:prstGeom prst="rect">
            <a:avLst/>
          </a:prstGeom>
        </p:spPr>
      </p:pic>
      <p:pic>
        <p:nvPicPr>
          <p:cNvPr id="18" name="Picture 17"/>
          <p:cNvPicPr>
            <a:picLocks noChangeAspect="1"/>
          </p:cNvPicPr>
          <p:nvPr/>
        </p:nvPicPr>
        <p:blipFill>
          <a:blip r:embed="rId4"/>
          <a:stretch>
            <a:fillRect/>
          </a:stretch>
        </p:blipFill>
        <p:spPr>
          <a:xfrm>
            <a:off x="5284921" y="4049152"/>
            <a:ext cx="3177997" cy="2131767"/>
          </a:xfrm>
          <a:prstGeom prst="rect">
            <a:avLst/>
          </a:prstGeom>
        </p:spPr>
      </p:pic>
      <p:pic>
        <p:nvPicPr>
          <p:cNvPr id="21" name="Picture 20"/>
          <p:cNvPicPr>
            <a:picLocks noChangeAspect="1"/>
          </p:cNvPicPr>
          <p:nvPr/>
        </p:nvPicPr>
        <p:blipFill>
          <a:blip r:embed="rId5"/>
          <a:stretch>
            <a:fillRect/>
          </a:stretch>
        </p:blipFill>
        <p:spPr>
          <a:xfrm>
            <a:off x="457200" y="4123749"/>
            <a:ext cx="1923600" cy="1956370"/>
          </a:xfrm>
          <a:prstGeom prst="rect">
            <a:avLst/>
          </a:prstGeom>
        </p:spPr>
      </p:pic>
    </p:spTree>
    <p:extLst>
      <p:ext uri="{BB962C8B-B14F-4D97-AF65-F5344CB8AC3E}">
        <p14:creationId xmlns:p14="http://schemas.microsoft.com/office/powerpoint/2010/main" val="734983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18"/>
            <a:ext cx="8229600" cy="1143000"/>
          </a:xfrm>
        </p:spPr>
        <p:txBody>
          <a:bodyPr/>
          <a:lstStyle/>
          <a:p>
            <a:r>
              <a:rPr lang="en-US" dirty="0" smtClean="0"/>
              <a:t>Workflow</a:t>
            </a:r>
            <a:endParaRPr lang="en-US" dirty="0"/>
          </a:p>
        </p:txBody>
      </p:sp>
      <p:sp>
        <p:nvSpPr>
          <p:cNvPr id="4" name="Rectangle 3"/>
          <p:cNvSpPr/>
          <p:nvPr/>
        </p:nvSpPr>
        <p:spPr>
          <a:xfrm>
            <a:off x="3571103" y="1214733"/>
            <a:ext cx="1777138" cy="405809"/>
          </a:xfrm>
          <a:prstGeom prst="rect">
            <a:avLst/>
          </a:prstGeom>
          <a:solidFill>
            <a:schemeClr val="bg1"/>
          </a:solid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Preprocessing</a:t>
            </a:r>
          </a:p>
        </p:txBody>
      </p:sp>
      <p:sp>
        <p:nvSpPr>
          <p:cNvPr id="5" name="Rectangle 4"/>
          <p:cNvSpPr/>
          <p:nvPr/>
        </p:nvSpPr>
        <p:spPr>
          <a:xfrm>
            <a:off x="3571103" y="1996674"/>
            <a:ext cx="1777138" cy="752126"/>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Background (Guess) Generation</a:t>
            </a:r>
            <a:endParaRPr lang="en-US" dirty="0">
              <a:solidFill>
                <a:schemeClr val="tx1"/>
              </a:solidFill>
            </a:endParaRPr>
          </a:p>
        </p:txBody>
      </p:sp>
      <p:sp>
        <p:nvSpPr>
          <p:cNvPr id="6" name="Rectangle 5"/>
          <p:cNvSpPr/>
          <p:nvPr/>
        </p:nvSpPr>
        <p:spPr>
          <a:xfrm>
            <a:off x="1622721" y="2776071"/>
            <a:ext cx="1390809" cy="494536"/>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GSI</a:t>
            </a:r>
            <a:endParaRPr lang="en-US" dirty="0">
              <a:solidFill>
                <a:schemeClr val="tx1"/>
              </a:solidFill>
            </a:endParaRPr>
          </a:p>
        </p:txBody>
      </p:sp>
      <p:sp>
        <p:nvSpPr>
          <p:cNvPr id="8" name="Rectangle 7"/>
          <p:cNvSpPr/>
          <p:nvPr/>
        </p:nvSpPr>
        <p:spPr>
          <a:xfrm>
            <a:off x="5870597" y="2820948"/>
            <a:ext cx="1319414" cy="489980"/>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a:t>
            </a:r>
            <a:r>
              <a:rPr lang="en-US" dirty="0" err="1" smtClean="0">
                <a:solidFill>
                  <a:schemeClr val="tx1"/>
                </a:solidFill>
              </a:rPr>
              <a:t>Forecast</a:t>
            </a:r>
            <a:endParaRPr lang="en-US" dirty="0"/>
          </a:p>
        </p:txBody>
      </p:sp>
      <p:sp>
        <p:nvSpPr>
          <p:cNvPr id="9" name="Rectangle 8"/>
          <p:cNvSpPr/>
          <p:nvPr/>
        </p:nvSpPr>
        <p:spPr>
          <a:xfrm>
            <a:off x="1429557" y="3626580"/>
            <a:ext cx="1777138" cy="752124"/>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Postprocessing</a:t>
            </a:r>
            <a:r>
              <a:rPr lang="en-US" dirty="0" smtClean="0">
                <a:solidFill>
                  <a:schemeClr val="tx1"/>
                </a:solidFill>
              </a:rPr>
              <a:t> for cycle data</a:t>
            </a:r>
            <a:endParaRPr lang="en-US" dirty="0">
              <a:solidFill>
                <a:schemeClr val="tx1"/>
              </a:solidFill>
            </a:endParaRPr>
          </a:p>
        </p:txBody>
      </p:sp>
      <p:sp>
        <p:nvSpPr>
          <p:cNvPr id="10" name="Rectangle 9"/>
          <p:cNvSpPr/>
          <p:nvPr/>
        </p:nvSpPr>
        <p:spPr>
          <a:xfrm>
            <a:off x="5674276" y="3676980"/>
            <a:ext cx="1777138" cy="752124"/>
          </a:xfrm>
          <a:prstGeom prst="rect">
            <a:avLst/>
          </a:prstGeom>
          <a:solidFill>
            <a:schemeClr val="bg1"/>
          </a:solidFill>
          <a:ln>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Postprocessing</a:t>
            </a:r>
            <a:r>
              <a:rPr lang="en-US" dirty="0" smtClean="0">
                <a:solidFill>
                  <a:schemeClr val="tx1"/>
                </a:solidFill>
              </a:rPr>
              <a:t> for forecast data</a:t>
            </a:r>
            <a:endParaRPr lang="en-US" dirty="0">
              <a:solidFill>
                <a:schemeClr val="tx1"/>
              </a:solidFill>
            </a:endParaRPr>
          </a:p>
        </p:txBody>
      </p:sp>
      <p:sp>
        <p:nvSpPr>
          <p:cNvPr id="11" name="Diamond 10"/>
          <p:cNvSpPr/>
          <p:nvPr/>
        </p:nvSpPr>
        <p:spPr>
          <a:xfrm>
            <a:off x="546439" y="2776072"/>
            <a:ext cx="645044" cy="509707"/>
          </a:xfrm>
          <a:prstGeom prst="diamond">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p:cNvCxnSpPr>
            <a:stCxn id="4" idx="2"/>
            <a:endCxn id="5" idx="0"/>
          </p:cNvCxnSpPr>
          <p:nvPr/>
        </p:nvCxnSpPr>
        <p:spPr>
          <a:xfrm>
            <a:off x="4459672" y="1620542"/>
            <a:ext cx="0" cy="3761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Diamond 22"/>
          <p:cNvSpPr/>
          <p:nvPr/>
        </p:nvSpPr>
        <p:spPr>
          <a:xfrm>
            <a:off x="6312545" y="2130264"/>
            <a:ext cx="551125" cy="484945"/>
          </a:xfrm>
          <a:prstGeom prst="diamond">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rot="16200000">
            <a:off x="-902320" y="2188071"/>
            <a:ext cx="2595966" cy="369332"/>
          </a:xfrm>
          <a:prstGeom prst="rect">
            <a:avLst/>
          </a:prstGeom>
          <a:noFill/>
        </p:spPr>
        <p:txBody>
          <a:bodyPr wrap="square" rtlCol="0">
            <a:spAutoFit/>
          </a:bodyPr>
          <a:lstStyle/>
          <a:p>
            <a:r>
              <a:rPr lang="en-US" dirty="0" smtClean="0"/>
              <a:t>[More cycles to process]</a:t>
            </a:r>
            <a:endParaRPr lang="en-US" dirty="0"/>
          </a:p>
        </p:txBody>
      </p:sp>
      <p:sp>
        <p:nvSpPr>
          <p:cNvPr id="33" name="TextBox 32"/>
          <p:cNvSpPr txBox="1"/>
          <p:nvPr/>
        </p:nvSpPr>
        <p:spPr>
          <a:xfrm>
            <a:off x="5580053" y="1732534"/>
            <a:ext cx="2119393" cy="369332"/>
          </a:xfrm>
          <a:prstGeom prst="rect">
            <a:avLst/>
          </a:prstGeom>
          <a:noFill/>
        </p:spPr>
        <p:txBody>
          <a:bodyPr wrap="square" rtlCol="0">
            <a:spAutoFit/>
          </a:bodyPr>
          <a:lstStyle/>
          <a:p>
            <a:r>
              <a:rPr lang="en-US" dirty="0" smtClean="0"/>
              <a:t>[Forecast Interva</a:t>
            </a:r>
            <a:r>
              <a:rPr lang="en-US" dirty="0"/>
              <a:t>l</a:t>
            </a:r>
            <a:r>
              <a:rPr lang="en-US" dirty="0" smtClean="0"/>
              <a:t>]</a:t>
            </a:r>
            <a:endParaRPr lang="en-US" dirty="0"/>
          </a:p>
        </p:txBody>
      </p:sp>
      <p:cxnSp>
        <p:nvCxnSpPr>
          <p:cNvPr id="78" name="Straight Arrow Connector 77"/>
          <p:cNvCxnSpPr>
            <a:stCxn id="5" idx="3"/>
            <a:endCxn id="23" idx="1"/>
          </p:cNvCxnSpPr>
          <p:nvPr/>
        </p:nvCxnSpPr>
        <p:spPr>
          <a:xfrm>
            <a:off x="5348241" y="2372737"/>
            <a:ext cx="96430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5" idx="1"/>
            <a:endCxn id="6" idx="0"/>
          </p:cNvCxnSpPr>
          <p:nvPr/>
        </p:nvCxnSpPr>
        <p:spPr>
          <a:xfrm rot="10800000" flipV="1">
            <a:off x="2318127" y="2372737"/>
            <a:ext cx="1252977" cy="403334"/>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6" idx="1"/>
            <a:endCxn id="11" idx="3"/>
          </p:cNvCxnSpPr>
          <p:nvPr/>
        </p:nvCxnSpPr>
        <p:spPr>
          <a:xfrm flipH="1">
            <a:off x="1191483" y="3023339"/>
            <a:ext cx="431238" cy="758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a:stCxn id="11" idx="0"/>
          </p:cNvCxnSpPr>
          <p:nvPr/>
        </p:nvCxnSpPr>
        <p:spPr>
          <a:xfrm rot="5400000" flipH="1" flipV="1">
            <a:off x="2186015" y="502416"/>
            <a:ext cx="956602" cy="3590711"/>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587519" y="3290768"/>
            <a:ext cx="0" cy="3761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2314103" y="3270607"/>
            <a:ext cx="0" cy="3761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6587519" y="2588007"/>
            <a:ext cx="0" cy="26455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06" name="Picture 105"/>
          <p:cNvPicPr>
            <a:picLocks noChangeAspect="1"/>
          </p:cNvPicPr>
          <p:nvPr/>
        </p:nvPicPr>
        <p:blipFill>
          <a:blip r:embed="rId3"/>
          <a:stretch>
            <a:fillRect/>
          </a:stretch>
        </p:blipFill>
        <p:spPr>
          <a:xfrm>
            <a:off x="3520946" y="4890242"/>
            <a:ext cx="2349651" cy="1907278"/>
          </a:xfrm>
          <a:prstGeom prst="rect">
            <a:avLst/>
          </a:prstGeom>
        </p:spPr>
      </p:pic>
      <p:pic>
        <p:nvPicPr>
          <p:cNvPr id="107" name="Picture 106"/>
          <p:cNvPicPr>
            <a:picLocks noChangeAspect="1"/>
          </p:cNvPicPr>
          <p:nvPr/>
        </p:nvPicPr>
        <p:blipFill>
          <a:blip r:embed="rId4"/>
          <a:stretch>
            <a:fillRect/>
          </a:stretch>
        </p:blipFill>
        <p:spPr>
          <a:xfrm>
            <a:off x="6365908" y="5001899"/>
            <a:ext cx="2320892" cy="1556830"/>
          </a:xfrm>
          <a:prstGeom prst="rect">
            <a:avLst/>
          </a:prstGeom>
        </p:spPr>
      </p:pic>
      <p:sp>
        <p:nvSpPr>
          <p:cNvPr id="108" name="Down Arrow 107"/>
          <p:cNvSpPr/>
          <p:nvPr/>
        </p:nvSpPr>
        <p:spPr>
          <a:xfrm>
            <a:off x="2108263" y="4388784"/>
            <a:ext cx="574492" cy="4622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9" name="Down Arrow 108"/>
          <p:cNvSpPr/>
          <p:nvPr/>
        </p:nvSpPr>
        <p:spPr>
          <a:xfrm>
            <a:off x="6312545" y="4429104"/>
            <a:ext cx="574492" cy="46224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1" name="Picture 110" descr="tp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617" y="4950722"/>
            <a:ext cx="2075773" cy="1556830"/>
          </a:xfrm>
          <a:prstGeom prst="rect">
            <a:avLst/>
          </a:prstGeom>
        </p:spPr>
      </p:pic>
      <p:sp>
        <p:nvSpPr>
          <p:cNvPr id="112" name="Rectangle 111"/>
          <p:cNvSpPr/>
          <p:nvPr/>
        </p:nvSpPr>
        <p:spPr>
          <a:xfrm>
            <a:off x="210996" y="4891352"/>
            <a:ext cx="8839775" cy="1892310"/>
          </a:xfrm>
          <a:prstGeom prst="rect">
            <a:avLst/>
          </a:prstGeom>
          <a:noFill/>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47564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marL="0" indent="0">
              <a:buNone/>
            </a:pPr>
            <a:r>
              <a:rPr lang="en-US" dirty="0"/>
              <a:t> </a:t>
            </a:r>
          </a:p>
          <a:p>
            <a:pPr lvl="0"/>
            <a:endParaRPr lang="en-US" sz="1600" dirty="0" smtClean="0"/>
          </a:p>
          <a:p>
            <a:pPr lvl="0"/>
            <a:endParaRPr lang="en-US" sz="1600" dirty="0"/>
          </a:p>
          <a:p>
            <a:pPr lvl="0"/>
            <a:endParaRPr lang="en-US" sz="1600" dirty="0" smtClean="0"/>
          </a:p>
          <a:p>
            <a:pPr lvl="0"/>
            <a:endParaRPr lang="en-US" sz="1600" dirty="0" smtClean="0"/>
          </a:p>
          <a:p>
            <a:pPr lvl="0"/>
            <a:r>
              <a:rPr lang="en-US" sz="1800" dirty="0" err="1" smtClean="0"/>
              <a:t>GSI.exe</a:t>
            </a:r>
            <a:r>
              <a:rPr lang="en-US" sz="1800" dirty="0" smtClean="0"/>
              <a:t> </a:t>
            </a:r>
            <a:r>
              <a:rPr lang="en-US" sz="1800" dirty="0"/>
              <a:t>version (DTC, ESRL,EMC)</a:t>
            </a:r>
          </a:p>
          <a:p>
            <a:pPr lvl="0"/>
            <a:r>
              <a:rPr lang="en-US" sz="1800" dirty="0" smtClean="0"/>
              <a:t>Added a new tool; </a:t>
            </a:r>
            <a:r>
              <a:rPr lang="en-US" sz="1800" dirty="0" err="1" smtClean="0"/>
              <a:t>update_bc_nmm.exe</a:t>
            </a:r>
            <a:r>
              <a:rPr lang="en-US" sz="1800" dirty="0"/>
              <a:t>, </a:t>
            </a:r>
            <a:r>
              <a:rPr lang="en-US" sz="1800" dirty="0" err="1"/>
              <a:t>bdy_update.exe</a:t>
            </a:r>
            <a:r>
              <a:rPr lang="en-US" sz="1800" dirty="0"/>
              <a:t>, </a:t>
            </a:r>
            <a:r>
              <a:rPr lang="en-US" sz="1800" dirty="0" err="1"/>
              <a:t>analysis_boundaries.exe</a:t>
            </a:r>
            <a:endParaRPr lang="en-US" sz="1800" dirty="0"/>
          </a:p>
          <a:p>
            <a:pPr lvl="0"/>
            <a:r>
              <a:rPr lang="en-US" sz="1800" dirty="0" err="1"/>
              <a:t>wrfrstart</a:t>
            </a:r>
            <a:r>
              <a:rPr lang="en-US" sz="1800" dirty="0"/>
              <a:t> to </a:t>
            </a:r>
            <a:r>
              <a:rPr lang="en-US" sz="1800" dirty="0" err="1"/>
              <a:t>wrfinput</a:t>
            </a:r>
            <a:r>
              <a:rPr lang="en-US" sz="1800" dirty="0"/>
              <a:t> (August)</a:t>
            </a:r>
          </a:p>
          <a:p>
            <a:pPr lvl="0"/>
            <a:r>
              <a:rPr lang="en-US" sz="1800" dirty="0" smtClean="0"/>
              <a:t>Added </a:t>
            </a:r>
            <a:r>
              <a:rPr lang="en-US" sz="1800" dirty="0" err="1"/>
              <a:t>satang_update.exe</a:t>
            </a:r>
            <a:r>
              <a:rPr lang="en-US" sz="1800" dirty="0"/>
              <a:t> and cycled </a:t>
            </a:r>
            <a:r>
              <a:rPr lang="en-US" sz="1800" dirty="0" err="1" smtClean="0"/>
              <a:t>satbias_ang.in</a:t>
            </a:r>
            <a:r>
              <a:rPr lang="en-US" sz="1800" dirty="0" smtClean="0"/>
              <a:t>, </a:t>
            </a:r>
            <a:r>
              <a:rPr lang="en-US" sz="1800" dirty="0" err="1"/>
              <a:t>satbias_in</a:t>
            </a:r>
            <a:endParaRPr lang="en-US" sz="1800" dirty="0"/>
          </a:p>
          <a:p>
            <a:endParaRPr lang="en-US" dirty="0"/>
          </a:p>
        </p:txBody>
      </p:sp>
      <p:pic>
        <p:nvPicPr>
          <p:cNvPr id="4" name="Picture 3" descr="GS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89" y="475813"/>
            <a:ext cx="5486400" cy="2978745"/>
          </a:xfrm>
          <a:prstGeom prst="rect">
            <a:avLst/>
          </a:prstGeom>
        </p:spPr>
      </p:pic>
    </p:spTree>
    <p:extLst>
      <p:ext uri="{BB962C8B-B14F-4D97-AF65-F5344CB8AC3E}">
        <p14:creationId xmlns:p14="http://schemas.microsoft.com/office/powerpoint/2010/main" val="161046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34" y="0"/>
            <a:ext cx="8229600" cy="824408"/>
          </a:xfrm>
        </p:spPr>
        <p:txBody>
          <a:bodyPr>
            <a:normAutofit/>
          </a:bodyPr>
          <a:lstStyle/>
          <a:p>
            <a:r>
              <a:rPr lang="en-US" sz="3200" dirty="0" smtClean="0"/>
              <a:t>Available products for each experiment</a:t>
            </a:r>
            <a:endParaRPr lang="en-US" sz="3200" dirty="0"/>
          </a:p>
        </p:txBody>
      </p:sp>
      <p:pic>
        <p:nvPicPr>
          <p:cNvPr id="4" name="Picture 3" descr="tcStats.png"/>
          <p:cNvPicPr>
            <a:picLocks noChangeAspect="1"/>
          </p:cNvPicPr>
          <p:nvPr/>
        </p:nvPicPr>
        <p:blipFill rotWithShape="1">
          <a:blip r:embed="rId2">
            <a:extLst>
              <a:ext uri="{28A0092B-C50C-407E-A947-70E740481C1C}">
                <a14:useLocalDpi xmlns:a14="http://schemas.microsoft.com/office/drawing/2010/main" val="0"/>
              </a:ext>
            </a:extLst>
          </a:blip>
          <a:srcRect t="1046" b="-1004"/>
          <a:stretch/>
        </p:blipFill>
        <p:spPr>
          <a:xfrm>
            <a:off x="6239735" y="3922776"/>
            <a:ext cx="2286000" cy="2724912"/>
          </a:xfrm>
          <a:prstGeom prst="rect">
            <a:avLst/>
          </a:prstGeom>
        </p:spPr>
      </p:pic>
      <p:pic>
        <p:nvPicPr>
          <p:cNvPr id="7" name="Picture 6" descr="biascor_2005080106_airs281SUBSET_aq_chchannel_i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34" y="4500915"/>
            <a:ext cx="3048000" cy="2286000"/>
          </a:xfrm>
          <a:prstGeom prst="rect">
            <a:avLst/>
          </a:prstGeom>
        </p:spPr>
      </p:pic>
      <p:pic>
        <p:nvPicPr>
          <p:cNvPr id="8" name="Picture 7"/>
          <p:cNvPicPr>
            <a:picLocks noChangeAspect="1"/>
          </p:cNvPicPr>
          <p:nvPr/>
        </p:nvPicPr>
        <p:blipFill>
          <a:blip r:embed="rId4"/>
          <a:stretch>
            <a:fillRect/>
          </a:stretch>
        </p:blipFill>
        <p:spPr>
          <a:xfrm>
            <a:off x="137856" y="1478265"/>
            <a:ext cx="4563110" cy="2032000"/>
          </a:xfrm>
          <a:prstGeom prst="rect">
            <a:avLst/>
          </a:prstGeom>
        </p:spPr>
      </p:pic>
      <p:pic>
        <p:nvPicPr>
          <p:cNvPr id="10" name="Picture 9" descr="conv_D02_ARWNR_grap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8163" y="1381712"/>
            <a:ext cx="3048000" cy="2286000"/>
          </a:xfrm>
          <a:prstGeom prst="rect">
            <a:avLst/>
          </a:prstGeom>
        </p:spPr>
      </p:pic>
      <p:sp>
        <p:nvSpPr>
          <p:cNvPr id="11" name="TextBox 10"/>
          <p:cNvSpPr txBox="1"/>
          <p:nvPr/>
        </p:nvSpPr>
        <p:spPr>
          <a:xfrm>
            <a:off x="69857" y="831934"/>
            <a:ext cx="4908981" cy="584776"/>
          </a:xfrm>
          <a:prstGeom prst="rect">
            <a:avLst/>
          </a:prstGeom>
          <a:noFill/>
        </p:spPr>
        <p:txBody>
          <a:bodyPr wrap="square" rtlCol="0">
            <a:spAutoFit/>
          </a:bodyPr>
          <a:lstStyle/>
          <a:p>
            <a:pPr algn="ctr"/>
            <a:r>
              <a:rPr lang="en-US" sz="1600" dirty="0" smtClean="0"/>
              <a:t>Maps</a:t>
            </a:r>
          </a:p>
          <a:p>
            <a:pPr algn="ctr"/>
            <a:r>
              <a:rPr lang="en-US" sz="1600" dirty="0" smtClean="0"/>
              <a:t>Analysis and forecast </a:t>
            </a:r>
            <a:endParaRPr lang="en-US" sz="1600" dirty="0"/>
          </a:p>
        </p:txBody>
      </p:sp>
      <p:sp>
        <p:nvSpPr>
          <p:cNvPr id="12" name="TextBox 11"/>
          <p:cNvSpPr txBox="1"/>
          <p:nvPr/>
        </p:nvSpPr>
        <p:spPr>
          <a:xfrm>
            <a:off x="5115070" y="834229"/>
            <a:ext cx="3663169" cy="584776"/>
          </a:xfrm>
          <a:prstGeom prst="rect">
            <a:avLst/>
          </a:prstGeom>
          <a:noFill/>
        </p:spPr>
        <p:txBody>
          <a:bodyPr wrap="square" rtlCol="0">
            <a:spAutoFit/>
          </a:bodyPr>
          <a:lstStyle/>
          <a:p>
            <a:pPr algn="ctr"/>
            <a:r>
              <a:rPr lang="en-US" sz="1600" dirty="0" smtClean="0"/>
              <a:t>Domain average bias and RMS errors as function of forecast time</a:t>
            </a:r>
            <a:endParaRPr lang="en-US" sz="1600" dirty="0"/>
          </a:p>
        </p:txBody>
      </p:sp>
      <p:sp>
        <p:nvSpPr>
          <p:cNvPr id="13" name="TextBox 12"/>
          <p:cNvSpPr txBox="1"/>
          <p:nvPr/>
        </p:nvSpPr>
        <p:spPr>
          <a:xfrm>
            <a:off x="6486050" y="3662727"/>
            <a:ext cx="2039685" cy="584776"/>
          </a:xfrm>
          <a:prstGeom prst="rect">
            <a:avLst/>
          </a:prstGeom>
          <a:noFill/>
        </p:spPr>
        <p:txBody>
          <a:bodyPr wrap="square" rtlCol="0">
            <a:spAutoFit/>
          </a:bodyPr>
          <a:lstStyle/>
          <a:p>
            <a:pPr algn="ctr"/>
            <a:r>
              <a:rPr lang="en-US" sz="1600" dirty="0" smtClean="0"/>
              <a:t>TC vitals </a:t>
            </a:r>
          </a:p>
          <a:p>
            <a:pPr algn="ctr"/>
            <a:r>
              <a:rPr lang="en-US" sz="1600" dirty="0" smtClean="0"/>
              <a:t>values          </a:t>
            </a:r>
            <a:r>
              <a:rPr lang="en-US" sz="1600" dirty="0"/>
              <a:t> </a:t>
            </a:r>
            <a:r>
              <a:rPr lang="en-US" sz="1600" dirty="0" smtClean="0"/>
              <a:t>     errors</a:t>
            </a:r>
            <a:endParaRPr lang="en-US" sz="1600" dirty="0"/>
          </a:p>
        </p:txBody>
      </p:sp>
      <p:sp>
        <p:nvSpPr>
          <p:cNvPr id="14" name="TextBox 13"/>
          <p:cNvSpPr txBox="1"/>
          <p:nvPr/>
        </p:nvSpPr>
        <p:spPr>
          <a:xfrm>
            <a:off x="137857" y="3634295"/>
            <a:ext cx="3590296" cy="954107"/>
          </a:xfrm>
          <a:prstGeom prst="rect">
            <a:avLst/>
          </a:prstGeom>
          <a:noFill/>
        </p:spPr>
        <p:txBody>
          <a:bodyPr wrap="square" rtlCol="0">
            <a:spAutoFit/>
          </a:bodyPr>
          <a:lstStyle/>
          <a:p>
            <a:pPr algn="ctr"/>
            <a:r>
              <a:rPr lang="en-US" sz="1400" dirty="0" smtClean="0"/>
              <a:t>Satellite </a:t>
            </a:r>
          </a:p>
          <a:p>
            <a:pPr algn="ctr"/>
            <a:r>
              <a:rPr lang="en-US" sz="1400" dirty="0" smtClean="0"/>
              <a:t>Bias, standard deviation, </a:t>
            </a:r>
          </a:p>
          <a:p>
            <a:pPr algn="ctr"/>
            <a:r>
              <a:rPr lang="en-US" sz="1400" dirty="0" smtClean="0"/>
              <a:t># of observations ingested, used and  assimilated as function of time </a:t>
            </a:r>
            <a:endParaRPr lang="en-US" sz="1400" dirty="0"/>
          </a:p>
        </p:txBody>
      </p:sp>
      <p:sp>
        <p:nvSpPr>
          <p:cNvPr id="15" name="TextBox 14"/>
          <p:cNvSpPr txBox="1"/>
          <p:nvPr/>
        </p:nvSpPr>
        <p:spPr>
          <a:xfrm>
            <a:off x="3832054" y="3674654"/>
            <a:ext cx="2015238" cy="830997"/>
          </a:xfrm>
          <a:prstGeom prst="rect">
            <a:avLst/>
          </a:prstGeom>
          <a:noFill/>
        </p:spPr>
        <p:txBody>
          <a:bodyPr wrap="square" rtlCol="0">
            <a:spAutoFit/>
          </a:bodyPr>
          <a:lstStyle/>
          <a:p>
            <a:pPr algn="ctr"/>
            <a:r>
              <a:rPr lang="en-US" sz="1600" dirty="0" smtClean="0"/>
              <a:t>Maps of </a:t>
            </a:r>
            <a:r>
              <a:rPr lang="en-US" sz="1600" dirty="0" err="1" smtClean="0"/>
              <a:t>obs</a:t>
            </a:r>
            <a:r>
              <a:rPr lang="en-US" sz="1600" dirty="0" smtClean="0"/>
              <a:t> distribution assimilated </a:t>
            </a:r>
            <a:endParaRPr lang="en-US" sz="1600" dirty="0"/>
          </a:p>
        </p:txBody>
      </p:sp>
      <p:pic>
        <p:nvPicPr>
          <p:cNvPr id="16" name="Picture 15" descr="imag_050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8153" y="4597984"/>
            <a:ext cx="2272610" cy="1515073"/>
          </a:xfrm>
          <a:prstGeom prst="rect">
            <a:avLst/>
          </a:prstGeom>
        </p:spPr>
      </p:pic>
    </p:spTree>
    <p:extLst>
      <p:ext uri="{BB962C8B-B14F-4D97-AF65-F5344CB8AC3E}">
        <p14:creationId xmlns:p14="http://schemas.microsoft.com/office/powerpoint/2010/main" val="2424691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Collaboration, coordination and planning</a:t>
            </a:r>
            <a:br>
              <a:rPr lang="en-US" sz="3200" dirty="0" smtClean="0"/>
            </a:br>
            <a:r>
              <a:rPr lang="en-US" sz="3200" dirty="0" smtClean="0"/>
              <a:t>‘communication products’ </a:t>
            </a:r>
            <a:endParaRPr lang="en-US" sz="3200" dirty="0"/>
          </a:p>
        </p:txBody>
      </p:sp>
      <p:sp>
        <p:nvSpPr>
          <p:cNvPr id="3" name="Content Placeholder 2"/>
          <p:cNvSpPr>
            <a:spLocks noGrp="1"/>
          </p:cNvSpPr>
          <p:nvPr>
            <p:ph idx="1"/>
          </p:nvPr>
        </p:nvSpPr>
        <p:spPr/>
        <p:txBody>
          <a:bodyPr/>
          <a:lstStyle/>
          <a:p>
            <a:r>
              <a:rPr lang="en-US" sz="2400" dirty="0" smtClean="0"/>
              <a:t>Introduced Google shared interactive spread sheet to keep log of activities </a:t>
            </a:r>
          </a:p>
          <a:p>
            <a:pPr marL="0" lvl="1" indent="0">
              <a:buNone/>
            </a:pPr>
            <a:r>
              <a:rPr lang="en-US" sz="1800" dirty="0">
                <a:hlinkClick r:id="rId2"/>
              </a:rPr>
              <a:t>https://docs.google.com/a/noaa.gov/spreadsheet/ccc?key=0AnC1wmqcWwXrdDVMY21QZ0w0bklaR05qM05Fck9KSGc&amp;usp=sharing#gid=</a:t>
            </a:r>
            <a:r>
              <a:rPr lang="en-US" sz="1800" dirty="0" smtClean="0">
                <a:hlinkClick r:id="rId2"/>
              </a:rPr>
              <a:t>0</a:t>
            </a:r>
            <a:endParaRPr lang="en-US" sz="1800" dirty="0" smtClean="0"/>
          </a:p>
          <a:p>
            <a:pPr marL="0" lvl="1" indent="0">
              <a:buNone/>
            </a:pPr>
            <a:endParaRPr lang="en-US" sz="1800" dirty="0"/>
          </a:p>
          <a:p>
            <a:pPr marL="0" lvl="1" indent="0">
              <a:buNone/>
            </a:pPr>
            <a:endParaRPr lang="en-US" sz="1800" dirty="0" smtClean="0"/>
          </a:p>
          <a:p>
            <a:pPr marL="285750" lvl="1">
              <a:buFont typeface="Arial"/>
              <a:buChar char="•"/>
            </a:pPr>
            <a:r>
              <a:rPr lang="en-US" sz="2400" dirty="0" smtClean="0"/>
              <a:t>Portal for keeping and sharing OSSE results </a:t>
            </a:r>
          </a:p>
          <a:p>
            <a:pPr marL="285750" lvl="1">
              <a:buFont typeface="Arial"/>
              <a:buChar char="•"/>
            </a:pPr>
            <a:endParaRPr lang="en-US" sz="1800" dirty="0" smtClean="0"/>
          </a:p>
          <a:p>
            <a:pPr marL="285750" lvl="1">
              <a:buFont typeface="Arial"/>
              <a:buChar char="•"/>
            </a:pPr>
            <a:endParaRPr lang="en-US" sz="1800" dirty="0"/>
          </a:p>
        </p:txBody>
      </p:sp>
    </p:spTree>
    <p:extLst>
      <p:ext uri="{BB962C8B-B14F-4D97-AF65-F5344CB8AC3E}">
        <p14:creationId xmlns:p14="http://schemas.microsoft.com/office/powerpoint/2010/main" val="278107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03"/>
            <a:ext cx="8229600" cy="661177"/>
          </a:xfrm>
        </p:spPr>
        <p:txBody>
          <a:bodyPr>
            <a:normAutofit/>
          </a:bodyPr>
          <a:lstStyle/>
          <a:p>
            <a:r>
              <a:rPr lang="en-US" sz="3200" b="1" dirty="0" smtClean="0">
                <a:solidFill>
                  <a:srgbClr val="0000FF"/>
                </a:solidFill>
              </a:rPr>
              <a:t>Remaining necessary developmental work </a:t>
            </a:r>
            <a:endParaRPr lang="en-US" sz="3200" b="1" dirty="0">
              <a:solidFill>
                <a:srgbClr val="0000FF"/>
              </a:solidFill>
            </a:endParaRPr>
          </a:p>
        </p:txBody>
      </p:sp>
      <p:sp>
        <p:nvSpPr>
          <p:cNvPr id="3" name="Content Placeholder 2"/>
          <p:cNvSpPr>
            <a:spLocks noGrp="1"/>
          </p:cNvSpPr>
          <p:nvPr>
            <p:ph idx="1"/>
          </p:nvPr>
        </p:nvSpPr>
        <p:spPr>
          <a:xfrm>
            <a:off x="531466" y="976324"/>
            <a:ext cx="8229600" cy="4525963"/>
          </a:xfrm>
        </p:spPr>
        <p:txBody>
          <a:bodyPr>
            <a:normAutofit fontScale="70000" lnSpcReduction="20000"/>
          </a:bodyPr>
          <a:lstStyle/>
          <a:p>
            <a:r>
              <a:rPr lang="en-US" sz="2300" dirty="0" smtClean="0">
                <a:solidFill>
                  <a:srgbClr val="0000FF"/>
                </a:solidFill>
              </a:rPr>
              <a:t>Completing production of diagnostic </a:t>
            </a:r>
          </a:p>
          <a:p>
            <a:pPr lvl="1"/>
            <a:r>
              <a:rPr lang="en-US" sz="1800" dirty="0" smtClean="0"/>
              <a:t>Computing of cumulative errors :  average over all cycles for TC-vitals as well as domain average errors</a:t>
            </a:r>
          </a:p>
          <a:p>
            <a:pPr lvl="1"/>
            <a:r>
              <a:rPr lang="en-US" sz="1800" dirty="0" smtClean="0"/>
              <a:t>Comparative display of cumulative errors </a:t>
            </a:r>
          </a:p>
          <a:p>
            <a:pPr lvl="1"/>
            <a:r>
              <a:rPr lang="en-US" sz="1800" dirty="0" smtClean="0"/>
              <a:t>Multiple experiments </a:t>
            </a:r>
          </a:p>
          <a:p>
            <a:pPr lvl="1"/>
            <a:r>
              <a:rPr lang="en-US" sz="1800" dirty="0" smtClean="0"/>
              <a:t>Maps of brightness temperatures simulated and HWRF (analysis and forecast)</a:t>
            </a:r>
          </a:p>
          <a:p>
            <a:pPr lvl="2"/>
            <a:r>
              <a:rPr lang="en-US" sz="1400" dirty="0" smtClean="0"/>
              <a:t>Implement HWRF-</a:t>
            </a:r>
            <a:r>
              <a:rPr lang="en-US" sz="1400" dirty="0" err="1" smtClean="0"/>
              <a:t>SatV</a:t>
            </a:r>
            <a:r>
              <a:rPr lang="en-US" sz="1400" dirty="0" smtClean="0"/>
              <a:t> tool </a:t>
            </a:r>
          </a:p>
          <a:p>
            <a:pPr lvl="1"/>
            <a:endParaRPr lang="en-US" sz="2200" dirty="0"/>
          </a:p>
          <a:p>
            <a:r>
              <a:rPr lang="en-US" sz="2300" dirty="0">
                <a:solidFill>
                  <a:srgbClr val="0000FF"/>
                </a:solidFill>
              </a:rPr>
              <a:t>Completing the implementation of </a:t>
            </a:r>
            <a:r>
              <a:rPr lang="en-US" sz="2300" dirty="0" err="1">
                <a:solidFill>
                  <a:srgbClr val="0000FF"/>
                </a:solidFill>
              </a:rPr>
              <a:t>EnKF</a:t>
            </a:r>
            <a:r>
              <a:rPr lang="en-US" sz="2300" dirty="0">
                <a:solidFill>
                  <a:srgbClr val="0000FF"/>
                </a:solidFill>
              </a:rPr>
              <a:t>-hybrid</a:t>
            </a:r>
          </a:p>
          <a:p>
            <a:pPr lvl="1"/>
            <a:r>
              <a:rPr lang="en-US" sz="1800" dirty="0"/>
              <a:t> Use of satellite data not yet working</a:t>
            </a:r>
          </a:p>
          <a:p>
            <a:pPr lvl="1"/>
            <a:r>
              <a:rPr lang="en-US" sz="1800" dirty="0"/>
              <a:t>LBC ensemble not adequate; need global </a:t>
            </a:r>
            <a:r>
              <a:rPr lang="en-US" sz="1800" dirty="0" err="1"/>
              <a:t>EnKF</a:t>
            </a:r>
            <a:r>
              <a:rPr lang="en-US" sz="1800" dirty="0"/>
              <a:t>-hybrid data</a:t>
            </a:r>
          </a:p>
          <a:p>
            <a:endParaRPr lang="en-US" sz="2200" dirty="0" smtClean="0"/>
          </a:p>
          <a:p>
            <a:pPr lvl="1"/>
            <a:endParaRPr lang="en-US" sz="1800" dirty="0" smtClean="0"/>
          </a:p>
          <a:p>
            <a:r>
              <a:rPr lang="en-US" sz="2300" b="1" dirty="0" smtClean="0">
                <a:solidFill>
                  <a:srgbClr val="FF0000"/>
                </a:solidFill>
              </a:rPr>
              <a:t>Validation of the OSSE system </a:t>
            </a:r>
          </a:p>
          <a:p>
            <a:pPr lvl="1"/>
            <a:r>
              <a:rPr lang="en-US" sz="2000" dirty="0" smtClean="0"/>
              <a:t>This is include into developmental work for two main reasons</a:t>
            </a:r>
          </a:p>
          <a:p>
            <a:pPr lvl="2"/>
            <a:r>
              <a:rPr lang="en-US" sz="2000" dirty="0" smtClean="0"/>
              <a:t>validation may indicate deficiencies that would need to be addressed</a:t>
            </a:r>
          </a:p>
          <a:p>
            <a:pPr lvl="2"/>
            <a:r>
              <a:rPr lang="en-US" sz="2000" dirty="0" smtClean="0"/>
              <a:t>Experiment results for purpose of evaluating the impact of observations are not reliable unless the OSSE system is reliable </a:t>
            </a:r>
          </a:p>
          <a:p>
            <a:pPr lvl="1"/>
            <a:r>
              <a:rPr lang="en-US" sz="2000" dirty="0" smtClean="0"/>
              <a:t>The main challenge for us is what system to use as reference since there is no operational equivalent. The following may be considered</a:t>
            </a:r>
          </a:p>
          <a:p>
            <a:pPr lvl="2"/>
            <a:r>
              <a:rPr lang="en-US" sz="2000" dirty="0"/>
              <a:t>O</a:t>
            </a:r>
            <a:r>
              <a:rPr lang="en-US" sz="2000" dirty="0" smtClean="0"/>
              <a:t>perational NDAS for out of TC core regions </a:t>
            </a:r>
          </a:p>
          <a:p>
            <a:pPr lvl="2"/>
            <a:r>
              <a:rPr lang="en-US" sz="2000" dirty="0" smtClean="0"/>
              <a:t>Experimental HEDAS analysis with real observations for TC-core regions</a:t>
            </a:r>
            <a:endParaRPr lang="en-US" sz="2000" dirty="0"/>
          </a:p>
        </p:txBody>
      </p:sp>
    </p:spTree>
    <p:extLst>
      <p:ext uri="{BB962C8B-B14F-4D97-AF65-F5344CB8AC3E}">
        <p14:creationId xmlns:p14="http://schemas.microsoft.com/office/powerpoint/2010/main" val="33864287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Project Efforts</a:t>
            </a:r>
            <a:endParaRPr lang="en-US" dirty="0"/>
          </a:p>
        </p:txBody>
      </p:sp>
      <p:sp>
        <p:nvSpPr>
          <p:cNvPr id="5" name="TextBox 4"/>
          <p:cNvSpPr txBox="1"/>
          <p:nvPr/>
        </p:nvSpPr>
        <p:spPr>
          <a:xfrm>
            <a:off x="2331917" y="1521720"/>
            <a:ext cx="2210937" cy="4339650"/>
          </a:xfrm>
          <a:prstGeom prst="rect">
            <a:avLst/>
          </a:prstGeom>
          <a:noFill/>
          <a:ln>
            <a:solidFill>
              <a:schemeClr val="tx1"/>
            </a:solidFill>
          </a:ln>
        </p:spPr>
        <p:txBody>
          <a:bodyPr wrap="square" rtlCol="0">
            <a:spAutoFit/>
          </a:bodyPr>
          <a:lstStyle/>
          <a:p>
            <a:pPr algn="ctr"/>
            <a:r>
              <a:rPr lang="en-US" sz="2400" b="1" u="sng" dirty="0" smtClean="0"/>
              <a:t>OAWL/WISSCR</a:t>
            </a:r>
          </a:p>
          <a:p>
            <a:pPr>
              <a:buFont typeface="Arial" pitchFamily="34" charset="0"/>
              <a:buChar char="•"/>
            </a:pPr>
            <a:r>
              <a:rPr lang="en-US" dirty="0" smtClean="0"/>
              <a:t> Developed programs to bin and convert ASCII into BUFR</a:t>
            </a:r>
          </a:p>
          <a:p>
            <a:pPr>
              <a:buFont typeface="Arial" pitchFamily="34" charset="0"/>
              <a:buChar char="•"/>
            </a:pPr>
            <a:r>
              <a:rPr lang="en-US" dirty="0" smtClean="0"/>
              <a:t> Cross section program which can plot between any two locations (including diagonals) to compare with </a:t>
            </a:r>
            <a:r>
              <a:rPr lang="en-US" dirty="0" err="1" smtClean="0"/>
              <a:t>lidar</a:t>
            </a:r>
            <a:r>
              <a:rPr lang="en-US" dirty="0" smtClean="0"/>
              <a:t> profiles</a:t>
            </a:r>
          </a:p>
          <a:p>
            <a:pPr>
              <a:buFont typeface="Arial" pitchFamily="34" charset="0"/>
              <a:buChar char="•"/>
            </a:pPr>
            <a:r>
              <a:rPr lang="en-US" dirty="0" smtClean="0"/>
              <a:t> Visualization of color coded locations based on time</a:t>
            </a:r>
            <a:endParaRPr lang="en-US" dirty="0"/>
          </a:p>
        </p:txBody>
      </p:sp>
      <p:sp>
        <p:nvSpPr>
          <p:cNvPr id="6" name="TextBox 5"/>
          <p:cNvSpPr txBox="1"/>
          <p:nvPr/>
        </p:nvSpPr>
        <p:spPr>
          <a:xfrm>
            <a:off x="51191" y="1521720"/>
            <a:ext cx="2210937" cy="4893647"/>
          </a:xfrm>
          <a:prstGeom prst="rect">
            <a:avLst/>
          </a:prstGeom>
          <a:noFill/>
          <a:ln>
            <a:solidFill>
              <a:schemeClr val="tx1"/>
            </a:solidFill>
          </a:ln>
        </p:spPr>
        <p:txBody>
          <a:bodyPr wrap="square" rtlCol="0">
            <a:spAutoFit/>
          </a:bodyPr>
          <a:lstStyle/>
          <a:p>
            <a:pPr algn="ctr"/>
            <a:r>
              <a:rPr lang="en-US" sz="2400" b="1" u="sng" dirty="0" smtClean="0"/>
              <a:t>Perfect</a:t>
            </a:r>
            <a:endParaRPr lang="en-US" sz="2400" dirty="0" smtClean="0"/>
          </a:p>
          <a:p>
            <a:pPr>
              <a:buFont typeface="Arial" pitchFamily="34" charset="0"/>
              <a:buChar char="•"/>
            </a:pPr>
            <a:r>
              <a:rPr lang="en-US" dirty="0" smtClean="0"/>
              <a:t> Developed code to extract NR data, randomize and convert into HEDAS or BUFR format</a:t>
            </a:r>
          </a:p>
          <a:p>
            <a:pPr>
              <a:buFont typeface="Arial" pitchFamily="34" charset="0"/>
              <a:buChar char="•"/>
            </a:pPr>
            <a:r>
              <a:rPr lang="en-US" dirty="0" smtClean="0"/>
              <a:t> Conversion of NR into </a:t>
            </a:r>
            <a:r>
              <a:rPr lang="en-US" dirty="0" err="1" smtClean="0"/>
              <a:t>grib</a:t>
            </a:r>
            <a:r>
              <a:rPr lang="en-US" dirty="0" smtClean="0"/>
              <a:t> format</a:t>
            </a:r>
          </a:p>
          <a:p>
            <a:pPr>
              <a:buFont typeface="Arial" pitchFamily="34" charset="0"/>
              <a:buChar char="•"/>
            </a:pPr>
            <a:r>
              <a:rPr lang="en-US" dirty="0" smtClean="0"/>
              <a:t> Creation of NR ATCF from all 4 domains</a:t>
            </a:r>
          </a:p>
          <a:p>
            <a:pPr>
              <a:buFont typeface="Arial" pitchFamily="34" charset="0"/>
              <a:buChar char="•"/>
            </a:pPr>
            <a:r>
              <a:rPr lang="en-US" dirty="0" smtClean="0"/>
              <a:t> Created “</a:t>
            </a:r>
            <a:r>
              <a:rPr lang="en-US" dirty="0" err="1" smtClean="0"/>
              <a:t>tcvitals</a:t>
            </a:r>
            <a:r>
              <a:rPr lang="en-US" dirty="0" smtClean="0"/>
              <a:t>” from ARW NR and the EC NR</a:t>
            </a:r>
          </a:p>
          <a:p>
            <a:pPr>
              <a:buFont typeface="Arial" pitchFamily="34" charset="0"/>
              <a:buChar char="•"/>
            </a:pPr>
            <a:r>
              <a:rPr lang="en-US" dirty="0" smtClean="0"/>
              <a:t> Developed climate perturbations to create GFS ensemble data</a:t>
            </a:r>
          </a:p>
        </p:txBody>
      </p:sp>
      <p:sp>
        <p:nvSpPr>
          <p:cNvPr id="7" name="TextBox 6"/>
          <p:cNvSpPr txBox="1"/>
          <p:nvPr/>
        </p:nvSpPr>
        <p:spPr>
          <a:xfrm>
            <a:off x="4611094" y="1521720"/>
            <a:ext cx="2210937" cy="1569660"/>
          </a:xfrm>
          <a:prstGeom prst="rect">
            <a:avLst/>
          </a:prstGeom>
          <a:noFill/>
          <a:ln>
            <a:solidFill>
              <a:schemeClr val="tx1"/>
            </a:solidFill>
          </a:ln>
        </p:spPr>
        <p:txBody>
          <a:bodyPr wrap="square" rtlCol="0">
            <a:spAutoFit/>
          </a:bodyPr>
          <a:lstStyle/>
          <a:p>
            <a:pPr algn="ctr"/>
            <a:r>
              <a:rPr lang="en-US" sz="2400" b="1" u="sng" dirty="0" err="1" smtClean="0"/>
              <a:t>GeoStorm</a:t>
            </a:r>
            <a:endParaRPr lang="en-US" sz="2400" dirty="0" smtClean="0"/>
          </a:p>
          <a:p>
            <a:pPr>
              <a:buFont typeface="Arial" pitchFamily="34" charset="0"/>
              <a:buChar char="•"/>
            </a:pPr>
            <a:r>
              <a:rPr lang="en-US" dirty="0" smtClean="0"/>
              <a:t> Developed code to convert </a:t>
            </a:r>
            <a:r>
              <a:rPr lang="en-US" dirty="0" err="1" smtClean="0"/>
              <a:t>netCDF</a:t>
            </a:r>
            <a:r>
              <a:rPr lang="en-US" dirty="0" smtClean="0"/>
              <a:t> data to HEDAS and BUFR format</a:t>
            </a:r>
            <a:endParaRPr lang="en-US" dirty="0"/>
          </a:p>
        </p:txBody>
      </p:sp>
      <p:sp>
        <p:nvSpPr>
          <p:cNvPr id="8" name="TextBox 7"/>
          <p:cNvSpPr txBox="1"/>
          <p:nvPr/>
        </p:nvSpPr>
        <p:spPr>
          <a:xfrm>
            <a:off x="6892119" y="1521720"/>
            <a:ext cx="2210937" cy="4893647"/>
          </a:xfrm>
          <a:prstGeom prst="rect">
            <a:avLst/>
          </a:prstGeom>
          <a:noFill/>
          <a:ln>
            <a:solidFill>
              <a:schemeClr val="tx1"/>
            </a:solidFill>
          </a:ln>
        </p:spPr>
        <p:txBody>
          <a:bodyPr wrap="square" rtlCol="0">
            <a:spAutoFit/>
          </a:bodyPr>
          <a:lstStyle/>
          <a:p>
            <a:pPr algn="ctr"/>
            <a:r>
              <a:rPr lang="en-US" sz="2400" b="1" u="sng" dirty="0" err="1" smtClean="0"/>
              <a:t>Hyperspectral</a:t>
            </a:r>
            <a:endParaRPr lang="en-US" sz="2400" b="1" u="sng" dirty="0" smtClean="0"/>
          </a:p>
          <a:p>
            <a:pPr>
              <a:buFont typeface="Arial" pitchFamily="34" charset="0"/>
              <a:buChar char="•"/>
            </a:pPr>
            <a:r>
              <a:rPr lang="en-US" dirty="0" smtClean="0"/>
              <a:t> Developed code to convert </a:t>
            </a:r>
            <a:r>
              <a:rPr lang="en-US" dirty="0" err="1" smtClean="0"/>
              <a:t>netCDF</a:t>
            </a:r>
            <a:r>
              <a:rPr lang="en-US" dirty="0" smtClean="0"/>
              <a:t> to BUFR format</a:t>
            </a:r>
          </a:p>
          <a:p>
            <a:pPr>
              <a:buFont typeface="Arial" pitchFamily="34" charset="0"/>
              <a:buChar char="•"/>
            </a:pPr>
            <a:r>
              <a:rPr lang="en-US" dirty="0" smtClean="0"/>
              <a:t> Created satellite bias cycling ability </a:t>
            </a:r>
          </a:p>
          <a:p>
            <a:pPr>
              <a:buFont typeface="Arial" pitchFamily="34" charset="0"/>
              <a:buChar char="•"/>
            </a:pPr>
            <a:r>
              <a:rPr lang="en-US" dirty="0" smtClean="0"/>
              <a:t> Developed code to thin radiances prior to assimilation</a:t>
            </a:r>
          </a:p>
          <a:p>
            <a:pPr>
              <a:buFont typeface="Arial" pitchFamily="34" charset="0"/>
              <a:buChar char="•"/>
            </a:pPr>
            <a:r>
              <a:rPr lang="en-US" dirty="0" smtClean="0"/>
              <a:t> Automated most diagnostics (8-panel maps, average errors, TC statistics, satellite bias and bias correction, </a:t>
            </a:r>
            <a:r>
              <a:rPr lang="en-US" smtClean="0"/>
              <a:t>observation distribution)</a:t>
            </a:r>
            <a:endParaRPr lang="en-US" dirty="0"/>
          </a:p>
        </p:txBody>
      </p:sp>
      <p:sp>
        <p:nvSpPr>
          <p:cNvPr id="9" name="TextBox 8"/>
          <p:cNvSpPr txBox="1"/>
          <p:nvPr/>
        </p:nvSpPr>
        <p:spPr>
          <a:xfrm>
            <a:off x="4611094" y="3243780"/>
            <a:ext cx="2210937" cy="2123658"/>
          </a:xfrm>
          <a:prstGeom prst="rect">
            <a:avLst/>
          </a:prstGeom>
          <a:noFill/>
          <a:ln>
            <a:solidFill>
              <a:schemeClr val="tx1"/>
            </a:solidFill>
          </a:ln>
        </p:spPr>
        <p:txBody>
          <a:bodyPr wrap="square" rtlCol="0">
            <a:spAutoFit/>
          </a:bodyPr>
          <a:lstStyle/>
          <a:p>
            <a:pPr algn="ctr"/>
            <a:r>
              <a:rPr lang="en-US" sz="2400" b="1" u="sng" dirty="0" smtClean="0"/>
              <a:t>CYGNSS</a:t>
            </a:r>
            <a:endParaRPr lang="en-US" sz="2400" dirty="0" smtClean="0"/>
          </a:p>
          <a:p>
            <a:pPr>
              <a:buFont typeface="Arial" pitchFamily="34" charset="0"/>
              <a:buChar char="•"/>
            </a:pPr>
            <a:r>
              <a:rPr lang="en-US" dirty="0" smtClean="0"/>
              <a:t> Developed code to convert ASCII data to H*WIND format</a:t>
            </a:r>
          </a:p>
          <a:p>
            <a:pPr>
              <a:buFont typeface="Arial" pitchFamily="34" charset="0"/>
              <a:buChar char="•"/>
            </a:pPr>
            <a:r>
              <a:rPr lang="en-US" dirty="0" smtClean="0"/>
              <a:t> Created idealized “SFMR” (u10 and v10) data</a:t>
            </a:r>
          </a:p>
        </p:txBody>
      </p:sp>
    </p:spTree>
    <p:extLst>
      <p:ext uri="{BB962C8B-B14F-4D97-AF65-F5344CB8AC3E}">
        <p14:creationId xmlns:p14="http://schemas.microsoft.com/office/powerpoint/2010/main" val="2162813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TotalTime>
  <Words>956</Words>
  <Application>Microsoft Macintosh PowerPoint</Application>
  <PresentationFormat>On-screen Show (4:3)</PresentationFormat>
  <Paragraphs>144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Regional OSSE System  Summary of accomplishments  - System development -Results</vt:lpstr>
      <vt:lpstr>Major accomplishments over last 12 months Huge amount of work was done over short period of only 12 months toward a full-blown TC regional OSSE system starting from scratch This is in contrast to other existing OSSE systems which took advantage of more that 30 years of development of the operational DA and Forecasting systems. The regional TC DA system does not exist in NOAA operations   </vt:lpstr>
      <vt:lpstr>Data Assimilation Framework</vt:lpstr>
      <vt:lpstr>Workflow</vt:lpstr>
      <vt:lpstr>PowerPoint Presentation</vt:lpstr>
      <vt:lpstr>Available products for each experiment</vt:lpstr>
      <vt:lpstr>Collaboration, coordination and planning ‘communication products’ </vt:lpstr>
      <vt:lpstr>Remaining necessary developmental work </vt:lpstr>
      <vt:lpstr>Individual Project Efforts</vt:lpstr>
      <vt:lpstr>Results for ‘hyperspectral’ project  </vt:lpstr>
    </vt:vector>
  </TitlesOfParts>
  <Company>USDC/NOAA/AOML/HRD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OSSE System  Summary of accomplishments  - System development -Results</dc:title>
  <dc:creator>Tomislava Vukicevic</dc:creator>
  <cp:lastModifiedBy>Nicholas Carrasco</cp:lastModifiedBy>
  <cp:revision>27</cp:revision>
  <dcterms:created xsi:type="dcterms:W3CDTF">2013-12-16T17:35:29Z</dcterms:created>
  <dcterms:modified xsi:type="dcterms:W3CDTF">2013-12-17T19:48:13Z</dcterms:modified>
</cp:coreProperties>
</file>