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87" r:id="rId2"/>
    <p:sldId id="288" r:id="rId3"/>
    <p:sldId id="289" r:id="rId4"/>
    <p:sldId id="290" r:id="rId5"/>
    <p:sldId id="286" r:id="rId6"/>
    <p:sldId id="265" r:id="rId7"/>
    <p:sldId id="266" r:id="rId8"/>
    <p:sldId id="257" r:id="rId9"/>
    <p:sldId id="258" r:id="rId10"/>
    <p:sldId id="260" r:id="rId11"/>
    <p:sldId id="275" r:id="rId12"/>
    <p:sldId id="281" r:id="rId13"/>
    <p:sldId id="278" r:id="rId14"/>
    <p:sldId id="282" r:id="rId15"/>
    <p:sldId id="283" r:id="rId16"/>
    <p:sldId id="284" r:id="rId17"/>
    <p:sldId id="280" r:id="rId18"/>
    <p:sldId id="279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307" r:id="rId35"/>
    <p:sldId id="308" r:id="rId36"/>
    <p:sldId id="309" r:id="rId37"/>
    <p:sldId id="310" r:id="rId38"/>
    <p:sldId id="311" r:id="rId39"/>
    <p:sldId id="312" r:id="rId40"/>
    <p:sldId id="313" r:id="rId41"/>
    <p:sldId id="314" r:id="rId42"/>
    <p:sldId id="315" r:id="rId43"/>
    <p:sldId id="31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5"/>
    <p:restoredTop sz="94648"/>
  </p:normalViewPr>
  <p:slideViewPr>
    <p:cSldViewPr snapToGrid="0" snapToObjects="1">
      <p:cViewPr>
        <p:scale>
          <a:sx n="100" d="100"/>
          <a:sy n="100" d="100"/>
        </p:scale>
        <p:origin x="2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FDA72E-3CF6-DD48-9BEC-4B3CA798AA78}" type="datetimeFigureOut">
              <a:rPr lang="en-US" smtClean="0"/>
              <a:t>5/30/17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BB747D-9F72-5649-9AD3-40E9932A4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9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5BF1B0-4510-9F4A-8132-847871E034D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5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D1C6-76E7-F545-A7A6-9A3402C81AB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6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D1C6-76E7-F545-A7A6-9A3402C81A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7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D1C6-76E7-F545-A7A6-9A3402C81AB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27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8D1C6-76E7-F545-A7A6-9A3402C81AB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40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42AF-7953-7141-9DDB-E5063AC26D7F}" type="datetimeFigureOut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B588-C3F8-FF48-A957-737815FD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43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42AF-7953-7141-9DDB-E5063AC26D7F}" type="datetimeFigureOut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B588-C3F8-FF48-A957-737815FD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7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42AF-7953-7141-9DDB-E5063AC26D7F}" type="datetimeFigureOut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B588-C3F8-FF48-A957-737815FD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14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42AF-7953-7141-9DDB-E5063AC26D7F}" type="datetimeFigureOut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B588-C3F8-FF48-A957-737815FD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48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42AF-7953-7141-9DDB-E5063AC26D7F}" type="datetimeFigureOut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B588-C3F8-FF48-A957-737815FD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4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42AF-7953-7141-9DDB-E5063AC26D7F}" type="datetimeFigureOut">
              <a:rPr lang="en-US" smtClean="0"/>
              <a:t>5/30/17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B588-C3F8-FF48-A957-737815FD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51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42AF-7953-7141-9DDB-E5063AC26D7F}" type="datetimeFigureOut">
              <a:rPr lang="en-US" smtClean="0"/>
              <a:t>5/30/17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B588-C3F8-FF48-A957-737815FD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81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42AF-7953-7141-9DDB-E5063AC26D7F}" type="datetimeFigureOut">
              <a:rPr lang="en-US" smtClean="0"/>
              <a:t>5/30/17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B588-C3F8-FF48-A957-737815FD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08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42AF-7953-7141-9DDB-E5063AC26D7F}" type="datetimeFigureOut">
              <a:rPr lang="en-US" smtClean="0"/>
              <a:t>5/30/17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B588-C3F8-FF48-A957-737815FD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1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42AF-7953-7141-9DDB-E5063AC26D7F}" type="datetimeFigureOut">
              <a:rPr lang="en-US" smtClean="0"/>
              <a:t>5/30/17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B588-C3F8-FF48-A957-737815FD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65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842AF-7953-7141-9DDB-E5063AC26D7F}" type="datetimeFigureOut">
              <a:rPr lang="en-US" smtClean="0"/>
              <a:t>5/30/17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8B588-C3F8-FF48-A957-737815FD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842AF-7953-7141-9DDB-E5063AC26D7F}" type="datetimeFigureOut">
              <a:rPr lang="en-US" smtClean="0"/>
              <a:t>5/30/17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8B588-C3F8-FF48-A957-737815FDB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6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g"/><Relationship Id="rId6" Type="http://schemas.openxmlformats.org/officeDocument/2006/relationships/image" Target="../media/image2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Relationship Id="rId3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 Introduction to </a:t>
            </a:r>
            <a:br>
              <a:rPr lang="en-US" dirty="0" smtClean="0"/>
            </a:br>
            <a:r>
              <a:rPr lang="en-US" dirty="0" smtClean="0"/>
              <a:t>Global Navigation Satellite Systems reflectometry</a:t>
            </a:r>
            <a:br>
              <a:rPr lang="en-US" dirty="0" smtClean="0"/>
            </a:br>
            <a:r>
              <a:rPr lang="en-US" dirty="0" smtClean="0"/>
              <a:t>(GNSS+R 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922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</a:t>
            </a:r>
            <a:r>
              <a:rPr lang="en-US" dirty="0" smtClean="0"/>
              <a:t>nvolves making measurements from the reflections from the Earth of navigation signals from GPS.</a:t>
            </a:r>
          </a:p>
          <a:p>
            <a:r>
              <a:rPr lang="en-US" dirty="0" smtClean="0"/>
              <a:t>Applications:</a:t>
            </a:r>
          </a:p>
          <a:p>
            <a:pPr lvl="1"/>
            <a:r>
              <a:rPr lang="en-US" dirty="0" smtClean="0"/>
              <a:t>Surface wind speed</a:t>
            </a:r>
          </a:p>
          <a:p>
            <a:pPr lvl="1"/>
            <a:r>
              <a:rPr lang="en-US" dirty="0" smtClean="0"/>
              <a:t>Altimetry</a:t>
            </a:r>
          </a:p>
          <a:p>
            <a:pPr lvl="1"/>
            <a:r>
              <a:rPr lang="en-US" dirty="0" smtClean="0"/>
              <a:t>Mean square slope</a:t>
            </a:r>
          </a:p>
          <a:p>
            <a:pPr lvl="1"/>
            <a:r>
              <a:rPr lang="en-US" dirty="0" smtClean="0"/>
              <a:t>Soil moisture</a:t>
            </a:r>
          </a:p>
          <a:p>
            <a:pPr lvl="1"/>
            <a:r>
              <a:rPr lang="en-US" dirty="0" smtClean="0"/>
              <a:t>Salinity</a:t>
            </a:r>
          </a:p>
          <a:p>
            <a:pPr lvl="1"/>
            <a:r>
              <a:rPr lang="en-US" dirty="0" smtClean="0"/>
              <a:t>Sea 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7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95" y="655320"/>
            <a:ext cx="7396480" cy="5547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0"/>
          <a:stretch/>
        </p:blipFill>
        <p:spPr>
          <a:xfrm>
            <a:off x="6231467" y="655320"/>
            <a:ext cx="6214528" cy="5547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00451" y="300103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9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75" y="655320"/>
            <a:ext cx="7396480" cy="554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/>
          <a:stretch/>
        </p:blipFill>
        <p:spPr>
          <a:xfrm>
            <a:off x="6251171" y="655320"/>
            <a:ext cx="6190204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11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2832"/>
            <a:ext cx="10058400" cy="603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16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75" y="655320"/>
            <a:ext cx="7396480" cy="554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3"/>
          <a:stretch/>
        </p:blipFill>
        <p:spPr>
          <a:xfrm>
            <a:off x="6301047" y="655320"/>
            <a:ext cx="6140328" cy="5547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5" t="22460" r="27137"/>
          <a:stretch/>
        </p:blipFill>
        <p:spPr>
          <a:xfrm>
            <a:off x="6658373" y="1311087"/>
            <a:ext cx="2735009" cy="35759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3717" y="278893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75" y="655320"/>
            <a:ext cx="7396480" cy="554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3"/>
          <a:stretch/>
        </p:blipFill>
        <p:spPr>
          <a:xfrm>
            <a:off x="6301047" y="655320"/>
            <a:ext cx="6140328" cy="5547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03717" y="2788931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i="1" baseline="-25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00</a:t>
            </a:r>
            <a:endParaRPr lang="en-US" i="1" baseline="-25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4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058400" cy="672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2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75" y="655320"/>
            <a:ext cx="7396480" cy="554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8"/>
          <a:stretch/>
        </p:blipFill>
        <p:spPr>
          <a:xfrm>
            <a:off x="6251171" y="655320"/>
            <a:ext cx="6190204" cy="5547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9" t="29289" r="32610" b="4055"/>
          <a:stretch/>
        </p:blipFill>
        <p:spPr>
          <a:xfrm>
            <a:off x="6638471" y="1317171"/>
            <a:ext cx="2978978" cy="4071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95746" y="285771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8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75" y="655320"/>
            <a:ext cx="7396480" cy="554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/>
          <a:stretch/>
        </p:blipFill>
        <p:spPr>
          <a:xfrm>
            <a:off x="6234545" y="655320"/>
            <a:ext cx="6206830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375" y="655320"/>
            <a:ext cx="7396480" cy="5547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4"/>
          <a:stretch/>
        </p:blipFill>
        <p:spPr>
          <a:xfrm>
            <a:off x="6234545" y="655320"/>
            <a:ext cx="6206830" cy="5547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95746" y="2857714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i="1" baseline="-25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12</a:t>
            </a:r>
            <a:endParaRPr lang="en-US" i="1" baseline="-25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6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646875"/>
            <a:ext cx="10058400" cy="238760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Evaluation of CYGNSS winds retrieved using an Extended </a:t>
            </a:r>
            <a:r>
              <a:rPr lang="en-US" sz="4800" dirty="0" err="1"/>
              <a:t>Kalman</a:t>
            </a:r>
            <a:r>
              <a:rPr lang="en-US" sz="4800" dirty="0"/>
              <a:t> Filter (EKF) and direct assimilation of Delay-Doppler Maps (DDMs)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27100" y="3248336"/>
            <a:ext cx="9842500" cy="3835717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2100" dirty="0" smtClean="0">
                <a:ea typeface="Arial"/>
                <a:cs typeface="Arial"/>
                <a:sym typeface="Arial"/>
              </a:rPr>
              <a:t>Jim Garrison</a:t>
            </a:r>
            <a:r>
              <a:rPr lang="en-US" sz="2100" baseline="30000" dirty="0" smtClean="0">
                <a:ea typeface="Arial"/>
                <a:cs typeface="Arial"/>
                <a:sym typeface="Arial"/>
              </a:rPr>
              <a:t>1</a:t>
            </a:r>
            <a:r>
              <a:rPr lang="en-US" sz="2100" dirty="0">
                <a:ea typeface="Arial"/>
                <a:cs typeface="Arial"/>
                <a:sym typeface="Arial"/>
              </a:rPr>
              <a:t> </a:t>
            </a:r>
            <a:r>
              <a:rPr lang="en-US" sz="2100" dirty="0" smtClean="0">
                <a:ea typeface="Arial"/>
                <a:cs typeface="Arial"/>
                <a:sym typeface="Arial"/>
              </a:rPr>
              <a:t>– Principal Investigator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2100" dirty="0" smtClean="0">
                <a:ea typeface="Arial"/>
                <a:cs typeface="Arial"/>
                <a:sym typeface="Arial"/>
              </a:rPr>
              <a:t>Mark Leidner</a:t>
            </a:r>
            <a:r>
              <a:rPr lang="en-US" sz="2100" baseline="31999" dirty="0">
                <a:ea typeface="Arial"/>
                <a:cs typeface="Arial"/>
                <a:sym typeface="Arial"/>
              </a:rPr>
              <a:t>2</a:t>
            </a:r>
            <a:r>
              <a:rPr lang="en-US" sz="2100" dirty="0" smtClean="0">
                <a:ea typeface="Arial"/>
                <a:cs typeface="Arial"/>
                <a:sym typeface="Arial"/>
              </a:rPr>
              <a:t>, </a:t>
            </a:r>
            <a:r>
              <a:rPr lang="en-US" sz="2100" dirty="0" err="1" smtClean="0">
                <a:ea typeface="Arial"/>
                <a:cs typeface="Arial"/>
                <a:sym typeface="Arial"/>
              </a:rPr>
              <a:t>Bachir</a:t>
            </a:r>
            <a:r>
              <a:rPr lang="en-US" sz="2100" dirty="0" smtClean="0">
                <a:ea typeface="Arial"/>
                <a:cs typeface="Arial"/>
                <a:sym typeface="Arial"/>
              </a:rPr>
              <a:t> Annane</a:t>
            </a:r>
            <a:r>
              <a:rPr lang="en-US" sz="2100" baseline="31999" dirty="0" smtClean="0">
                <a:ea typeface="Arial"/>
                <a:cs typeface="Arial"/>
                <a:sym typeface="Arial"/>
              </a:rPr>
              <a:t>3</a:t>
            </a:r>
            <a:r>
              <a:rPr lang="en-US" sz="2100" dirty="0">
                <a:ea typeface="Arial"/>
                <a:cs typeface="Arial"/>
                <a:sym typeface="Arial"/>
              </a:rPr>
              <a:t>, </a:t>
            </a:r>
            <a:r>
              <a:rPr lang="en-US" sz="2100" dirty="0" err="1" smtClean="0">
                <a:ea typeface="Arial"/>
                <a:cs typeface="Arial"/>
                <a:sym typeface="Arial"/>
              </a:rPr>
              <a:t>Feixiong</a:t>
            </a:r>
            <a:r>
              <a:rPr lang="en-US" sz="2100" dirty="0" smtClean="0">
                <a:ea typeface="Arial"/>
                <a:cs typeface="Arial"/>
                <a:sym typeface="Arial"/>
              </a:rPr>
              <a:t> Huang</a:t>
            </a:r>
            <a:r>
              <a:rPr lang="en-US" sz="2100" baseline="30000" dirty="0">
                <a:ea typeface="Arial"/>
                <a:cs typeface="Arial"/>
                <a:sym typeface="Arial"/>
              </a:rPr>
              <a:t>1</a:t>
            </a:r>
            <a:r>
              <a:rPr lang="en-US" sz="2100" dirty="0" smtClean="0">
                <a:ea typeface="Arial"/>
                <a:cs typeface="Arial"/>
                <a:sym typeface="Arial"/>
              </a:rPr>
              <a:t>, </a:t>
            </a:r>
            <a:r>
              <a:rPr lang="en-US" sz="2100" dirty="0" err="1" smtClean="0">
                <a:ea typeface="Arial"/>
                <a:cs typeface="Arial"/>
                <a:sym typeface="Arial"/>
              </a:rPr>
              <a:t>Kaitie</a:t>
            </a:r>
            <a:r>
              <a:rPr lang="en-US" sz="2100" dirty="0" smtClean="0">
                <a:ea typeface="Arial"/>
                <a:cs typeface="Arial"/>
                <a:sym typeface="Arial"/>
              </a:rPr>
              <a:t> Schoenfeld</a:t>
            </a:r>
            <a:r>
              <a:rPr lang="en-US" sz="2100" baseline="30000" dirty="0">
                <a:ea typeface="Arial"/>
                <a:cs typeface="Arial"/>
                <a:sym typeface="Arial"/>
              </a:rPr>
              <a:t>1</a:t>
            </a:r>
            <a:r>
              <a:rPr lang="en-US" sz="2100" dirty="0" smtClean="0">
                <a:ea typeface="Arial"/>
                <a:cs typeface="Arial"/>
                <a:sym typeface="Arial"/>
              </a:rPr>
              <a:t> and </a:t>
            </a:r>
            <a:r>
              <a:rPr lang="en-US" sz="2100" dirty="0">
                <a:ea typeface="Arial"/>
                <a:cs typeface="Arial"/>
                <a:sym typeface="Arial"/>
              </a:rPr>
              <a:t>R. N. </a:t>
            </a:r>
            <a:r>
              <a:rPr lang="en-US" sz="2100" dirty="0" smtClean="0">
                <a:ea typeface="Arial"/>
                <a:cs typeface="Arial"/>
                <a:sym typeface="Arial"/>
              </a:rPr>
              <a:t>Hoffman</a:t>
            </a:r>
            <a:r>
              <a:rPr lang="en-US" sz="2100" baseline="30000" dirty="0" smtClean="0">
                <a:ea typeface="Arial"/>
                <a:cs typeface="Arial"/>
                <a:sym typeface="Arial"/>
              </a:rPr>
              <a:t>4</a:t>
            </a:r>
            <a:endParaRPr lang="en-US" sz="2100" dirty="0" smtClean="0">
              <a:ea typeface="Arial"/>
              <a:cs typeface="Arial"/>
              <a:sym typeface="Arial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endParaRPr lang="en-US" sz="2100" dirty="0" smtClean="0">
              <a:ea typeface="Arial"/>
              <a:cs typeface="Arial"/>
              <a:sym typeface="Arial"/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1600" baseline="30000" dirty="0" smtClean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1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Purdue University, West Lafayette, USA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1400" baseline="30000" dirty="0" smtClean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2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Atmospheric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and Environmental Research, Norman, OK,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USA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1400" baseline="30000" dirty="0" smtClean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3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Cooperative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Institute for Marine and Atmospheric Studies (CIMAS), Miami, FL,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US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r>
              <a:rPr lang="en-US" sz="1400" baseline="31999" dirty="0" smtClean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4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ea typeface="Arial"/>
                <a:cs typeface="Arial"/>
                <a:sym typeface="Arial"/>
              </a:rPr>
              <a:t>Univ. of Miami/CIMAS and NOAA/AOML/HRD, Miami, FL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1800">
                <a:solidFill>
                  <a:srgbClr val="000000"/>
                </a:solidFill>
              </a:defRPr>
            </a:pPr>
            <a:endParaRPr lang="en-US" sz="1400" dirty="0">
              <a:solidFill>
                <a:schemeClr val="tx2">
                  <a:lumMod val="75000"/>
                </a:schemeClr>
              </a:solidFill>
              <a:ea typeface="Arial"/>
              <a:cs typeface="Arial"/>
              <a:sym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GNSS+R Workshop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Ann Arbor, MI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May </a:t>
            </a:r>
            <a:r>
              <a:rPr lang="en-US" sz="2000" dirty="0" smtClean="0"/>
              <a:t>23-25, </a:t>
            </a:r>
            <a:r>
              <a:rPr lang="en-US" sz="2000" dirty="0"/>
              <a:t>2017</a:t>
            </a:r>
          </a:p>
          <a:p>
            <a:endParaRPr lang="en-US" sz="2000" dirty="0" smtClean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08" y="5486677"/>
            <a:ext cx="2463876" cy="111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490" y="5263231"/>
            <a:ext cx="1528875" cy="1385727"/>
          </a:xfrm>
          <a:prstGeom prst="rect">
            <a:avLst/>
          </a:prstGeom>
        </p:spPr>
      </p:pic>
      <p:pic>
        <p:nvPicPr>
          <p:cNvPr id="7" name="Picture 6" descr="A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466" y="5600552"/>
            <a:ext cx="2496922" cy="1048406"/>
          </a:xfrm>
          <a:prstGeom prst="rect">
            <a:avLst/>
          </a:prstGeom>
        </p:spPr>
      </p:pic>
      <p:pic>
        <p:nvPicPr>
          <p:cNvPr id="8" name="Picture 7" descr="ResearchLogoFinalCOLOR.pd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113" y="5488008"/>
            <a:ext cx="936171" cy="93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0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GNSS+R 2017 Conference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Day 1: Missions and Data assimilation, Calibration and Validation</a:t>
            </a:r>
          </a:p>
          <a:p>
            <a:r>
              <a:rPr lang="en-US" dirty="0" smtClean="0"/>
              <a:t>Day 2: Ocean Altimetry and Ocean </a:t>
            </a:r>
            <a:r>
              <a:rPr lang="en-US" dirty="0" err="1" smtClean="0"/>
              <a:t>Scatterometry</a:t>
            </a:r>
            <a:r>
              <a:rPr lang="en-US" dirty="0" smtClean="0"/>
              <a:t> </a:t>
            </a:r>
          </a:p>
          <a:p>
            <a:r>
              <a:rPr lang="en-US" dirty="0" smtClean="0"/>
              <a:t>Day 3: Land, Modeling and Theory, Cryosphere</a:t>
            </a:r>
          </a:p>
          <a:p>
            <a:r>
              <a:rPr lang="en-US" dirty="0" smtClean="0"/>
              <a:t>Talks of interest: Paul Chang, Chris (storm surge) </a:t>
            </a:r>
          </a:p>
          <a:p>
            <a:r>
              <a:rPr lang="en-US" dirty="0" smtClean="0"/>
              <a:t>Collaborators: </a:t>
            </a:r>
          </a:p>
          <a:p>
            <a:pPr lvl="1"/>
            <a:r>
              <a:rPr lang="en-US" dirty="0" smtClean="0"/>
              <a:t>Giuseppe </a:t>
            </a:r>
            <a:r>
              <a:rPr lang="en-US" dirty="0" err="1" smtClean="0"/>
              <a:t>Grieco</a:t>
            </a:r>
            <a:r>
              <a:rPr lang="en-US" dirty="0" smtClean="0"/>
              <a:t> (Netherlands) : The </a:t>
            </a:r>
            <a:r>
              <a:rPr lang="en-US" dirty="0"/>
              <a:t>group </a:t>
            </a:r>
            <a:r>
              <a:rPr lang="en-US" dirty="0" smtClean="0"/>
              <a:t>is </a:t>
            </a:r>
            <a:r>
              <a:rPr lang="en-US" dirty="0"/>
              <a:t>mainly involved in wind field remote sensing through active microwave sensors, mainly </a:t>
            </a:r>
            <a:r>
              <a:rPr lang="en-US" dirty="0" err="1" smtClean="0"/>
              <a:t>scatterometers</a:t>
            </a:r>
            <a:r>
              <a:rPr lang="en-US" dirty="0" smtClean="0"/>
              <a:t>. The </a:t>
            </a:r>
            <a:r>
              <a:rPr lang="en-US" dirty="0"/>
              <a:t>group tries to expand its competences in wind field retrieval from GNSS-R measurements. One of the topic </a:t>
            </a:r>
            <a:r>
              <a:rPr lang="en-US" dirty="0" smtClean="0"/>
              <a:t>will </a:t>
            </a:r>
            <a:r>
              <a:rPr lang="en-US" dirty="0"/>
              <a:t>be the impact of the assimilation of GNSS-R retrieved winds on NWP models. </a:t>
            </a:r>
            <a:r>
              <a:rPr lang="en-US" dirty="0" smtClean="0"/>
              <a:t>This </a:t>
            </a:r>
            <a:r>
              <a:rPr lang="en-US" dirty="0"/>
              <a:t>could be the overlapping interest and therefore the area of collaboration.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b="1" dirty="0"/>
              <a:t> </a:t>
            </a:r>
            <a:r>
              <a:rPr lang="en-US" dirty="0" smtClean="0"/>
              <a:t>Shu-</a:t>
            </a:r>
            <a:r>
              <a:rPr lang="en-US" dirty="0" err="1" smtClean="0"/>
              <a:t>Chih</a:t>
            </a:r>
            <a:r>
              <a:rPr lang="en-US" dirty="0" smtClean="0"/>
              <a:t> (Taiwan): configuration GSI and VAM</a:t>
            </a:r>
          </a:p>
        </p:txBody>
      </p:sp>
    </p:spTree>
    <p:extLst>
      <p:ext uri="{BB962C8B-B14F-4D97-AF65-F5344CB8AC3E}">
        <p14:creationId xmlns:p14="http://schemas.microsoft.com/office/powerpoint/2010/main" val="1476133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48975" cy="4351338"/>
          </a:xfrm>
        </p:spPr>
        <p:txBody>
          <a:bodyPr/>
          <a:lstStyle/>
          <a:p>
            <a:r>
              <a:rPr lang="en-US" dirty="0" smtClean="0"/>
              <a:t>Comparison of EKF / Level 2 winds just getting underway</a:t>
            </a:r>
          </a:p>
          <a:p>
            <a:pPr lvl="1"/>
            <a:r>
              <a:rPr lang="en-US" dirty="0" smtClean="0"/>
              <a:t>no results yet (L2 data released on 5/18)</a:t>
            </a:r>
          </a:p>
          <a:p>
            <a:r>
              <a:rPr lang="en-US" dirty="0" smtClean="0"/>
              <a:t>Preparatory work for direct assimilation of Level 1 DDMs </a:t>
            </a:r>
          </a:p>
          <a:p>
            <a:pPr lvl="1"/>
            <a:r>
              <a:rPr lang="en-US" dirty="0" smtClean="0"/>
              <a:t>Why assimilate DDMs?</a:t>
            </a:r>
          </a:p>
          <a:p>
            <a:pPr lvl="1"/>
            <a:r>
              <a:rPr lang="en-US" dirty="0" smtClean="0"/>
              <a:t>Progress toward a modular DDM forward model</a:t>
            </a:r>
          </a:p>
          <a:p>
            <a:pPr lvl="1"/>
            <a:r>
              <a:rPr lang="en-US" dirty="0" smtClean="0"/>
              <a:t>Example simulated DDMs from around Cyclone </a:t>
            </a:r>
            <a:r>
              <a:rPr lang="en-US" dirty="0" err="1" smtClean="0"/>
              <a:t>Enawo</a:t>
            </a:r>
            <a:endParaRPr lang="en-US" dirty="0" smtClean="0"/>
          </a:p>
          <a:p>
            <a:r>
              <a:rPr lang="en-US" dirty="0" smtClean="0"/>
              <a:t>Summary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15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816"/>
            <a:ext cx="3956304" cy="2889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3" t="16591" r="22111" b="15000"/>
          <a:stretch/>
        </p:blipFill>
        <p:spPr>
          <a:xfrm>
            <a:off x="4119587" y="2505618"/>
            <a:ext cx="3400489" cy="273670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4321" y="1804103"/>
            <a:ext cx="246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geometry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73954" y="1670745"/>
            <a:ext cx="3318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Hi-resolution DDM from raw </a:t>
            </a:r>
          </a:p>
          <a:p>
            <a:pPr algn="ctr"/>
            <a:r>
              <a:rPr lang="en-US" dirty="0" smtClean="0"/>
              <a:t>Intermediate Frequency (IF) data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978" y="2513090"/>
            <a:ext cx="4182745" cy="272923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67592" y="1622222"/>
            <a:ext cx="2887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Low-resolution with 3x5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ampling region for L2 winds</a:t>
            </a: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assimilate DDMs?</a:t>
            </a:r>
          </a:p>
        </p:txBody>
      </p:sp>
    </p:spTree>
    <p:extLst>
      <p:ext uri="{BB962C8B-B14F-4D97-AF65-F5344CB8AC3E}">
        <p14:creationId xmlns:p14="http://schemas.microsoft.com/office/powerpoint/2010/main" val="96582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851" y="1807683"/>
            <a:ext cx="8045005" cy="3535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435"/>
            <a:ext cx="3956304" cy="288950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4321" y="1804103"/>
            <a:ext cx="2466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Measurement geometry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086350" y="1528758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One sample (1 s)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039225" y="1532367"/>
            <a:ext cx="1997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Three samples (3 s)</a:t>
            </a:r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Why assimilate DDMs?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84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939" y="193221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Assimilate DDMs by use of Jacobian, </a:t>
            </a:r>
            <a:r>
              <a:rPr lang="en-US" sz="4000" b="1" dirty="0" smtClean="0">
                <a:latin typeface="Times" charset="0"/>
                <a:ea typeface="Times" charset="0"/>
                <a:cs typeface="Times" charset="0"/>
              </a:rPr>
              <a:t>H</a:t>
            </a:r>
            <a:endParaRPr lang="en-US" sz="4000" b="1" dirty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0006" y="3143170"/>
            <a:ext cx="5791650" cy="2862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 smtClean="0"/>
              <a:t>Data Assimilation:</a:t>
            </a:r>
          </a:p>
          <a:p>
            <a:r>
              <a:rPr lang="en-US" dirty="0" smtClean="0"/>
              <a:t>Given </a:t>
            </a:r>
          </a:p>
          <a:p>
            <a:endParaRPr lang="en-US" dirty="0" smtClean="0"/>
          </a:p>
          <a:p>
            <a:r>
              <a:rPr lang="en-US" dirty="0" smtClean="0"/>
              <a:t>-- an observed DDM, 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y</a:t>
            </a:r>
            <a:r>
              <a:rPr lang="en-US" dirty="0" smtClean="0"/>
              <a:t>,  </a:t>
            </a:r>
          </a:p>
          <a:p>
            <a:r>
              <a:rPr lang="en-US" dirty="0" smtClean="0"/>
              <a:t>-- a simulated DDM, </a:t>
            </a:r>
            <a:r>
              <a:rPr lang="en-US" i="1" dirty="0" err="1" smtClean="0">
                <a:latin typeface="Times" charset="0"/>
                <a:ea typeface="Times" charset="0"/>
                <a:cs typeface="Times" charset="0"/>
              </a:rPr>
              <a:t>Hx</a:t>
            </a:r>
            <a:r>
              <a:rPr lang="en-US" i="1" baseline="-25000" dirty="0" err="1" smtClean="0">
                <a:latin typeface="Times" charset="0"/>
                <a:ea typeface="Times" charset="0"/>
                <a:cs typeface="Times" charset="0"/>
              </a:rPr>
              <a:t>b</a:t>
            </a:r>
            <a:r>
              <a:rPr lang="en-US" dirty="0" smtClean="0"/>
              <a:t>,</a:t>
            </a:r>
          </a:p>
          <a:p>
            <a:r>
              <a:rPr lang="en-US" dirty="0" smtClean="0"/>
              <a:t>-- an analytical Jacobian of the forward model, </a:t>
            </a:r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H</a:t>
            </a:r>
            <a:r>
              <a:rPr lang="en-US" dirty="0" smtClean="0"/>
              <a:t>,</a:t>
            </a:r>
          </a:p>
          <a:p>
            <a:r>
              <a:rPr lang="en-US" dirty="0" smtClean="0"/>
              <a:t>-- an estimate of background error covariance, </a:t>
            </a:r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B</a:t>
            </a:r>
            <a:r>
              <a:rPr lang="en-US" dirty="0" smtClean="0"/>
              <a:t>, </a:t>
            </a:r>
          </a:p>
          <a:p>
            <a:r>
              <a:rPr lang="en-US" dirty="0" smtClean="0"/>
              <a:t>-- an estimate of observation error covariance, </a:t>
            </a:r>
            <a:r>
              <a:rPr lang="en-US" b="1" dirty="0" smtClean="0">
                <a:latin typeface="Times" charset="0"/>
                <a:ea typeface="Times" charset="0"/>
                <a:cs typeface="Times" charset="0"/>
              </a:rPr>
              <a:t>R</a:t>
            </a:r>
            <a:r>
              <a:rPr lang="en-US" dirty="0" smtClean="0"/>
              <a:t>,</a:t>
            </a:r>
          </a:p>
          <a:p>
            <a:endParaRPr lang="en-US" dirty="0" smtClean="0"/>
          </a:p>
          <a:p>
            <a:r>
              <a:rPr lang="en-US" dirty="0" smtClean="0"/>
              <a:t>the increment to the wind model (</a:t>
            </a:r>
            <a:r>
              <a:rPr lang="en-US" i="1" dirty="0" err="1" smtClean="0">
                <a:latin typeface="Times" charset="0"/>
                <a:ea typeface="Times" charset="0"/>
                <a:cs typeface="Times" charset="0"/>
              </a:rPr>
              <a:t>x</a:t>
            </a:r>
            <a:r>
              <a:rPr lang="en-US" i="1" baseline="-25000" dirty="0" err="1" smtClean="0">
                <a:latin typeface="Times" charset="0"/>
                <a:ea typeface="Times" charset="0"/>
                <a:cs typeface="Times" charset="0"/>
              </a:rPr>
              <a:t>a</a:t>
            </a:r>
            <a:r>
              <a:rPr lang="en-US" i="1" dirty="0" smtClean="0">
                <a:latin typeface="Times" charset="0"/>
                <a:ea typeface="Times" charset="0"/>
                <a:cs typeface="Times" charset="0"/>
              </a:rPr>
              <a:t>—</a:t>
            </a:r>
            <a:r>
              <a:rPr lang="en-US" i="1" dirty="0" err="1" smtClean="0">
                <a:latin typeface="Times" charset="0"/>
                <a:ea typeface="Times" charset="0"/>
                <a:cs typeface="Times" charset="0"/>
              </a:rPr>
              <a:t>x</a:t>
            </a:r>
            <a:r>
              <a:rPr lang="en-US" i="1" baseline="-25000" dirty="0" err="1" smtClean="0">
                <a:latin typeface="Times" charset="0"/>
                <a:ea typeface="Times" charset="0"/>
                <a:cs typeface="Times" charset="0"/>
              </a:rPr>
              <a:t>b</a:t>
            </a:r>
            <a:r>
              <a:rPr lang="en-US" dirty="0" smtClean="0"/>
              <a:t>) can be computed.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67" y="2087982"/>
            <a:ext cx="704215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7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601" y="248060"/>
            <a:ext cx="9280704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Validate the forward model with measured CYGNSS L1 data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2111011" y="3313214"/>
            <a:ext cx="1727063" cy="956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Gridded </a:t>
            </a:r>
          </a:p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90x90km </a:t>
            </a:r>
          </a:p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wind field</a:t>
            </a:r>
          </a:p>
        </p:txBody>
      </p:sp>
      <p:sp>
        <p:nvSpPr>
          <p:cNvPr id="13" name="Oval 12"/>
          <p:cNvSpPr/>
          <p:nvPr/>
        </p:nvSpPr>
        <p:spPr>
          <a:xfrm>
            <a:off x="4597453" y="3024137"/>
            <a:ext cx="1887568" cy="15343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Forward model</a:t>
            </a:r>
            <a:endParaRPr lang="en-US" sz="2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Straight Arrow Connector 11"/>
          <p:cNvCxnSpPr>
            <a:stCxn id="8" idx="3"/>
            <a:endCxn id="13" idx="2"/>
          </p:cNvCxnSpPr>
          <p:nvPr/>
        </p:nvCxnSpPr>
        <p:spPr>
          <a:xfrm>
            <a:off x="3838074" y="3791333"/>
            <a:ext cx="7593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618902" y="1591845"/>
            <a:ext cx="1388927" cy="8515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Antenna </a:t>
            </a:r>
          </a:p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pattern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541383" y="5032457"/>
            <a:ext cx="1543963" cy="8520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Tx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Rx</a:t>
            </a:r>
          </a:p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eometries</a:t>
            </a:r>
          </a:p>
        </p:txBody>
      </p:sp>
      <p:cxnSp>
        <p:nvCxnSpPr>
          <p:cNvPr id="43" name="Straight Arrow Connector 42"/>
          <p:cNvCxnSpPr>
            <a:stCxn id="40" idx="2"/>
            <a:endCxn id="13" idx="1"/>
          </p:cNvCxnSpPr>
          <p:nvPr/>
        </p:nvCxnSpPr>
        <p:spPr>
          <a:xfrm>
            <a:off x="4313366" y="2443418"/>
            <a:ext cx="560515" cy="805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1" idx="0"/>
            <a:endCxn id="13" idx="3"/>
          </p:cNvCxnSpPr>
          <p:nvPr/>
        </p:nvCxnSpPr>
        <p:spPr>
          <a:xfrm flipV="1">
            <a:off x="4313365" y="4333822"/>
            <a:ext cx="560516" cy="6986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170840" y="3313214"/>
            <a:ext cx="1369460" cy="956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HWRF</a:t>
            </a:r>
          </a:p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analysis</a:t>
            </a:r>
          </a:p>
        </p:txBody>
      </p:sp>
      <p:cxnSp>
        <p:nvCxnSpPr>
          <p:cNvPr id="54" name="Straight Arrow Connector 53"/>
          <p:cNvCxnSpPr>
            <a:stCxn id="52" idx="3"/>
            <a:endCxn id="8" idx="1"/>
          </p:cNvCxnSpPr>
          <p:nvPr/>
        </p:nvCxnSpPr>
        <p:spPr>
          <a:xfrm>
            <a:off x="1540300" y="3791333"/>
            <a:ext cx="57071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7244400" y="2770724"/>
            <a:ext cx="1574747" cy="956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simulated</a:t>
            </a:r>
          </a:p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17x11 DDM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257002" y="3967825"/>
            <a:ext cx="1562145" cy="956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Jacobian</a:t>
            </a:r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H matrix</a:t>
            </a:r>
          </a:p>
        </p:txBody>
      </p:sp>
      <p:cxnSp>
        <p:nvCxnSpPr>
          <p:cNvPr id="58" name="Straight Arrow Connector 57"/>
          <p:cNvCxnSpPr>
            <a:stCxn id="13" idx="6"/>
            <a:endCxn id="55" idx="1"/>
          </p:cNvCxnSpPr>
          <p:nvPr/>
        </p:nvCxnSpPr>
        <p:spPr>
          <a:xfrm flipV="1">
            <a:off x="6485021" y="3248843"/>
            <a:ext cx="759379" cy="542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3" idx="6"/>
            <a:endCxn id="56" idx="1"/>
          </p:cNvCxnSpPr>
          <p:nvPr/>
        </p:nvCxnSpPr>
        <p:spPr>
          <a:xfrm>
            <a:off x="6485021" y="3791333"/>
            <a:ext cx="771981" cy="654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9745579" y="2770723"/>
            <a:ext cx="1891667" cy="95623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CYGNSS L1a DDM</a:t>
            </a:r>
          </a:p>
        </p:txBody>
      </p:sp>
      <p:cxnSp>
        <p:nvCxnSpPr>
          <p:cNvPr id="65" name="Straight Arrow Connector 64"/>
          <p:cNvCxnSpPr>
            <a:stCxn id="55" idx="3"/>
            <a:endCxn id="63" idx="1"/>
          </p:cNvCxnSpPr>
          <p:nvPr/>
        </p:nvCxnSpPr>
        <p:spPr>
          <a:xfrm flipV="1">
            <a:off x="8819147" y="3248842"/>
            <a:ext cx="926432" cy="1"/>
          </a:xfrm>
          <a:prstGeom prst="straightConnector1">
            <a:avLst/>
          </a:prstGeom>
          <a:ln w="31750"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50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DB29-4931-0E49-8220-FBA04CC8E39F}" type="slidenum">
              <a:rPr lang="en-US" smtClean="0"/>
              <a:t>25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15636" y="985652"/>
            <a:ext cx="160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Cyclone </a:t>
            </a:r>
            <a:r>
              <a:rPr lang="en-US" dirty="0" err="1" smtClean="0"/>
              <a:t>Enawo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6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DB29-4931-0E49-8220-FBA04CC8E39F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3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05" y="952500"/>
            <a:ext cx="7087195" cy="53865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920405" y="2511702"/>
            <a:ext cx="666546" cy="947119"/>
            <a:chOff x="9210530" y="3933444"/>
            <a:chExt cx="1249091" cy="1774881"/>
          </a:xfrm>
        </p:grpSpPr>
        <p:sp>
          <p:nvSpPr>
            <p:cNvPr id="11" name="Diamond 10"/>
            <p:cNvSpPr/>
            <p:nvPr/>
          </p:nvSpPr>
          <p:spPr>
            <a:xfrm>
              <a:off x="9210530" y="5316049"/>
              <a:ext cx="279400" cy="279400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242280" y="4536682"/>
              <a:ext cx="215900" cy="215900"/>
            </a:xfrm>
            <a:prstGeom prst="rect">
              <a:avLst/>
            </a:prstGeom>
            <a:noFill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9240502" y="4103116"/>
              <a:ext cx="219456" cy="2194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iangle 13"/>
            <p:cNvSpPr/>
            <p:nvPr/>
          </p:nvSpPr>
          <p:spPr>
            <a:xfrm>
              <a:off x="9242280" y="4944581"/>
              <a:ext cx="215900" cy="186121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491735" y="3933444"/>
              <a:ext cx="967886" cy="1774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700"/>
                </a:lnSpc>
              </a:pPr>
              <a:r>
                <a:rPr lang="en-US" sz="1100" dirty="0">
                  <a:latin typeface="+mj-lt"/>
                </a:rPr>
                <a:t>c</a:t>
              </a:r>
              <a:r>
                <a:rPr lang="en-US" sz="1100" dirty="0" smtClean="0">
                  <a:latin typeface="+mj-lt"/>
                </a:rPr>
                <a:t>yg02</a:t>
              </a:r>
            </a:p>
            <a:p>
              <a:pPr>
                <a:lnSpc>
                  <a:spcPts val="1700"/>
                </a:lnSpc>
              </a:pPr>
              <a:r>
                <a:rPr lang="en-US" sz="1100" dirty="0" smtClean="0">
                  <a:latin typeface="+mj-lt"/>
                </a:rPr>
                <a:t>c</a:t>
              </a:r>
              <a:r>
                <a:rPr lang="en-US" sz="1100" dirty="0">
                  <a:latin typeface="+mj-lt"/>
                </a:rPr>
                <a:t>y</a:t>
              </a:r>
              <a:r>
                <a:rPr lang="en-US" sz="1100" dirty="0" smtClean="0">
                  <a:latin typeface="+mj-lt"/>
                </a:rPr>
                <a:t>g03</a:t>
              </a:r>
            </a:p>
            <a:p>
              <a:pPr>
                <a:lnSpc>
                  <a:spcPts val="1700"/>
                </a:lnSpc>
              </a:pPr>
              <a:r>
                <a:rPr lang="en-US" sz="1100" dirty="0">
                  <a:latin typeface="+mj-lt"/>
                </a:rPr>
                <a:t>c</a:t>
              </a:r>
              <a:r>
                <a:rPr lang="en-US" sz="1100" dirty="0" smtClean="0">
                  <a:latin typeface="+mj-lt"/>
                </a:rPr>
                <a:t>yg04</a:t>
              </a:r>
            </a:p>
            <a:p>
              <a:pPr>
                <a:lnSpc>
                  <a:spcPts val="1700"/>
                </a:lnSpc>
              </a:pPr>
              <a:r>
                <a:rPr lang="en-US" sz="1100" dirty="0" smtClean="0">
                  <a:latin typeface="+mj-lt"/>
                </a:rPr>
                <a:t>cyg05</a:t>
              </a:r>
              <a:endParaRPr lang="en-US" sz="11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85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015" y="-3082861"/>
            <a:ext cx="13665200" cy="136652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DB29-4931-0E49-8220-FBA04CC8E39F}" type="slidenum">
              <a:rPr lang="en-US" smtClean="0"/>
              <a:t>27</a:t>
            </a:fld>
            <a:endParaRPr lang="en-US"/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7295" y="-1169580"/>
            <a:ext cx="14192689" cy="107098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25322" y="4016690"/>
            <a:ext cx="21471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cyg02 – X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high wind speed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HWRF U10 ~ 40 m/s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0194" y="627815"/>
            <a:ext cx="2265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 – cyg05</a:t>
            </a:r>
          </a:p>
          <a:p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dirty="0" smtClean="0">
                <a:solidFill>
                  <a:srgbClr val="FF0000"/>
                </a:solidFill>
              </a:rPr>
              <a:t>oderate wind speed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HWRF U10 ~ 8 m/s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935768" y="2025010"/>
            <a:ext cx="1008135" cy="1711366"/>
            <a:chOff x="9210530" y="3933444"/>
            <a:chExt cx="1008135" cy="1711366"/>
          </a:xfrm>
        </p:grpSpPr>
        <p:sp>
          <p:nvSpPr>
            <p:cNvPr id="10" name="Diamond 9"/>
            <p:cNvSpPr/>
            <p:nvPr/>
          </p:nvSpPr>
          <p:spPr>
            <a:xfrm>
              <a:off x="9210530" y="5316049"/>
              <a:ext cx="279400" cy="279400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242280" y="4536682"/>
              <a:ext cx="215900" cy="215900"/>
            </a:xfrm>
            <a:prstGeom prst="rect">
              <a:avLst/>
            </a:prstGeom>
            <a:noFill/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9240502" y="4103116"/>
              <a:ext cx="219456" cy="21945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/>
            <p:cNvSpPr/>
            <p:nvPr/>
          </p:nvSpPr>
          <p:spPr>
            <a:xfrm>
              <a:off x="9242280" y="4944581"/>
              <a:ext cx="215900" cy="186121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491735" y="3933444"/>
              <a:ext cx="726930" cy="17113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>
                  <a:latin typeface="+mj-lt"/>
                </a:rPr>
                <a:t>c</a:t>
              </a:r>
              <a:r>
                <a:rPr lang="en-US" dirty="0" smtClean="0">
                  <a:latin typeface="+mj-lt"/>
                </a:rPr>
                <a:t>yg02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>
                  <a:latin typeface="+mj-lt"/>
                </a:rPr>
                <a:t>c</a:t>
              </a:r>
              <a:r>
                <a:rPr lang="en-US" dirty="0">
                  <a:latin typeface="+mj-lt"/>
                </a:rPr>
                <a:t>y</a:t>
              </a:r>
              <a:r>
                <a:rPr lang="en-US" dirty="0" smtClean="0">
                  <a:latin typeface="+mj-lt"/>
                </a:rPr>
                <a:t>g03</a:t>
              </a:r>
            </a:p>
            <a:p>
              <a:pPr>
                <a:lnSpc>
                  <a:spcPct val="150000"/>
                </a:lnSpc>
              </a:pPr>
              <a:r>
                <a:rPr lang="en-US" dirty="0">
                  <a:latin typeface="+mj-lt"/>
                </a:rPr>
                <a:t>c</a:t>
              </a:r>
              <a:r>
                <a:rPr lang="en-US" dirty="0" smtClean="0">
                  <a:latin typeface="+mj-lt"/>
                </a:rPr>
                <a:t>yg04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>
                  <a:latin typeface="+mj-lt"/>
                </a:rPr>
                <a:t>cyg05</a:t>
              </a:r>
              <a:endParaRPr lang="en-US" dirty="0">
                <a:latin typeface="+mj-lt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474934" y="836162"/>
            <a:ext cx="19772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 – cyg02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flat wind field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HWRF U10 ~ 9 m/s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10449" y="2322252"/>
            <a:ext cx="2946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high wind speed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HWRF U10 ~ 40 m/s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cyg04 – X</a:t>
            </a:r>
          </a:p>
        </p:txBody>
      </p:sp>
    </p:spTree>
    <p:extLst>
      <p:ext uri="{BB962C8B-B14F-4D97-AF65-F5344CB8AC3E}">
        <p14:creationId xmlns:p14="http://schemas.microsoft.com/office/powerpoint/2010/main" val="211627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358" y="2181893"/>
            <a:ext cx="10515600" cy="1325563"/>
          </a:xfrm>
        </p:spPr>
        <p:txBody>
          <a:bodyPr/>
          <a:lstStyle/>
          <a:p>
            <a:r>
              <a:rPr lang="en-US" dirty="0" smtClean="0"/>
              <a:t>High and moderate wind speed examples</a:t>
            </a:r>
            <a:br>
              <a:rPr lang="en-US" dirty="0" smtClean="0"/>
            </a:br>
            <a:r>
              <a:rPr lang="en-US" sz="3200" dirty="0" smtClean="0"/>
              <a:t>effect of CYGNSS antenna pattern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1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62" y="662776"/>
            <a:ext cx="8189122" cy="632795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DB29-4931-0E49-8220-FBA04CC8E39F}" type="slidenum">
              <a:rPr lang="en-US" smtClean="0"/>
              <a:t>29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9254067" y="1939159"/>
            <a:ext cx="1993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2.22 km resolution </a:t>
            </a:r>
          </a:p>
          <a:p>
            <a:r>
              <a:rPr lang="en-US" dirty="0" smtClean="0"/>
              <a:t>HWRF nested</a:t>
            </a:r>
          </a:p>
          <a:p>
            <a:r>
              <a:rPr lang="en-US" dirty="0"/>
              <a:t>d</a:t>
            </a:r>
            <a:r>
              <a:rPr lang="en-US" dirty="0" smtClean="0"/>
              <a:t>omain (d02)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42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CYGNSS Level 2 Wind Speeds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0" t="13262" r="18851" b="20565"/>
          <a:stretch/>
        </p:blipFill>
        <p:spPr>
          <a:xfrm rot="5400000">
            <a:off x="7371696" y="1185563"/>
            <a:ext cx="3904534" cy="5301575"/>
          </a:xfrm>
        </p:spPr>
      </p:pic>
      <p:sp>
        <p:nvSpPr>
          <p:cNvPr id="5" name="TextBox 4"/>
          <p:cNvSpPr txBox="1"/>
          <p:nvPr/>
        </p:nvSpPr>
        <p:spPr>
          <a:xfrm>
            <a:off x="622570" y="1605064"/>
            <a:ext cx="58171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Pre-released on JPL PO.DAAC Monday May 21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Paul and </a:t>
            </a:r>
            <a:r>
              <a:rPr lang="en-US" sz="2400" dirty="0" err="1" smtClean="0"/>
              <a:t>Zorana</a:t>
            </a:r>
            <a:r>
              <a:rPr lang="en-US" sz="2400" dirty="0" smtClean="0"/>
              <a:t> advise not using for science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Many relationships to account for in GMF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Wind speed, incidence angle, mean square slope, SNR (signal to noise ratio), PRN (pseudo-random noise), wind direction (really small), antenna azimuth, low wind speed wave state.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Wind speeds top out at 35 m/s until validation data is available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7434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DB29-4931-0E49-8220-FBA04CC8E39F}" type="slidenum">
              <a:rPr lang="en-US" smtClean="0"/>
              <a:t>30</a:t>
            </a:fld>
            <a:endParaRPr lang="en-US"/>
          </a:p>
        </p:txBody>
      </p:sp>
      <p:pic>
        <p:nvPicPr>
          <p:cNvPr id="11" name="Picture 10"/>
          <p:cNvPicPr>
            <a:picLocks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759" y="993058"/>
            <a:ext cx="7077115" cy="522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DB29-4931-0E49-8220-FBA04CC8E39F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462" y="662776"/>
            <a:ext cx="8189122" cy="6327957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/>
        </p:nvPicPr>
        <p:blipFill>
          <a:blip r:embed="rId3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59" y="993058"/>
            <a:ext cx="7077115" cy="52291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64572" y="3500868"/>
            <a:ext cx="133402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cyg02 –</a:t>
            </a:r>
            <a:r>
              <a:rPr lang="en-US" sz="1050" b="1" dirty="0" smtClean="0">
                <a:solidFill>
                  <a:schemeClr val="bg1"/>
                </a:solidFill>
              </a:rPr>
              <a:t> X</a:t>
            </a:r>
          </a:p>
          <a:p>
            <a:r>
              <a:rPr lang="en-US" sz="1050" b="1" dirty="0" smtClean="0">
                <a:solidFill>
                  <a:srgbClr val="FF0000"/>
                </a:solidFill>
              </a:rPr>
              <a:t>high wind speed</a:t>
            </a:r>
          </a:p>
          <a:p>
            <a:r>
              <a:rPr lang="en-US" sz="1050" b="1" dirty="0" smtClean="0">
                <a:solidFill>
                  <a:srgbClr val="FF0000"/>
                </a:solidFill>
              </a:rPr>
              <a:t>HWRF U10 ~ 40 m/s 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9598" y="1799178"/>
            <a:ext cx="1406154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X – cyg05</a:t>
            </a:r>
          </a:p>
          <a:p>
            <a:r>
              <a:rPr lang="en-US" sz="1050" b="1" dirty="0">
                <a:solidFill>
                  <a:srgbClr val="FF0000"/>
                </a:solidFill>
              </a:rPr>
              <a:t>m</a:t>
            </a:r>
            <a:r>
              <a:rPr lang="en-US" sz="1050" b="1" dirty="0" smtClean="0">
                <a:solidFill>
                  <a:srgbClr val="FF0000"/>
                </a:solidFill>
              </a:rPr>
              <a:t>oderate wind speed</a:t>
            </a:r>
          </a:p>
          <a:p>
            <a:r>
              <a:rPr lang="en-US" sz="1050" b="1" dirty="0" smtClean="0">
                <a:solidFill>
                  <a:srgbClr val="FF0000"/>
                </a:solidFill>
              </a:rPr>
              <a:t>HWRF U10 ~ 8 m/s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25581" y="2676555"/>
            <a:ext cx="13340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high wind speed</a:t>
            </a:r>
          </a:p>
          <a:p>
            <a:r>
              <a:rPr lang="en-US" sz="1050" b="1" dirty="0" smtClean="0">
                <a:solidFill>
                  <a:srgbClr val="FF0000"/>
                </a:solidFill>
              </a:rPr>
              <a:t>HWRF U10 ~ 40 m/s </a:t>
            </a:r>
          </a:p>
          <a:p>
            <a:r>
              <a:rPr lang="en-US" sz="1050" b="1" dirty="0" smtClean="0">
                <a:solidFill>
                  <a:srgbClr val="FF0000"/>
                </a:solidFill>
              </a:rPr>
              <a:t>cyg04 – </a:t>
            </a:r>
            <a:r>
              <a:rPr lang="en-US" sz="1050" b="1" dirty="0" smtClean="0">
                <a:solidFill>
                  <a:schemeClr val="bg1"/>
                </a:solidFill>
              </a:rPr>
              <a:t>X</a:t>
            </a:r>
          </a:p>
          <a:p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3371" y="1949229"/>
            <a:ext cx="1265090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</a:rPr>
              <a:t>X – cyg02</a:t>
            </a:r>
          </a:p>
          <a:p>
            <a:r>
              <a:rPr lang="en-US" sz="1050" b="1" dirty="0" smtClean="0">
                <a:solidFill>
                  <a:srgbClr val="FF0000"/>
                </a:solidFill>
              </a:rPr>
              <a:t>Flat wind field</a:t>
            </a:r>
          </a:p>
          <a:p>
            <a:r>
              <a:rPr lang="en-US" sz="1050" b="1" dirty="0" smtClean="0">
                <a:solidFill>
                  <a:srgbClr val="FF0000"/>
                </a:solidFill>
              </a:rPr>
              <a:t>HWRF U10 ~ 9 m/s </a:t>
            </a:r>
            <a:endParaRPr lang="en-US" sz="105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254067" y="1939159"/>
            <a:ext cx="19930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2.22 km resolution </a:t>
            </a:r>
          </a:p>
          <a:p>
            <a:r>
              <a:rPr lang="en-US" dirty="0" smtClean="0"/>
              <a:t>HWRF nested</a:t>
            </a:r>
          </a:p>
          <a:p>
            <a:r>
              <a:rPr lang="en-US" dirty="0"/>
              <a:t>d</a:t>
            </a:r>
            <a:r>
              <a:rPr lang="en-US" dirty="0" smtClean="0"/>
              <a:t>omain (d03)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40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9777"/>
            <a:ext cx="10515600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High wind speed (~40 m/s) example: </a:t>
            </a:r>
            <a:endParaRPr lang="en-US" dirty="0"/>
          </a:p>
          <a:p>
            <a:pPr marL="0"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4795-1DF4-074D-A6CA-DDE2372C0EFD}" type="slidenum">
              <a:rPr lang="en-US" smtClean="0"/>
              <a:t>32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35140" y="1806493"/>
            <a:ext cx="150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CYGNSS  DDM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24" y="2545086"/>
            <a:ext cx="3090015" cy="23175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00054" y="1691624"/>
            <a:ext cx="1851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Model:</a:t>
            </a:r>
          </a:p>
          <a:p>
            <a:r>
              <a:rPr lang="en-US" dirty="0"/>
              <a:t>Isotropic Antenna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39461" y="1691624"/>
            <a:ext cx="1820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Model:</a:t>
            </a:r>
          </a:p>
          <a:p>
            <a:r>
              <a:rPr lang="en-US" dirty="0"/>
              <a:t>updated Antenna</a:t>
            </a:r>
          </a:p>
        </p:txBody>
      </p:sp>
      <p:pic>
        <p:nvPicPr>
          <p:cNvPr id="7" name="Picture 6"/>
          <p:cNvPicPr>
            <a:picLocks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03" y="2545086"/>
            <a:ext cx="3090672" cy="2313432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841" y="2545086"/>
            <a:ext cx="3090672" cy="23134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80111" y="5398246"/>
            <a:ext cx="755072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Bias and differences in DDM pattern will effect Data Assimilation results.</a:t>
            </a:r>
          </a:p>
          <a:p>
            <a:r>
              <a:rPr lang="en-US" sz="1600" dirty="0" smtClean="0"/>
              <a:t>-- </a:t>
            </a:r>
            <a:r>
              <a:rPr lang="en-US" sz="1600" dirty="0" err="1"/>
              <a:t>v</a:t>
            </a:r>
            <a:r>
              <a:rPr lang="en-US" sz="1600" dirty="0" err="1" smtClean="0"/>
              <a:t>ariational</a:t>
            </a:r>
            <a:r>
              <a:rPr lang="en-US" sz="1600" dirty="0" smtClean="0"/>
              <a:t> data assimilation requires mean unbiased (observation – model) statistics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7245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54058"/>
            <a:ext cx="10515600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Moderate wind speed (~8 m/s) example: </a:t>
            </a:r>
            <a:endParaRPr lang="en-US" dirty="0"/>
          </a:p>
          <a:p>
            <a:pPr marL="0"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4795-1DF4-074D-A6CA-DDE2372C0EFD}" type="slidenum">
              <a:rPr lang="en-US" smtClean="0"/>
              <a:t>33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35140" y="1806493"/>
            <a:ext cx="150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CYGNSS  DDM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0054" y="1691624"/>
            <a:ext cx="1851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Model:</a:t>
            </a:r>
          </a:p>
          <a:p>
            <a:r>
              <a:rPr lang="en-US" dirty="0"/>
              <a:t>Isotropic Antenna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39461" y="1691624"/>
            <a:ext cx="1820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Model:</a:t>
            </a:r>
          </a:p>
          <a:p>
            <a:r>
              <a:rPr lang="en-US" dirty="0"/>
              <a:t>updated Antenna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628" y="2544531"/>
            <a:ext cx="3081528" cy="2311146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828" y="2543610"/>
            <a:ext cx="3090672" cy="2313432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409" y="2543610"/>
            <a:ext cx="3090672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5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547" y="2434557"/>
            <a:ext cx="10515600" cy="1325563"/>
          </a:xfrm>
        </p:spPr>
        <p:txBody>
          <a:bodyPr/>
          <a:lstStyle/>
          <a:p>
            <a:r>
              <a:rPr lang="en-US" dirty="0" smtClean="0"/>
              <a:t>Low wind speed example</a:t>
            </a:r>
            <a:br>
              <a:rPr lang="en-US" dirty="0" smtClean="0"/>
            </a:br>
            <a:r>
              <a:rPr lang="en-US" sz="3200" dirty="0" smtClean="0"/>
              <a:t>effect of CYGNSS antenna pattern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49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DB29-4931-0E49-8220-FBA04CC8E39F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65370" y="1799303"/>
            <a:ext cx="596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cyg05 –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800" b="1" dirty="0" smtClean="0">
                <a:solidFill>
                  <a:srgbClr val="FF0000"/>
                </a:solidFill>
              </a:rPr>
              <a:t>X</a:t>
            </a:r>
            <a:endParaRPr lang="en-US" sz="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90931" y="1468443"/>
            <a:ext cx="2453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HWRF 13.88 km </a:t>
            </a:r>
          </a:p>
          <a:p>
            <a:r>
              <a:rPr lang="en-US" dirty="0"/>
              <a:t>r</a:t>
            </a:r>
            <a:r>
              <a:rPr lang="en-US" dirty="0" smtClean="0"/>
              <a:t>esolution domain (d02)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84053" y="2223160"/>
            <a:ext cx="596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cyg05 –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800" b="1" dirty="0" smtClean="0">
                <a:solidFill>
                  <a:srgbClr val="FF0000"/>
                </a:solidFill>
              </a:rPr>
              <a:t>X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0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DB29-4931-0E49-8220-FBA04CC8E39F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65370" y="1799303"/>
            <a:ext cx="596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cyg05 –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800" b="1" dirty="0" smtClean="0">
                <a:solidFill>
                  <a:srgbClr val="FF0000"/>
                </a:solidFill>
              </a:rPr>
              <a:t>X</a:t>
            </a:r>
            <a:endParaRPr lang="en-US" sz="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t="7279" r="29088" b="5131"/>
          <a:stretch/>
        </p:blipFill>
        <p:spPr>
          <a:xfrm>
            <a:off x="4120585" y="1192191"/>
            <a:ext cx="3776148" cy="44980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84053" y="2223160"/>
            <a:ext cx="596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cyg05 –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800" b="1" dirty="0" smtClean="0">
                <a:solidFill>
                  <a:srgbClr val="FF0000"/>
                </a:solidFill>
              </a:rPr>
              <a:t>X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6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DB29-4931-0E49-8220-FBA04CC8E39F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65370" y="1799303"/>
            <a:ext cx="596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cyg05 –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800" b="1" dirty="0" smtClean="0">
                <a:solidFill>
                  <a:srgbClr val="FF0000"/>
                </a:solidFill>
              </a:rPr>
              <a:t>X</a:t>
            </a:r>
            <a:endParaRPr lang="en-US" sz="8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0"/>
            <a:ext cx="8875059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71667" y="1423911"/>
            <a:ext cx="17379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HWRF 13.88 km </a:t>
            </a:r>
          </a:p>
          <a:p>
            <a:r>
              <a:rPr lang="en-US" dirty="0" smtClean="0"/>
              <a:t>resolution</a:t>
            </a:r>
          </a:p>
          <a:p>
            <a:r>
              <a:rPr lang="en-US" dirty="0"/>
              <a:t>d</a:t>
            </a:r>
            <a:r>
              <a:rPr lang="en-US" dirty="0" smtClean="0"/>
              <a:t>omain (d02)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t="7279" r="29088" b="5131"/>
          <a:stretch/>
        </p:blipFill>
        <p:spPr>
          <a:xfrm>
            <a:off x="4120585" y="1192191"/>
            <a:ext cx="3776148" cy="44980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84053" y="2223160"/>
            <a:ext cx="596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cyg05 –</a:t>
            </a:r>
            <a:r>
              <a:rPr lang="en-US" sz="1050" b="1" dirty="0" smtClean="0">
                <a:solidFill>
                  <a:srgbClr val="FF0000"/>
                </a:solidFill>
              </a:rPr>
              <a:t> </a:t>
            </a:r>
            <a:r>
              <a:rPr lang="en-US" sz="800" b="1" dirty="0" smtClean="0">
                <a:solidFill>
                  <a:srgbClr val="FF0000"/>
                </a:solidFill>
              </a:rPr>
              <a:t>X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05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5DB29-4931-0E49-8220-FBA04CC8E39F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83332" y="-5031576"/>
            <a:ext cx="28738286" cy="22206857"/>
          </a:xfrm>
          <a:prstGeom prst="rect">
            <a:avLst/>
          </a:prstGeom>
        </p:spPr>
      </p:pic>
      <p:pic>
        <p:nvPicPr>
          <p:cNvPr id="7" name="Picture 6"/>
          <p:cNvPicPr>
            <a:picLocks/>
          </p:cNvPicPr>
          <p:nvPr/>
        </p:nvPicPr>
        <p:blipFill rotWithShape="1"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t="7279" r="29088" b="5131"/>
          <a:stretch/>
        </p:blipFill>
        <p:spPr>
          <a:xfrm>
            <a:off x="-812767" y="-1207514"/>
            <a:ext cx="12227527" cy="145650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77934" y="2428251"/>
            <a:ext cx="20584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cyg05 – X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near-calm wind speed</a:t>
            </a:r>
          </a:p>
          <a:p>
            <a:r>
              <a:rPr lang="en-US" sz="1600" b="1" dirty="0" smtClean="0">
                <a:solidFill>
                  <a:srgbClr val="FF0000"/>
                </a:solidFill>
              </a:rPr>
              <a:t>HWRF U10 &lt; 2 m/s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5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68356"/>
            <a:ext cx="10515600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Near-Calm wind (&lt; 2 m/s) example: </a:t>
            </a:r>
            <a:endParaRPr lang="en-US" dirty="0"/>
          </a:p>
          <a:p>
            <a:pPr marL="0"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4795-1DF4-074D-A6CA-DDE2372C0EFD}" type="slidenum">
              <a:rPr lang="en-US" smtClean="0"/>
              <a:t>39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35140" y="1806493"/>
            <a:ext cx="150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CYGNSS  DDM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80" y="2537620"/>
            <a:ext cx="3081528" cy="23111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00054" y="1691624"/>
            <a:ext cx="1851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Model:</a:t>
            </a:r>
          </a:p>
          <a:p>
            <a:r>
              <a:rPr lang="en-US" dirty="0"/>
              <a:t>Isotropic Antenna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39461" y="1691624"/>
            <a:ext cx="1820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Model:</a:t>
            </a:r>
          </a:p>
          <a:p>
            <a:r>
              <a:rPr lang="en-US" dirty="0"/>
              <a:t>updated Antenna</a:t>
            </a:r>
          </a:p>
        </p:txBody>
      </p:sp>
      <p:pic>
        <p:nvPicPr>
          <p:cNvPr id="16" name="Content Placeholder 4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60" y="2541271"/>
            <a:ext cx="3090672" cy="2313432"/>
          </a:xfrm>
          <a:prstGeom prst="rect">
            <a:avLst/>
          </a:prstGeom>
        </p:spPr>
      </p:pic>
      <p:pic>
        <p:nvPicPr>
          <p:cNvPr id="17" name="Picture 16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445" y="2541271"/>
            <a:ext cx="3090672" cy="231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Future missions:</a:t>
            </a:r>
          </a:p>
          <a:p>
            <a:pPr lvl="1"/>
            <a:r>
              <a:rPr lang="en-US" dirty="0" smtClean="0"/>
              <a:t>GEROS-ISS launching late 2021</a:t>
            </a:r>
          </a:p>
          <a:p>
            <a:pPr lvl="1"/>
            <a:r>
              <a:rPr lang="en-US" dirty="0" smtClean="0"/>
              <a:t>FORMOSAT 7/ COSMIC 2 (Taiwan)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31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421" y="2374399"/>
            <a:ext cx="10515600" cy="1325563"/>
          </a:xfrm>
        </p:spPr>
        <p:txBody>
          <a:bodyPr/>
          <a:lstStyle/>
          <a:p>
            <a:r>
              <a:rPr lang="en-US" dirty="0" smtClean="0"/>
              <a:t>Flat wind field (near uniform) example</a:t>
            </a:r>
            <a:br>
              <a:rPr lang="en-US" dirty="0" smtClean="0"/>
            </a:br>
            <a:r>
              <a:rPr lang="en-US" sz="3200" dirty="0" smtClean="0"/>
              <a:t>asymmetric CYGNSS DDMs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1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2644"/>
            <a:ext cx="10515600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dirty="0"/>
              <a:t>F</a:t>
            </a:r>
            <a:r>
              <a:rPr lang="en-US" dirty="0" smtClean="0"/>
              <a:t>lat wind field </a:t>
            </a:r>
            <a:r>
              <a:rPr lang="en-US" dirty="0"/>
              <a:t>(~9 </a:t>
            </a:r>
            <a:r>
              <a:rPr lang="en-US" dirty="0" smtClean="0"/>
              <a:t>m/s) asymmetric example: </a:t>
            </a:r>
            <a:endParaRPr lang="en-US" dirty="0"/>
          </a:p>
          <a:p>
            <a:pPr marL="0"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B4795-1DF4-074D-A6CA-DDE2372C0EFD}" type="slidenum">
              <a:rPr lang="en-US" smtClean="0"/>
              <a:t>41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35140" y="1806493"/>
            <a:ext cx="150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CYGNSS  DDM</a:t>
            </a:r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25" y="2534551"/>
            <a:ext cx="3090672" cy="2313432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077" y="2537172"/>
            <a:ext cx="3090672" cy="2313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75" y="2536252"/>
            <a:ext cx="3081528" cy="23111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00054" y="1691624"/>
            <a:ext cx="1851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Model:</a:t>
            </a:r>
          </a:p>
          <a:p>
            <a:r>
              <a:rPr lang="en-US" dirty="0"/>
              <a:t>Isotropic Antenna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39461" y="1691624"/>
            <a:ext cx="1820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Model:</a:t>
            </a:r>
          </a:p>
          <a:p>
            <a:r>
              <a:rPr lang="en-US" dirty="0"/>
              <a:t>updated Antenna</a:t>
            </a:r>
          </a:p>
        </p:txBody>
      </p:sp>
    </p:spTree>
    <p:extLst>
      <p:ext uri="{BB962C8B-B14F-4D97-AF65-F5344CB8AC3E}">
        <p14:creationId xmlns:p14="http://schemas.microsoft.com/office/powerpoint/2010/main" val="29515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2574"/>
            <a:ext cx="10515600" cy="1325563"/>
          </a:xfrm>
        </p:spPr>
        <p:txBody>
          <a:bodyPr/>
          <a:lstStyle/>
          <a:p>
            <a:pPr>
              <a:tabLst>
                <a:tab pos="5870575" algn="l"/>
              </a:tabLst>
            </a:pPr>
            <a:r>
              <a:rPr lang="en-US" dirty="0"/>
              <a:t>Potential sources of differences between observed and simulated DDMs: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69432"/>
            <a:ext cx="10952748" cy="4617402"/>
          </a:xfrm>
        </p:spPr>
        <p:txBody>
          <a:bodyPr>
            <a:noAutofit/>
          </a:bodyPr>
          <a:lstStyle/>
          <a:p>
            <a:r>
              <a:rPr lang="en-US" dirty="0"/>
              <a:t>transmitter power / </a:t>
            </a:r>
            <a:r>
              <a:rPr lang="en-US" dirty="0" smtClean="0"/>
              <a:t>gain </a:t>
            </a:r>
            <a:r>
              <a:rPr lang="en-US" dirty="0"/>
              <a:t>/ </a:t>
            </a:r>
            <a:r>
              <a:rPr lang="en-US" dirty="0" err="1"/>
              <a:t>eirp</a:t>
            </a:r>
            <a:r>
              <a:rPr lang="en-US" dirty="0"/>
              <a:t> are </a:t>
            </a:r>
            <a:r>
              <a:rPr lang="en-US" dirty="0" smtClean="0"/>
              <a:t>not precise</a:t>
            </a:r>
          </a:p>
          <a:p>
            <a:r>
              <a:rPr lang="en-US" dirty="0" smtClean="0"/>
              <a:t>Receiver antenna </a:t>
            </a:r>
            <a:r>
              <a:rPr lang="en-US" dirty="0"/>
              <a:t>pattern is not </a:t>
            </a:r>
            <a:r>
              <a:rPr lang="en-US" dirty="0" smtClean="0"/>
              <a:t>accurate</a:t>
            </a:r>
          </a:p>
          <a:p>
            <a:r>
              <a:rPr lang="en-US" dirty="0"/>
              <a:t>HWRF differs from the real </a:t>
            </a:r>
            <a:r>
              <a:rPr lang="en-US" dirty="0" smtClean="0"/>
              <a:t>wind</a:t>
            </a:r>
          </a:p>
          <a:p>
            <a:r>
              <a:rPr lang="en-US" dirty="0"/>
              <a:t>forward model contains </a:t>
            </a:r>
            <a:r>
              <a:rPr lang="en-US" dirty="0" smtClean="0"/>
              <a:t>errors (empirical model between MSS and wind)</a:t>
            </a:r>
          </a:p>
          <a:p>
            <a:r>
              <a:rPr lang="en-US" dirty="0" smtClean="0"/>
              <a:t>The observed DDM is under refinement</a:t>
            </a:r>
          </a:p>
        </p:txBody>
      </p:sp>
    </p:spTree>
    <p:extLst>
      <p:ext uri="{BB962C8B-B14F-4D97-AF65-F5344CB8AC3E}">
        <p14:creationId xmlns:p14="http://schemas.microsoft.com/office/powerpoint/2010/main" val="53432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2574"/>
            <a:ext cx="10515600" cy="1325563"/>
          </a:xfrm>
        </p:spPr>
        <p:txBody>
          <a:bodyPr/>
          <a:lstStyle/>
          <a:p>
            <a:pPr>
              <a:tabLst>
                <a:tab pos="5870575" algn="l"/>
              </a:tabLst>
            </a:pPr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54459"/>
            <a:ext cx="10963275" cy="5032375"/>
          </a:xfrm>
        </p:spPr>
        <p:txBody>
          <a:bodyPr>
            <a:noAutofit/>
          </a:bodyPr>
          <a:lstStyle/>
          <a:p>
            <a:r>
              <a:rPr lang="en-US" dirty="0" smtClean="0"/>
              <a:t>Exercising a path to generate simulated DDMs from NWP wind fields</a:t>
            </a:r>
          </a:p>
          <a:p>
            <a:pPr lvl="1">
              <a:buFont typeface=".HelveticaNeueDeskInterface-Regular" charset="-120"/>
              <a:buChar char="—"/>
            </a:pPr>
            <a:r>
              <a:rPr lang="en-US" dirty="0" smtClean="0"/>
              <a:t>An important step toward data assimilation </a:t>
            </a:r>
          </a:p>
          <a:p>
            <a:r>
              <a:rPr lang="en-US" dirty="0" smtClean="0"/>
              <a:t>Qualifying the forward model results</a:t>
            </a:r>
          </a:p>
          <a:p>
            <a:pPr lvl="1">
              <a:buFont typeface=".HelveticaNeueDeskInterface-Regular" charset="-120"/>
              <a:buChar char="—"/>
            </a:pPr>
            <a:r>
              <a:rPr lang="en-US" dirty="0" smtClean="0"/>
              <a:t>Resolve L/R difference between observed and simulated DDMs</a:t>
            </a:r>
          </a:p>
          <a:p>
            <a:pPr lvl="1">
              <a:buFont typeface=".HelveticaNeueDeskInterface-Regular" charset="-120"/>
              <a:buChar char="—"/>
            </a:pPr>
            <a:r>
              <a:rPr lang="en-US" dirty="0" smtClean="0"/>
              <a:t>Examine a larger population</a:t>
            </a:r>
          </a:p>
          <a:p>
            <a:r>
              <a:rPr lang="en-US" dirty="0" smtClean="0"/>
              <a:t>Develop a software path forward for modularizing</a:t>
            </a:r>
          </a:p>
          <a:p>
            <a:r>
              <a:rPr lang="en-US" dirty="0" smtClean="0"/>
              <a:t>Deploy forward model inside a 2-dimensional </a:t>
            </a:r>
            <a:r>
              <a:rPr lang="en-US" dirty="0" err="1" smtClean="0"/>
              <a:t>variational</a:t>
            </a:r>
            <a:r>
              <a:rPr lang="en-US" dirty="0" smtClean="0"/>
              <a:t> vector wind field model.</a:t>
            </a:r>
          </a:p>
          <a:p>
            <a:pPr lvl="1"/>
            <a:r>
              <a:rPr lang="en-US" dirty="0" smtClean="0"/>
              <a:t>Compare to results assimilating L2 CYGNSS winds</a:t>
            </a:r>
          </a:p>
        </p:txBody>
      </p:sp>
    </p:spTree>
    <p:extLst>
      <p:ext uri="{BB962C8B-B14F-4D97-AF65-F5344CB8AC3E}">
        <p14:creationId xmlns:p14="http://schemas.microsoft.com/office/powerpoint/2010/main" val="18115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Ella CYGNSS L2 winds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291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95" y="653796"/>
            <a:ext cx="7400544" cy="55504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/>
          <a:stretch/>
        </p:blipFill>
        <p:spPr>
          <a:xfrm>
            <a:off x="6299195" y="655320"/>
            <a:ext cx="6146800" cy="5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6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10058400" cy="646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6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95" y="653796"/>
            <a:ext cx="7400544" cy="55504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/>
          <a:stretch/>
        </p:blipFill>
        <p:spPr>
          <a:xfrm>
            <a:off x="6299195" y="655320"/>
            <a:ext cx="6146800" cy="5547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alphaModFix am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6" t="9256" r="30716"/>
          <a:stretch/>
        </p:blipFill>
        <p:spPr>
          <a:xfrm>
            <a:off x="6644170" y="1280160"/>
            <a:ext cx="3763479" cy="43955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00451" y="300103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58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995" y="655320"/>
            <a:ext cx="7396480" cy="5547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5"/>
          <a:stretch/>
        </p:blipFill>
        <p:spPr>
          <a:xfrm>
            <a:off x="6299195" y="655320"/>
            <a:ext cx="6146800" cy="5547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000451" y="3001031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X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8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962</Words>
  <Application>Microsoft Macintosh PowerPoint</Application>
  <PresentationFormat>Widescreen</PresentationFormat>
  <Paragraphs>208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.HelveticaNeueDeskInterface-Regular</vt:lpstr>
      <vt:lpstr>Calibri</vt:lpstr>
      <vt:lpstr>Calibri Light</vt:lpstr>
      <vt:lpstr>Times</vt:lpstr>
      <vt:lpstr>Times New Roman</vt:lpstr>
      <vt:lpstr>Arial</vt:lpstr>
      <vt:lpstr>Office Theme</vt:lpstr>
      <vt:lpstr> Introduction to  Global Navigation Satellite Systems reflectometry (GNSS+R ) </vt:lpstr>
      <vt:lpstr>GNSS+R 2017 Conference</vt:lpstr>
      <vt:lpstr>CYGNSS Level 2 Wind Speeds</vt:lpstr>
      <vt:lpstr>PowerPoint Presentation</vt:lpstr>
      <vt:lpstr>Ella CYGNSS L2 winds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 of CYGNSS winds retrieved using an Extended Kalman Filter (EKF) and direct assimilation of Delay-Doppler Maps (DDMs)</vt:lpstr>
      <vt:lpstr>Overview</vt:lpstr>
      <vt:lpstr>PowerPoint Presentation</vt:lpstr>
      <vt:lpstr>PowerPoint Presentation</vt:lpstr>
      <vt:lpstr>Assimilate DDMs by use of Jacobian, H</vt:lpstr>
      <vt:lpstr>Validate the forward model with measured CYGNSS L1 data</vt:lpstr>
      <vt:lpstr>PowerPoint Presentation</vt:lpstr>
      <vt:lpstr>PowerPoint Presentation</vt:lpstr>
      <vt:lpstr>PowerPoint Presentation</vt:lpstr>
      <vt:lpstr>High and moderate wind speed examples effect of CYGNSS antenna pattern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Low wind speed example effect of CYGNSS antenna pattern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Flat wind field (near uniform) example asymmetric CYGNSS DDMs</vt:lpstr>
      <vt:lpstr>PowerPoint Presentation</vt:lpstr>
      <vt:lpstr>Potential sources of differences between observed and simulated DDMs:</vt:lpstr>
      <vt:lpstr>Summary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 Mark Leidner</dc:creator>
  <cp:lastModifiedBy>S Mark Leidner</cp:lastModifiedBy>
  <cp:revision>33</cp:revision>
  <dcterms:created xsi:type="dcterms:W3CDTF">2017-05-26T17:12:07Z</dcterms:created>
  <dcterms:modified xsi:type="dcterms:W3CDTF">2017-05-30T18:17:04Z</dcterms:modified>
</cp:coreProperties>
</file>