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300" r:id="rId3"/>
    <p:sldId id="257" r:id="rId4"/>
    <p:sldId id="258" r:id="rId5"/>
    <p:sldId id="265" r:id="rId6"/>
    <p:sldId id="266" r:id="rId7"/>
    <p:sldId id="320" r:id="rId8"/>
    <p:sldId id="267" r:id="rId9"/>
    <p:sldId id="299" r:id="rId10"/>
    <p:sldId id="294" r:id="rId11"/>
    <p:sldId id="307" r:id="rId12"/>
    <p:sldId id="306" r:id="rId13"/>
    <p:sldId id="314" r:id="rId14"/>
    <p:sldId id="315" r:id="rId15"/>
    <p:sldId id="316" r:id="rId16"/>
    <p:sldId id="292" r:id="rId17"/>
    <p:sldId id="311" r:id="rId18"/>
    <p:sldId id="308" r:id="rId19"/>
    <p:sldId id="312" r:id="rId20"/>
    <p:sldId id="317" r:id="rId21"/>
    <p:sldId id="310" r:id="rId22"/>
    <p:sldId id="276" r:id="rId23"/>
    <p:sldId id="277" r:id="rId24"/>
    <p:sldId id="278" r:id="rId25"/>
    <p:sldId id="319" r:id="rId26"/>
    <p:sldId id="318" r:id="rId27"/>
  </p:sldIdLst>
  <p:sldSz cx="13004800" cy="9753600"/>
  <p:notesSz cx="6858000" cy="9144000"/>
  <p:defaultTextStyle>
    <a:lvl1pPr algn="ctr" defTabSz="584200">
      <a:defRPr sz="4200">
        <a:solidFill>
          <a:srgbClr val="6F6A5A"/>
        </a:solidFill>
        <a:latin typeface="Copperplate"/>
        <a:ea typeface="Copperplate"/>
        <a:cs typeface="Copperplate"/>
        <a:sym typeface="Copperplate"/>
      </a:defRPr>
    </a:lvl1pPr>
    <a:lvl2pPr algn="ctr" defTabSz="584200">
      <a:defRPr sz="4200">
        <a:solidFill>
          <a:srgbClr val="6F6A5A"/>
        </a:solidFill>
        <a:latin typeface="Copperplate"/>
        <a:ea typeface="Copperplate"/>
        <a:cs typeface="Copperplate"/>
        <a:sym typeface="Copperplate"/>
      </a:defRPr>
    </a:lvl2pPr>
    <a:lvl3pPr algn="ctr" defTabSz="584200">
      <a:defRPr sz="4200">
        <a:solidFill>
          <a:srgbClr val="6F6A5A"/>
        </a:solidFill>
        <a:latin typeface="Copperplate"/>
        <a:ea typeface="Copperplate"/>
        <a:cs typeface="Copperplate"/>
        <a:sym typeface="Copperplate"/>
      </a:defRPr>
    </a:lvl3pPr>
    <a:lvl4pPr algn="ctr" defTabSz="584200">
      <a:defRPr sz="4200">
        <a:solidFill>
          <a:srgbClr val="6F6A5A"/>
        </a:solidFill>
        <a:latin typeface="Copperplate"/>
        <a:ea typeface="Copperplate"/>
        <a:cs typeface="Copperplate"/>
        <a:sym typeface="Copperplate"/>
      </a:defRPr>
    </a:lvl4pPr>
    <a:lvl5pPr algn="ctr" defTabSz="584200">
      <a:defRPr sz="4200">
        <a:solidFill>
          <a:srgbClr val="6F6A5A"/>
        </a:solidFill>
        <a:latin typeface="Copperplate"/>
        <a:ea typeface="Copperplate"/>
        <a:cs typeface="Copperplate"/>
        <a:sym typeface="Copperplate"/>
      </a:defRPr>
    </a:lvl5pPr>
    <a:lvl6pPr algn="ctr" defTabSz="584200">
      <a:defRPr sz="4200">
        <a:solidFill>
          <a:srgbClr val="6F6A5A"/>
        </a:solidFill>
        <a:latin typeface="Copperplate"/>
        <a:ea typeface="Copperplate"/>
        <a:cs typeface="Copperplate"/>
        <a:sym typeface="Copperplate"/>
      </a:defRPr>
    </a:lvl6pPr>
    <a:lvl7pPr algn="ctr" defTabSz="584200">
      <a:defRPr sz="4200">
        <a:solidFill>
          <a:srgbClr val="6F6A5A"/>
        </a:solidFill>
        <a:latin typeface="Copperplate"/>
        <a:ea typeface="Copperplate"/>
        <a:cs typeface="Copperplate"/>
        <a:sym typeface="Copperplate"/>
      </a:defRPr>
    </a:lvl7pPr>
    <a:lvl8pPr algn="ctr" defTabSz="584200">
      <a:defRPr sz="4200">
        <a:solidFill>
          <a:srgbClr val="6F6A5A"/>
        </a:solidFill>
        <a:latin typeface="Copperplate"/>
        <a:ea typeface="Copperplate"/>
        <a:cs typeface="Copperplate"/>
        <a:sym typeface="Copperplate"/>
      </a:defRPr>
    </a:lvl8pPr>
    <a:lvl9pPr algn="ctr" defTabSz="584200">
      <a:defRPr sz="4200">
        <a:solidFill>
          <a:srgbClr val="6F6A5A"/>
        </a:solidFill>
        <a:latin typeface="Copperplate"/>
        <a:ea typeface="Copperplate"/>
        <a:cs typeface="Copperplate"/>
        <a:sym typeface="Copperplate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5FF6F"/>
    <a:srgbClr val="008A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opperplate"/>
          <a:ea typeface="Copperplate"/>
          <a:cs typeface="Copperplate"/>
        </a:font>
        <a:srgbClr val="6F6A5A"/>
      </a:tcTxStyle>
      <a:tcStyle>
        <a:tcBdr>
          <a:left>
            <a:ln w="12700" cap="flat">
              <a:solidFill>
                <a:srgbClr val="142B6F"/>
              </a:solidFill>
              <a:prstDash val="solid"/>
              <a:bevel/>
            </a:ln>
          </a:left>
          <a:right>
            <a:ln w="12700" cap="flat">
              <a:solidFill>
                <a:srgbClr val="142B6F"/>
              </a:solidFill>
              <a:prstDash val="solid"/>
              <a:bevel/>
            </a:ln>
          </a:right>
          <a:top>
            <a:ln w="12700" cap="flat">
              <a:solidFill>
                <a:srgbClr val="142B6F"/>
              </a:solidFill>
              <a:prstDash val="solid"/>
              <a:bevel/>
            </a:ln>
          </a:top>
          <a:bottom>
            <a:ln w="12700" cap="flat">
              <a:solidFill>
                <a:srgbClr val="142B6F"/>
              </a:solidFill>
              <a:prstDash val="solid"/>
              <a:bevel/>
            </a:ln>
          </a:bottom>
          <a:insideH>
            <a:ln w="12700" cap="flat">
              <a:solidFill>
                <a:srgbClr val="142B6F"/>
              </a:solidFill>
              <a:prstDash val="solid"/>
              <a:bevel/>
            </a:ln>
          </a:insideH>
          <a:insideV>
            <a:ln w="12700" cap="flat">
              <a:solidFill>
                <a:srgbClr val="142B6F"/>
              </a:solidFill>
              <a:prstDash val="solid"/>
              <a:bevel/>
            </a:ln>
          </a:insideV>
        </a:tcBdr>
        <a:fill>
          <a:solidFill>
            <a:srgbClr val="D0D3DB"/>
          </a:solidFill>
        </a:fill>
      </a:tcStyle>
    </a:wholeTbl>
    <a:band2H>
      <a:tcTxStyle/>
      <a:tcStyle>
        <a:tcBdr/>
        <a:fill>
          <a:solidFill>
            <a:srgbClr val="E9EAEE"/>
          </a:solidFill>
        </a:fill>
      </a:tcStyle>
    </a:band2H>
    <a:firstCol>
      <a:tcTxStyle b="on" i="on">
        <a:font>
          <a:latin typeface="Copperplate"/>
          <a:ea typeface="Copperplate"/>
          <a:cs typeface="Copperplate"/>
        </a:font>
        <a:srgbClr val="142B6F"/>
      </a:tcTxStyle>
      <a:tcStyle>
        <a:tcBdr>
          <a:left>
            <a:ln w="12700" cap="flat">
              <a:solidFill>
                <a:srgbClr val="142B6F"/>
              </a:solidFill>
              <a:prstDash val="solid"/>
              <a:bevel/>
            </a:ln>
          </a:left>
          <a:right>
            <a:ln w="12700" cap="flat">
              <a:solidFill>
                <a:srgbClr val="142B6F"/>
              </a:solidFill>
              <a:prstDash val="solid"/>
              <a:bevel/>
            </a:ln>
          </a:right>
          <a:top>
            <a:ln w="12700" cap="flat">
              <a:solidFill>
                <a:srgbClr val="142B6F"/>
              </a:solidFill>
              <a:prstDash val="solid"/>
              <a:bevel/>
            </a:ln>
          </a:top>
          <a:bottom>
            <a:ln w="12700" cap="flat">
              <a:solidFill>
                <a:srgbClr val="142B6F"/>
              </a:solidFill>
              <a:prstDash val="solid"/>
              <a:bevel/>
            </a:ln>
          </a:bottom>
          <a:insideH>
            <a:ln w="12700" cap="flat">
              <a:solidFill>
                <a:srgbClr val="142B6F"/>
              </a:solidFill>
              <a:prstDash val="solid"/>
              <a:bevel/>
            </a:ln>
          </a:insideH>
          <a:insideV>
            <a:ln w="12700" cap="flat">
              <a:solidFill>
                <a:srgbClr val="142B6F"/>
              </a:solidFill>
              <a:prstDash val="solid"/>
              <a:bevel/>
            </a:ln>
          </a:insideV>
        </a:tcBdr>
        <a:fill>
          <a:solidFill>
            <a:srgbClr val="596D92"/>
          </a:solidFill>
        </a:fill>
      </a:tcStyle>
    </a:firstCol>
    <a:lastRow>
      <a:tcTxStyle b="on" i="on">
        <a:font>
          <a:latin typeface="Copperplate"/>
          <a:ea typeface="Copperplate"/>
          <a:cs typeface="Copperplate"/>
        </a:font>
        <a:srgbClr val="142B6F"/>
      </a:tcTxStyle>
      <a:tcStyle>
        <a:tcBdr>
          <a:left>
            <a:ln w="12700" cap="flat">
              <a:solidFill>
                <a:srgbClr val="142B6F"/>
              </a:solidFill>
              <a:prstDash val="solid"/>
              <a:bevel/>
            </a:ln>
          </a:left>
          <a:right>
            <a:ln w="12700" cap="flat">
              <a:solidFill>
                <a:srgbClr val="142B6F"/>
              </a:solidFill>
              <a:prstDash val="solid"/>
              <a:bevel/>
            </a:ln>
          </a:right>
          <a:top>
            <a:ln w="38100" cap="flat">
              <a:solidFill>
                <a:srgbClr val="142B6F"/>
              </a:solidFill>
              <a:prstDash val="solid"/>
              <a:bevel/>
            </a:ln>
          </a:top>
          <a:bottom>
            <a:ln w="12700" cap="flat">
              <a:solidFill>
                <a:srgbClr val="142B6F"/>
              </a:solidFill>
              <a:prstDash val="solid"/>
              <a:bevel/>
            </a:ln>
          </a:bottom>
          <a:insideH>
            <a:ln w="12700" cap="flat">
              <a:solidFill>
                <a:srgbClr val="142B6F"/>
              </a:solidFill>
              <a:prstDash val="solid"/>
              <a:bevel/>
            </a:ln>
          </a:insideH>
          <a:insideV>
            <a:ln w="12700" cap="flat">
              <a:solidFill>
                <a:srgbClr val="142B6F"/>
              </a:solidFill>
              <a:prstDash val="solid"/>
              <a:bevel/>
            </a:ln>
          </a:insideV>
        </a:tcBdr>
        <a:fill>
          <a:solidFill>
            <a:srgbClr val="596D92"/>
          </a:solidFill>
        </a:fill>
      </a:tcStyle>
    </a:lastRow>
    <a:firstRow>
      <a:tcTxStyle b="on" i="on">
        <a:font>
          <a:latin typeface="Copperplate"/>
          <a:ea typeface="Copperplate"/>
          <a:cs typeface="Copperplate"/>
        </a:font>
        <a:srgbClr val="142B6F"/>
      </a:tcTxStyle>
      <a:tcStyle>
        <a:tcBdr>
          <a:left>
            <a:ln w="12700" cap="flat">
              <a:solidFill>
                <a:srgbClr val="142B6F"/>
              </a:solidFill>
              <a:prstDash val="solid"/>
              <a:bevel/>
            </a:ln>
          </a:left>
          <a:right>
            <a:ln w="12700" cap="flat">
              <a:solidFill>
                <a:srgbClr val="142B6F"/>
              </a:solidFill>
              <a:prstDash val="solid"/>
              <a:bevel/>
            </a:ln>
          </a:right>
          <a:top>
            <a:ln w="12700" cap="flat">
              <a:solidFill>
                <a:srgbClr val="142B6F"/>
              </a:solidFill>
              <a:prstDash val="solid"/>
              <a:bevel/>
            </a:ln>
          </a:top>
          <a:bottom>
            <a:ln w="38100" cap="flat">
              <a:solidFill>
                <a:srgbClr val="142B6F"/>
              </a:solidFill>
              <a:prstDash val="solid"/>
              <a:bevel/>
            </a:ln>
          </a:bottom>
          <a:insideH>
            <a:ln w="12700" cap="flat">
              <a:solidFill>
                <a:srgbClr val="142B6F"/>
              </a:solidFill>
              <a:prstDash val="solid"/>
              <a:bevel/>
            </a:ln>
          </a:insideH>
          <a:insideV>
            <a:ln w="12700" cap="flat">
              <a:solidFill>
                <a:srgbClr val="142B6F"/>
              </a:solidFill>
              <a:prstDash val="solid"/>
              <a:bevel/>
            </a:ln>
          </a:insideV>
        </a:tcBdr>
        <a:fill>
          <a:solidFill>
            <a:srgbClr val="596D92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opperplate"/>
          <a:ea typeface="Copperplate"/>
          <a:cs typeface="Copperplate"/>
        </a:font>
        <a:srgbClr val="6F6A5A"/>
      </a:tcTxStyle>
      <a:tcStyle>
        <a:tcBdr>
          <a:left>
            <a:ln w="12700" cap="flat">
              <a:solidFill>
                <a:srgbClr val="142B6F"/>
              </a:solidFill>
              <a:prstDash val="solid"/>
              <a:bevel/>
            </a:ln>
          </a:left>
          <a:right>
            <a:ln w="12700" cap="flat">
              <a:solidFill>
                <a:srgbClr val="142B6F"/>
              </a:solidFill>
              <a:prstDash val="solid"/>
              <a:bevel/>
            </a:ln>
          </a:right>
          <a:top>
            <a:ln w="12700" cap="flat">
              <a:solidFill>
                <a:srgbClr val="142B6F"/>
              </a:solidFill>
              <a:prstDash val="solid"/>
              <a:bevel/>
            </a:ln>
          </a:top>
          <a:bottom>
            <a:ln w="12700" cap="flat">
              <a:solidFill>
                <a:srgbClr val="142B6F"/>
              </a:solidFill>
              <a:prstDash val="solid"/>
              <a:bevel/>
            </a:ln>
          </a:bottom>
          <a:insideH>
            <a:ln w="12700" cap="flat">
              <a:solidFill>
                <a:srgbClr val="142B6F"/>
              </a:solidFill>
              <a:prstDash val="solid"/>
              <a:bevel/>
            </a:ln>
          </a:insideH>
          <a:insideV>
            <a:ln w="12700" cap="flat">
              <a:solidFill>
                <a:srgbClr val="142B6F"/>
              </a:solidFill>
              <a:prstDash val="solid"/>
              <a:bevel/>
            </a:ln>
          </a:insideV>
        </a:tcBdr>
        <a:fill>
          <a:solidFill>
            <a:srgbClr val="E9E0CE"/>
          </a:solidFill>
        </a:fill>
      </a:tcStyle>
    </a:wholeTbl>
    <a:band2H>
      <a:tcTxStyle/>
      <a:tcStyle>
        <a:tcBdr/>
        <a:fill>
          <a:solidFill>
            <a:srgbClr val="F4F0E8"/>
          </a:solidFill>
        </a:fill>
      </a:tcStyle>
    </a:band2H>
    <a:firstCol>
      <a:tcTxStyle b="on" i="on">
        <a:font>
          <a:latin typeface="Copperplate"/>
          <a:ea typeface="Copperplate"/>
          <a:cs typeface="Copperplate"/>
        </a:font>
        <a:srgbClr val="142B6F"/>
      </a:tcTxStyle>
      <a:tcStyle>
        <a:tcBdr>
          <a:left>
            <a:ln w="12700" cap="flat">
              <a:solidFill>
                <a:srgbClr val="142B6F"/>
              </a:solidFill>
              <a:prstDash val="solid"/>
              <a:bevel/>
            </a:ln>
          </a:left>
          <a:right>
            <a:ln w="12700" cap="flat">
              <a:solidFill>
                <a:srgbClr val="142B6F"/>
              </a:solidFill>
              <a:prstDash val="solid"/>
              <a:bevel/>
            </a:ln>
          </a:right>
          <a:top>
            <a:ln w="12700" cap="flat">
              <a:solidFill>
                <a:srgbClr val="142B6F"/>
              </a:solidFill>
              <a:prstDash val="solid"/>
              <a:bevel/>
            </a:ln>
          </a:top>
          <a:bottom>
            <a:ln w="12700" cap="flat">
              <a:solidFill>
                <a:srgbClr val="142B6F"/>
              </a:solidFill>
              <a:prstDash val="solid"/>
              <a:bevel/>
            </a:ln>
          </a:bottom>
          <a:insideH>
            <a:ln w="12700" cap="flat">
              <a:solidFill>
                <a:srgbClr val="142B6F"/>
              </a:solidFill>
              <a:prstDash val="solid"/>
              <a:bevel/>
            </a:ln>
          </a:insideH>
          <a:insideV>
            <a:ln w="12700" cap="flat">
              <a:solidFill>
                <a:srgbClr val="142B6F"/>
              </a:solidFill>
              <a:prstDash val="solid"/>
              <a:bevel/>
            </a:ln>
          </a:insideV>
        </a:tcBdr>
        <a:fill>
          <a:solidFill>
            <a:srgbClr val="C1A347"/>
          </a:solidFill>
        </a:fill>
      </a:tcStyle>
    </a:firstCol>
    <a:lastRow>
      <a:tcTxStyle b="on" i="on">
        <a:font>
          <a:latin typeface="Copperplate"/>
          <a:ea typeface="Copperplate"/>
          <a:cs typeface="Copperplate"/>
        </a:font>
        <a:srgbClr val="142B6F"/>
      </a:tcTxStyle>
      <a:tcStyle>
        <a:tcBdr>
          <a:left>
            <a:ln w="12700" cap="flat">
              <a:solidFill>
                <a:srgbClr val="142B6F"/>
              </a:solidFill>
              <a:prstDash val="solid"/>
              <a:bevel/>
            </a:ln>
          </a:left>
          <a:right>
            <a:ln w="12700" cap="flat">
              <a:solidFill>
                <a:srgbClr val="142B6F"/>
              </a:solidFill>
              <a:prstDash val="solid"/>
              <a:bevel/>
            </a:ln>
          </a:right>
          <a:top>
            <a:ln w="38100" cap="flat">
              <a:solidFill>
                <a:srgbClr val="142B6F"/>
              </a:solidFill>
              <a:prstDash val="solid"/>
              <a:bevel/>
            </a:ln>
          </a:top>
          <a:bottom>
            <a:ln w="12700" cap="flat">
              <a:solidFill>
                <a:srgbClr val="142B6F"/>
              </a:solidFill>
              <a:prstDash val="solid"/>
              <a:bevel/>
            </a:ln>
          </a:bottom>
          <a:insideH>
            <a:ln w="12700" cap="flat">
              <a:solidFill>
                <a:srgbClr val="142B6F"/>
              </a:solidFill>
              <a:prstDash val="solid"/>
              <a:bevel/>
            </a:ln>
          </a:insideH>
          <a:insideV>
            <a:ln w="12700" cap="flat">
              <a:solidFill>
                <a:srgbClr val="142B6F"/>
              </a:solidFill>
              <a:prstDash val="solid"/>
              <a:bevel/>
            </a:ln>
          </a:insideV>
        </a:tcBdr>
        <a:fill>
          <a:solidFill>
            <a:srgbClr val="C1A347"/>
          </a:solidFill>
        </a:fill>
      </a:tcStyle>
    </a:lastRow>
    <a:firstRow>
      <a:tcTxStyle b="on" i="on">
        <a:font>
          <a:latin typeface="Copperplate"/>
          <a:ea typeface="Copperplate"/>
          <a:cs typeface="Copperplate"/>
        </a:font>
        <a:srgbClr val="142B6F"/>
      </a:tcTxStyle>
      <a:tcStyle>
        <a:tcBdr>
          <a:left>
            <a:ln w="12700" cap="flat">
              <a:solidFill>
                <a:srgbClr val="142B6F"/>
              </a:solidFill>
              <a:prstDash val="solid"/>
              <a:bevel/>
            </a:ln>
          </a:left>
          <a:right>
            <a:ln w="12700" cap="flat">
              <a:solidFill>
                <a:srgbClr val="142B6F"/>
              </a:solidFill>
              <a:prstDash val="solid"/>
              <a:bevel/>
            </a:ln>
          </a:right>
          <a:top>
            <a:ln w="12700" cap="flat">
              <a:solidFill>
                <a:srgbClr val="142B6F"/>
              </a:solidFill>
              <a:prstDash val="solid"/>
              <a:bevel/>
            </a:ln>
          </a:top>
          <a:bottom>
            <a:ln w="38100" cap="flat">
              <a:solidFill>
                <a:srgbClr val="142B6F"/>
              </a:solidFill>
              <a:prstDash val="solid"/>
              <a:bevel/>
            </a:ln>
          </a:bottom>
          <a:insideH>
            <a:ln w="12700" cap="flat">
              <a:solidFill>
                <a:srgbClr val="142B6F"/>
              </a:solidFill>
              <a:prstDash val="solid"/>
              <a:bevel/>
            </a:ln>
          </a:insideH>
          <a:insideV>
            <a:ln w="12700" cap="flat">
              <a:solidFill>
                <a:srgbClr val="142B6F"/>
              </a:solidFill>
              <a:prstDash val="solid"/>
              <a:bevel/>
            </a:ln>
          </a:insideV>
        </a:tcBdr>
        <a:fill>
          <a:solidFill>
            <a:srgbClr val="C1A347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opperplate"/>
          <a:ea typeface="Copperplate"/>
          <a:cs typeface="Copperplate"/>
        </a:font>
        <a:srgbClr val="6F6A5A"/>
      </a:tcTxStyle>
      <a:tcStyle>
        <a:tcBdr>
          <a:left>
            <a:ln w="12700" cap="flat">
              <a:solidFill>
                <a:srgbClr val="142B6F"/>
              </a:solidFill>
              <a:prstDash val="solid"/>
              <a:bevel/>
            </a:ln>
          </a:left>
          <a:right>
            <a:ln w="12700" cap="flat">
              <a:solidFill>
                <a:srgbClr val="142B6F"/>
              </a:solidFill>
              <a:prstDash val="solid"/>
              <a:bevel/>
            </a:ln>
          </a:right>
          <a:top>
            <a:ln w="12700" cap="flat">
              <a:solidFill>
                <a:srgbClr val="142B6F"/>
              </a:solidFill>
              <a:prstDash val="solid"/>
              <a:bevel/>
            </a:ln>
          </a:top>
          <a:bottom>
            <a:ln w="12700" cap="flat">
              <a:solidFill>
                <a:srgbClr val="142B6F"/>
              </a:solidFill>
              <a:prstDash val="solid"/>
              <a:bevel/>
            </a:ln>
          </a:bottom>
          <a:insideH>
            <a:ln w="12700" cap="flat">
              <a:solidFill>
                <a:srgbClr val="142B6F"/>
              </a:solidFill>
              <a:prstDash val="solid"/>
              <a:bevel/>
            </a:ln>
          </a:insideH>
          <a:insideV>
            <a:ln w="12700" cap="flat">
              <a:solidFill>
                <a:srgbClr val="142B6F"/>
              </a:solidFill>
              <a:prstDash val="solid"/>
              <a:bevel/>
            </a:ln>
          </a:insideV>
        </a:tcBdr>
        <a:fill>
          <a:solidFill>
            <a:srgbClr val="D5D0D8"/>
          </a:solidFill>
        </a:fill>
      </a:tcStyle>
    </a:wholeTbl>
    <a:band2H>
      <a:tcTxStyle/>
      <a:tcStyle>
        <a:tcBdr/>
        <a:fill>
          <a:solidFill>
            <a:srgbClr val="EBE9ED"/>
          </a:solidFill>
        </a:fill>
      </a:tcStyle>
    </a:band2H>
    <a:firstCol>
      <a:tcTxStyle b="on" i="on">
        <a:font>
          <a:latin typeface="Copperplate"/>
          <a:ea typeface="Copperplate"/>
          <a:cs typeface="Copperplate"/>
        </a:font>
        <a:srgbClr val="142B6F"/>
      </a:tcTxStyle>
      <a:tcStyle>
        <a:tcBdr>
          <a:left>
            <a:ln w="12700" cap="flat">
              <a:solidFill>
                <a:srgbClr val="142B6F"/>
              </a:solidFill>
              <a:prstDash val="solid"/>
              <a:bevel/>
            </a:ln>
          </a:left>
          <a:right>
            <a:ln w="12700" cap="flat">
              <a:solidFill>
                <a:srgbClr val="142B6F"/>
              </a:solidFill>
              <a:prstDash val="solid"/>
              <a:bevel/>
            </a:ln>
          </a:right>
          <a:top>
            <a:ln w="12700" cap="flat">
              <a:solidFill>
                <a:srgbClr val="142B6F"/>
              </a:solidFill>
              <a:prstDash val="solid"/>
              <a:bevel/>
            </a:ln>
          </a:top>
          <a:bottom>
            <a:ln w="12700" cap="flat">
              <a:solidFill>
                <a:srgbClr val="142B6F"/>
              </a:solidFill>
              <a:prstDash val="solid"/>
              <a:bevel/>
            </a:ln>
          </a:bottom>
          <a:insideH>
            <a:ln w="12700" cap="flat">
              <a:solidFill>
                <a:srgbClr val="142B6F"/>
              </a:solidFill>
              <a:prstDash val="solid"/>
              <a:bevel/>
            </a:ln>
          </a:insideH>
          <a:insideV>
            <a:ln w="12700" cap="flat">
              <a:solidFill>
                <a:srgbClr val="142B6F"/>
              </a:solidFill>
              <a:prstDash val="solid"/>
              <a:bevel/>
            </a:ln>
          </a:insideV>
        </a:tcBdr>
        <a:fill>
          <a:solidFill>
            <a:srgbClr val="745786"/>
          </a:solidFill>
        </a:fill>
      </a:tcStyle>
    </a:firstCol>
    <a:lastRow>
      <a:tcTxStyle b="on" i="on">
        <a:font>
          <a:latin typeface="Copperplate"/>
          <a:ea typeface="Copperplate"/>
          <a:cs typeface="Copperplate"/>
        </a:font>
        <a:srgbClr val="142B6F"/>
      </a:tcTxStyle>
      <a:tcStyle>
        <a:tcBdr>
          <a:left>
            <a:ln w="12700" cap="flat">
              <a:solidFill>
                <a:srgbClr val="142B6F"/>
              </a:solidFill>
              <a:prstDash val="solid"/>
              <a:bevel/>
            </a:ln>
          </a:left>
          <a:right>
            <a:ln w="12700" cap="flat">
              <a:solidFill>
                <a:srgbClr val="142B6F"/>
              </a:solidFill>
              <a:prstDash val="solid"/>
              <a:bevel/>
            </a:ln>
          </a:right>
          <a:top>
            <a:ln w="38100" cap="flat">
              <a:solidFill>
                <a:srgbClr val="142B6F"/>
              </a:solidFill>
              <a:prstDash val="solid"/>
              <a:bevel/>
            </a:ln>
          </a:top>
          <a:bottom>
            <a:ln w="12700" cap="flat">
              <a:solidFill>
                <a:srgbClr val="142B6F"/>
              </a:solidFill>
              <a:prstDash val="solid"/>
              <a:bevel/>
            </a:ln>
          </a:bottom>
          <a:insideH>
            <a:ln w="12700" cap="flat">
              <a:solidFill>
                <a:srgbClr val="142B6F"/>
              </a:solidFill>
              <a:prstDash val="solid"/>
              <a:bevel/>
            </a:ln>
          </a:insideH>
          <a:insideV>
            <a:ln w="12700" cap="flat">
              <a:solidFill>
                <a:srgbClr val="142B6F"/>
              </a:solidFill>
              <a:prstDash val="solid"/>
              <a:bevel/>
            </a:ln>
          </a:insideV>
        </a:tcBdr>
        <a:fill>
          <a:solidFill>
            <a:srgbClr val="745786"/>
          </a:solidFill>
        </a:fill>
      </a:tcStyle>
    </a:lastRow>
    <a:firstRow>
      <a:tcTxStyle b="on" i="on">
        <a:font>
          <a:latin typeface="Copperplate"/>
          <a:ea typeface="Copperplate"/>
          <a:cs typeface="Copperplate"/>
        </a:font>
        <a:srgbClr val="142B6F"/>
      </a:tcTxStyle>
      <a:tcStyle>
        <a:tcBdr>
          <a:left>
            <a:ln w="12700" cap="flat">
              <a:solidFill>
                <a:srgbClr val="142B6F"/>
              </a:solidFill>
              <a:prstDash val="solid"/>
              <a:bevel/>
            </a:ln>
          </a:left>
          <a:right>
            <a:ln w="12700" cap="flat">
              <a:solidFill>
                <a:srgbClr val="142B6F"/>
              </a:solidFill>
              <a:prstDash val="solid"/>
              <a:bevel/>
            </a:ln>
          </a:right>
          <a:top>
            <a:ln w="12700" cap="flat">
              <a:solidFill>
                <a:srgbClr val="142B6F"/>
              </a:solidFill>
              <a:prstDash val="solid"/>
              <a:bevel/>
            </a:ln>
          </a:top>
          <a:bottom>
            <a:ln w="38100" cap="flat">
              <a:solidFill>
                <a:srgbClr val="142B6F"/>
              </a:solidFill>
              <a:prstDash val="solid"/>
              <a:bevel/>
            </a:ln>
          </a:bottom>
          <a:insideH>
            <a:ln w="12700" cap="flat">
              <a:solidFill>
                <a:srgbClr val="142B6F"/>
              </a:solidFill>
              <a:prstDash val="solid"/>
              <a:bevel/>
            </a:ln>
          </a:insideH>
          <a:insideV>
            <a:ln w="12700" cap="flat">
              <a:solidFill>
                <a:srgbClr val="142B6F"/>
              </a:solidFill>
              <a:prstDash val="solid"/>
              <a:bevel/>
            </a:ln>
          </a:insideV>
        </a:tcBdr>
        <a:fill>
          <a:solidFill>
            <a:srgbClr val="74578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opperplate"/>
          <a:ea typeface="Copperplate"/>
          <a:cs typeface="Copperplate"/>
        </a:font>
        <a:srgbClr val="6F6A5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EAE9"/>
          </a:solidFill>
        </a:fill>
      </a:tcStyle>
    </a:wholeTbl>
    <a:band2H>
      <a:tcTxStyle/>
      <a:tcStyle>
        <a:tcBdr/>
        <a:fill>
          <a:solidFill>
            <a:srgbClr val="142B6F"/>
          </a:solidFill>
        </a:fill>
      </a:tcStyle>
    </a:band2H>
    <a:firstCol>
      <a:tcTxStyle b="on" i="on">
        <a:font>
          <a:latin typeface="Copperplate"/>
          <a:ea typeface="Copperplate"/>
          <a:cs typeface="Copperplate"/>
        </a:font>
        <a:srgbClr val="142B6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96D92"/>
          </a:solidFill>
        </a:fill>
      </a:tcStyle>
    </a:firstCol>
    <a:lastRow>
      <a:tcTxStyle b="on" i="on">
        <a:font>
          <a:latin typeface="Copperplate"/>
          <a:ea typeface="Copperplate"/>
          <a:cs typeface="Copperplate"/>
        </a:font>
        <a:srgbClr val="6F6A5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6F6A5A"/>
              </a:solidFill>
              <a:prstDash val="solid"/>
              <a:bevel/>
            </a:ln>
          </a:top>
          <a:bottom>
            <a:ln w="25400" cap="flat">
              <a:solidFill>
                <a:srgbClr val="6F6A5A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2B6F"/>
          </a:solidFill>
        </a:fill>
      </a:tcStyle>
    </a:lastRow>
    <a:firstRow>
      <a:tcTxStyle b="on" i="on">
        <a:font>
          <a:latin typeface="Copperplate"/>
          <a:ea typeface="Copperplate"/>
          <a:cs typeface="Copperplate"/>
        </a:font>
        <a:srgbClr val="142B6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6F6A5A"/>
              </a:solidFill>
              <a:prstDash val="solid"/>
              <a:bevel/>
            </a:ln>
          </a:top>
          <a:bottom>
            <a:ln w="25400" cap="flat">
              <a:solidFill>
                <a:srgbClr val="6F6A5A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96D92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opperplate"/>
          <a:ea typeface="Copperplate"/>
          <a:cs typeface="Copperplate"/>
        </a:font>
        <a:srgbClr val="6F6A5A"/>
      </a:tcTxStyle>
      <a:tcStyle>
        <a:tcBdr>
          <a:left>
            <a:ln w="12700" cap="flat">
              <a:solidFill>
                <a:srgbClr val="142B6F"/>
              </a:solidFill>
              <a:prstDash val="solid"/>
              <a:bevel/>
            </a:ln>
          </a:left>
          <a:right>
            <a:ln w="12700" cap="flat">
              <a:solidFill>
                <a:srgbClr val="142B6F"/>
              </a:solidFill>
              <a:prstDash val="solid"/>
              <a:bevel/>
            </a:ln>
          </a:right>
          <a:top>
            <a:ln w="12700" cap="flat">
              <a:solidFill>
                <a:srgbClr val="142B6F"/>
              </a:solidFill>
              <a:prstDash val="solid"/>
              <a:bevel/>
            </a:ln>
          </a:top>
          <a:bottom>
            <a:ln w="12700" cap="flat">
              <a:solidFill>
                <a:srgbClr val="142B6F"/>
              </a:solidFill>
              <a:prstDash val="solid"/>
              <a:bevel/>
            </a:ln>
          </a:bottom>
          <a:insideH>
            <a:ln w="12700" cap="flat">
              <a:solidFill>
                <a:srgbClr val="142B6F"/>
              </a:solidFill>
              <a:prstDash val="solid"/>
              <a:bevel/>
            </a:ln>
          </a:insideH>
          <a:insideV>
            <a:ln w="12700" cap="flat">
              <a:solidFill>
                <a:srgbClr val="142B6F"/>
              </a:solidFill>
              <a:prstDash val="solid"/>
              <a:bevel/>
            </a:ln>
          </a:insideV>
        </a:tcBdr>
        <a:fill>
          <a:solidFill>
            <a:srgbClr val="D4D3D0"/>
          </a:solidFill>
        </a:fill>
      </a:tcStyle>
    </a:wholeTbl>
    <a:band2H>
      <a:tcTxStyle/>
      <a:tcStyle>
        <a:tcBdr/>
        <a:fill>
          <a:solidFill>
            <a:srgbClr val="EBEAE9"/>
          </a:solidFill>
        </a:fill>
      </a:tcStyle>
    </a:band2H>
    <a:firstCol>
      <a:tcTxStyle b="on" i="on">
        <a:font>
          <a:latin typeface="Copperplate"/>
          <a:ea typeface="Copperplate"/>
          <a:cs typeface="Copperplate"/>
        </a:font>
        <a:srgbClr val="142B6F"/>
      </a:tcTxStyle>
      <a:tcStyle>
        <a:tcBdr>
          <a:left>
            <a:ln w="12700" cap="flat">
              <a:solidFill>
                <a:srgbClr val="142B6F"/>
              </a:solidFill>
              <a:prstDash val="solid"/>
              <a:bevel/>
            </a:ln>
          </a:left>
          <a:right>
            <a:ln w="12700" cap="flat">
              <a:solidFill>
                <a:srgbClr val="142B6F"/>
              </a:solidFill>
              <a:prstDash val="solid"/>
              <a:bevel/>
            </a:ln>
          </a:right>
          <a:top>
            <a:ln w="12700" cap="flat">
              <a:solidFill>
                <a:srgbClr val="142B6F"/>
              </a:solidFill>
              <a:prstDash val="solid"/>
              <a:bevel/>
            </a:ln>
          </a:top>
          <a:bottom>
            <a:ln w="12700" cap="flat">
              <a:solidFill>
                <a:srgbClr val="142B6F"/>
              </a:solidFill>
              <a:prstDash val="solid"/>
              <a:bevel/>
            </a:ln>
          </a:bottom>
          <a:insideH>
            <a:ln w="12700" cap="flat">
              <a:solidFill>
                <a:srgbClr val="142B6F"/>
              </a:solidFill>
              <a:prstDash val="solid"/>
              <a:bevel/>
            </a:ln>
          </a:insideH>
          <a:insideV>
            <a:ln w="12700" cap="flat">
              <a:solidFill>
                <a:srgbClr val="142B6F"/>
              </a:solidFill>
              <a:prstDash val="solid"/>
              <a:bevel/>
            </a:ln>
          </a:insideV>
        </a:tcBdr>
        <a:fill>
          <a:solidFill>
            <a:srgbClr val="6F6A5A"/>
          </a:solidFill>
        </a:fill>
      </a:tcStyle>
    </a:firstCol>
    <a:lastRow>
      <a:tcTxStyle b="on" i="on">
        <a:font>
          <a:latin typeface="Copperplate"/>
          <a:ea typeface="Copperplate"/>
          <a:cs typeface="Copperplate"/>
        </a:font>
        <a:srgbClr val="142B6F"/>
      </a:tcTxStyle>
      <a:tcStyle>
        <a:tcBdr>
          <a:left>
            <a:ln w="12700" cap="flat">
              <a:solidFill>
                <a:srgbClr val="142B6F"/>
              </a:solidFill>
              <a:prstDash val="solid"/>
              <a:bevel/>
            </a:ln>
          </a:left>
          <a:right>
            <a:ln w="12700" cap="flat">
              <a:solidFill>
                <a:srgbClr val="142B6F"/>
              </a:solidFill>
              <a:prstDash val="solid"/>
              <a:bevel/>
            </a:ln>
          </a:right>
          <a:top>
            <a:ln w="38100" cap="flat">
              <a:solidFill>
                <a:srgbClr val="142B6F"/>
              </a:solidFill>
              <a:prstDash val="solid"/>
              <a:bevel/>
            </a:ln>
          </a:top>
          <a:bottom>
            <a:ln w="12700" cap="flat">
              <a:solidFill>
                <a:srgbClr val="142B6F"/>
              </a:solidFill>
              <a:prstDash val="solid"/>
              <a:bevel/>
            </a:ln>
          </a:bottom>
          <a:insideH>
            <a:ln w="12700" cap="flat">
              <a:solidFill>
                <a:srgbClr val="142B6F"/>
              </a:solidFill>
              <a:prstDash val="solid"/>
              <a:bevel/>
            </a:ln>
          </a:insideH>
          <a:insideV>
            <a:ln w="12700" cap="flat">
              <a:solidFill>
                <a:srgbClr val="142B6F"/>
              </a:solidFill>
              <a:prstDash val="solid"/>
              <a:bevel/>
            </a:ln>
          </a:insideV>
        </a:tcBdr>
        <a:fill>
          <a:solidFill>
            <a:srgbClr val="6F6A5A"/>
          </a:solidFill>
        </a:fill>
      </a:tcStyle>
    </a:lastRow>
    <a:firstRow>
      <a:tcTxStyle b="on" i="on">
        <a:font>
          <a:latin typeface="Copperplate"/>
          <a:ea typeface="Copperplate"/>
          <a:cs typeface="Copperplate"/>
        </a:font>
        <a:srgbClr val="142B6F"/>
      </a:tcTxStyle>
      <a:tcStyle>
        <a:tcBdr>
          <a:left>
            <a:ln w="12700" cap="flat">
              <a:solidFill>
                <a:srgbClr val="142B6F"/>
              </a:solidFill>
              <a:prstDash val="solid"/>
              <a:bevel/>
            </a:ln>
          </a:left>
          <a:right>
            <a:ln w="12700" cap="flat">
              <a:solidFill>
                <a:srgbClr val="142B6F"/>
              </a:solidFill>
              <a:prstDash val="solid"/>
              <a:bevel/>
            </a:ln>
          </a:right>
          <a:top>
            <a:ln w="12700" cap="flat">
              <a:solidFill>
                <a:srgbClr val="142B6F"/>
              </a:solidFill>
              <a:prstDash val="solid"/>
              <a:bevel/>
            </a:ln>
          </a:top>
          <a:bottom>
            <a:ln w="38100" cap="flat">
              <a:solidFill>
                <a:srgbClr val="142B6F"/>
              </a:solidFill>
              <a:prstDash val="solid"/>
              <a:bevel/>
            </a:ln>
          </a:bottom>
          <a:insideH>
            <a:ln w="12700" cap="flat">
              <a:solidFill>
                <a:srgbClr val="142B6F"/>
              </a:solidFill>
              <a:prstDash val="solid"/>
              <a:bevel/>
            </a:ln>
          </a:insideH>
          <a:insideV>
            <a:ln w="12700" cap="flat">
              <a:solidFill>
                <a:srgbClr val="142B6F"/>
              </a:solidFill>
              <a:prstDash val="solid"/>
              <a:bevel/>
            </a:ln>
          </a:insideV>
        </a:tcBdr>
        <a:fill>
          <a:solidFill>
            <a:srgbClr val="6F6A5A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Copperplate"/>
          <a:ea typeface="Copperplate"/>
          <a:cs typeface="Copperplate"/>
        </a:font>
        <a:srgbClr val="6F6A5A"/>
      </a:tcTxStyle>
      <a:tcStyle>
        <a:tcBdr>
          <a:left>
            <a:ln w="12700" cap="flat">
              <a:solidFill>
                <a:srgbClr val="6F6A5A"/>
              </a:solidFill>
              <a:prstDash val="solid"/>
              <a:bevel/>
            </a:ln>
          </a:left>
          <a:right>
            <a:ln w="12700" cap="flat">
              <a:solidFill>
                <a:srgbClr val="6F6A5A"/>
              </a:solidFill>
              <a:prstDash val="solid"/>
              <a:bevel/>
            </a:ln>
          </a:right>
          <a:top>
            <a:ln w="12700" cap="flat">
              <a:solidFill>
                <a:srgbClr val="6F6A5A"/>
              </a:solidFill>
              <a:prstDash val="solid"/>
              <a:bevel/>
            </a:ln>
          </a:top>
          <a:bottom>
            <a:ln w="12700" cap="flat">
              <a:solidFill>
                <a:srgbClr val="6F6A5A"/>
              </a:solidFill>
              <a:prstDash val="solid"/>
              <a:bevel/>
            </a:ln>
          </a:bottom>
          <a:insideH>
            <a:ln w="12700" cap="flat">
              <a:solidFill>
                <a:srgbClr val="6F6A5A"/>
              </a:solidFill>
              <a:prstDash val="solid"/>
              <a:bevel/>
            </a:ln>
          </a:insideH>
          <a:insideV>
            <a:ln w="12700" cap="flat">
              <a:solidFill>
                <a:srgbClr val="6F6A5A"/>
              </a:solidFill>
              <a:prstDash val="solid"/>
              <a:bevel/>
            </a:ln>
          </a:insideV>
        </a:tcBdr>
        <a:fill>
          <a:solidFill>
            <a:srgbClr val="6F6A5A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opperplate"/>
          <a:ea typeface="Copperplate"/>
          <a:cs typeface="Copperplate"/>
        </a:font>
        <a:srgbClr val="6F6A5A"/>
      </a:tcTxStyle>
      <a:tcStyle>
        <a:tcBdr>
          <a:left>
            <a:ln w="12700" cap="flat">
              <a:solidFill>
                <a:srgbClr val="6F6A5A"/>
              </a:solidFill>
              <a:prstDash val="solid"/>
              <a:bevel/>
            </a:ln>
          </a:left>
          <a:right>
            <a:ln w="12700" cap="flat">
              <a:solidFill>
                <a:srgbClr val="6F6A5A"/>
              </a:solidFill>
              <a:prstDash val="solid"/>
              <a:bevel/>
            </a:ln>
          </a:right>
          <a:top>
            <a:ln w="12700" cap="flat">
              <a:solidFill>
                <a:srgbClr val="6F6A5A"/>
              </a:solidFill>
              <a:prstDash val="solid"/>
              <a:bevel/>
            </a:ln>
          </a:top>
          <a:bottom>
            <a:ln w="12700" cap="flat">
              <a:solidFill>
                <a:srgbClr val="6F6A5A"/>
              </a:solidFill>
              <a:prstDash val="solid"/>
              <a:bevel/>
            </a:ln>
          </a:bottom>
          <a:insideH>
            <a:ln w="12700" cap="flat">
              <a:solidFill>
                <a:srgbClr val="6F6A5A"/>
              </a:solidFill>
              <a:prstDash val="solid"/>
              <a:bevel/>
            </a:ln>
          </a:insideH>
          <a:insideV>
            <a:ln w="12700" cap="flat">
              <a:solidFill>
                <a:srgbClr val="6F6A5A"/>
              </a:solidFill>
              <a:prstDash val="solid"/>
              <a:bevel/>
            </a:ln>
          </a:insideV>
        </a:tcBdr>
        <a:fill>
          <a:solidFill>
            <a:srgbClr val="6F6A5A">
              <a:alpha val="20000"/>
            </a:srgbClr>
          </a:solidFill>
        </a:fill>
      </a:tcStyle>
    </a:firstCol>
    <a:lastRow>
      <a:tcTxStyle b="on" i="on">
        <a:font>
          <a:latin typeface="Copperplate"/>
          <a:ea typeface="Copperplate"/>
          <a:cs typeface="Copperplate"/>
        </a:font>
        <a:srgbClr val="6F6A5A"/>
      </a:tcTxStyle>
      <a:tcStyle>
        <a:tcBdr>
          <a:left>
            <a:ln w="12700" cap="flat">
              <a:solidFill>
                <a:srgbClr val="6F6A5A"/>
              </a:solidFill>
              <a:prstDash val="solid"/>
              <a:bevel/>
            </a:ln>
          </a:left>
          <a:right>
            <a:ln w="12700" cap="flat">
              <a:solidFill>
                <a:srgbClr val="6F6A5A"/>
              </a:solidFill>
              <a:prstDash val="solid"/>
              <a:bevel/>
            </a:ln>
          </a:right>
          <a:top>
            <a:ln w="50800" cap="flat">
              <a:solidFill>
                <a:srgbClr val="6F6A5A"/>
              </a:solidFill>
              <a:prstDash val="solid"/>
              <a:bevel/>
            </a:ln>
          </a:top>
          <a:bottom>
            <a:ln w="12700" cap="flat">
              <a:solidFill>
                <a:srgbClr val="6F6A5A"/>
              </a:solidFill>
              <a:prstDash val="solid"/>
              <a:bevel/>
            </a:ln>
          </a:bottom>
          <a:insideH>
            <a:ln w="12700" cap="flat">
              <a:solidFill>
                <a:srgbClr val="6F6A5A"/>
              </a:solidFill>
              <a:prstDash val="solid"/>
              <a:bevel/>
            </a:ln>
          </a:insideH>
          <a:insideV>
            <a:ln w="12700" cap="flat">
              <a:solidFill>
                <a:srgbClr val="6F6A5A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opperplate"/>
          <a:ea typeface="Copperplate"/>
          <a:cs typeface="Copperplate"/>
        </a:font>
        <a:srgbClr val="6F6A5A"/>
      </a:tcTxStyle>
      <a:tcStyle>
        <a:tcBdr>
          <a:left>
            <a:ln w="12700" cap="flat">
              <a:solidFill>
                <a:srgbClr val="6F6A5A"/>
              </a:solidFill>
              <a:prstDash val="solid"/>
              <a:bevel/>
            </a:ln>
          </a:left>
          <a:right>
            <a:ln w="12700" cap="flat">
              <a:solidFill>
                <a:srgbClr val="6F6A5A"/>
              </a:solidFill>
              <a:prstDash val="solid"/>
              <a:bevel/>
            </a:ln>
          </a:right>
          <a:top>
            <a:ln w="12700" cap="flat">
              <a:solidFill>
                <a:srgbClr val="6F6A5A"/>
              </a:solidFill>
              <a:prstDash val="solid"/>
              <a:bevel/>
            </a:ln>
          </a:top>
          <a:bottom>
            <a:ln w="25400" cap="flat">
              <a:solidFill>
                <a:srgbClr val="6F6A5A"/>
              </a:solidFill>
              <a:prstDash val="solid"/>
              <a:bevel/>
            </a:ln>
          </a:bottom>
          <a:insideH>
            <a:ln w="12700" cap="flat">
              <a:solidFill>
                <a:srgbClr val="6F6A5A"/>
              </a:solidFill>
              <a:prstDash val="solid"/>
              <a:bevel/>
            </a:ln>
          </a:insideH>
          <a:insideV>
            <a:ln w="12700" cap="flat">
              <a:solidFill>
                <a:srgbClr val="6F6A5A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89"/>
    <p:restoredTop sz="94660"/>
  </p:normalViewPr>
  <p:slideViewPr>
    <p:cSldViewPr snapToGrid="0" snapToObjects="1">
      <p:cViewPr>
        <p:scale>
          <a:sx n="60" d="100"/>
          <a:sy n="60" d="100"/>
        </p:scale>
        <p:origin x="1216" y="50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07634829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65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6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bg>
      <p:bgPr>
        <a:solidFill>
          <a:srgbClr val="0048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1016000" y="0"/>
            <a:ext cx="10972800" cy="1818879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7800">
                <a:solidFill>
                  <a:srgbClr val="FFFCF2"/>
                </a:solidFill>
                <a:effectLst>
                  <a:outerShdw blurRad="25400" dist="508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FFFCF2"/>
                </a:solidFill>
                <a:effectLst>
                  <a:outerShdw blurRad="25400" dist="50800" dir="13500000" rotWithShape="0">
                    <a:srgbClr val="424242">
                      <a:alpha val="50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1016000" y="5359400"/>
            <a:ext cx="10972800" cy="3670300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  <a:lvl2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2pPr>
            <a:lvl3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3pPr>
            <a:lvl4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4pPr>
            <a:lvl5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</a:rPr>
              <a:t>Body Level Five</a:t>
            </a:r>
          </a:p>
        </p:txBody>
      </p:sp>
      <p:sp>
        <p:nvSpPr>
          <p:cNvPr id="9" name="Shape 9"/>
          <p:cNvSpPr>
            <a:spLocks noGrp="1"/>
          </p:cNvSpPr>
          <p:nvPr>
            <p:ph type="sldNum" sz="quarter" idx="2"/>
          </p:nvPr>
        </p:nvSpPr>
        <p:spPr>
          <a:xfrm>
            <a:off x="6299224" y="9258300"/>
            <a:ext cx="393651" cy="325858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584200">
              <a:defRPr sz="1800">
                <a:solidFill>
                  <a:srgbClr val="FFFCF2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10" name="Shape 10"/>
          <p:cNvSpPr/>
          <p:nvPr/>
        </p:nvSpPr>
        <p:spPr>
          <a:xfrm>
            <a:off x="82263" y="9226303"/>
            <a:ext cx="5804474" cy="389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aseline="-5998">
                <a:solidFill>
                  <a:srgbClr val="FFFFFF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 lvl="0">
              <a:defRPr sz="1800" baseline="0">
                <a:solidFill>
                  <a:srgbClr val="000000"/>
                </a:solidFill>
              </a:defRPr>
            </a:pPr>
            <a:r>
              <a:rPr sz="2800" baseline="-5998" dirty="0">
                <a:solidFill>
                  <a:srgbClr val="FFFFFF"/>
                </a:solidFill>
              </a:rPr>
              <a:t>3</a:t>
            </a:r>
            <a:r>
              <a:rPr lang="en-US" sz="2800" baseline="-5998" dirty="0">
                <a:solidFill>
                  <a:srgbClr val="FFFFFF"/>
                </a:solidFill>
              </a:rPr>
              <a:t>3r</a:t>
            </a:r>
            <a:r>
              <a:rPr sz="2800" baseline="-5998" dirty="0">
                <a:solidFill>
                  <a:srgbClr val="FFFFFF"/>
                </a:solidFill>
              </a:rPr>
              <a:t>d Conference on Hurricanes and Tropical Meteorology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xfrm>
            <a:off x="6324598" y="9004300"/>
            <a:ext cx="342901" cy="36830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584200">
              <a:defRPr sz="1800"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24F866-E3E5-E84D-A97F-1CDB458E2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1BCE444-F602-E849-B97F-EDA33E768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C24E2B0-0C19-1445-BE68-BB7BBA457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D38F298-AB70-F84B-93C1-7D27FFCCD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0C562E-3ABF-6A40-8305-8BA8FA0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82792" y="9111018"/>
            <a:ext cx="371765" cy="377535"/>
          </a:xfrm>
        </p:spPr>
        <p:txBody>
          <a:bodyPr/>
          <a:lstStyle/>
          <a:p>
            <a:fld id="{07A46486-CE46-CA47-B22E-57218FA4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50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1016000" y="3263900"/>
            <a:ext cx="10972800" cy="3225800"/>
          </a:xfrm>
          <a:prstGeom prst="rect">
            <a:avLst/>
          </a:prstGeom>
        </p:spPr>
        <p:txBody>
          <a:bodyPr lIns="50800" tIns="50800" rIns="50800" bIns="50800"/>
          <a:lstStyle>
            <a:lvl1pPr defTabSz="584200">
              <a:defRPr sz="7800">
                <a:solidFill>
                  <a:srgbClr val="FFFCF2"/>
                </a:solidFill>
                <a:effectLst>
                  <a:outerShdw blurRad="25400" dist="508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FFFCF2"/>
                </a:solidFill>
                <a:effectLst>
                  <a:outerShdw blurRad="25400" dist="50800" dir="13500000" rotWithShape="0">
                    <a:srgbClr val="424242">
                      <a:alpha val="50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xfrm>
            <a:off x="6299224" y="9258300"/>
            <a:ext cx="393651" cy="325858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584200">
              <a:defRPr sz="1800">
                <a:solidFill>
                  <a:srgbClr val="FFFCF2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762000" y="0"/>
            <a:ext cx="6324600" cy="5499100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7800">
                <a:solidFill>
                  <a:srgbClr val="FFFCF2"/>
                </a:solidFill>
                <a:effectLst>
                  <a:outerShdw blurRad="25400" dist="508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FFFCF2"/>
                </a:solidFill>
                <a:effectLst>
                  <a:outerShdw blurRad="25400" dist="50800" dir="13500000" rotWithShape="0">
                    <a:srgbClr val="424242">
                      <a:alpha val="50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762000" y="5626100"/>
            <a:ext cx="6324600" cy="4127500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  <a:lvl2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2pPr>
            <a:lvl3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3pPr>
            <a:lvl4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4pPr>
            <a:lvl5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</a:rPr>
              <a:t>Body Level Five</a:t>
            </a:r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xfrm>
            <a:off x="6299224" y="9258300"/>
            <a:ext cx="393651" cy="325858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584200">
              <a:defRPr sz="1800">
                <a:solidFill>
                  <a:srgbClr val="FFFCF2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016000" y="58745"/>
            <a:ext cx="10972800" cy="2828910"/>
          </a:xfrm>
          <a:prstGeom prst="rect">
            <a:avLst/>
          </a:prstGeom>
        </p:spPr>
        <p:txBody>
          <a:bodyPr lIns="50800" tIns="50800" rIns="50800" bIns="50800"/>
          <a:lstStyle>
            <a:lvl1pPr defTabSz="584200">
              <a:defRPr sz="7800">
                <a:solidFill>
                  <a:srgbClr val="6F6A5A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6F6A5A"/>
                </a:solidFill>
              </a:rPr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xfrm>
            <a:off x="6324598" y="9004300"/>
            <a:ext cx="342901" cy="36830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584200">
              <a:defRPr sz="1800"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1016000" y="432165"/>
            <a:ext cx="10972800" cy="2082070"/>
          </a:xfrm>
          <a:prstGeom prst="rect">
            <a:avLst/>
          </a:prstGeom>
        </p:spPr>
        <p:txBody>
          <a:bodyPr lIns="50800" tIns="50800" rIns="50800" bIns="50800"/>
          <a:lstStyle>
            <a:lvl1pPr defTabSz="584200">
              <a:defRPr sz="7800">
                <a:solidFill>
                  <a:srgbClr val="6F6A5A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6F6A5A"/>
                </a:solidFill>
              </a:rPr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1016000" y="2514234"/>
            <a:ext cx="10972800" cy="6223732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419100" indent="-419100" defTabSz="584200">
              <a:spcBef>
                <a:spcPts val="3000"/>
              </a:spcBef>
              <a:buClr>
                <a:srgbClr val="A29A85"/>
              </a:buClr>
              <a:buFontTx/>
              <a:defRPr sz="4000">
                <a:solidFill>
                  <a:srgbClr val="6F6A5A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  <a:lvl2pPr marL="838200" indent="-419100" defTabSz="584200">
              <a:spcBef>
                <a:spcPts val="3000"/>
              </a:spcBef>
              <a:buClr>
                <a:srgbClr val="A29A85"/>
              </a:buClr>
              <a:buFontTx/>
              <a:buChar char="•"/>
              <a:defRPr sz="4000">
                <a:solidFill>
                  <a:srgbClr val="6F6A5A"/>
                </a:solidFill>
                <a:latin typeface="Baskerville"/>
                <a:ea typeface="Baskerville"/>
                <a:cs typeface="Baskerville"/>
                <a:sym typeface="Baskerville"/>
              </a:defRPr>
            </a:lvl2pPr>
            <a:lvl3pPr marL="1181100" defTabSz="584200">
              <a:spcBef>
                <a:spcPts val="3000"/>
              </a:spcBef>
              <a:buClr>
                <a:srgbClr val="A29A85"/>
              </a:buClr>
              <a:buFontTx/>
              <a:defRPr sz="4000">
                <a:solidFill>
                  <a:srgbClr val="6F6A5A"/>
                </a:solidFill>
                <a:latin typeface="Baskerville"/>
                <a:ea typeface="Baskerville"/>
                <a:cs typeface="Baskerville"/>
                <a:sym typeface="Baskerville"/>
              </a:defRPr>
            </a:lvl3pPr>
            <a:lvl4pPr marL="1562100" indent="-419100" defTabSz="584200">
              <a:spcBef>
                <a:spcPts val="3000"/>
              </a:spcBef>
              <a:buClr>
                <a:srgbClr val="A29A85"/>
              </a:buClr>
              <a:buFontTx/>
              <a:buChar char="•"/>
              <a:defRPr sz="4000">
                <a:solidFill>
                  <a:srgbClr val="6F6A5A"/>
                </a:solidFill>
                <a:latin typeface="Baskerville"/>
                <a:ea typeface="Baskerville"/>
                <a:cs typeface="Baskerville"/>
                <a:sym typeface="Baskerville"/>
              </a:defRPr>
            </a:lvl4pPr>
            <a:lvl5pPr marL="1943100" indent="-419100" defTabSz="584200">
              <a:spcBef>
                <a:spcPts val="3000"/>
              </a:spcBef>
              <a:buClr>
                <a:srgbClr val="A29A85"/>
              </a:buClr>
              <a:buFontTx/>
              <a:buChar char="•"/>
              <a:defRPr sz="4000">
                <a:solidFill>
                  <a:srgbClr val="6F6A5A"/>
                </a:solidFill>
                <a:latin typeface="Baskerville"/>
                <a:ea typeface="Baskerville"/>
                <a:cs typeface="Baskerville"/>
                <a:sym typeface="Baskervill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6F6A5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6F6A5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6F6A5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6F6A5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6F6A5A"/>
                </a:solidFill>
              </a:rPr>
              <a:t>Body Level Five</a:t>
            </a:r>
          </a:p>
        </p:txBody>
      </p:sp>
      <p:sp>
        <p:nvSpPr>
          <p:cNvPr id="28" name="Shape 28"/>
          <p:cNvSpPr>
            <a:spLocks noGrp="1"/>
          </p:cNvSpPr>
          <p:nvPr>
            <p:ph type="sldNum" sz="quarter" idx="2"/>
          </p:nvPr>
        </p:nvSpPr>
        <p:spPr>
          <a:xfrm>
            <a:off x="6324598" y="9004300"/>
            <a:ext cx="342901" cy="36830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584200">
              <a:defRPr sz="1800"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016000" y="432165"/>
            <a:ext cx="10972800" cy="2082070"/>
          </a:xfrm>
          <a:prstGeom prst="rect">
            <a:avLst/>
          </a:prstGeom>
        </p:spPr>
        <p:txBody>
          <a:bodyPr lIns="50800" tIns="50800" rIns="50800" bIns="50800"/>
          <a:lstStyle>
            <a:lvl1pPr defTabSz="584200">
              <a:defRPr sz="7800">
                <a:solidFill>
                  <a:srgbClr val="6F6A5A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800">
                <a:solidFill>
                  <a:srgbClr val="6F6A5A"/>
                </a:solidFill>
              </a:rP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xfrm>
            <a:off x="1016000" y="2514234"/>
            <a:ext cx="5486400" cy="6223732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419100" indent="-419100" defTabSz="584200">
              <a:spcBef>
                <a:spcPts val="3800"/>
              </a:spcBef>
              <a:buClr>
                <a:srgbClr val="A29A85"/>
              </a:buClr>
              <a:buFontTx/>
              <a:defRPr sz="3400">
                <a:solidFill>
                  <a:srgbClr val="6F6A5A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  <a:lvl2pPr marL="838200" indent="-419100" defTabSz="584200">
              <a:spcBef>
                <a:spcPts val="3800"/>
              </a:spcBef>
              <a:buClr>
                <a:srgbClr val="A29A85"/>
              </a:buClr>
              <a:buFontTx/>
              <a:buChar char="•"/>
              <a:defRPr sz="3400">
                <a:solidFill>
                  <a:srgbClr val="6F6A5A"/>
                </a:solidFill>
                <a:latin typeface="Baskerville"/>
                <a:ea typeface="Baskerville"/>
                <a:cs typeface="Baskerville"/>
                <a:sym typeface="Baskerville"/>
              </a:defRPr>
            </a:lvl2pPr>
            <a:lvl3pPr marL="1181100" defTabSz="584200">
              <a:spcBef>
                <a:spcPts val="3800"/>
              </a:spcBef>
              <a:buClr>
                <a:srgbClr val="A29A85"/>
              </a:buClr>
              <a:buFontTx/>
              <a:defRPr sz="3400">
                <a:solidFill>
                  <a:srgbClr val="6F6A5A"/>
                </a:solidFill>
                <a:latin typeface="Baskerville"/>
                <a:ea typeface="Baskerville"/>
                <a:cs typeface="Baskerville"/>
                <a:sym typeface="Baskerville"/>
              </a:defRPr>
            </a:lvl3pPr>
            <a:lvl4pPr marL="1625600" indent="-419100" defTabSz="584200">
              <a:spcBef>
                <a:spcPts val="3800"/>
              </a:spcBef>
              <a:buClr>
                <a:srgbClr val="A29A85"/>
              </a:buClr>
              <a:buFontTx/>
              <a:buChar char="•"/>
              <a:defRPr sz="3400">
                <a:solidFill>
                  <a:srgbClr val="6F6A5A"/>
                </a:solidFill>
                <a:latin typeface="Baskerville"/>
                <a:ea typeface="Baskerville"/>
                <a:cs typeface="Baskerville"/>
                <a:sym typeface="Baskerville"/>
              </a:defRPr>
            </a:lvl4pPr>
            <a:lvl5pPr marL="2070100" indent="-419100" defTabSz="584200">
              <a:spcBef>
                <a:spcPts val="3800"/>
              </a:spcBef>
              <a:buClr>
                <a:srgbClr val="A29A85"/>
              </a:buClr>
              <a:buFontTx/>
              <a:buChar char="•"/>
              <a:defRPr sz="3400">
                <a:solidFill>
                  <a:srgbClr val="6F6A5A"/>
                </a:solidFill>
                <a:latin typeface="Baskerville"/>
                <a:ea typeface="Baskerville"/>
                <a:cs typeface="Baskerville"/>
                <a:sym typeface="Baskervill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F6A5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F6A5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F6A5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F6A5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F6A5A"/>
                </a:solidFill>
              </a:rPr>
              <a:t>Body Level Five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xfrm>
            <a:off x="6324598" y="9004300"/>
            <a:ext cx="342901" cy="36830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584200">
              <a:defRPr sz="1800"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xfrm>
            <a:off x="1016000" y="1270000"/>
            <a:ext cx="10972800" cy="72136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419100" indent="-419100" defTabSz="584200">
              <a:spcBef>
                <a:spcPts val="3000"/>
              </a:spcBef>
              <a:buClr>
                <a:srgbClr val="A29A85"/>
              </a:buClr>
              <a:buFontTx/>
              <a:defRPr sz="4000">
                <a:solidFill>
                  <a:srgbClr val="6F6A5A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  <a:lvl2pPr marL="838200" indent="-419100" defTabSz="584200">
              <a:spcBef>
                <a:spcPts val="3000"/>
              </a:spcBef>
              <a:buClr>
                <a:srgbClr val="A29A85"/>
              </a:buClr>
              <a:buFontTx/>
              <a:buChar char="•"/>
              <a:defRPr sz="4000">
                <a:solidFill>
                  <a:srgbClr val="6F6A5A"/>
                </a:solidFill>
                <a:latin typeface="Baskerville"/>
                <a:ea typeface="Baskerville"/>
                <a:cs typeface="Baskerville"/>
                <a:sym typeface="Baskerville"/>
              </a:defRPr>
            </a:lvl2pPr>
            <a:lvl3pPr marL="1181100" defTabSz="584200">
              <a:spcBef>
                <a:spcPts val="3000"/>
              </a:spcBef>
              <a:buClr>
                <a:srgbClr val="A29A85"/>
              </a:buClr>
              <a:buFontTx/>
              <a:defRPr sz="4000">
                <a:solidFill>
                  <a:srgbClr val="6F6A5A"/>
                </a:solidFill>
                <a:latin typeface="Baskerville"/>
                <a:ea typeface="Baskerville"/>
                <a:cs typeface="Baskerville"/>
                <a:sym typeface="Baskerville"/>
              </a:defRPr>
            </a:lvl3pPr>
            <a:lvl4pPr marL="1562100" indent="-419100" defTabSz="584200">
              <a:spcBef>
                <a:spcPts val="3000"/>
              </a:spcBef>
              <a:buClr>
                <a:srgbClr val="A29A85"/>
              </a:buClr>
              <a:buFontTx/>
              <a:buChar char="•"/>
              <a:defRPr sz="4000">
                <a:solidFill>
                  <a:srgbClr val="6F6A5A"/>
                </a:solidFill>
                <a:latin typeface="Baskerville"/>
                <a:ea typeface="Baskerville"/>
                <a:cs typeface="Baskerville"/>
                <a:sym typeface="Baskerville"/>
              </a:defRPr>
            </a:lvl4pPr>
            <a:lvl5pPr marL="1943100" indent="-419100" defTabSz="584200">
              <a:spcBef>
                <a:spcPts val="3000"/>
              </a:spcBef>
              <a:buClr>
                <a:srgbClr val="A29A85"/>
              </a:buClr>
              <a:buFontTx/>
              <a:buChar char="•"/>
              <a:defRPr sz="4000">
                <a:solidFill>
                  <a:srgbClr val="6F6A5A"/>
                </a:solidFill>
                <a:latin typeface="Baskerville"/>
                <a:ea typeface="Baskerville"/>
                <a:cs typeface="Baskerville"/>
                <a:sym typeface="Baskervill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6F6A5A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6F6A5A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6F6A5A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6F6A5A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6F6A5A"/>
                </a:solidFill>
              </a:rPr>
              <a:t>Body Level Five</a:t>
            </a:r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xfrm>
            <a:off x="6324598" y="9004300"/>
            <a:ext cx="342901" cy="36830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584200">
              <a:defRPr sz="1800"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584200">
              <a:defRPr sz="1800"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xfrm>
            <a:off x="1270000" y="6362700"/>
            <a:ext cx="10464800" cy="30353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0" indent="0" algn="ctr" defTabSz="584200">
              <a:spcBef>
                <a:spcPts val="0"/>
              </a:spcBef>
              <a:buSzTx/>
              <a:buFontTx/>
              <a:buNone/>
              <a:defRPr sz="3400">
                <a:solidFill>
                  <a:srgbClr val="A29A85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  <a:lvl2pPr marL="775334" indent="-356234" algn="ctr" defTabSz="584200">
              <a:spcBef>
                <a:spcPts val="0"/>
              </a:spcBef>
              <a:buFontTx/>
              <a:buChar char="•"/>
              <a:defRPr sz="3400">
                <a:solidFill>
                  <a:srgbClr val="A29A85"/>
                </a:solidFill>
                <a:latin typeface="Baskerville"/>
                <a:ea typeface="Baskerville"/>
                <a:cs typeface="Baskerville"/>
                <a:sym typeface="Baskerville"/>
              </a:defRPr>
            </a:lvl2pPr>
            <a:lvl3pPr marL="1118235" indent="-356235" algn="ctr" defTabSz="584200">
              <a:spcBef>
                <a:spcPts val="0"/>
              </a:spcBef>
              <a:buFontTx/>
              <a:defRPr sz="3400">
                <a:solidFill>
                  <a:srgbClr val="A29A85"/>
                </a:solidFill>
                <a:latin typeface="Baskerville"/>
                <a:ea typeface="Baskerville"/>
                <a:cs typeface="Baskerville"/>
                <a:sym typeface="Baskerville"/>
              </a:defRPr>
            </a:lvl3pPr>
            <a:lvl4pPr marL="1499235" indent="-356235" algn="ctr" defTabSz="584200">
              <a:spcBef>
                <a:spcPts val="0"/>
              </a:spcBef>
              <a:buFontTx/>
              <a:buChar char="•"/>
              <a:defRPr sz="3400">
                <a:solidFill>
                  <a:srgbClr val="A29A85"/>
                </a:solidFill>
                <a:latin typeface="Baskerville"/>
                <a:ea typeface="Baskerville"/>
                <a:cs typeface="Baskerville"/>
                <a:sym typeface="Baskerville"/>
              </a:defRPr>
            </a:lvl4pPr>
            <a:lvl5pPr marL="1880235" indent="-356235" algn="ctr" defTabSz="584200">
              <a:spcBef>
                <a:spcPts val="0"/>
              </a:spcBef>
              <a:buFontTx/>
              <a:buChar char="•"/>
              <a:defRPr sz="3400">
                <a:solidFill>
                  <a:srgbClr val="A29A85"/>
                </a:solidFill>
                <a:latin typeface="Baskerville"/>
                <a:ea typeface="Baskerville"/>
                <a:cs typeface="Baskerville"/>
                <a:sym typeface="Baskervill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A29A85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A29A85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A29A85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A29A85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A29A85"/>
                </a:solidFill>
              </a:rP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xfrm>
            <a:off x="6324598" y="9004300"/>
            <a:ext cx="342901" cy="36830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584200">
              <a:defRPr sz="1800"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50238" y="130953"/>
            <a:ext cx="11704324" cy="2144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 anchor="ctr">
            <a:normAutofit/>
          </a:bodyPr>
          <a:lstStyle/>
          <a:p>
            <a:pPr lvl="0">
              <a:defRPr sz="1800"/>
            </a:pPr>
            <a:r>
              <a:rPr sz="62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50238" y="2275838"/>
            <a:ext cx="11704324" cy="7477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normAutofit/>
          </a:bodyPr>
          <a:lstStyle/>
          <a:p>
            <a:pPr lvl="0">
              <a:defRPr sz="1800"/>
            </a:pPr>
            <a:r>
              <a:rPr sz="4400" dirty="0"/>
              <a:t>Body Level One</a:t>
            </a:r>
          </a:p>
          <a:p>
            <a:pPr lvl="1">
              <a:defRPr sz="1800"/>
            </a:pPr>
            <a:r>
              <a:rPr sz="4400" dirty="0"/>
              <a:t>Body Level Two</a:t>
            </a:r>
          </a:p>
          <a:p>
            <a:pPr lvl="2">
              <a:defRPr sz="1800"/>
            </a:pPr>
            <a:r>
              <a:rPr sz="4400" dirty="0"/>
              <a:t>Body Level Three</a:t>
            </a:r>
          </a:p>
          <a:p>
            <a:pPr lvl="3">
              <a:defRPr sz="1800"/>
            </a:pPr>
            <a:r>
              <a:rPr sz="4400" dirty="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  <p:sp>
        <p:nvSpPr>
          <p:cNvPr id="4" name="Shape 4"/>
          <p:cNvSpPr/>
          <p:nvPr/>
        </p:nvSpPr>
        <p:spPr>
          <a:xfrm>
            <a:off x="18763" y="9215774"/>
            <a:ext cx="5804474" cy="389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aseline="-5998">
                <a:solidFill>
                  <a:srgbClr val="000000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 lvl="0">
              <a:defRPr sz="1800" baseline="0"/>
            </a:pPr>
            <a:r>
              <a:rPr sz="2800" baseline="-5998" dirty="0"/>
              <a:t>3</a:t>
            </a:r>
            <a:r>
              <a:rPr lang="en-US" sz="2800" baseline="-5998" dirty="0"/>
              <a:t>3</a:t>
            </a:r>
            <a:r>
              <a:rPr sz="2800" baseline="-5998" dirty="0"/>
              <a:t>nd Conference on Hurricanes and Tropical Meteorology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2005832" y="9114112"/>
            <a:ext cx="348725" cy="371347"/>
          </a:xfrm>
          <a:prstGeom prst="rect">
            <a:avLst/>
          </a:prstGeom>
          <a:ln w="12700">
            <a:miter lim="400000"/>
          </a:ln>
        </p:spPr>
        <p:txBody>
          <a:bodyPr wrap="none" lIns="65022" tIns="65022" rIns="65022" bIns="65022" anchor="ctr">
            <a:spAutoFit/>
          </a:bodyPr>
          <a:lstStyle>
            <a:lvl1pPr algn="r" defTabSz="65024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1" r:id="rId11"/>
  </p:sldLayoutIdLst>
  <p:transition spd="med"/>
  <p:hf hdr="0" ftr="0" dt="0"/>
  <p:txStyles>
    <p:titleStyle>
      <a:lvl1pPr algn="ctr" defTabSz="650240">
        <a:defRPr sz="6200">
          <a:latin typeface="Calibri"/>
          <a:ea typeface="Calibri"/>
          <a:cs typeface="Calibri"/>
          <a:sym typeface="Calibri"/>
        </a:defRPr>
      </a:lvl1pPr>
      <a:lvl2pPr algn="ctr" defTabSz="650240">
        <a:defRPr sz="6200">
          <a:latin typeface="Calibri"/>
          <a:ea typeface="Calibri"/>
          <a:cs typeface="Calibri"/>
          <a:sym typeface="Calibri"/>
        </a:defRPr>
      </a:lvl2pPr>
      <a:lvl3pPr algn="ctr" defTabSz="650240">
        <a:defRPr sz="6200">
          <a:latin typeface="Calibri"/>
          <a:ea typeface="Calibri"/>
          <a:cs typeface="Calibri"/>
          <a:sym typeface="Calibri"/>
        </a:defRPr>
      </a:lvl3pPr>
      <a:lvl4pPr algn="ctr" defTabSz="650240">
        <a:defRPr sz="6200">
          <a:latin typeface="Calibri"/>
          <a:ea typeface="Calibri"/>
          <a:cs typeface="Calibri"/>
          <a:sym typeface="Calibri"/>
        </a:defRPr>
      </a:lvl4pPr>
      <a:lvl5pPr algn="ctr" defTabSz="650240">
        <a:defRPr sz="6200">
          <a:latin typeface="Calibri"/>
          <a:ea typeface="Calibri"/>
          <a:cs typeface="Calibri"/>
          <a:sym typeface="Calibri"/>
        </a:defRPr>
      </a:lvl5pPr>
      <a:lvl6pPr algn="ctr" defTabSz="650240">
        <a:defRPr sz="6200">
          <a:latin typeface="Calibri"/>
          <a:ea typeface="Calibri"/>
          <a:cs typeface="Calibri"/>
          <a:sym typeface="Calibri"/>
        </a:defRPr>
      </a:lvl6pPr>
      <a:lvl7pPr algn="ctr" defTabSz="650240">
        <a:defRPr sz="6200">
          <a:latin typeface="Calibri"/>
          <a:ea typeface="Calibri"/>
          <a:cs typeface="Calibri"/>
          <a:sym typeface="Calibri"/>
        </a:defRPr>
      </a:lvl7pPr>
      <a:lvl8pPr algn="ctr" defTabSz="650240">
        <a:defRPr sz="6200">
          <a:latin typeface="Calibri"/>
          <a:ea typeface="Calibri"/>
          <a:cs typeface="Calibri"/>
          <a:sym typeface="Calibri"/>
        </a:defRPr>
      </a:lvl8pPr>
      <a:lvl9pPr algn="ctr" defTabSz="650240">
        <a:defRPr sz="6200">
          <a:latin typeface="Calibri"/>
          <a:ea typeface="Calibri"/>
          <a:cs typeface="Calibri"/>
          <a:sym typeface="Calibri"/>
        </a:defRPr>
      </a:lvl9pPr>
    </p:titleStyle>
    <p:bodyStyle>
      <a:lvl1pPr marL="471487" indent="-471487" defTabSz="650240">
        <a:spcBef>
          <a:spcPts val="1000"/>
        </a:spcBef>
        <a:buSzPct val="100000"/>
        <a:buFont typeface="Arial"/>
        <a:buChar char="•"/>
        <a:defRPr sz="4400">
          <a:latin typeface="Calibri"/>
          <a:ea typeface="Calibri"/>
          <a:cs typeface="Calibri"/>
          <a:sym typeface="Calibri"/>
        </a:defRPr>
      </a:lvl1pPr>
      <a:lvl2pPr marL="906234" indent="-449034" defTabSz="650240">
        <a:spcBef>
          <a:spcPts val="1000"/>
        </a:spcBef>
        <a:buSzPct val="100000"/>
        <a:buFont typeface="Arial"/>
        <a:buChar char="–"/>
        <a:defRPr sz="4400">
          <a:latin typeface="Calibri"/>
          <a:ea typeface="Calibri"/>
          <a:cs typeface="Calibri"/>
          <a:sym typeface="Calibri"/>
        </a:defRPr>
      </a:lvl2pPr>
      <a:lvl3pPr marL="1333500" indent="-419100" defTabSz="650240">
        <a:spcBef>
          <a:spcPts val="1000"/>
        </a:spcBef>
        <a:buSzPct val="100000"/>
        <a:buFont typeface="Arial"/>
        <a:buChar char="•"/>
        <a:defRPr sz="4400">
          <a:latin typeface="Calibri"/>
          <a:ea typeface="Calibri"/>
          <a:cs typeface="Calibri"/>
          <a:sym typeface="Calibri"/>
        </a:defRPr>
      </a:lvl3pPr>
      <a:lvl4pPr marL="1874520" indent="-502919" defTabSz="650240">
        <a:spcBef>
          <a:spcPts val="1000"/>
        </a:spcBef>
        <a:buSzPct val="100000"/>
        <a:buFont typeface="Arial"/>
        <a:buChar char="–"/>
        <a:defRPr sz="4400">
          <a:latin typeface="Calibri"/>
          <a:ea typeface="Calibri"/>
          <a:cs typeface="Calibri"/>
          <a:sym typeface="Calibri"/>
        </a:defRPr>
      </a:lvl4pPr>
      <a:lvl5pPr marL="2331720" indent="-502920" defTabSz="650240">
        <a:spcBef>
          <a:spcPts val="1000"/>
        </a:spcBef>
        <a:buSzPct val="100000"/>
        <a:buFont typeface="Arial"/>
        <a:buChar char="»"/>
        <a:defRPr sz="4400">
          <a:latin typeface="Calibri"/>
          <a:ea typeface="Calibri"/>
          <a:cs typeface="Calibri"/>
          <a:sym typeface="Calibri"/>
        </a:defRPr>
      </a:lvl5pPr>
      <a:lvl6pPr marL="2366010" indent="-461010" defTabSz="650240">
        <a:spcBef>
          <a:spcPts val="1000"/>
        </a:spcBef>
        <a:buSzPct val="100000"/>
        <a:buFont typeface="Arial"/>
        <a:buChar char="•"/>
        <a:defRPr sz="4400">
          <a:latin typeface="Calibri"/>
          <a:ea typeface="Calibri"/>
          <a:cs typeface="Calibri"/>
          <a:sym typeface="Calibri"/>
        </a:defRPr>
      </a:lvl6pPr>
      <a:lvl7pPr marL="2747010" indent="-461010" defTabSz="650240">
        <a:spcBef>
          <a:spcPts val="1000"/>
        </a:spcBef>
        <a:buSzPct val="100000"/>
        <a:buFont typeface="Arial"/>
        <a:buChar char="•"/>
        <a:defRPr sz="4400">
          <a:latin typeface="Calibri"/>
          <a:ea typeface="Calibri"/>
          <a:cs typeface="Calibri"/>
          <a:sym typeface="Calibri"/>
        </a:defRPr>
      </a:lvl7pPr>
      <a:lvl8pPr marL="3128010" indent="-461010" defTabSz="650240">
        <a:spcBef>
          <a:spcPts val="1000"/>
        </a:spcBef>
        <a:buSzPct val="100000"/>
        <a:buFont typeface="Arial"/>
        <a:buChar char="•"/>
        <a:defRPr sz="4400">
          <a:latin typeface="Calibri"/>
          <a:ea typeface="Calibri"/>
          <a:cs typeface="Calibri"/>
          <a:sym typeface="Calibri"/>
        </a:defRPr>
      </a:lvl8pPr>
      <a:lvl9pPr marL="3509009" indent="-461009" defTabSz="650240">
        <a:spcBef>
          <a:spcPts val="1000"/>
        </a:spcBef>
        <a:buSzPct val="100000"/>
        <a:buFont typeface="Arial"/>
        <a:buChar char="•"/>
        <a:defRPr sz="4400">
          <a:latin typeface="Calibri"/>
          <a:ea typeface="Calibri"/>
          <a:cs typeface="Calibri"/>
          <a:sym typeface="Calibri"/>
        </a:defRPr>
      </a:lvl9pPr>
    </p:bodyStyle>
    <p:otherStyle>
      <a:lvl1pPr algn="r" defTabSz="650240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algn="r" defTabSz="650240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algn="r" defTabSz="650240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algn="r" defTabSz="650240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algn="r" defTabSz="650240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algn="r" defTabSz="650240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algn="r" defTabSz="650240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algn="r" defTabSz="650240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algn="r" defTabSz="650240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jp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7" Type="http://schemas.openxmlformats.org/officeDocument/2006/relationships/image" Target="../media/image17.jpg"/><Relationship Id="rId8" Type="http://schemas.openxmlformats.org/officeDocument/2006/relationships/image" Target="../media/image18.jpg"/><Relationship Id="rId9" Type="http://schemas.openxmlformats.org/officeDocument/2006/relationships/image" Target="../media/image19.jpg"/><Relationship Id="rId10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772615" y="2791465"/>
            <a:ext cx="11180169" cy="2887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endParaRPr sz="1600" b="1" dirty="0">
              <a:latin typeface="Arial"/>
              <a:ea typeface="Arial"/>
              <a:cs typeface="Arial"/>
              <a:sym typeface="Arial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endParaRPr sz="1600" b="1" dirty="0">
              <a:latin typeface="Arial"/>
              <a:ea typeface="Arial"/>
              <a:cs typeface="Arial"/>
              <a:sym typeface="Arial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endParaRPr sz="1600" dirty="0">
              <a:solidFill>
                <a:srgbClr val="617435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19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Bachir Annane</a:t>
            </a:r>
            <a:r>
              <a:rPr sz="1900" b="1" baseline="31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sz="19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9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Mark Leidner</a:t>
            </a:r>
            <a:r>
              <a:rPr lang="en-US" sz="1900" b="1" baseline="31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4 ,</a:t>
            </a:r>
            <a:r>
              <a:rPr sz="19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Brian McNoldy</a:t>
            </a:r>
            <a:r>
              <a:rPr sz="1900" b="1" baseline="31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19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19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Robert Atlas</a:t>
            </a:r>
            <a:r>
              <a:rPr sz="1900" b="1" baseline="31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 </a:t>
            </a:r>
            <a:r>
              <a:rPr sz="19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,Sharanya Majumdar</a:t>
            </a:r>
            <a:r>
              <a:rPr sz="1900" b="1" baseline="31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19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-US" sz="19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Ross Hoffman</a:t>
            </a:r>
            <a:r>
              <a:rPr lang="en-US" sz="1900" b="1" baseline="31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lang="en-US" sz="19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endParaRPr sz="19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1900" b="1" baseline="31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sz="19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Univ. of Miami/CIMAS and NOAA/AOML/HRD, Miami, FL</a:t>
            </a: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1900" b="1" baseline="31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19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Univ. of Miami/RSMAS, Miami, FL</a:t>
            </a: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1900" b="1" baseline="31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sz="19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NOAA/AOML, Miami, FL</a:t>
            </a: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1900" b="1" baseline="30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sz="19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AER</a:t>
            </a:r>
            <a:r>
              <a:rPr lang="en-US" sz="19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Lexington, MA</a:t>
            </a:r>
            <a:endParaRPr sz="19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" name="image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67521" y="7340218"/>
            <a:ext cx="1867926" cy="1872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53332" y="7560877"/>
            <a:ext cx="3180499" cy="1433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image4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987589" y="7462465"/>
            <a:ext cx="1581883" cy="1545878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Shape 57"/>
          <p:cNvSpPr/>
          <p:nvPr/>
        </p:nvSpPr>
        <p:spPr>
          <a:xfrm>
            <a:off x="434699" y="901371"/>
            <a:ext cx="1234472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457200">
              <a:defRPr sz="36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algn="ctr">
              <a:defRPr sz="1800">
                <a:solidFill>
                  <a:srgbClr val="000000"/>
                </a:solidFill>
              </a:defRPr>
            </a:pPr>
            <a:r>
              <a:rPr sz="3300" dirty="0">
                <a:solidFill>
                  <a:srgbClr val="FFFFFF"/>
                </a:solidFill>
              </a:rPr>
              <a:t>Impact of CYGNSS Data on </a:t>
            </a:r>
            <a:r>
              <a:rPr lang="en-US" sz="3300" dirty="0">
                <a:solidFill>
                  <a:srgbClr val="FFFFFF"/>
                </a:solidFill>
              </a:rPr>
              <a:t>Tropical Cyclone </a:t>
            </a:r>
          </a:p>
          <a:p>
            <a:pPr algn="ctr">
              <a:defRPr sz="1800">
                <a:solidFill>
                  <a:srgbClr val="000000"/>
                </a:solidFill>
              </a:defRPr>
            </a:pPr>
            <a:r>
              <a:rPr lang="en-US" sz="3300" dirty="0">
                <a:solidFill>
                  <a:srgbClr val="FFFFFF"/>
                </a:solidFill>
              </a:rPr>
              <a:t>Analysis and Forecasts Using the Operational HWRF </a:t>
            </a:r>
            <a:endParaRPr sz="3300" dirty="0">
              <a:solidFill>
                <a:srgbClr val="FFFFFF"/>
              </a:solidFill>
            </a:endParaRP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xfrm>
            <a:off x="6369062" y="9258300"/>
            <a:ext cx="253976" cy="3258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1</a:t>
            </a:fld>
            <a:endParaRPr dirty="0">
              <a:solidFill>
                <a:srgbClr val="FFFCF2"/>
              </a:solidFill>
            </a:endParaRPr>
          </a:p>
        </p:txBody>
      </p:sp>
      <p:pic>
        <p:nvPicPr>
          <p:cNvPr id="2" name="Picture 1" descr="AE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502" y="7842236"/>
            <a:ext cx="1996440" cy="868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87" y="7338260"/>
            <a:ext cx="1794287" cy="1794287"/>
          </a:xfrm>
          <a:prstGeom prst="rect">
            <a:avLst/>
          </a:prstGeom>
        </p:spPr>
      </p:pic>
    </p:spTree>
  </p:cSld>
  <p:clrMapOvr>
    <a:masterClrMapping/>
  </p:clrMapOvr>
  <p:transition spd="med" advTm="8506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xfrm>
            <a:off x="133350" y="448233"/>
            <a:ext cx="12738100" cy="177575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defTabSz="198160">
              <a:defRPr sz="1800">
                <a:solidFill>
                  <a:srgbClr val="000000"/>
                </a:solidFill>
                <a:effectLst/>
              </a:defRPr>
            </a:pPr>
            <a:r>
              <a:rPr lang="en-US" sz="5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HWRF CYGNSS Observing System Experiments (OSEs)</a:t>
            </a:r>
            <a:endParaRPr sz="5400" b="1" dirty="0">
              <a:solidFill>
                <a:srgbClr val="FFFFFF"/>
              </a:solidFill>
              <a:effectLst>
                <a:outerShdw blurRad="6730" dist="17231" dir="13500000" rotWithShape="0">
                  <a:srgbClr val="424242">
                    <a:alpha val="50000"/>
                  </a:srgb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87" name="Shape 187"/>
          <p:cNvSpPr>
            <a:spLocks noGrp="1"/>
          </p:cNvSpPr>
          <p:nvPr>
            <p:ph type="sldNum" sz="quarter" idx="2"/>
          </p:nvPr>
        </p:nvSpPr>
        <p:spPr>
          <a:xfrm>
            <a:off x="6299225" y="9258300"/>
            <a:ext cx="393651" cy="3258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10</a:t>
            </a:fld>
            <a:endParaRPr>
              <a:solidFill>
                <a:srgbClr val="FFFCF2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750E07B5-5DDB-2B48-9792-39504383F045}"/>
              </a:ext>
            </a:extLst>
          </p:cNvPr>
          <p:cNvSpPr txBox="1">
            <a:spLocks/>
          </p:cNvSpPr>
          <p:nvPr/>
        </p:nvSpPr>
        <p:spPr>
          <a:xfrm>
            <a:off x="911013" y="2979853"/>
            <a:ext cx="11216640" cy="6375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  <a:lvl2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2pPr>
            <a:lvl3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3pPr>
            <a:lvl4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4pPr>
            <a:lvl5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5pPr>
            <a:lvl6pPr marL="2366010" indent="-461010" defTabSz="650240">
              <a:spcBef>
                <a:spcPts val="1000"/>
              </a:spcBef>
              <a:buSzPct val="100000"/>
              <a:buFont typeface="Arial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marL="2747010" indent="-461010" defTabSz="650240">
              <a:spcBef>
                <a:spcPts val="1000"/>
              </a:spcBef>
              <a:buSzPct val="100000"/>
              <a:buFont typeface="Arial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marL="3128010" indent="-461010" defTabSz="650240">
              <a:spcBef>
                <a:spcPts val="1000"/>
              </a:spcBef>
              <a:buSzPct val="100000"/>
              <a:buFont typeface="Arial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marL="3509009" indent="-461009" defTabSz="650240">
              <a:spcBef>
                <a:spcPts val="1000"/>
              </a:spcBef>
              <a:buSzPct val="100000"/>
              <a:buFont typeface="Arial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98450" indent="-29845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Components of an OSE</a:t>
            </a:r>
          </a:p>
          <a:p>
            <a:pPr marL="298450" lvl="1" indent="-29845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Atmospheric forecast model (HWRF operational, “H217”)</a:t>
            </a:r>
          </a:p>
          <a:p>
            <a:pPr marL="298450" lvl="1" indent="-29845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Control experiment: NCEP HWRF operations, H217</a:t>
            </a:r>
          </a:p>
          <a:p>
            <a:pPr marL="298450" lvl="1" indent="-29845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Data assimilation system</a:t>
            </a:r>
          </a:p>
          <a:p>
            <a:pPr marL="915988" lvl="5" indent="-528638" algn="l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 3d-Variational/Ensemble </a:t>
            </a:r>
            <a:r>
              <a:rPr lang="en-US" sz="18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Kalman</a:t>
            </a:r>
            <a:r>
              <a:rPr lang="en-U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Filter data assimilation system in the </a:t>
            </a:r>
            <a:r>
              <a:rPr lang="en-US" sz="18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Gridpoint</a:t>
            </a:r>
            <a:r>
              <a:rPr lang="en-U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Statistical Interpolation (GSI) framework</a:t>
            </a:r>
          </a:p>
          <a:p>
            <a:pPr marL="298450" lvl="1" indent="-29845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Experiments using different treatments of CYGNSS data</a:t>
            </a:r>
          </a:p>
          <a:p>
            <a:pPr marL="915988" lvl="5" indent="-476250" algn="l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in HWRF operational configuration</a:t>
            </a:r>
          </a:p>
          <a:p>
            <a:pPr marL="915988" lvl="5" indent="-476250" algn="l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VAM CYGNSS wind vectors in HWRF operational configuration</a:t>
            </a:r>
            <a:endParaRPr lang="en-US" sz="2400" b="1" dirty="0">
              <a:solidFill>
                <a:srgbClr val="FFFFFF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298450" lvl="1" indent="-298450" algn="l">
              <a:buFont typeface="Arial" charset="0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OSEs will focus on:</a:t>
            </a:r>
          </a:p>
          <a:p>
            <a:pPr marL="917575" lvl="2" indent="-450850" algn="l">
              <a:buFont typeface="Courier New" panose="02070309020205020404" pitchFamily="49" charset="0"/>
              <a:buChar char="o"/>
            </a:pPr>
            <a:r>
              <a:rPr lang="en-US" sz="1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Sparsely observed </a:t>
            </a:r>
            <a:r>
              <a:rPr lang="en-U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periods of TC lifecycles </a:t>
            </a:r>
          </a:p>
          <a:p>
            <a:pPr marL="917575" lvl="2" indent="-450850" algn="l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perational </a:t>
            </a:r>
            <a:r>
              <a:rPr lang="en-U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HWRF </a:t>
            </a:r>
            <a:r>
              <a:rPr lang="en-US" sz="1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forecasts with relatively high intensity error</a:t>
            </a:r>
            <a:endParaRPr lang="en-US" sz="2400" b="1" dirty="0">
              <a:solidFill>
                <a:srgbClr val="FFFFFF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298450" lvl="1" indent="-298450" algn="l">
              <a:buFont typeface="Arial" charset="0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Four candidate hurricanes identified: </a:t>
            </a:r>
          </a:p>
          <a:p>
            <a:pPr marL="917575" lvl="1" indent="-450850" algn="l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Harvey, Irma, Katia, Maria </a:t>
            </a:r>
          </a:p>
          <a:p>
            <a:pPr marL="917575" lvl="1" indent="-450850" algn="l"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 day forecasts of hurricane </a:t>
            </a:r>
            <a:r>
              <a:rPr lang="en-US" sz="1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</a:t>
            </a:r>
            <a:r>
              <a:rPr lang="en-U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a focus (OSSE results)</a:t>
            </a:r>
          </a:p>
        </p:txBody>
      </p:sp>
    </p:spTree>
    <p:extLst>
      <p:ext uri="{BB962C8B-B14F-4D97-AF65-F5344CB8AC3E}">
        <p14:creationId xmlns:p14="http://schemas.microsoft.com/office/powerpoint/2010/main" val="19090929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xfrm>
            <a:off x="133350" y="448233"/>
            <a:ext cx="12738100" cy="177575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defTabSz="198160">
              <a:defRPr sz="1800">
                <a:solidFill>
                  <a:srgbClr val="000000"/>
                </a:solidFill>
                <a:effectLst/>
              </a:defRPr>
            </a:pPr>
            <a:r>
              <a:rPr lang="en-US" sz="5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OSE experiments</a:t>
            </a:r>
            <a:endParaRPr sz="5400" b="1" dirty="0">
              <a:solidFill>
                <a:srgbClr val="FFFFFF"/>
              </a:solidFill>
              <a:effectLst>
                <a:outerShdw blurRad="6730" dist="17231" dir="13500000" rotWithShape="0">
                  <a:srgbClr val="424242">
                    <a:alpha val="50000"/>
                  </a:srgb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87" name="Shape 187"/>
          <p:cNvSpPr>
            <a:spLocks noGrp="1"/>
          </p:cNvSpPr>
          <p:nvPr>
            <p:ph type="sldNum" sz="quarter" idx="2"/>
          </p:nvPr>
        </p:nvSpPr>
        <p:spPr>
          <a:xfrm>
            <a:off x="6299225" y="9258300"/>
            <a:ext cx="393651" cy="3258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11</a:t>
            </a:fld>
            <a:endParaRPr>
              <a:solidFill>
                <a:srgbClr val="FFFCF2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750E07B5-5DDB-2B48-9792-39504383F045}"/>
              </a:ext>
            </a:extLst>
          </p:cNvPr>
          <p:cNvSpPr txBox="1">
            <a:spLocks/>
          </p:cNvSpPr>
          <p:nvPr/>
        </p:nvSpPr>
        <p:spPr>
          <a:xfrm>
            <a:off x="894079" y="2607327"/>
            <a:ext cx="11593195" cy="6375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  <a:lvl2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2pPr>
            <a:lvl3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3pPr>
            <a:lvl4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4pPr>
            <a:lvl5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5pPr>
            <a:lvl6pPr marL="2366010" indent="-461010" defTabSz="650240">
              <a:spcBef>
                <a:spcPts val="1000"/>
              </a:spcBef>
              <a:buSzPct val="100000"/>
              <a:buFont typeface="Arial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marL="2747010" indent="-461010" defTabSz="650240">
              <a:spcBef>
                <a:spcPts val="1000"/>
              </a:spcBef>
              <a:buSzPct val="100000"/>
              <a:buFont typeface="Arial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marL="3128010" indent="-461010" defTabSz="650240">
              <a:spcBef>
                <a:spcPts val="1000"/>
              </a:spcBef>
              <a:buSzPct val="100000"/>
              <a:buFont typeface="Arial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marL="3509009" indent="-461009" defTabSz="650240">
              <a:spcBef>
                <a:spcPts val="1000"/>
              </a:spcBef>
              <a:buSzPct val="100000"/>
              <a:buFont typeface="Arial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/>
            <a:endParaRPr lang="en-US" sz="2400" b="1" dirty="0">
              <a:solidFill>
                <a:srgbClr val="FFFFFF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298450" indent="-298450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Explore impact of low CYGNSS winds speeds (&lt; 13 m/s)</a:t>
            </a:r>
          </a:p>
          <a:p>
            <a:pPr marL="915988" indent="-300038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Smallest retrieval error and least noisy</a:t>
            </a:r>
          </a:p>
          <a:p>
            <a:pPr marL="298450" indent="-298450" algn="l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FFFFFF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298450" indent="-298450" algn="l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FFFFFF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298450" indent="-298450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Irma – impact of </a:t>
            </a:r>
            <a:r>
              <a:rPr lang="en-US" sz="2800" b="1" dirty="0" err="1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QC’d</a:t>
            </a:r>
            <a:r>
              <a:rPr lang="en-US" sz="28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CYGNSS on surface wind analyses</a:t>
            </a:r>
          </a:p>
          <a:p>
            <a:pPr marL="915988" indent="-3175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CYGNSS v2.0 FDS wind speeds</a:t>
            </a:r>
          </a:p>
          <a:p>
            <a:pPr marL="298450" indent="-298450" algn="l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FFFFFF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298450" indent="-298450" algn="l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FFFFFF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298450" indent="-298450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Harvey, Katia – explore forecast impacts on early lifecycles</a:t>
            </a:r>
          </a:p>
          <a:p>
            <a:pPr marL="915988" indent="-3175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CYGNSS v2.0 YSLF wind speeds</a:t>
            </a:r>
          </a:p>
          <a:p>
            <a:pPr marL="298450" indent="-298450" algn="l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6742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/>
          </p:cNvSpPr>
          <p:nvPr>
            <p:ph type="sldNum" sz="quarter" idx="2"/>
          </p:nvPr>
        </p:nvSpPr>
        <p:spPr>
          <a:xfrm>
            <a:off x="6299225" y="9258300"/>
            <a:ext cx="393651" cy="3258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12</a:t>
            </a:fld>
            <a:endParaRPr>
              <a:solidFill>
                <a:srgbClr val="FFFCF2"/>
              </a:solidFill>
            </a:endParaRPr>
          </a:p>
        </p:txBody>
      </p:sp>
      <p:sp>
        <p:nvSpPr>
          <p:cNvPr id="4" name="Shape 186">
            <a:extLst>
              <a:ext uri="{FF2B5EF4-FFF2-40B4-BE49-F238E27FC236}">
                <a16:creationId xmlns="" xmlns:a16="http://schemas.microsoft.com/office/drawing/2014/main" id="{6FD198AE-31F2-F244-8DF6-1ECCE58A6AB7}"/>
              </a:ext>
            </a:extLst>
          </p:cNvPr>
          <p:cNvSpPr txBox="1">
            <a:spLocks/>
          </p:cNvSpPr>
          <p:nvPr/>
        </p:nvSpPr>
        <p:spPr>
          <a:xfrm>
            <a:off x="1168400" y="558800"/>
            <a:ext cx="10972800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Autofit/>
          </a:bodyPr>
          <a:lstStyle>
            <a:lvl1pPr algn="ctr" defTabSz="584200">
              <a:defRPr sz="7800">
                <a:solidFill>
                  <a:srgbClr val="FFFCF2"/>
                </a:solidFill>
                <a:effectLst>
                  <a:outerShdw blurRad="25400" dist="508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  <a:lvl2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2pPr>
            <a:lvl3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3pPr>
            <a:lvl4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4pPr>
            <a:lvl5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5pPr>
            <a:lvl6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6pPr>
            <a:lvl7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7pPr>
            <a:lvl8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8pPr>
            <a:lvl9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98160">
              <a:defRPr sz="1800">
                <a:solidFill>
                  <a:srgbClr val="000000"/>
                </a:solidFill>
                <a:effectLst/>
              </a:defRPr>
            </a:pPr>
            <a:r>
              <a:rPr lang="en-US" sz="3300" dirty="0" smtClean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Irma </a:t>
            </a:r>
            <a:r>
              <a:rPr lang="en-US" sz="33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first guess</a:t>
            </a:r>
          </a:p>
          <a:p>
            <a:pPr defTabSz="198160">
              <a:defRPr sz="1800">
                <a:solidFill>
                  <a:srgbClr val="000000"/>
                </a:solidFill>
                <a:effectLst/>
              </a:defRPr>
            </a:pPr>
            <a:r>
              <a:rPr lang="en-US" sz="24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Surface wind speed and vectors, 00 UTC Aug 30, 2017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383E50E-D05D-3446-88D9-663D2FF5D6B9}"/>
              </a:ext>
            </a:extLst>
          </p:cNvPr>
          <p:cNvSpPr txBox="1"/>
          <p:nvPr/>
        </p:nvSpPr>
        <p:spPr>
          <a:xfrm>
            <a:off x="5890916" y="4166166"/>
            <a:ext cx="1210268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6F6A5A"/>
                </a:solidFill>
                <a:effectLst/>
                <a:uFillTx/>
                <a:latin typeface="Copperplate"/>
                <a:ea typeface="Copperplate"/>
                <a:cs typeface="Copperplate"/>
                <a:sym typeface="Copperplate"/>
              </a:rPr>
              <a:t>TBD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8BA0F41-219A-4E48-AEEB-219FC6053348}"/>
              </a:ext>
            </a:extLst>
          </p:cNvPr>
          <p:cNvGrpSpPr/>
          <p:nvPr/>
        </p:nvGrpSpPr>
        <p:grpSpPr>
          <a:xfrm>
            <a:off x="-1393920" y="1447800"/>
            <a:ext cx="15792641" cy="6858000"/>
            <a:chOff x="-1905825" y="2032000"/>
            <a:chExt cx="15792641" cy="6858000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236B96AA-ABD8-EF4A-8A84-EBCAF38C8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905825" y="2032000"/>
              <a:ext cx="10212457" cy="6858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F8B44B13-B03E-7245-BC52-4DF4EBDFD7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976"/>
            <a:stretch/>
          </p:blipFill>
          <p:spPr>
            <a:xfrm>
              <a:off x="6224957" y="2032000"/>
              <a:ext cx="7661859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27813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/>
          </p:cNvSpPr>
          <p:nvPr>
            <p:ph type="sldNum" sz="quarter" idx="2"/>
          </p:nvPr>
        </p:nvSpPr>
        <p:spPr>
          <a:xfrm>
            <a:off x="6299225" y="9258300"/>
            <a:ext cx="393651" cy="3258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13</a:t>
            </a:fld>
            <a:endParaRPr>
              <a:solidFill>
                <a:srgbClr val="FFFCF2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891621A7-AA9B-8248-ACE8-E466F3CDF4A9}"/>
              </a:ext>
            </a:extLst>
          </p:cNvPr>
          <p:cNvGrpSpPr/>
          <p:nvPr/>
        </p:nvGrpSpPr>
        <p:grpSpPr>
          <a:xfrm>
            <a:off x="-1393921" y="1447800"/>
            <a:ext cx="15792642" cy="6858000"/>
            <a:chOff x="-1905829" y="0"/>
            <a:chExt cx="15792642" cy="6858000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F4C91756-0E98-D643-ACCA-67C33849D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905829" y="0"/>
              <a:ext cx="10212456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E147EA0-5DC8-884A-95E4-B52D49D23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090"/>
            <a:stretch/>
          </p:blipFill>
          <p:spPr>
            <a:xfrm>
              <a:off x="6236677" y="0"/>
              <a:ext cx="7650136" cy="6858000"/>
            </a:xfrm>
            <a:prstGeom prst="rect">
              <a:avLst/>
            </a:prstGeom>
          </p:spPr>
        </p:pic>
      </p:grpSp>
      <p:sp>
        <p:nvSpPr>
          <p:cNvPr id="12" name="Shape 186">
            <a:extLst>
              <a:ext uri="{FF2B5EF4-FFF2-40B4-BE49-F238E27FC236}">
                <a16:creationId xmlns="" xmlns:a16="http://schemas.microsoft.com/office/drawing/2014/main" id="{0356C5D2-CBAC-0C42-9801-81F5D4878F13}"/>
              </a:ext>
            </a:extLst>
          </p:cNvPr>
          <p:cNvSpPr txBox="1">
            <a:spLocks/>
          </p:cNvSpPr>
          <p:nvPr/>
        </p:nvSpPr>
        <p:spPr>
          <a:xfrm>
            <a:off x="1168400" y="558800"/>
            <a:ext cx="10972800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Autofit/>
          </a:bodyPr>
          <a:lstStyle>
            <a:lvl1pPr algn="ctr" defTabSz="584200">
              <a:defRPr sz="7800">
                <a:solidFill>
                  <a:srgbClr val="FFFCF2"/>
                </a:solidFill>
                <a:effectLst>
                  <a:outerShdw blurRad="25400" dist="508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  <a:lvl2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2pPr>
            <a:lvl3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3pPr>
            <a:lvl4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4pPr>
            <a:lvl5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5pPr>
            <a:lvl6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6pPr>
            <a:lvl7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7pPr>
            <a:lvl8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8pPr>
            <a:lvl9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98160">
              <a:defRPr sz="1800">
                <a:solidFill>
                  <a:srgbClr val="000000"/>
                </a:solidFill>
                <a:effectLst/>
              </a:defRPr>
            </a:pPr>
            <a:r>
              <a:rPr lang="en-US" sz="3300" dirty="0" smtClean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Irma </a:t>
            </a:r>
            <a:r>
              <a:rPr lang="en-US" sz="33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HWRF DA analyses</a:t>
            </a:r>
          </a:p>
          <a:p>
            <a:pPr defTabSz="198160">
              <a:defRPr sz="1800">
                <a:solidFill>
                  <a:srgbClr val="000000"/>
                </a:solidFill>
                <a:effectLst/>
              </a:defRPr>
            </a:pPr>
            <a:r>
              <a:rPr lang="en-US" sz="24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Surface wind speed and vectors, 00 UTC Aug 30, 2017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53D8224-9E28-BC43-98D0-6B7B1B0A17D8}"/>
              </a:ext>
            </a:extLst>
          </p:cNvPr>
          <p:cNvSpPr txBox="1"/>
          <p:nvPr/>
        </p:nvSpPr>
        <p:spPr>
          <a:xfrm>
            <a:off x="1457964" y="1570821"/>
            <a:ext cx="4358565" cy="42575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HWRF</a:t>
            </a:r>
            <a:r>
              <a:rPr kumimoji="0" lang="en-US" sz="21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Copperplate"/>
              </a:rPr>
              <a:t> </a:t>
            </a:r>
            <a:r>
              <a:rPr lang="en-US" sz="2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OPS </a:t>
            </a:r>
            <a:r>
              <a:rPr kumimoji="0" lang="en-US" sz="21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Copperplate"/>
              </a:rPr>
              <a:t>analysis, 2017083000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7EE1D9F-7FE0-1047-8E21-46D5079000D5}"/>
              </a:ext>
            </a:extLst>
          </p:cNvPr>
          <p:cNvSpPr txBox="1"/>
          <p:nvPr/>
        </p:nvSpPr>
        <p:spPr>
          <a:xfrm>
            <a:off x="6483938" y="1570821"/>
            <a:ext cx="5277087" cy="42575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HWRF</a:t>
            </a:r>
            <a:r>
              <a:rPr kumimoji="0" lang="en-US" sz="21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Copperplate"/>
              </a:rPr>
              <a:t> CYGNSS OSE analysis, 2017083000   </a:t>
            </a:r>
          </a:p>
        </p:txBody>
      </p:sp>
    </p:spTree>
    <p:extLst>
      <p:ext uri="{BB962C8B-B14F-4D97-AF65-F5344CB8AC3E}">
        <p14:creationId xmlns:p14="http://schemas.microsoft.com/office/powerpoint/2010/main" val="35053043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38D0E6D-29AB-5147-ACE9-E3959186FE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805" r="-1"/>
          <a:stretch/>
        </p:blipFill>
        <p:spPr>
          <a:xfrm>
            <a:off x="-1880558" y="1447800"/>
            <a:ext cx="10703107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1D922AEF-25F8-7A4E-AC7F-ABBCA01D04F8}"/>
              </a:ext>
            </a:extLst>
          </p:cNvPr>
          <p:cNvGrpSpPr/>
          <p:nvPr/>
        </p:nvGrpSpPr>
        <p:grpSpPr>
          <a:xfrm>
            <a:off x="6736862" y="1447800"/>
            <a:ext cx="7661859" cy="6858000"/>
            <a:chOff x="6224957" y="0"/>
            <a:chExt cx="7661859" cy="6858000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C6709340-62C1-9640-BF18-4D500D03DD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976"/>
            <a:stretch/>
          </p:blipFill>
          <p:spPr>
            <a:xfrm>
              <a:off x="6224957" y="0"/>
              <a:ext cx="7661859" cy="6858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1E8CDE94-039A-E74B-9725-55A3556297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99FFFF"/>
                </a:clrFrom>
                <a:clrTo>
                  <a:srgbClr val="99FFFF">
                    <a:alpha val="0"/>
                  </a:srgbClr>
                </a:clrTo>
              </a:clrChange>
              <a:alphaModFix/>
            </a:blip>
            <a:srcRect l="24506" t="12114" r="22116" b="16179"/>
            <a:stretch/>
          </p:blipFill>
          <p:spPr>
            <a:xfrm>
              <a:off x="6302478" y="747252"/>
              <a:ext cx="4935794" cy="5083278"/>
            </a:xfrm>
            <a:prstGeom prst="rect">
              <a:avLst/>
            </a:prstGeom>
          </p:spPr>
        </p:pic>
      </p:grpSp>
      <p:sp>
        <p:nvSpPr>
          <p:cNvPr id="10" name="Shape 186">
            <a:extLst>
              <a:ext uri="{FF2B5EF4-FFF2-40B4-BE49-F238E27FC236}">
                <a16:creationId xmlns="" xmlns:a16="http://schemas.microsoft.com/office/drawing/2014/main" id="{01615FDE-2799-294C-A1AF-0859993D6D92}"/>
              </a:ext>
            </a:extLst>
          </p:cNvPr>
          <p:cNvSpPr txBox="1">
            <a:spLocks/>
          </p:cNvSpPr>
          <p:nvPr/>
        </p:nvSpPr>
        <p:spPr>
          <a:xfrm>
            <a:off x="1168400" y="558800"/>
            <a:ext cx="10972800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Autofit/>
          </a:bodyPr>
          <a:lstStyle>
            <a:lvl1pPr algn="ctr" defTabSz="584200">
              <a:defRPr sz="7800">
                <a:solidFill>
                  <a:srgbClr val="FFFCF2"/>
                </a:solidFill>
                <a:effectLst>
                  <a:outerShdw blurRad="25400" dist="508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  <a:lvl2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2pPr>
            <a:lvl3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3pPr>
            <a:lvl4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4pPr>
            <a:lvl5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5pPr>
            <a:lvl6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6pPr>
            <a:lvl7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7pPr>
            <a:lvl8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8pPr>
            <a:lvl9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98160">
              <a:defRPr sz="1800">
                <a:solidFill>
                  <a:srgbClr val="000000"/>
                </a:solidFill>
                <a:effectLst/>
              </a:defRPr>
            </a:pPr>
            <a:r>
              <a:rPr lang="en-US" sz="3300" dirty="0" smtClean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Irma </a:t>
            </a:r>
            <a:r>
              <a:rPr lang="en-US" sz="33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analyses/first guess/observations</a:t>
            </a:r>
          </a:p>
          <a:p>
            <a:pPr defTabSz="198160">
              <a:defRPr sz="1800">
                <a:solidFill>
                  <a:srgbClr val="000000"/>
                </a:solidFill>
                <a:effectLst/>
              </a:defRPr>
            </a:pPr>
            <a:r>
              <a:rPr lang="en-US" sz="24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Surface wind speed and vectors, 00 UTC Aug 30, 2017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F70F1F3-AF36-2942-B26B-B757B9B189BD}"/>
              </a:ext>
            </a:extLst>
          </p:cNvPr>
          <p:cNvSpPr txBox="1"/>
          <p:nvPr/>
        </p:nvSpPr>
        <p:spPr>
          <a:xfrm>
            <a:off x="7225274" y="1827788"/>
            <a:ext cx="4342535" cy="425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kumimoji="0" lang="en-US" sz="21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Copperplate"/>
              </a:rPr>
              <a:t>lus CYGNSS observations, +/- 3 hours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4C48812-12A3-6841-A15D-D99A7BA8BC7B}"/>
              </a:ext>
            </a:extLst>
          </p:cNvPr>
          <p:cNvSpPr txBox="1"/>
          <p:nvPr/>
        </p:nvSpPr>
        <p:spPr>
          <a:xfrm>
            <a:off x="998703" y="1570821"/>
            <a:ext cx="5277087" cy="42575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HWRF</a:t>
            </a:r>
            <a:r>
              <a:rPr kumimoji="0" lang="en-US" sz="21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Copperplate"/>
              </a:rPr>
              <a:t> CYGNSS OSE analysis, 2017083000  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72583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FD90FD8-7BF9-714C-9321-5811AAA7AC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b="7018"/>
          <a:stretch/>
        </p:blipFill>
        <p:spPr>
          <a:xfrm>
            <a:off x="6147938" y="1456113"/>
            <a:ext cx="6641411" cy="63766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814F49D-F0AC-8D4B-B610-8388443612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13847" b="7018"/>
          <a:stretch/>
        </p:blipFill>
        <p:spPr>
          <a:xfrm>
            <a:off x="578411" y="1456113"/>
            <a:ext cx="5702530" cy="6376672"/>
          </a:xfrm>
          <a:prstGeom prst="rect">
            <a:avLst/>
          </a:prstGeom>
        </p:spPr>
      </p:pic>
      <p:sp>
        <p:nvSpPr>
          <p:cNvPr id="12" name="Shape 186">
            <a:extLst>
              <a:ext uri="{FF2B5EF4-FFF2-40B4-BE49-F238E27FC236}">
                <a16:creationId xmlns="" xmlns:a16="http://schemas.microsoft.com/office/drawing/2014/main" id="{E8424873-A9D1-5740-959E-8CE24E2B15E9}"/>
              </a:ext>
            </a:extLst>
          </p:cNvPr>
          <p:cNvSpPr txBox="1">
            <a:spLocks/>
          </p:cNvSpPr>
          <p:nvPr/>
        </p:nvSpPr>
        <p:spPr>
          <a:xfrm>
            <a:off x="1168400" y="558800"/>
            <a:ext cx="10972800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Autofit/>
          </a:bodyPr>
          <a:lstStyle>
            <a:lvl1pPr algn="ctr" defTabSz="584200">
              <a:defRPr sz="7800">
                <a:solidFill>
                  <a:srgbClr val="FFFCF2"/>
                </a:solidFill>
                <a:effectLst>
                  <a:outerShdw blurRad="25400" dist="508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  <a:lvl2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2pPr>
            <a:lvl3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3pPr>
            <a:lvl4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4pPr>
            <a:lvl5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5pPr>
            <a:lvl6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6pPr>
            <a:lvl7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7pPr>
            <a:lvl8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8pPr>
            <a:lvl9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98160">
              <a:defRPr sz="1800">
                <a:solidFill>
                  <a:srgbClr val="000000"/>
                </a:solidFill>
                <a:effectLst/>
              </a:defRPr>
            </a:pPr>
            <a:r>
              <a:rPr lang="en-US" sz="3300" dirty="0" smtClean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Irma </a:t>
            </a:r>
            <a:r>
              <a:rPr lang="en-US" sz="33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DA analyses increments</a:t>
            </a:r>
          </a:p>
          <a:p>
            <a:pPr defTabSz="198160">
              <a:defRPr sz="1800">
                <a:solidFill>
                  <a:srgbClr val="000000"/>
                </a:solidFill>
                <a:effectLst/>
              </a:defRPr>
            </a:pPr>
            <a:r>
              <a:rPr lang="en-US" sz="24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Surface wind speed and vector increments, 00 UTC Aug 30, 2017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611BF44-0A29-DD4D-9690-1BDC3B55549E}"/>
              </a:ext>
            </a:extLst>
          </p:cNvPr>
          <p:cNvSpPr txBox="1"/>
          <p:nvPr/>
        </p:nvSpPr>
        <p:spPr>
          <a:xfrm>
            <a:off x="1860317" y="1981297"/>
            <a:ext cx="3553857" cy="318036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HWRF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Copperplate"/>
              </a:rPr>
              <a:t> CYGNSS OSE analysis, 2017083000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BAD268A-7F68-ED45-B842-18E588DA7ABD}"/>
              </a:ext>
            </a:extLst>
          </p:cNvPr>
          <p:cNvSpPr txBox="1"/>
          <p:nvPr/>
        </p:nvSpPr>
        <p:spPr>
          <a:xfrm>
            <a:off x="2127263" y="1969105"/>
            <a:ext cx="3141887" cy="318036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HWRF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Copperplate"/>
              </a:rPr>
              <a:t> OPS analysis, 2017083000 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1A8B202-0AFE-8540-8A43-5AEDC11D890C}"/>
              </a:ext>
            </a:extLst>
          </p:cNvPr>
          <p:cNvSpPr txBox="1"/>
          <p:nvPr/>
        </p:nvSpPr>
        <p:spPr>
          <a:xfrm>
            <a:off x="7466958" y="1984442"/>
            <a:ext cx="3593933" cy="318036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HWRF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Copperplate"/>
              </a:rPr>
              <a:t> CYGNSS OSE analysis, 2017083000   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228025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xfrm>
            <a:off x="1016000" y="406400"/>
            <a:ext cx="10972800" cy="76200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defTabSz="198160">
              <a:defRPr sz="1800">
                <a:solidFill>
                  <a:srgbClr val="000000"/>
                </a:solidFill>
                <a:effectLst/>
              </a:defRPr>
            </a:pPr>
            <a:r>
              <a:rPr lang="en-US" sz="33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CYGNSS COVERAGE 08/23 06Z, +/- 3 </a:t>
            </a:r>
            <a:r>
              <a:rPr lang="en-US" sz="3300" dirty="0" err="1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hrs</a:t>
            </a:r>
            <a:r>
              <a:rPr lang="en-US" sz="33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/>
            </a:r>
            <a:br>
              <a:rPr lang="en-US" sz="33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</a:br>
            <a:r>
              <a:rPr lang="en-US" sz="33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Harvey</a:t>
            </a:r>
            <a:endParaRPr sz="3300" dirty="0">
              <a:solidFill>
                <a:srgbClr val="FFFFFF"/>
              </a:solidFill>
              <a:effectLst>
                <a:outerShdw blurRad="6730" dist="17231" dir="13500000" rotWithShape="0">
                  <a:srgbClr val="424242">
                    <a:alpha val="5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187" name="Shape 187"/>
          <p:cNvSpPr>
            <a:spLocks noGrp="1"/>
          </p:cNvSpPr>
          <p:nvPr>
            <p:ph type="sldNum" sz="quarter" idx="2"/>
          </p:nvPr>
        </p:nvSpPr>
        <p:spPr>
          <a:xfrm>
            <a:off x="6299225" y="9258300"/>
            <a:ext cx="393651" cy="3258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16</a:t>
            </a:fld>
            <a:endParaRPr>
              <a:solidFill>
                <a:srgbClr val="FFFCF2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FA3BDF15-3D99-7346-8157-BF8630FD968D}"/>
              </a:ext>
            </a:extLst>
          </p:cNvPr>
          <p:cNvGrpSpPr/>
          <p:nvPr/>
        </p:nvGrpSpPr>
        <p:grpSpPr>
          <a:xfrm>
            <a:off x="224666" y="2072197"/>
            <a:ext cx="12607768" cy="5609206"/>
            <a:chOff x="224666" y="2798964"/>
            <a:chExt cx="12607768" cy="56092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66" y="2798964"/>
              <a:ext cx="5609206" cy="560920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3228" y="2798964"/>
              <a:ext cx="5609206" cy="560920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0A7BBBA0-C0CC-D044-BDED-FD22D9D42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4044" y="4595531"/>
              <a:ext cx="1056712" cy="2665021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A77E8E5-DDDA-3F41-ADF7-1AB327006C1A}"/>
              </a:ext>
            </a:extLst>
          </p:cNvPr>
          <p:cNvSpPr txBox="1"/>
          <p:nvPr/>
        </p:nvSpPr>
        <p:spPr>
          <a:xfrm>
            <a:off x="1548242" y="1600273"/>
            <a:ext cx="290624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Copperplate"/>
              </a:rPr>
              <a:t>CYGNSS: No QC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6831C84-2B70-5C41-8F76-783B85A9E09C}"/>
              </a:ext>
            </a:extLst>
          </p:cNvPr>
          <p:cNvSpPr txBox="1"/>
          <p:nvPr/>
        </p:nvSpPr>
        <p:spPr>
          <a:xfrm>
            <a:off x="8374028" y="1600273"/>
            <a:ext cx="338393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Copperplate"/>
              </a:rPr>
              <a:t>CYGNSS: Strict QC</a:t>
            </a:r>
          </a:p>
        </p:txBody>
      </p:sp>
    </p:spTree>
    <p:extLst>
      <p:ext uri="{BB962C8B-B14F-4D97-AF65-F5344CB8AC3E}">
        <p14:creationId xmlns:p14="http://schemas.microsoft.com/office/powerpoint/2010/main" val="17416009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/>
          </p:cNvSpPr>
          <p:nvPr>
            <p:ph type="sldNum" sz="quarter" idx="2"/>
          </p:nvPr>
        </p:nvSpPr>
        <p:spPr>
          <a:xfrm>
            <a:off x="6299225" y="9258300"/>
            <a:ext cx="393651" cy="3258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17</a:t>
            </a:fld>
            <a:endParaRPr>
              <a:solidFill>
                <a:srgbClr val="FFFCF2"/>
              </a:solidFill>
            </a:endParaRPr>
          </a:p>
        </p:txBody>
      </p:sp>
      <p:sp>
        <p:nvSpPr>
          <p:cNvPr id="4" name="Shape 186">
            <a:extLst>
              <a:ext uri="{FF2B5EF4-FFF2-40B4-BE49-F238E27FC236}">
                <a16:creationId xmlns="" xmlns:a16="http://schemas.microsoft.com/office/drawing/2014/main" id="{6FD198AE-31F2-F244-8DF6-1ECCE58A6AB7}"/>
              </a:ext>
            </a:extLst>
          </p:cNvPr>
          <p:cNvSpPr txBox="1">
            <a:spLocks/>
          </p:cNvSpPr>
          <p:nvPr/>
        </p:nvSpPr>
        <p:spPr>
          <a:xfrm>
            <a:off x="1457157" y="599063"/>
            <a:ext cx="10972800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Autofit/>
          </a:bodyPr>
          <a:lstStyle>
            <a:lvl1pPr algn="ctr" defTabSz="584200">
              <a:defRPr sz="7800">
                <a:solidFill>
                  <a:srgbClr val="FFFCF2"/>
                </a:solidFill>
                <a:effectLst>
                  <a:outerShdw blurRad="25400" dist="508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  <a:lvl2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2pPr>
            <a:lvl3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3pPr>
            <a:lvl4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4pPr>
            <a:lvl5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5pPr>
            <a:lvl6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6pPr>
            <a:lvl7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7pPr>
            <a:lvl8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8pPr>
            <a:lvl9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98160">
              <a:defRPr sz="1800">
                <a:solidFill>
                  <a:srgbClr val="000000"/>
                </a:solidFill>
                <a:effectLst/>
              </a:defRPr>
            </a:pPr>
            <a:r>
              <a:rPr lang="en-US" sz="33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Harvey </a:t>
            </a:r>
          </a:p>
          <a:p>
            <a:pPr defTabSz="198160">
              <a:defRPr sz="1800">
                <a:solidFill>
                  <a:srgbClr val="000000"/>
                </a:solidFill>
                <a:effectLst/>
              </a:defRPr>
            </a:pPr>
            <a:r>
              <a:rPr lang="en-US" sz="33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CYGNSS </a:t>
            </a:r>
            <a:r>
              <a:rPr lang="en-US" sz="3300" i="1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(o-b) </a:t>
            </a:r>
            <a:r>
              <a:rPr lang="en-US" sz="33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&amp; </a:t>
            </a:r>
            <a:r>
              <a:rPr lang="en-US" sz="3300" i="1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(o-a)</a:t>
            </a:r>
            <a:r>
              <a:rPr lang="en-US" sz="3300" i="1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 </a:t>
            </a:r>
            <a:r>
              <a:rPr lang="en-US" sz="33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statistics</a:t>
            </a:r>
            <a:r>
              <a:rPr lang="en-US" sz="3300" i="1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table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4835549"/>
              </p:ext>
            </p:extLst>
          </p:nvPr>
        </p:nvGraphicFramePr>
        <p:xfrm>
          <a:off x="1168400" y="2357120"/>
          <a:ext cx="11145519" cy="51431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22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922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922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9221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9221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59221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59221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25523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Storm Name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Cycle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Number of points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O-B(mean)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O-B(</a:t>
                      </a:r>
                      <a:r>
                        <a:rPr lang="en-US" sz="2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rms</a:t>
                      </a:r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)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O-A(mean)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O-A(</a:t>
                      </a:r>
                      <a:r>
                        <a:rPr lang="en-US" sz="2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rms</a:t>
                      </a:r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)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798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Harvey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8/23/00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7982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8/23/06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2221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-0.45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1.43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-0.</a:t>
                      </a:r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0</a:t>
                      </a:r>
                      <a:r>
                        <a:rPr lang="uk-UA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0.42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7982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8/23/12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1725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-0.42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1.17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-0.04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0.48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7982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8/23/18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4159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-0.61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1.84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-0.03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0.55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47982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8/24/00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47982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8/24/06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2619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-0.46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1.13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-0.02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0.37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56082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xfrm>
            <a:off x="1016000" y="406400"/>
            <a:ext cx="10972800" cy="76200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defTabSz="198160">
              <a:defRPr sz="1800">
                <a:solidFill>
                  <a:srgbClr val="000000"/>
                </a:solidFill>
                <a:effectLst/>
              </a:defRPr>
            </a:pPr>
            <a:r>
              <a:rPr lang="en-US" sz="33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Harvey </a:t>
            </a:r>
            <a:br>
              <a:rPr lang="en-US" sz="33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</a:br>
            <a:r>
              <a:rPr lang="en-US" sz="33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Average Intensity errors 08/24, 00Z &amp; 06Z</a:t>
            </a:r>
            <a:endParaRPr sz="3300" dirty="0">
              <a:solidFill>
                <a:srgbClr val="FFFFFF"/>
              </a:solidFill>
              <a:effectLst>
                <a:outerShdw blurRad="6730" dist="17231" dir="13500000" rotWithShape="0">
                  <a:srgbClr val="424242">
                    <a:alpha val="5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187" name="Shape 187"/>
          <p:cNvSpPr>
            <a:spLocks noGrp="1"/>
          </p:cNvSpPr>
          <p:nvPr>
            <p:ph type="sldNum" sz="quarter" idx="2"/>
          </p:nvPr>
        </p:nvSpPr>
        <p:spPr>
          <a:xfrm>
            <a:off x="6299225" y="9258300"/>
            <a:ext cx="393651" cy="3258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18</a:t>
            </a:fld>
            <a:endParaRPr>
              <a:solidFill>
                <a:srgbClr val="FFFCF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" y="1536904"/>
            <a:ext cx="6024904" cy="33471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26" y="1536904"/>
            <a:ext cx="6024904" cy="33471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4272CD4-9820-4F41-9B02-DF5CFD25CB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6"/>
          <a:stretch/>
        </p:blipFill>
        <p:spPr>
          <a:xfrm>
            <a:off x="6438879" y="5121234"/>
            <a:ext cx="5885251" cy="36387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A2BF85A-16AC-D947-A041-C0BDF220E2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4" b="9514"/>
          <a:stretch/>
        </p:blipFill>
        <p:spPr>
          <a:xfrm>
            <a:off x="145287" y="5121235"/>
            <a:ext cx="6025922" cy="36387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5A08D3E-5AD3-C149-ABD0-CE514EE4F23D}"/>
              </a:ext>
            </a:extLst>
          </p:cNvPr>
          <p:cNvSpPr txBox="1"/>
          <p:nvPr/>
        </p:nvSpPr>
        <p:spPr>
          <a:xfrm>
            <a:off x="4216598" y="1930829"/>
            <a:ext cx="858322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1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SimHei" panose="02010609060101010101" pitchFamily="49" charset="-122"/>
                <a:ea typeface="SimHei" panose="02010609060101010101" pitchFamily="49" charset="-122"/>
                <a:sym typeface="Copperplate"/>
              </a:rPr>
              <a:t>—</a:t>
            </a:r>
            <a:r>
              <a:rPr kumimoji="0" lang="en-US" sz="11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imHei" panose="02010609060101010101" pitchFamily="49" charset="-122"/>
                <a:ea typeface="SimHei" panose="02010609060101010101" pitchFamily="49" charset="-122"/>
                <a:sym typeface="Copperplate"/>
              </a:rPr>
              <a:t> </a:t>
            </a:r>
            <a:r>
              <a:rPr kumimoji="0" lang="en-US" sz="11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imHei" panose="02010609060101010101" pitchFamily="49" charset="-122"/>
                <a:ea typeface="SimHei" panose="02010609060101010101" pitchFamily="49" charset="-122"/>
                <a:sym typeface="Copperplate"/>
              </a:rPr>
              <a:t>Control</a:t>
            </a:r>
          </a:p>
          <a:p>
            <a:pPr algn="l" rtl="0" latinLnBrk="1" hangingPunct="0"/>
            <a:r>
              <a:rPr lang="en-US" sz="1100" b="1" dirty="0">
                <a:solidFill>
                  <a:srgbClr val="15FF6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—</a:t>
            </a:r>
            <a:r>
              <a:rPr lang="en-US" sz="110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 </a:t>
            </a:r>
            <a:r>
              <a:rPr lang="en-US" sz="1100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CYGNSS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D7C37E9-D24C-2F4A-A0E5-5C69690FF07B}"/>
              </a:ext>
            </a:extLst>
          </p:cNvPr>
          <p:cNvSpPr txBox="1"/>
          <p:nvPr/>
        </p:nvSpPr>
        <p:spPr>
          <a:xfrm>
            <a:off x="10394246" y="1940349"/>
            <a:ext cx="858322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1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SimHei" panose="02010609060101010101" pitchFamily="49" charset="-122"/>
                <a:ea typeface="SimHei" panose="02010609060101010101" pitchFamily="49" charset="-122"/>
                <a:sym typeface="Copperplate"/>
              </a:rPr>
              <a:t>—</a:t>
            </a:r>
            <a:r>
              <a:rPr kumimoji="0" lang="en-US" sz="11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imHei" panose="02010609060101010101" pitchFamily="49" charset="-122"/>
                <a:ea typeface="SimHei" panose="02010609060101010101" pitchFamily="49" charset="-122"/>
                <a:sym typeface="Copperplate"/>
              </a:rPr>
              <a:t> </a:t>
            </a:r>
            <a:r>
              <a:rPr kumimoji="0" lang="en-US" sz="11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imHei" panose="02010609060101010101" pitchFamily="49" charset="-122"/>
                <a:ea typeface="SimHei" panose="02010609060101010101" pitchFamily="49" charset="-122"/>
                <a:sym typeface="Copperplate"/>
              </a:rPr>
              <a:t>Control</a:t>
            </a:r>
          </a:p>
          <a:p>
            <a:pPr algn="l" rtl="0" latinLnBrk="1" hangingPunct="0"/>
            <a:r>
              <a:rPr lang="en-US" sz="1100" b="1" dirty="0">
                <a:solidFill>
                  <a:srgbClr val="15FF6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—</a:t>
            </a:r>
            <a:r>
              <a:rPr lang="en-US" sz="110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 </a:t>
            </a:r>
            <a:r>
              <a:rPr lang="en-US" sz="1100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CYGNSS</a:t>
            </a:r>
          </a:p>
        </p:txBody>
      </p:sp>
    </p:spTree>
    <p:extLst>
      <p:ext uri="{BB962C8B-B14F-4D97-AF65-F5344CB8AC3E}">
        <p14:creationId xmlns:p14="http://schemas.microsoft.com/office/powerpoint/2010/main" val="18010637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/>
          </p:cNvSpPr>
          <p:nvPr>
            <p:ph type="sldNum" sz="quarter" idx="2"/>
          </p:nvPr>
        </p:nvSpPr>
        <p:spPr>
          <a:xfrm>
            <a:off x="6299225" y="9258300"/>
            <a:ext cx="393651" cy="3258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19</a:t>
            </a:fld>
            <a:endParaRPr>
              <a:solidFill>
                <a:srgbClr val="FFFCF2"/>
              </a:solidFill>
            </a:endParaRPr>
          </a:p>
        </p:txBody>
      </p:sp>
      <p:sp>
        <p:nvSpPr>
          <p:cNvPr id="4" name="Shape 186">
            <a:extLst>
              <a:ext uri="{FF2B5EF4-FFF2-40B4-BE49-F238E27FC236}">
                <a16:creationId xmlns="" xmlns:a16="http://schemas.microsoft.com/office/drawing/2014/main" id="{6FD198AE-31F2-F244-8DF6-1ECCE58A6AB7}"/>
              </a:ext>
            </a:extLst>
          </p:cNvPr>
          <p:cNvSpPr txBox="1">
            <a:spLocks/>
          </p:cNvSpPr>
          <p:nvPr/>
        </p:nvSpPr>
        <p:spPr>
          <a:xfrm>
            <a:off x="1168400" y="43746"/>
            <a:ext cx="10972800" cy="1277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Autofit/>
          </a:bodyPr>
          <a:lstStyle>
            <a:lvl1pPr algn="ctr" defTabSz="584200">
              <a:defRPr sz="7800">
                <a:solidFill>
                  <a:srgbClr val="FFFCF2"/>
                </a:solidFill>
                <a:effectLst>
                  <a:outerShdw blurRad="25400" dist="508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  <a:lvl2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2pPr>
            <a:lvl3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3pPr>
            <a:lvl4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4pPr>
            <a:lvl5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5pPr>
            <a:lvl6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6pPr>
            <a:lvl7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7pPr>
            <a:lvl8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8pPr>
            <a:lvl9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98160">
              <a:defRPr sz="1800">
                <a:solidFill>
                  <a:srgbClr val="000000"/>
                </a:solidFill>
                <a:effectLst/>
              </a:defRPr>
            </a:pPr>
            <a:r>
              <a:rPr lang="en-US" sz="3300" b="1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</a:rPr>
              <a:t>Katia</a:t>
            </a:r>
          </a:p>
          <a:p>
            <a:pPr defTabSz="198160">
              <a:defRPr sz="1800">
                <a:solidFill>
                  <a:srgbClr val="000000"/>
                </a:solidFill>
                <a:effectLst/>
              </a:defRPr>
            </a:pPr>
            <a:r>
              <a:rPr lang="en-US" sz="33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CYGNSS </a:t>
            </a:r>
            <a:r>
              <a:rPr lang="en-US" sz="3300" i="1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(o-b) </a:t>
            </a:r>
            <a:r>
              <a:rPr lang="en-US" sz="33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&amp; </a:t>
            </a:r>
            <a:r>
              <a:rPr lang="en-US" sz="3300" i="1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(o-a) </a:t>
            </a:r>
            <a:r>
              <a:rPr lang="en-US" sz="33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statistics table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76802"/>
              </p:ext>
            </p:extLst>
          </p:nvPr>
        </p:nvGraphicFramePr>
        <p:xfrm>
          <a:off x="1652337" y="1986844"/>
          <a:ext cx="10488863" cy="60895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84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984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9840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9840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9840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49840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49840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76119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Storm Name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Cycle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Number of points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O-B(mean)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O-B(</a:t>
                      </a:r>
                      <a:r>
                        <a:rPr lang="en-US" sz="2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rms</a:t>
                      </a:r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)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O-A(mean)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O-A(</a:t>
                      </a:r>
                      <a:r>
                        <a:rPr lang="en-US" sz="2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rms</a:t>
                      </a:r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)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="" xmlns:a16="http://schemas.microsoft.com/office/drawing/2014/main" val="3432940352"/>
                  </a:ext>
                </a:extLst>
              </a:tr>
              <a:tr h="76119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Katia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9/5/00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457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-1.44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1.84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-0.02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0.38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61194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9/5/06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1358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-0.06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1.06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-0.03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0.46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61194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9/5/12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1184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-0.04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1.48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0.39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61194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9/5/18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n/a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61194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9/6/00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727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-0.74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1.64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-0.02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0.53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61194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9/6/06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1788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-0.17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1.05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0.01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0.43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61194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9/6/12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2116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-0.03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1.50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0.01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0.44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91690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xfrm>
            <a:off x="1016000" y="0"/>
            <a:ext cx="10972800" cy="1052798"/>
          </a:xfrm>
          <a:prstGeom prst="rect">
            <a:avLst/>
          </a:prstGeom>
        </p:spPr>
        <p:txBody>
          <a:bodyPr>
            <a:normAutofit/>
          </a:bodyPr>
          <a:lstStyle>
            <a:lvl1pPr defTabSz="414780">
              <a:defRPr sz="5500">
                <a:effectLst>
                  <a:outerShdw blurRad="12700" dist="36068" dir="13500000" rotWithShape="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lang="en-US" sz="5400" dirty="0">
                <a:solidFill>
                  <a:srgbClr val="FFFCF2"/>
                </a:solidFill>
                <a:effectLst>
                  <a:outerShdw blurRad="12700" dist="36068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Overview</a:t>
            </a:r>
            <a:endParaRPr sz="5400" dirty="0">
              <a:solidFill>
                <a:srgbClr val="FFFCF2"/>
              </a:solidFill>
              <a:effectLst>
                <a:outerShdw blurRad="12700" dist="36068" dir="13500000" rotWithShape="0">
                  <a:srgbClr val="424242">
                    <a:alpha val="5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xfrm>
            <a:off x="6369062" y="9258300"/>
            <a:ext cx="253976" cy="3258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2</a:t>
            </a:fld>
            <a:endParaRPr>
              <a:solidFill>
                <a:srgbClr val="FFFCF2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0863BB7B-D591-F647-A990-4EC292694A77}"/>
              </a:ext>
            </a:extLst>
          </p:cNvPr>
          <p:cNvSpPr txBox="1">
            <a:spLocks/>
          </p:cNvSpPr>
          <p:nvPr/>
        </p:nvSpPr>
        <p:spPr>
          <a:xfrm>
            <a:off x="650238" y="2275838"/>
            <a:ext cx="11704324" cy="7477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  <a:lvl2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2pPr>
            <a:lvl3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3pPr>
            <a:lvl4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4pPr>
            <a:lvl5pPr marL="0" indent="0" algn="ctr" defTabSz="584200">
              <a:spcBef>
                <a:spcPts val="0"/>
              </a:spcBef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5pPr>
            <a:lvl6pPr marL="2366010" indent="-461010" defTabSz="650240">
              <a:spcBef>
                <a:spcPts val="1000"/>
              </a:spcBef>
              <a:buSzPct val="100000"/>
              <a:buFont typeface="Arial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marL="2747010" indent="-461010" defTabSz="650240">
              <a:spcBef>
                <a:spcPts val="1000"/>
              </a:spcBef>
              <a:buSzPct val="100000"/>
              <a:buFont typeface="Arial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marL="3128010" indent="-461010" defTabSz="650240">
              <a:spcBef>
                <a:spcPts val="1000"/>
              </a:spcBef>
              <a:buSzPct val="100000"/>
              <a:buFont typeface="Arial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marL="3509009" indent="-461009" defTabSz="650240">
              <a:spcBef>
                <a:spcPts val="1000"/>
              </a:spcBef>
              <a:buSzPct val="100000"/>
              <a:buFont typeface="Arial"/>
              <a:buChar char="•"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4000" b="1" dirty="0">
                <a:latin typeface="Arial Black" panose="020B0604020202020204" pitchFamily="34" charset="0"/>
                <a:cs typeface="Arial Black" panose="020B0604020202020204" pitchFamily="34" charset="0"/>
              </a:rPr>
              <a:t>What is CYGNSS?</a:t>
            </a:r>
          </a:p>
          <a:p>
            <a:pPr algn="l">
              <a:lnSpc>
                <a:spcPct val="150000"/>
              </a:lnSpc>
            </a:pPr>
            <a:r>
              <a:rPr lang="en-US" sz="4000" b="1" dirty="0">
                <a:latin typeface="Arial Black" panose="020B0604020202020204" pitchFamily="34" charset="0"/>
                <a:cs typeface="Arial Black" panose="020B0604020202020204" pitchFamily="34" charset="0"/>
              </a:rPr>
              <a:t>Review of CYGNSS OSSE results</a:t>
            </a:r>
          </a:p>
          <a:p>
            <a:pPr algn="l">
              <a:lnSpc>
                <a:spcPct val="150000"/>
              </a:lnSpc>
            </a:pPr>
            <a:r>
              <a:rPr lang="en-US" sz="4000" b="1" dirty="0">
                <a:latin typeface="Arial Black" panose="020B0604020202020204" pitchFamily="34" charset="0"/>
                <a:cs typeface="Arial Black" panose="020B0604020202020204" pitchFamily="34" charset="0"/>
              </a:rPr>
              <a:t>CYGNSS post-launch status</a:t>
            </a:r>
          </a:p>
          <a:p>
            <a:pPr algn="l">
              <a:lnSpc>
                <a:spcPct val="150000"/>
              </a:lnSpc>
            </a:pPr>
            <a:r>
              <a:rPr lang="en-US" sz="4000" b="1" dirty="0">
                <a:latin typeface="Arial Black" panose="020B0604020202020204" pitchFamily="34" charset="0"/>
                <a:cs typeface="Arial Black" panose="020B0604020202020204" pitchFamily="34" charset="0"/>
              </a:rPr>
              <a:t>Preliminary OSE results/HWRF</a:t>
            </a:r>
          </a:p>
        </p:txBody>
      </p:sp>
    </p:spTree>
    <p:extLst>
      <p:ext uri="{BB962C8B-B14F-4D97-AF65-F5344CB8AC3E}">
        <p14:creationId xmlns:p14="http://schemas.microsoft.com/office/powerpoint/2010/main" val="24551995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xfrm>
            <a:off x="1016000" y="406400"/>
            <a:ext cx="10972800" cy="76200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defTabSz="198160">
              <a:defRPr sz="1800">
                <a:solidFill>
                  <a:srgbClr val="000000"/>
                </a:solidFill>
                <a:effectLst/>
              </a:defRPr>
            </a:pPr>
            <a:r>
              <a:rPr lang="en-US" sz="33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Katia </a:t>
            </a:r>
            <a:br>
              <a:rPr lang="en-US" sz="33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</a:br>
            <a:r>
              <a:rPr lang="en-US" sz="33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Average Intensity errors 09/06, 06Z &amp; 12Z</a:t>
            </a:r>
            <a:endParaRPr sz="3300" dirty="0">
              <a:solidFill>
                <a:srgbClr val="FFFFFF"/>
              </a:solidFill>
              <a:effectLst>
                <a:outerShdw blurRad="6730" dist="17231" dir="13500000" rotWithShape="0">
                  <a:srgbClr val="424242">
                    <a:alpha val="5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187" name="Shape 187"/>
          <p:cNvSpPr>
            <a:spLocks noGrp="1"/>
          </p:cNvSpPr>
          <p:nvPr>
            <p:ph type="sldNum" sz="quarter" idx="2"/>
          </p:nvPr>
        </p:nvSpPr>
        <p:spPr>
          <a:xfrm>
            <a:off x="6299225" y="9258300"/>
            <a:ext cx="393651" cy="3258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20</a:t>
            </a:fld>
            <a:endParaRPr>
              <a:solidFill>
                <a:srgbClr val="FFFCF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" y="1536904"/>
            <a:ext cx="6024904" cy="33471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26" y="1536904"/>
            <a:ext cx="6024904" cy="33471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2D87452-ADB6-784D-8119-C04D821989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6"/>
          <a:stretch/>
        </p:blipFill>
        <p:spPr>
          <a:xfrm>
            <a:off x="47984" y="5532355"/>
            <a:ext cx="6123224" cy="25393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7E7DF4A-28BF-E947-B4CA-1D20D6D533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 t="3846" r="4214" b="5065"/>
          <a:stretch/>
        </p:blipFill>
        <p:spPr>
          <a:xfrm>
            <a:off x="6299225" y="5532356"/>
            <a:ext cx="6024906" cy="25393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642B7B3-FE46-744A-A7CE-D1D26234440D}"/>
              </a:ext>
            </a:extLst>
          </p:cNvPr>
          <p:cNvSpPr txBox="1"/>
          <p:nvPr/>
        </p:nvSpPr>
        <p:spPr>
          <a:xfrm>
            <a:off x="4216598" y="1930829"/>
            <a:ext cx="858322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1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SimHei" panose="02010609060101010101" pitchFamily="49" charset="-122"/>
                <a:ea typeface="SimHei" panose="02010609060101010101" pitchFamily="49" charset="-122"/>
                <a:sym typeface="Copperplate"/>
              </a:rPr>
              <a:t>—</a:t>
            </a:r>
            <a:r>
              <a:rPr kumimoji="0" lang="en-US" sz="11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imHei" panose="02010609060101010101" pitchFamily="49" charset="-122"/>
                <a:ea typeface="SimHei" panose="02010609060101010101" pitchFamily="49" charset="-122"/>
                <a:sym typeface="Copperplate"/>
              </a:rPr>
              <a:t> </a:t>
            </a:r>
            <a:r>
              <a:rPr kumimoji="0" lang="en-US" sz="11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imHei" panose="02010609060101010101" pitchFamily="49" charset="-122"/>
                <a:ea typeface="SimHei" panose="02010609060101010101" pitchFamily="49" charset="-122"/>
                <a:sym typeface="Copperplate"/>
              </a:rPr>
              <a:t>Control</a:t>
            </a:r>
          </a:p>
          <a:p>
            <a:pPr algn="l" rtl="0" latinLnBrk="1" hangingPunct="0"/>
            <a:r>
              <a:rPr lang="en-US" sz="1100" b="1" dirty="0">
                <a:solidFill>
                  <a:srgbClr val="15FF6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—</a:t>
            </a:r>
            <a:r>
              <a:rPr lang="en-US" sz="110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 </a:t>
            </a:r>
            <a:r>
              <a:rPr lang="en-US" sz="1100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CYGNSS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10D295B-6527-2A4D-948E-A9E90B2DB008}"/>
              </a:ext>
            </a:extLst>
          </p:cNvPr>
          <p:cNvSpPr txBox="1"/>
          <p:nvPr/>
        </p:nvSpPr>
        <p:spPr>
          <a:xfrm>
            <a:off x="10394246" y="1940349"/>
            <a:ext cx="858322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1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SimHei" panose="02010609060101010101" pitchFamily="49" charset="-122"/>
                <a:ea typeface="SimHei" panose="02010609060101010101" pitchFamily="49" charset="-122"/>
                <a:sym typeface="Copperplate"/>
              </a:rPr>
              <a:t>—</a:t>
            </a:r>
            <a:r>
              <a:rPr kumimoji="0" lang="en-US" sz="11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imHei" panose="02010609060101010101" pitchFamily="49" charset="-122"/>
                <a:ea typeface="SimHei" panose="02010609060101010101" pitchFamily="49" charset="-122"/>
                <a:sym typeface="Copperplate"/>
              </a:rPr>
              <a:t> </a:t>
            </a:r>
            <a:r>
              <a:rPr kumimoji="0" lang="en-US" sz="11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imHei" panose="02010609060101010101" pitchFamily="49" charset="-122"/>
                <a:ea typeface="SimHei" panose="02010609060101010101" pitchFamily="49" charset="-122"/>
                <a:sym typeface="Copperplate"/>
              </a:rPr>
              <a:t>Control</a:t>
            </a:r>
          </a:p>
          <a:p>
            <a:pPr algn="l" rtl="0" latinLnBrk="1" hangingPunct="0"/>
            <a:r>
              <a:rPr lang="en-US" sz="1100" b="1" dirty="0">
                <a:solidFill>
                  <a:srgbClr val="15FF6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—</a:t>
            </a:r>
            <a:r>
              <a:rPr lang="en-US" sz="1100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 </a:t>
            </a:r>
            <a:r>
              <a:rPr lang="en-US" sz="1100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CYGNSS</a:t>
            </a:r>
          </a:p>
        </p:txBody>
      </p:sp>
    </p:spTree>
    <p:extLst>
      <p:ext uri="{BB962C8B-B14F-4D97-AF65-F5344CB8AC3E}">
        <p14:creationId xmlns:p14="http://schemas.microsoft.com/office/powerpoint/2010/main" val="13231594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xfrm>
            <a:off x="1016000" y="406400"/>
            <a:ext cx="10972800" cy="76200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defTabSz="198160">
              <a:defRPr sz="1800">
                <a:solidFill>
                  <a:srgbClr val="000000"/>
                </a:solidFill>
                <a:effectLst/>
              </a:defRPr>
            </a:pPr>
            <a:r>
              <a:rPr lang="en-US" sz="33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Harvey and Katia </a:t>
            </a:r>
            <a:br>
              <a:rPr lang="en-US" sz="33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</a:br>
            <a:r>
              <a:rPr lang="en-US" sz="3300" dirty="0">
                <a:solidFill>
                  <a:srgbClr val="FFFFFF"/>
                </a:solidFill>
                <a:effectLst>
                  <a:outerShdw blurRad="6730" dist="17231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Best track and OSE tracks, 08/24 &amp; 09/06</a:t>
            </a:r>
            <a:endParaRPr sz="3300" dirty="0">
              <a:solidFill>
                <a:srgbClr val="FFFFFF"/>
              </a:solidFill>
              <a:effectLst>
                <a:outerShdw blurRad="6730" dist="17231" dir="13500000" rotWithShape="0">
                  <a:srgbClr val="424242">
                    <a:alpha val="5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187" name="Shape 187"/>
          <p:cNvSpPr>
            <a:spLocks noGrp="1"/>
          </p:cNvSpPr>
          <p:nvPr>
            <p:ph type="sldNum" sz="quarter" idx="2"/>
          </p:nvPr>
        </p:nvSpPr>
        <p:spPr>
          <a:xfrm>
            <a:off x="6299225" y="9258300"/>
            <a:ext cx="393651" cy="3258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21</a:t>
            </a:fld>
            <a:endParaRPr>
              <a:solidFill>
                <a:srgbClr val="FFFCF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876" y="2157822"/>
            <a:ext cx="6173105" cy="6173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D9D1F91-CE69-974B-B872-4607579EB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65" y="2092508"/>
            <a:ext cx="6241685" cy="624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94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7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700" dirty="0">
                <a:solidFill>
                  <a:srgbClr val="FFFCF2"/>
                </a:solidFill>
                <a:effectLst>
                  <a:outerShdw blurRad="25400" dist="50800" dir="13500000" rotWithShape="0">
                    <a:srgbClr val="424242">
                      <a:alpha val="50000"/>
                    </a:srgbClr>
                  </a:outerShdw>
                </a:effectLst>
              </a:rPr>
              <a:t>SUMMARY</a:t>
            </a:r>
          </a:p>
        </p:txBody>
      </p:sp>
      <p:sp>
        <p:nvSpPr>
          <p:cNvPr id="206" name="Shape 2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22</a:t>
            </a:fld>
            <a:endParaRPr>
              <a:solidFill>
                <a:srgbClr val="FFFCF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F0232EE-F3A1-6445-BA54-6CFFFF3B61EA}"/>
              </a:ext>
            </a:extLst>
          </p:cNvPr>
          <p:cNvSpPr txBox="1"/>
          <p:nvPr/>
        </p:nvSpPr>
        <p:spPr>
          <a:xfrm>
            <a:off x="598791" y="2443608"/>
            <a:ext cx="11951797" cy="573220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Copperplate"/>
              </a:rPr>
              <a:t>Preliminary OSEs results:</a:t>
            </a:r>
          </a:p>
          <a:p>
            <a:pPr marL="1092200" lvl="6" indent="-457200" algn="l" rtl="0" latinLnBrk="1" hangingPunct="0">
              <a:buFont typeface="Courier New" panose="02070309020205020404" pitchFamily="49" charset="0"/>
              <a:buChar char="o"/>
            </a:pP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strict CYGNSS observation quality filtering</a:t>
            </a:r>
          </a:p>
          <a:p>
            <a:pPr marL="1092200" lvl="6" indent="-457200" algn="l" rtl="0" latinLnBrk="1" hangingPunct="0">
              <a:buFont typeface="Courier New" panose="02070309020205020404" pitchFamily="49" charset="0"/>
              <a:buChar char="o"/>
            </a:pPr>
            <a:r>
              <a:rPr kumimoji="0" lang="en-US" sz="2800" b="1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opperplate"/>
              </a:rPr>
              <a:t>Using CYGNSS wind speeds 0-13 m/s</a:t>
            </a:r>
          </a:p>
          <a:p>
            <a:pPr marL="1092200" lvl="8" indent="-457200" algn="l" rtl="0" latinLnBrk="1" hangingPunct="0">
              <a:buFont typeface="Courier New" panose="02070309020205020404" pitchFamily="49" charset="0"/>
              <a:buChar char="o"/>
            </a:pP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on short-term intensity is positive thus far, though not  a significant improvement; little impact on track error.</a:t>
            </a:r>
          </a:p>
          <a:p>
            <a:pPr marL="1490663" lvl="8" indent="-457200" algn="l" rtl="0" latinLnBrk="1" hangingPunct="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Consistent with OSSE results.</a:t>
            </a:r>
          </a:p>
          <a:p>
            <a:pPr marL="1092200" lvl="8" indent="-457200" algn="l" rtl="0" latinLnBrk="1" hangingPunct="0">
              <a:buFont typeface="Courier New" panose="02070309020205020404" pitchFamily="49" charset="0"/>
              <a:buChar char="o"/>
            </a:pP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 only a portion of eventual CYGNSS wind speed range.</a:t>
            </a:r>
          </a:p>
          <a:p>
            <a:pPr marL="1092200" lvl="8" indent="-457200" algn="l" rtl="0" latinLnBrk="1" hangingPunct="0">
              <a:buFont typeface="Courier New" panose="02070309020205020404" pitchFamily="49" charset="0"/>
              <a:buChar char="o"/>
            </a:pPr>
            <a:endParaRPr lang="en-US" sz="3200" b="1" dirty="0">
              <a:solidFill>
                <a:srgbClr val="FFFFFF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200" b="1" dirty="0">
              <a:solidFill>
                <a:srgbClr val="FFFFFF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400" dirty="0">
                <a:solidFill>
                  <a:srgbClr val="FFFCF2"/>
                </a:solidFill>
                <a:effectLst>
                  <a:outerShdw blurRad="25400" dist="50800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Future work</a:t>
            </a:r>
          </a:p>
        </p:txBody>
      </p:sp>
      <p:sp>
        <p:nvSpPr>
          <p:cNvPr id="209" name="Shape 209"/>
          <p:cNvSpPr>
            <a:spLocks noGrp="1"/>
          </p:cNvSpPr>
          <p:nvPr>
            <p:ph type="body" idx="1"/>
          </p:nvPr>
        </p:nvSpPr>
        <p:spPr>
          <a:xfrm>
            <a:off x="812823" y="1818879"/>
            <a:ext cx="10972801" cy="68964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87416" lvl="0" indent="-387416" algn="just" defTabSz="537463">
              <a:buSzPct val="100000"/>
              <a:buChar char="•"/>
              <a:defRPr sz="1800">
                <a:solidFill>
                  <a:srgbClr val="000000"/>
                </a:solidFill>
                <a:effectLst/>
              </a:defRPr>
            </a:pPr>
            <a:endParaRPr lang="en-US" sz="3200" dirty="0">
              <a:solidFill>
                <a:srgbClr val="FFFFFF"/>
              </a:solidFill>
              <a:effectLst>
                <a:outerShdw blurRad="23368" dist="23368" dir="13500000" rotWithShape="0">
                  <a:srgbClr val="424242">
                    <a:alpha val="50000"/>
                  </a:srgbClr>
                </a:outerShdw>
              </a:effectLst>
              <a:latin typeface="Arial Black"/>
              <a:cs typeface="Arial Black"/>
            </a:endParaRPr>
          </a:p>
          <a:p>
            <a:pPr marL="387416" lvl="0" indent="-387416" algn="l" defTabSz="537463">
              <a:buSzPct val="100000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lang="en-US" sz="2800" dirty="0">
                <a:solidFill>
                  <a:srgbClr val="FFFFFF"/>
                </a:solidFill>
                <a:effectLst>
                  <a:outerShdw blurRad="23368" dist="23368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Regenerate current results using CYGNSS v2.1 and future releases, and extend to assess full TC lifecycle impacts.</a:t>
            </a:r>
          </a:p>
          <a:p>
            <a:pPr marL="992188" lvl="0" indent="-457200" algn="l" defTabSz="537463">
              <a:spcBef>
                <a:spcPts val="600"/>
              </a:spcBef>
              <a:spcAft>
                <a:spcPts val="600"/>
              </a:spcAft>
              <a:buSzPct val="100000"/>
              <a:buFont typeface="Courier New" panose="02070309020205020404" pitchFamily="49" charset="0"/>
              <a:buChar char="o"/>
              <a:defRPr sz="1800">
                <a:solidFill>
                  <a:srgbClr val="000000"/>
                </a:solidFill>
                <a:effectLst/>
              </a:defRPr>
            </a:pPr>
            <a:r>
              <a:rPr lang="en-US" sz="2400" b="1" dirty="0">
                <a:solidFill>
                  <a:srgbClr val="FFFFFF"/>
                </a:solidFill>
                <a:effectLst>
                  <a:outerShdw blurRad="23368" dist="23368" dir="13500000" rotWithShape="0">
                    <a:srgbClr val="424242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Reprocessed CYGNSS data (v2.1) will address many of the current noise issues.</a:t>
            </a:r>
          </a:p>
          <a:p>
            <a:pPr marL="387416" lvl="0" indent="-387416" algn="l" defTabSz="537463">
              <a:buSzPct val="100000"/>
              <a:buChar char="•"/>
              <a:defRPr sz="1800">
                <a:solidFill>
                  <a:srgbClr val="000000"/>
                </a:solidFill>
                <a:effectLst/>
              </a:defRPr>
            </a:pPr>
            <a:endParaRPr lang="en-US" sz="2800" dirty="0">
              <a:solidFill>
                <a:srgbClr val="FFFFFF"/>
              </a:solidFill>
              <a:effectLst>
                <a:outerShdw blurRad="23368" dist="23368" dir="13500000" rotWithShape="0">
                  <a:srgbClr val="424242">
                    <a:alpha val="50000"/>
                  </a:srgbClr>
                </a:outerShdw>
              </a:effectLst>
              <a:latin typeface="Arial Black"/>
              <a:cs typeface="Arial Black"/>
            </a:endParaRPr>
          </a:p>
          <a:p>
            <a:pPr marL="387416" lvl="0" indent="-387416" algn="l" defTabSz="537463">
              <a:buSzPct val="100000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lang="en-US" sz="2800" dirty="0">
                <a:solidFill>
                  <a:srgbClr val="FFFFFF"/>
                </a:solidFill>
                <a:effectLst>
                  <a:outerShdw blurRad="23368" dist="23368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Investigate the impact of hybrid 3dVar- ensemble covariances on distributing wind speed information in the vertical and to unobserved variables.</a:t>
            </a:r>
          </a:p>
          <a:p>
            <a:pPr marL="387416" lvl="0" indent="-387416" algn="l" defTabSz="537463">
              <a:buSzPct val="100000"/>
              <a:buChar char="•"/>
              <a:defRPr sz="1800">
                <a:solidFill>
                  <a:srgbClr val="000000"/>
                </a:solidFill>
                <a:effectLst/>
              </a:defRPr>
            </a:pPr>
            <a:endParaRPr lang="en-US" sz="2800" dirty="0">
              <a:solidFill>
                <a:srgbClr val="FFFCF2"/>
              </a:solidFill>
              <a:effectLst>
                <a:outerShdw blurRad="23368" dist="23368" dir="13500000" rotWithShape="0">
                  <a:srgbClr val="424242">
                    <a:alpha val="50000"/>
                  </a:srgbClr>
                </a:outerShdw>
              </a:effectLst>
              <a:latin typeface="Arial Black"/>
              <a:cs typeface="Arial Black"/>
            </a:endParaRPr>
          </a:p>
          <a:p>
            <a:pPr marL="387416" indent="-387416" algn="l" defTabSz="537463">
              <a:buSzPct val="100000"/>
              <a:buFontTx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lang="en-US" sz="2800" dirty="0">
                <a:solidFill>
                  <a:srgbClr val="FFFFFF"/>
                </a:solidFill>
                <a:effectLst>
                  <a:outerShdw blurRad="23368" dist="23368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Use a 2D-Var (VAM) to generate CYGNSS wind vectors with adjusted weights, using high resolution HWRF as background, and assimilate.</a:t>
            </a:r>
          </a:p>
        </p:txBody>
      </p:sp>
      <p:sp>
        <p:nvSpPr>
          <p:cNvPr id="210" name="Shape 2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23</a:t>
            </a:fld>
            <a:endParaRPr>
              <a:solidFill>
                <a:srgbClr val="FFFCF2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/>
          </p:cNvSpPr>
          <p:nvPr>
            <p:ph type="title"/>
          </p:nvPr>
        </p:nvSpPr>
        <p:spPr>
          <a:xfrm>
            <a:off x="967132" y="4017512"/>
            <a:ext cx="10972800" cy="141247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6600" b="1" dirty="0">
                <a:solidFill>
                  <a:srgbClr val="FFFCF2"/>
                </a:solidFill>
                <a:effectLst>
                  <a:outerShdw blurRad="25400" dist="50800" dir="13500000" rotWithShape="0">
                    <a:srgbClr val="424242">
                      <a:alpha val="5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QUESTIONS?</a:t>
            </a:r>
          </a:p>
        </p:txBody>
      </p:sp>
      <p:sp>
        <p:nvSpPr>
          <p:cNvPr id="213" name="Shape 213"/>
          <p:cNvSpPr>
            <a:spLocks noGrp="1"/>
          </p:cNvSpPr>
          <p:nvPr>
            <p:ph type="sldNum" sz="quarter" idx="2"/>
          </p:nvPr>
        </p:nvSpPr>
        <p:spPr>
          <a:xfrm>
            <a:off x="6299225" y="9258300"/>
            <a:ext cx="393651" cy="3258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24</a:t>
            </a:fld>
            <a:endParaRPr>
              <a:solidFill>
                <a:srgbClr val="FFFCF2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/>
          </p:cNvSpPr>
          <p:nvPr>
            <p:ph type="title"/>
          </p:nvPr>
        </p:nvSpPr>
        <p:spPr>
          <a:xfrm>
            <a:off x="967132" y="4017512"/>
            <a:ext cx="10972800" cy="141247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lang="en-US" sz="6600" b="1" dirty="0">
                <a:solidFill>
                  <a:srgbClr val="FFFCF2"/>
                </a:solidFill>
                <a:effectLst>
                  <a:outerShdw blurRad="25400" dist="50800" dir="13500000" rotWithShape="0">
                    <a:srgbClr val="424242">
                      <a:alpha val="5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Backup Slides</a:t>
            </a:r>
            <a:endParaRPr sz="6600" b="1" dirty="0">
              <a:solidFill>
                <a:srgbClr val="FFFCF2"/>
              </a:solidFill>
              <a:effectLst>
                <a:outerShdw blurRad="25400" dist="50800" dir="13500000" rotWithShape="0">
                  <a:srgbClr val="424242">
                    <a:alpha val="50000"/>
                  </a:srgb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13" name="Shape 213"/>
          <p:cNvSpPr>
            <a:spLocks noGrp="1"/>
          </p:cNvSpPr>
          <p:nvPr>
            <p:ph type="sldNum" sz="quarter" idx="2"/>
          </p:nvPr>
        </p:nvSpPr>
        <p:spPr>
          <a:xfrm>
            <a:off x="6299225" y="9258300"/>
            <a:ext cx="393651" cy="3258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25</a:t>
            </a:fld>
            <a:endParaRPr>
              <a:solidFill>
                <a:srgbClr val="FFFC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6159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1016000" y="0"/>
            <a:ext cx="10972800" cy="1022897"/>
          </a:xfrm>
          <a:prstGeom prst="rect">
            <a:avLst/>
          </a:prstGeom>
        </p:spPr>
        <p:txBody>
          <a:bodyPr>
            <a:normAutofit/>
          </a:bodyPr>
          <a:lstStyle>
            <a:lvl1pPr defTabSz="496570">
              <a:defRPr sz="6630">
                <a:effectLst>
                  <a:outerShdw blurRad="21590" dist="43180" dir="13500000" rotWithShape="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400" dirty="0">
                <a:solidFill>
                  <a:srgbClr val="FFFFFF"/>
                </a:solidFill>
                <a:effectLst>
                  <a:outerShdw blurRad="21590" dist="43180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OSE Framework Details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idx="1"/>
          </p:nvPr>
        </p:nvSpPr>
        <p:spPr>
          <a:xfrm>
            <a:off x="714568" y="1762773"/>
            <a:ext cx="12290232" cy="8297566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l" defTabSz="533195">
              <a:lnSpc>
                <a:spcPct val="90000"/>
              </a:lnSpc>
              <a:spcBef>
                <a:spcPts val="300"/>
              </a:spcBef>
              <a:buSzPct val="100000"/>
              <a:buFont typeface="Arial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lang="en-US" sz="2000" b="1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Global forecast system initialization and lateral boundary conditions</a:t>
            </a:r>
          </a:p>
          <a:p>
            <a:pPr lvl="0" algn="l" defTabSz="533195">
              <a:lnSpc>
                <a:spcPct val="90000"/>
              </a:lnSpc>
              <a:spcBef>
                <a:spcPts val="3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lang="en-US" sz="20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  - </a:t>
            </a:r>
            <a:r>
              <a:rPr lang="en-US" sz="2000" i="1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2017 GFS Operational analyses and forecasts</a:t>
            </a:r>
            <a:endParaRPr lang="en-US" sz="2000" dirty="0">
              <a:solidFill>
                <a:srgbClr val="FFFFFF"/>
              </a:solidFill>
              <a:latin typeface="Arial Black"/>
              <a:ea typeface="Times"/>
              <a:cs typeface="Arial Black"/>
              <a:sym typeface="Times"/>
            </a:endParaRPr>
          </a:p>
          <a:p>
            <a:pPr lvl="0" algn="l" defTabSz="533195">
              <a:lnSpc>
                <a:spcPct val="90000"/>
              </a:lnSpc>
              <a:spcBef>
                <a:spcPts val="200"/>
              </a:spcBef>
              <a:defRPr sz="1800">
                <a:solidFill>
                  <a:srgbClr val="000000"/>
                </a:solidFill>
                <a:effectLst/>
              </a:defRPr>
            </a:pPr>
            <a:endParaRPr sz="2000" dirty="0">
              <a:solidFill>
                <a:srgbClr val="FFFFFF"/>
              </a:solidFill>
              <a:latin typeface="Arial Black"/>
              <a:ea typeface="Times"/>
              <a:cs typeface="Arial Black"/>
              <a:sym typeface="Times"/>
            </a:endParaRPr>
          </a:p>
          <a:p>
            <a:pPr lvl="0" algn="l" defTabSz="533195">
              <a:lnSpc>
                <a:spcPct val="90000"/>
              </a:lnSpc>
              <a:spcBef>
                <a:spcPts val="300"/>
              </a:spcBef>
              <a:buSzPct val="100000"/>
              <a:buFont typeface="Arial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sz="20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Data Assimilation Scheme</a:t>
            </a:r>
          </a:p>
          <a:p>
            <a:pPr lvl="0" algn="l" defTabSz="533195">
              <a:lnSpc>
                <a:spcPct val="90000"/>
              </a:lnSpc>
              <a:spcBef>
                <a:spcPts val="2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0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   - </a:t>
            </a:r>
            <a:r>
              <a:rPr lang="en-US" sz="20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Hybrid 3d-Variational/Ensemble </a:t>
            </a:r>
            <a:r>
              <a:rPr lang="en-US" sz="2000" dirty="0" err="1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Kalman</a:t>
            </a:r>
            <a:r>
              <a:rPr lang="en-US" sz="20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 Filter data assimilation system in the </a:t>
            </a:r>
            <a:r>
              <a:rPr lang="en-US" sz="2000" dirty="0" err="1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Gridpoint</a:t>
            </a:r>
            <a:r>
              <a:rPr lang="en-US" sz="20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 Statistical Interpolation framework</a:t>
            </a:r>
          </a:p>
          <a:p>
            <a:pPr lvl="0" algn="l" defTabSz="533195">
              <a:lnSpc>
                <a:spcPct val="90000"/>
              </a:lnSpc>
              <a:spcBef>
                <a:spcPts val="2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lang="en-US" sz="20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   - </a:t>
            </a:r>
            <a:r>
              <a:rPr sz="20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Analyses performed at </a:t>
            </a:r>
            <a:r>
              <a:rPr lang="en-US" sz="20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2 and 6 </a:t>
            </a:r>
            <a:r>
              <a:rPr sz="20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km resolution.</a:t>
            </a:r>
          </a:p>
          <a:p>
            <a:pPr lvl="0" algn="l" defTabSz="533195">
              <a:lnSpc>
                <a:spcPct val="90000"/>
              </a:lnSpc>
              <a:spcBef>
                <a:spcPts val="800"/>
              </a:spcBef>
              <a:buSzPct val="100000"/>
              <a:defRPr sz="1800">
                <a:solidFill>
                  <a:srgbClr val="000000"/>
                </a:solidFill>
                <a:effectLst/>
              </a:defRPr>
            </a:pPr>
            <a:endParaRPr sz="2000" dirty="0">
              <a:solidFill>
                <a:srgbClr val="FFFFFF"/>
              </a:solidFill>
              <a:latin typeface="Arial Black"/>
              <a:ea typeface="Times"/>
              <a:cs typeface="Arial Black"/>
              <a:sym typeface="Times"/>
            </a:endParaRPr>
          </a:p>
          <a:p>
            <a:pPr lvl="0" algn="l" defTabSz="533195">
              <a:lnSpc>
                <a:spcPct val="90000"/>
              </a:lnSpc>
              <a:spcBef>
                <a:spcPts val="300"/>
              </a:spcBef>
              <a:buSzPct val="100000"/>
              <a:buFont typeface="Arial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sz="2000" b="1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Forecast Model</a:t>
            </a:r>
          </a:p>
          <a:p>
            <a:pPr lvl="0" algn="l" defTabSz="533195">
              <a:lnSpc>
                <a:spcPct val="90000"/>
              </a:lnSpc>
              <a:spcBef>
                <a:spcPts val="2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0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   - </a:t>
            </a:r>
            <a:r>
              <a:rPr sz="2000" i="1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HWRF</a:t>
            </a:r>
            <a:r>
              <a:rPr sz="20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: the 201</a:t>
            </a:r>
            <a:r>
              <a:rPr lang="en-US" sz="20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7</a:t>
            </a:r>
            <a:r>
              <a:rPr sz="20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 operational </a:t>
            </a:r>
          </a:p>
          <a:p>
            <a:pPr lvl="0" algn="l" defTabSz="533195">
              <a:lnSpc>
                <a:spcPct val="90000"/>
              </a:lnSpc>
              <a:spcBef>
                <a:spcPts val="2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0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Hurricane-WRF model (v3.</a:t>
            </a:r>
            <a:r>
              <a:rPr lang="en-US" sz="20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6</a:t>
            </a:r>
            <a:r>
              <a:rPr sz="20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). </a:t>
            </a:r>
            <a:endParaRPr lang="en-US" sz="2000" dirty="0">
              <a:solidFill>
                <a:srgbClr val="FFFFFF"/>
              </a:solidFill>
              <a:latin typeface="Arial Black"/>
              <a:ea typeface="Times"/>
              <a:cs typeface="Arial Black"/>
              <a:sym typeface="Times"/>
            </a:endParaRPr>
          </a:p>
          <a:p>
            <a:pPr lvl="0" algn="l" defTabSz="533195">
              <a:lnSpc>
                <a:spcPct val="90000"/>
              </a:lnSpc>
              <a:spcBef>
                <a:spcPts val="2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0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Parent domain has ~</a:t>
            </a:r>
            <a:r>
              <a:rPr lang="en-US" sz="20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18</a:t>
            </a:r>
            <a:r>
              <a:rPr sz="20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km resolution, </a:t>
            </a:r>
            <a:endParaRPr lang="en-US" sz="2000" dirty="0">
              <a:solidFill>
                <a:srgbClr val="FFFFFF"/>
              </a:solidFill>
              <a:latin typeface="Arial Black"/>
              <a:ea typeface="Times"/>
              <a:cs typeface="Arial Black"/>
              <a:sym typeface="Times"/>
            </a:endParaRPr>
          </a:p>
          <a:p>
            <a:pPr lvl="0" algn="l" defTabSz="533195">
              <a:lnSpc>
                <a:spcPct val="90000"/>
              </a:lnSpc>
              <a:spcBef>
                <a:spcPts val="2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lang="en-US" sz="20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two</a:t>
            </a:r>
            <a:r>
              <a:rPr sz="20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 storm-following nest</a:t>
            </a:r>
            <a:r>
              <a:rPr lang="en-US" sz="20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s</a:t>
            </a:r>
            <a:r>
              <a:rPr sz="20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with ~6-km and</a:t>
            </a:r>
            <a:r>
              <a:rPr sz="20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 </a:t>
            </a:r>
            <a:endParaRPr lang="en-US" sz="2000" dirty="0">
              <a:solidFill>
                <a:srgbClr val="FFFFFF"/>
              </a:solidFill>
              <a:latin typeface="Arial Black"/>
              <a:ea typeface="Times"/>
              <a:cs typeface="Arial Black"/>
              <a:sym typeface="Times"/>
            </a:endParaRPr>
          </a:p>
          <a:p>
            <a:pPr lvl="0" algn="l" defTabSz="533195">
              <a:lnSpc>
                <a:spcPct val="90000"/>
              </a:lnSpc>
              <a:spcBef>
                <a:spcPts val="2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0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~</a:t>
            </a:r>
            <a:r>
              <a:rPr lang="en-US" sz="20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2-</a:t>
            </a:r>
            <a:r>
              <a:rPr sz="20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km resolution.</a:t>
            </a:r>
            <a:endParaRPr lang="en-US" sz="2000" dirty="0">
              <a:solidFill>
                <a:srgbClr val="FFFFFF"/>
              </a:solidFill>
              <a:latin typeface="Arial Black"/>
              <a:ea typeface="Times"/>
              <a:cs typeface="Arial Black"/>
              <a:sym typeface="Times"/>
            </a:endParaRPr>
          </a:p>
          <a:p>
            <a:pPr lvl="0" algn="l" defTabSz="533195">
              <a:lnSpc>
                <a:spcPct val="90000"/>
              </a:lnSpc>
              <a:spcBef>
                <a:spcPts val="200"/>
              </a:spcBef>
              <a:defRPr sz="1800">
                <a:solidFill>
                  <a:srgbClr val="000000"/>
                </a:solidFill>
                <a:effectLst/>
              </a:defRPr>
            </a:pPr>
            <a:endParaRPr lang="en-US" sz="2000" dirty="0">
              <a:solidFill>
                <a:srgbClr val="FFFFFF"/>
              </a:solidFill>
              <a:latin typeface="Arial Black"/>
              <a:ea typeface="Times"/>
              <a:cs typeface="Arial Black"/>
              <a:sym typeface="Times"/>
            </a:endParaRPr>
          </a:p>
          <a:p>
            <a:pPr lvl="0" algn="l" defTabSz="533195">
              <a:lnSpc>
                <a:spcPct val="90000"/>
              </a:lnSpc>
              <a:spcBef>
                <a:spcPts val="2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lang="en-US" sz="20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Compare Experiment treatments to Control</a:t>
            </a:r>
          </a:p>
          <a:p>
            <a:pPr lvl="0" algn="l" defTabSz="533195">
              <a:lnSpc>
                <a:spcPct val="90000"/>
              </a:lnSpc>
              <a:spcBef>
                <a:spcPts val="2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lang="en-US" sz="20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to assess impact hurricane metrics </a:t>
            </a:r>
          </a:p>
          <a:p>
            <a:pPr lvl="0" algn="l" defTabSz="533195">
              <a:lnSpc>
                <a:spcPct val="90000"/>
              </a:lnSpc>
              <a:spcBef>
                <a:spcPts val="2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lang="en-US" sz="20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(minimum sea-level pressure, maximum wind,</a:t>
            </a:r>
          </a:p>
          <a:p>
            <a:pPr lvl="0" algn="l" defTabSz="533195">
              <a:lnSpc>
                <a:spcPct val="90000"/>
              </a:lnSpc>
              <a:spcBef>
                <a:spcPts val="2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lang="en-US" sz="2000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track error).</a:t>
            </a:r>
          </a:p>
          <a:p>
            <a:pPr lvl="0" algn="l" defTabSz="533195">
              <a:lnSpc>
                <a:spcPct val="90000"/>
              </a:lnSpc>
              <a:spcBef>
                <a:spcPts val="200"/>
              </a:spcBef>
              <a:defRPr sz="1800">
                <a:solidFill>
                  <a:srgbClr val="000000"/>
                </a:solidFill>
                <a:effectLst/>
              </a:defRPr>
            </a:pPr>
            <a:endParaRPr lang="en-US" sz="2000" dirty="0">
              <a:solidFill>
                <a:srgbClr val="FFFFFF"/>
              </a:solidFill>
              <a:latin typeface="Arial Black"/>
              <a:ea typeface="Times"/>
              <a:cs typeface="Arial Black"/>
              <a:sym typeface="Times"/>
            </a:endParaRPr>
          </a:p>
          <a:p>
            <a:pPr lvl="0" algn="l" defTabSz="533195">
              <a:lnSpc>
                <a:spcPct val="90000"/>
              </a:lnSpc>
              <a:spcBef>
                <a:spcPts val="200"/>
              </a:spcBef>
              <a:defRPr sz="1800">
                <a:solidFill>
                  <a:srgbClr val="000000"/>
                </a:solidFill>
                <a:effectLst/>
              </a:defRPr>
            </a:pPr>
            <a:endParaRPr lang="en-US" sz="2000" dirty="0">
              <a:solidFill>
                <a:srgbClr val="FFFFFF"/>
              </a:solidFill>
              <a:latin typeface="Arial Black"/>
              <a:ea typeface="Times"/>
              <a:cs typeface="Arial Black"/>
              <a:sym typeface="Times"/>
            </a:endParaRPr>
          </a:p>
          <a:p>
            <a:pPr lvl="0" algn="l" defTabSz="533195">
              <a:lnSpc>
                <a:spcPct val="90000"/>
              </a:lnSpc>
              <a:spcBef>
                <a:spcPts val="200"/>
              </a:spcBef>
              <a:defRPr sz="1800">
                <a:solidFill>
                  <a:srgbClr val="000000"/>
                </a:solidFill>
                <a:effectLst/>
              </a:defRPr>
            </a:pPr>
            <a:endParaRPr sz="2000" dirty="0">
              <a:solidFill>
                <a:srgbClr val="FFFFFF"/>
              </a:solidFill>
              <a:latin typeface="Arial Black"/>
              <a:ea typeface="Times"/>
              <a:cs typeface="Arial Black"/>
              <a:sym typeface="Times"/>
            </a:endParaRPr>
          </a:p>
          <a:p>
            <a:pPr lvl="0" algn="l" defTabSz="533195">
              <a:lnSpc>
                <a:spcPct val="90000"/>
              </a:lnSpc>
              <a:spcBef>
                <a:spcPts val="200"/>
              </a:spcBef>
              <a:buSzPct val="100000"/>
              <a:buFont typeface="Arial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sz="2000" i="1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DA and model cycling performed every </a:t>
            </a:r>
            <a:r>
              <a:rPr lang="en-US" sz="2000" i="1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6 </a:t>
            </a:r>
            <a:r>
              <a:rPr sz="2000" i="1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hours, each </a:t>
            </a:r>
            <a:r>
              <a:rPr lang="en-US" sz="2000" i="1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cycle</a:t>
            </a:r>
            <a:r>
              <a:rPr sz="2000" i="1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 produc</a:t>
            </a:r>
            <a:r>
              <a:rPr lang="en-US" sz="2000" i="1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es</a:t>
            </a:r>
            <a:r>
              <a:rPr sz="2000" i="1" dirty="0">
                <a:solidFill>
                  <a:srgbClr val="FFFFFF"/>
                </a:solidFill>
                <a:latin typeface="Arial Black"/>
                <a:ea typeface="Times"/>
                <a:cs typeface="Arial Black"/>
                <a:sym typeface="Times"/>
              </a:rPr>
              <a:t> a 5-day forecast.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xfrm>
            <a:off x="6369062" y="9258300"/>
            <a:ext cx="253976" cy="3258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26</a:t>
            </a:fld>
            <a:endParaRPr>
              <a:solidFill>
                <a:srgbClr val="FFFCF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A04CE28-5DB5-5C41-8009-995A84EE3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6414" y="3920450"/>
            <a:ext cx="3853111" cy="346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7694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xfrm>
            <a:off x="1016000" y="35858"/>
            <a:ext cx="10972800" cy="1052798"/>
          </a:xfrm>
          <a:prstGeom prst="rect">
            <a:avLst/>
          </a:prstGeom>
        </p:spPr>
        <p:txBody>
          <a:bodyPr>
            <a:normAutofit/>
          </a:bodyPr>
          <a:lstStyle>
            <a:lvl1pPr defTabSz="414780">
              <a:defRPr sz="5500">
                <a:effectLst>
                  <a:outerShdw blurRad="12700" dist="36068" dir="13500000" rotWithShape="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400" dirty="0">
                <a:solidFill>
                  <a:srgbClr val="FFFCF2"/>
                </a:solidFill>
                <a:effectLst>
                  <a:outerShdw blurRad="12700" dist="36068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What is CYGNSS</a:t>
            </a:r>
            <a:r>
              <a:rPr lang="en-US" sz="5400" dirty="0">
                <a:solidFill>
                  <a:srgbClr val="FFFCF2"/>
                </a:solidFill>
                <a:effectLst>
                  <a:outerShdw blurRad="12700" dist="36068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?</a:t>
            </a:r>
            <a:endParaRPr sz="5400" dirty="0">
              <a:solidFill>
                <a:srgbClr val="FFFCF2"/>
              </a:solidFill>
              <a:effectLst>
                <a:outerShdw blurRad="12700" dist="36068" dir="13500000" rotWithShape="0">
                  <a:srgbClr val="424242">
                    <a:alpha val="5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xfrm>
            <a:off x="6369062" y="9258300"/>
            <a:ext cx="253976" cy="3258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3</a:t>
            </a:fld>
            <a:endParaRPr>
              <a:solidFill>
                <a:srgbClr val="FFFCF2"/>
              </a:solidFill>
            </a:endParaRPr>
          </a:p>
        </p:txBody>
      </p:sp>
      <p:pic>
        <p:nvPicPr>
          <p:cNvPr id="64" name="image4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49235" y="3702387"/>
            <a:ext cx="5021780" cy="2824752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Shape 65"/>
          <p:cNvSpPr/>
          <p:nvPr/>
        </p:nvSpPr>
        <p:spPr>
          <a:xfrm>
            <a:off x="196849" y="1985536"/>
            <a:ext cx="1237451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just" defTabSz="457200"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FFFFFF"/>
                </a:solidFill>
              </a:rPr>
              <a:t>The </a:t>
            </a:r>
            <a:r>
              <a:rPr sz="2400" u="sng" dirty="0">
                <a:solidFill>
                  <a:srgbClr val="FFFFFF"/>
                </a:solidFill>
              </a:rPr>
              <a:t>C</a:t>
            </a:r>
            <a:r>
              <a:rPr sz="2400" dirty="0">
                <a:solidFill>
                  <a:srgbClr val="FFFFFF"/>
                </a:solidFill>
              </a:rPr>
              <a:t>yclone </a:t>
            </a:r>
            <a:r>
              <a:rPr sz="2400" u="sng" dirty="0">
                <a:solidFill>
                  <a:srgbClr val="FFFFFF"/>
                </a:solidFill>
              </a:rPr>
              <a:t>G</a:t>
            </a:r>
            <a:r>
              <a:rPr sz="2400" dirty="0">
                <a:solidFill>
                  <a:srgbClr val="FFFFFF"/>
                </a:solidFill>
              </a:rPr>
              <a:t>lobal </a:t>
            </a:r>
            <a:r>
              <a:rPr sz="2400" u="sng" dirty="0">
                <a:solidFill>
                  <a:srgbClr val="FFFFFF"/>
                </a:solidFill>
              </a:rPr>
              <a:t>N</a:t>
            </a:r>
            <a:r>
              <a:rPr sz="2400" dirty="0">
                <a:solidFill>
                  <a:srgbClr val="FFFFFF"/>
                </a:solidFill>
              </a:rPr>
              <a:t>avigation </a:t>
            </a:r>
            <a:r>
              <a:rPr sz="2400" u="sng" dirty="0">
                <a:solidFill>
                  <a:srgbClr val="FFFFFF"/>
                </a:solidFill>
              </a:rPr>
              <a:t>S</a:t>
            </a:r>
            <a:r>
              <a:rPr sz="2400" dirty="0">
                <a:solidFill>
                  <a:srgbClr val="FFFFFF"/>
                </a:solidFill>
              </a:rPr>
              <a:t>atellite </a:t>
            </a:r>
            <a:r>
              <a:rPr sz="2400" u="sng" dirty="0">
                <a:solidFill>
                  <a:srgbClr val="FFFFFF"/>
                </a:solidFill>
              </a:rPr>
              <a:t>S</a:t>
            </a:r>
            <a:r>
              <a:rPr sz="2400" dirty="0">
                <a:solidFill>
                  <a:srgbClr val="FFFFFF"/>
                </a:solidFill>
              </a:rPr>
              <a:t>ystem (CYGNSS) is a constellation of 8 micro-satellites</a:t>
            </a:r>
            <a:r>
              <a:rPr lang="en-US" sz="2400" dirty="0">
                <a:solidFill>
                  <a:srgbClr val="FFFFFF"/>
                </a:solidFill>
              </a:rPr>
              <a:t> that launched on December 15, 2016</a:t>
            </a:r>
            <a:r>
              <a:rPr sz="2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66" name="Shape 66"/>
          <p:cNvSpPr/>
          <p:nvPr/>
        </p:nvSpPr>
        <p:spPr>
          <a:xfrm>
            <a:off x="6543447" y="6465765"/>
            <a:ext cx="4833354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Rendition of a single CYGNSS observatory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 in orbit over a hurricane. (NASA)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3537D17-272C-174F-A0A3-D6CC3C2C6639}"/>
              </a:ext>
            </a:extLst>
          </p:cNvPr>
          <p:cNvSpPr txBox="1"/>
          <p:nvPr/>
        </p:nvSpPr>
        <p:spPr>
          <a:xfrm>
            <a:off x="619125" y="4099707"/>
            <a:ext cx="4829175" cy="247247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182478" lvl="0" indent="-182478" algn="just" defTabSz="255177">
              <a:buSzPct val="100000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lang="en-US" sz="1600" dirty="0">
                <a:solidFill>
                  <a:srgbClr val="FFFFFF"/>
                </a:solidFill>
                <a:effectLst>
                  <a:outerShdw blurRad="11557" dist="11094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rPr>
              <a:t>The body of each satellite measures roughly 51x64x28 centimeters, slightly larger than a standard carry-on suitcase., weigh about 29 kilograms, And each microsatellite has wingspan of 1.67 meters.</a:t>
            </a:r>
          </a:p>
          <a:p>
            <a:endParaRPr lang="en-US" sz="1600" dirty="0"/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spc="0" normalizeH="0" baseline="0" dirty="0">
              <a:ln>
                <a:noFill/>
              </a:ln>
              <a:solidFill>
                <a:srgbClr val="6F6A5A"/>
              </a:solidFill>
              <a:effectLst/>
              <a:uFillTx/>
              <a:latin typeface="Copperplate"/>
              <a:ea typeface="Copperplate"/>
              <a:cs typeface="Copperplate"/>
              <a:sym typeface="Copperplat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6369062" y="9258300"/>
            <a:ext cx="253977" cy="3258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norm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4</a:t>
            </a:fld>
            <a:endParaRPr>
              <a:solidFill>
                <a:srgbClr val="FFFCF2"/>
              </a:solidFill>
            </a:endParaRPr>
          </a:p>
        </p:txBody>
      </p:sp>
      <p:sp>
        <p:nvSpPr>
          <p:cNvPr id="69" name="Shape 69"/>
          <p:cNvSpPr/>
          <p:nvPr/>
        </p:nvSpPr>
        <p:spPr>
          <a:xfrm>
            <a:off x="1631650" y="7240249"/>
            <a:ext cx="8858550" cy="1518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just" defTabSz="457200">
              <a:defRPr sz="1800">
                <a:solidFill>
                  <a:srgbClr val="000000"/>
                </a:solidFill>
              </a:defRPr>
            </a:pPr>
            <a:r>
              <a:rPr sz="2300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· Capable of retrieving usable data over a large range of wind speeds (0-70 m/s) in all precipitating conditions throughout the tropics and subtropics with a frequent revisit times</a:t>
            </a:r>
          </a:p>
        </p:txBody>
      </p:sp>
      <p:pic>
        <p:nvPicPr>
          <p:cNvPr id="70" name="image6.png"/>
          <p:cNvPicPr/>
          <p:nvPr/>
        </p:nvPicPr>
        <p:blipFill rotWithShape="1">
          <a:blip r:embed="rId2">
            <a:extLst/>
          </a:blip>
          <a:srcRect b="1435"/>
          <a:stretch/>
        </p:blipFill>
        <p:spPr>
          <a:xfrm>
            <a:off x="-10972" y="1516282"/>
            <a:ext cx="7542218" cy="4525054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hape 71"/>
          <p:cNvSpPr/>
          <p:nvPr/>
        </p:nvSpPr>
        <p:spPr>
          <a:xfrm>
            <a:off x="7670203" y="2033144"/>
            <a:ext cx="4810822" cy="2226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just" defTabSz="457200">
              <a:defRPr sz="1800">
                <a:solidFill>
                  <a:srgbClr val="000000"/>
                </a:solidFill>
              </a:defRPr>
            </a:pPr>
            <a:endParaRPr sz="2300" dirty="0">
              <a:latin typeface="Arial Black"/>
              <a:ea typeface="Arial Black"/>
              <a:cs typeface="Arial Black"/>
              <a:sym typeface="Arial Black"/>
            </a:endParaRPr>
          </a:p>
          <a:p>
            <a:pPr lvl="0" algn="just" defTabSz="457200">
              <a:defRPr sz="1800">
                <a:solidFill>
                  <a:srgbClr val="000000"/>
                </a:solidFill>
              </a:defRPr>
            </a:pPr>
            <a:r>
              <a:rPr sz="2300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Utilize signals from existing GPS satellites to measure surface wind speeds (surface roughness affects forward-scattered signal) </a:t>
            </a:r>
          </a:p>
        </p:txBody>
      </p:sp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1016000" y="0"/>
            <a:ext cx="10972800" cy="10527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414780">
              <a:defRPr sz="5500">
                <a:effectLst>
                  <a:outerShdw blurRad="12700" dist="36068" dir="13500000" rotWithShape="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400" dirty="0">
                <a:solidFill>
                  <a:srgbClr val="FFFCF2"/>
                </a:solidFill>
                <a:effectLst>
                  <a:outerShdw blurRad="12700" dist="36068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What is CYGNSS</a:t>
            </a:r>
            <a:r>
              <a:rPr lang="en-US" sz="5400" dirty="0">
                <a:solidFill>
                  <a:srgbClr val="FFFCF2"/>
                </a:solidFill>
                <a:effectLst>
                  <a:outerShdw blurRad="12700" dist="36068" dir="13500000" rotWithShape="0">
                    <a:srgbClr val="424242">
                      <a:alpha val="50000"/>
                    </a:srgbClr>
                  </a:outerShdw>
                </a:effectLst>
                <a:latin typeface="Arial Black"/>
                <a:cs typeface="Arial Black"/>
              </a:rPr>
              <a:t>?</a:t>
            </a:r>
            <a:endParaRPr sz="5400" dirty="0">
              <a:solidFill>
                <a:srgbClr val="FFFCF2"/>
              </a:solidFill>
              <a:effectLst>
                <a:outerShdw blurRad="12700" dist="36068" dir="13500000" rotWithShape="0">
                  <a:srgbClr val="424242">
                    <a:alpha val="5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73" name="Shape 73"/>
          <p:cNvSpPr/>
          <p:nvPr/>
        </p:nvSpPr>
        <p:spPr>
          <a:xfrm>
            <a:off x="263395" y="5969619"/>
            <a:ext cx="6921768" cy="810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Basic geometry of bi-static quasi-specular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scatterometry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defTabSz="496570">
              <a:defRPr sz="6630">
                <a:effectLst>
                  <a:outerShdw blurRad="21590" dist="43180" dir="13500000" rotWithShape="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r>
              <a:rPr sz="5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OSSE</a:t>
            </a:r>
            <a:r>
              <a:rPr lang="en-US" sz="5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sz="5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Framework Details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idx="1"/>
          </p:nvPr>
        </p:nvSpPr>
        <p:spPr>
          <a:xfrm>
            <a:off x="1016000" y="2221749"/>
            <a:ext cx="10972800" cy="659951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l" defTabSz="399894">
              <a:spcBef>
                <a:spcPts val="225"/>
              </a:spcBef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1800" b="1" dirty="0">
                <a:solidFill>
                  <a:srgbClr val="FFFFFF"/>
                </a:solidFill>
                <a:latin typeface="Arial Black" panose="020B0604020202020204" pitchFamily="34" charset="0"/>
                <a:ea typeface="Times"/>
                <a:cs typeface="Arial Black" panose="020B0604020202020204" pitchFamily="34" charset="0"/>
                <a:sym typeface="Times"/>
              </a:rPr>
              <a:t>Nature Runs</a:t>
            </a:r>
          </a:p>
          <a:p>
            <a:pPr marL="0" indent="0" algn="l" defTabSz="399894">
              <a:spcBef>
                <a:spcPts val="225"/>
              </a:spcBef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1800" b="1" dirty="0">
                <a:solidFill>
                  <a:srgbClr val="FFFFFF"/>
                </a:solidFill>
                <a:latin typeface="Arial Black" panose="020B0604020202020204" pitchFamily="34" charset="0"/>
                <a:ea typeface="Times"/>
                <a:cs typeface="Arial Black" panose="020B0604020202020204" pitchFamily="34" charset="0"/>
                <a:sym typeface="Times"/>
              </a:rPr>
              <a:t>  - ECMWF: low-resolution T511 (~40km) “Joint OSSE Nature Run”</a:t>
            </a:r>
          </a:p>
          <a:p>
            <a:pPr marL="0" indent="0" algn="l" defTabSz="399894">
              <a:spcBef>
                <a:spcPts val="150"/>
              </a:spcBef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1800" b="1" dirty="0">
                <a:solidFill>
                  <a:srgbClr val="FFFFFF"/>
                </a:solidFill>
                <a:latin typeface="Arial Black" panose="020B0604020202020204" pitchFamily="34" charset="0"/>
                <a:ea typeface="Times"/>
                <a:cs typeface="Arial Black" panose="020B0604020202020204" pitchFamily="34" charset="0"/>
                <a:sym typeface="Times"/>
              </a:rPr>
              <a:t>  - WRF-ARW: high-resolution 27</a:t>
            </a:r>
            <a:r>
              <a:rPr lang="en-US" sz="1800" b="1" dirty="0">
                <a:solidFill>
                  <a:srgbClr val="FFFFFF"/>
                </a:solidFill>
                <a:latin typeface="Arial Black" panose="020B0604020202020204" pitchFamily="34" charset="0"/>
                <a:ea typeface="Times"/>
                <a:cs typeface="Arial Black" panose="020B0604020202020204" pitchFamily="34" charset="0"/>
                <a:sym typeface="Times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 Black" panose="020B0604020202020204" pitchFamily="34" charset="0"/>
                <a:ea typeface="Times"/>
                <a:cs typeface="Arial Black" panose="020B0604020202020204" pitchFamily="34" charset="0"/>
                <a:sym typeface="Times"/>
              </a:rPr>
              <a:t>km regional domain with 9/3/1 km storm-following nests (v3.2.1)</a:t>
            </a:r>
            <a:endParaRPr lang="en-US" sz="1800" b="1" dirty="0">
              <a:solidFill>
                <a:srgbClr val="FFFFFF"/>
              </a:solidFill>
              <a:latin typeface="Arial Black" panose="020B0604020202020204" pitchFamily="34" charset="0"/>
              <a:ea typeface="Times"/>
              <a:cs typeface="Arial Black" panose="020B0604020202020204" pitchFamily="34" charset="0"/>
              <a:sym typeface="Times"/>
            </a:endParaRPr>
          </a:p>
          <a:p>
            <a:pPr marL="0" indent="0" algn="l" defTabSz="399894">
              <a:spcBef>
                <a:spcPts val="150"/>
              </a:spcBef>
              <a:buNone/>
              <a:defRPr sz="1800">
                <a:solidFill>
                  <a:srgbClr val="000000"/>
                </a:solidFill>
                <a:effectLst/>
              </a:defRPr>
            </a:pPr>
            <a:endParaRPr sz="1800" b="1" dirty="0">
              <a:solidFill>
                <a:srgbClr val="FFFFFF"/>
              </a:solidFill>
              <a:latin typeface="Arial Black" panose="020B0604020202020204" pitchFamily="34" charset="0"/>
              <a:ea typeface="Times"/>
              <a:cs typeface="Arial Black" panose="020B0604020202020204" pitchFamily="34" charset="0"/>
              <a:sym typeface="Times"/>
            </a:endParaRPr>
          </a:p>
          <a:p>
            <a:pPr marL="0" indent="0" algn="l" defTabSz="399894">
              <a:spcBef>
                <a:spcPts val="225"/>
              </a:spcBef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1800" b="1" dirty="0">
                <a:solidFill>
                  <a:srgbClr val="FFFFFF"/>
                </a:solidFill>
                <a:latin typeface="Arial Black" panose="020B0604020202020204" pitchFamily="34" charset="0"/>
                <a:ea typeface="Times"/>
                <a:cs typeface="Arial Black" panose="020B0604020202020204" pitchFamily="34" charset="0"/>
                <a:sym typeface="Times"/>
              </a:rPr>
              <a:t> Data Assimilation Scheme</a:t>
            </a:r>
          </a:p>
          <a:p>
            <a:pPr marL="0" indent="0" algn="l" defTabSz="399894">
              <a:spcBef>
                <a:spcPts val="150"/>
              </a:spcBef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1800" b="1" dirty="0">
                <a:solidFill>
                  <a:srgbClr val="FFFFFF"/>
                </a:solidFill>
                <a:latin typeface="Arial Black" panose="020B0604020202020204" pitchFamily="34" charset="0"/>
                <a:ea typeface="Times"/>
                <a:cs typeface="Arial Black" panose="020B0604020202020204" pitchFamily="34" charset="0"/>
                <a:sym typeface="Times"/>
              </a:rPr>
              <a:t>   - GSI: Gridpoint Statistical Interpolation. a standard 3D variational assimilation scheme (v3.3). </a:t>
            </a:r>
          </a:p>
          <a:p>
            <a:pPr marL="0" indent="0" algn="l" defTabSz="399894">
              <a:spcBef>
                <a:spcPts val="150"/>
              </a:spcBef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1800" b="1" dirty="0">
                <a:solidFill>
                  <a:srgbClr val="FFFFFF"/>
                </a:solidFill>
                <a:latin typeface="Arial Black" panose="020B0604020202020204" pitchFamily="34" charset="0"/>
                <a:ea typeface="Times"/>
                <a:cs typeface="Arial Black" panose="020B0604020202020204" pitchFamily="34" charset="0"/>
                <a:sym typeface="Times"/>
              </a:rPr>
              <a:t>Analyses performed at 9km resolution.</a:t>
            </a:r>
          </a:p>
          <a:p>
            <a:pPr marL="0" indent="0" algn="l" defTabSz="399894">
              <a:spcBef>
                <a:spcPts val="599"/>
              </a:spcBef>
              <a:buNone/>
              <a:defRPr sz="1800">
                <a:solidFill>
                  <a:srgbClr val="000000"/>
                </a:solidFill>
                <a:effectLst/>
              </a:defRPr>
            </a:pPr>
            <a:endParaRPr sz="1800" b="1" dirty="0">
              <a:solidFill>
                <a:srgbClr val="FFFFFF"/>
              </a:solidFill>
              <a:latin typeface="Arial Black" panose="020B0604020202020204" pitchFamily="34" charset="0"/>
              <a:ea typeface="Times"/>
              <a:cs typeface="Arial Black" panose="020B0604020202020204" pitchFamily="34" charset="0"/>
              <a:sym typeface="Times"/>
            </a:endParaRPr>
          </a:p>
          <a:p>
            <a:pPr marL="0" indent="0" algn="l" defTabSz="399894">
              <a:spcBef>
                <a:spcPts val="225"/>
              </a:spcBef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1800" b="1" dirty="0">
                <a:solidFill>
                  <a:srgbClr val="FFFFFF"/>
                </a:solidFill>
                <a:latin typeface="Arial Black" panose="020B0604020202020204" pitchFamily="34" charset="0"/>
                <a:ea typeface="Times"/>
                <a:cs typeface="Arial Black" panose="020B0604020202020204" pitchFamily="34" charset="0"/>
                <a:sym typeface="Times"/>
              </a:rPr>
              <a:t>Forecast Model</a:t>
            </a:r>
          </a:p>
          <a:p>
            <a:pPr marL="0" indent="0" algn="l" defTabSz="399894">
              <a:spcBef>
                <a:spcPts val="150"/>
              </a:spcBef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1800" b="1" dirty="0">
                <a:solidFill>
                  <a:srgbClr val="FFFFFF"/>
                </a:solidFill>
                <a:latin typeface="Arial Black" panose="020B0604020202020204" pitchFamily="34" charset="0"/>
                <a:ea typeface="Times"/>
                <a:cs typeface="Arial Black" panose="020B0604020202020204" pitchFamily="34" charset="0"/>
                <a:sym typeface="Times"/>
              </a:rPr>
              <a:t>   - HWRF: the 2014 operational </a:t>
            </a:r>
          </a:p>
          <a:p>
            <a:pPr marL="0" indent="0" algn="l" defTabSz="399894">
              <a:spcBef>
                <a:spcPts val="150"/>
              </a:spcBef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1800" b="1" dirty="0">
                <a:solidFill>
                  <a:srgbClr val="FFFFFF"/>
                </a:solidFill>
                <a:latin typeface="Arial Black" panose="020B0604020202020204" pitchFamily="34" charset="0"/>
                <a:ea typeface="Times"/>
                <a:cs typeface="Arial Black" panose="020B0604020202020204" pitchFamily="34" charset="0"/>
                <a:sym typeface="Times"/>
              </a:rPr>
              <a:t>Hurricane-WRF model (v3.5). </a:t>
            </a:r>
            <a:endParaRPr lang="en-US" sz="1800" b="1" dirty="0">
              <a:solidFill>
                <a:srgbClr val="FFFFFF"/>
              </a:solidFill>
              <a:latin typeface="Arial Black" panose="020B0604020202020204" pitchFamily="34" charset="0"/>
              <a:ea typeface="Times"/>
              <a:cs typeface="Arial Black" panose="020B0604020202020204" pitchFamily="34" charset="0"/>
              <a:sym typeface="Times"/>
            </a:endParaRPr>
          </a:p>
          <a:p>
            <a:pPr marL="0" indent="0" algn="l" defTabSz="399894">
              <a:spcBef>
                <a:spcPts val="150"/>
              </a:spcBef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1800" b="1" dirty="0">
                <a:solidFill>
                  <a:srgbClr val="FFFFFF"/>
                </a:solidFill>
                <a:latin typeface="Arial Black" panose="020B0604020202020204" pitchFamily="34" charset="0"/>
                <a:ea typeface="Times"/>
                <a:cs typeface="Arial Black" panose="020B0604020202020204" pitchFamily="34" charset="0"/>
                <a:sym typeface="Times"/>
              </a:rPr>
              <a:t>Parent domain has ~9km resolution, </a:t>
            </a:r>
            <a:endParaRPr lang="en-US" sz="1800" b="1" dirty="0">
              <a:solidFill>
                <a:srgbClr val="FFFFFF"/>
              </a:solidFill>
              <a:latin typeface="Arial Black" panose="020B0604020202020204" pitchFamily="34" charset="0"/>
              <a:ea typeface="Times"/>
              <a:cs typeface="Arial Black" panose="020B0604020202020204" pitchFamily="34" charset="0"/>
              <a:sym typeface="Times"/>
            </a:endParaRPr>
          </a:p>
          <a:p>
            <a:pPr marL="0" indent="0" algn="l" defTabSz="399894">
              <a:spcBef>
                <a:spcPts val="150"/>
              </a:spcBef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1800" b="1" dirty="0">
                <a:solidFill>
                  <a:srgbClr val="FFFFFF"/>
                </a:solidFill>
                <a:latin typeface="Arial Black" panose="020B0604020202020204" pitchFamily="34" charset="0"/>
                <a:ea typeface="Times"/>
                <a:cs typeface="Arial Black" panose="020B0604020202020204" pitchFamily="34" charset="0"/>
                <a:sym typeface="Times"/>
              </a:rPr>
              <a:t>single storm-following nest has ~3km </a:t>
            </a:r>
            <a:endParaRPr lang="en-US" sz="1800" b="1" dirty="0">
              <a:solidFill>
                <a:srgbClr val="FFFFFF"/>
              </a:solidFill>
              <a:latin typeface="Arial Black" panose="020B0604020202020204" pitchFamily="34" charset="0"/>
              <a:ea typeface="Times"/>
              <a:cs typeface="Arial Black" panose="020B0604020202020204" pitchFamily="34" charset="0"/>
              <a:sym typeface="Times"/>
            </a:endParaRPr>
          </a:p>
          <a:p>
            <a:pPr marL="0" indent="0" algn="l" defTabSz="399894">
              <a:spcBef>
                <a:spcPts val="150"/>
              </a:spcBef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1800" b="1" dirty="0">
                <a:solidFill>
                  <a:srgbClr val="FFFFFF"/>
                </a:solidFill>
                <a:latin typeface="Arial Black" panose="020B0604020202020204" pitchFamily="34" charset="0"/>
                <a:ea typeface="Times"/>
                <a:cs typeface="Arial Black" panose="020B0604020202020204" pitchFamily="34" charset="0"/>
                <a:sym typeface="Times"/>
              </a:rPr>
              <a:t>resolution.</a:t>
            </a:r>
            <a:endParaRPr lang="en-US" sz="1800" b="1" dirty="0">
              <a:solidFill>
                <a:srgbClr val="FFFFFF"/>
              </a:solidFill>
              <a:latin typeface="Arial Black" panose="020B0604020202020204" pitchFamily="34" charset="0"/>
              <a:ea typeface="Times"/>
              <a:cs typeface="Arial Black" panose="020B0604020202020204" pitchFamily="34" charset="0"/>
              <a:sym typeface="Times"/>
            </a:endParaRPr>
          </a:p>
          <a:p>
            <a:pPr marL="0" indent="0" algn="l" defTabSz="399894">
              <a:spcBef>
                <a:spcPts val="150"/>
              </a:spcBef>
              <a:buNone/>
              <a:defRPr sz="1800">
                <a:solidFill>
                  <a:srgbClr val="000000"/>
                </a:solidFill>
                <a:effectLst/>
              </a:defRPr>
            </a:pPr>
            <a:endParaRPr lang="en-US" sz="1800" b="1" dirty="0">
              <a:solidFill>
                <a:srgbClr val="FFFFFF"/>
              </a:solidFill>
              <a:latin typeface="Arial Black" panose="020B0604020202020204" pitchFamily="34" charset="0"/>
              <a:ea typeface="Times"/>
              <a:cs typeface="Arial Black" panose="020B0604020202020204" pitchFamily="34" charset="0"/>
              <a:sym typeface="Times"/>
            </a:endParaRPr>
          </a:p>
          <a:p>
            <a:pPr marL="0" indent="0" algn="l" defTabSz="399894">
              <a:spcBef>
                <a:spcPts val="150"/>
              </a:spcBef>
              <a:buNone/>
              <a:defRPr sz="1800">
                <a:solidFill>
                  <a:srgbClr val="000000"/>
                </a:solidFill>
                <a:effectLst/>
              </a:defRPr>
            </a:pPr>
            <a:endParaRPr sz="1800" b="1" dirty="0">
              <a:solidFill>
                <a:srgbClr val="FFFFFF"/>
              </a:solidFill>
              <a:latin typeface="Arial Black" panose="020B0604020202020204" pitchFamily="34" charset="0"/>
              <a:ea typeface="Times"/>
              <a:cs typeface="Arial Black" panose="020B0604020202020204" pitchFamily="34" charset="0"/>
              <a:sym typeface="Times"/>
            </a:endParaRPr>
          </a:p>
          <a:p>
            <a:pPr marL="0" indent="0" algn="l" defTabSz="399894">
              <a:spcBef>
                <a:spcPts val="150"/>
              </a:spcBef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1800" b="1" dirty="0">
                <a:solidFill>
                  <a:srgbClr val="FFFFFF"/>
                </a:solidFill>
                <a:latin typeface="Arial Black" panose="020B0604020202020204" pitchFamily="34" charset="0"/>
                <a:ea typeface="Times"/>
                <a:cs typeface="Arial Black" panose="020B0604020202020204" pitchFamily="34" charset="0"/>
                <a:sym typeface="Times"/>
              </a:rPr>
              <a:t>DA and model cycling performed every 6,3, 1 hours, each run producing a 5-day forecast.</a:t>
            </a:r>
          </a:p>
        </p:txBody>
      </p:sp>
      <p:pic>
        <p:nvPicPr>
          <p:cNvPr id="83" name="Nature_HWRF_domain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94167" y="4808121"/>
            <a:ext cx="3616660" cy="2404957"/>
          </a:xfrm>
          <a:prstGeom prst="rect">
            <a:avLst/>
          </a:prstGeom>
          <a:ln w="25400">
            <a:solidFill>
              <a:schemeClr val="tx1"/>
            </a:solidFill>
            <a:miter lim="400000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48513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r>
              <a:rPr lang="en-US" sz="5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Simulated </a:t>
            </a:r>
            <a:r>
              <a:rPr sz="5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CYGNSS data</a:t>
            </a:r>
          </a:p>
        </p:txBody>
      </p:sp>
      <p:sp>
        <p:nvSpPr>
          <p:cNvPr id="86" name="Shape 86"/>
          <p:cNvSpPr>
            <a:spLocks noGrp="1"/>
          </p:cNvSpPr>
          <p:nvPr>
            <p:ph type="body" idx="1"/>
          </p:nvPr>
        </p:nvSpPr>
        <p:spPr>
          <a:xfrm>
            <a:off x="1016000" y="1639340"/>
            <a:ext cx="10972800" cy="3670300"/>
          </a:xfrm>
          <a:prstGeom prst="rect">
            <a:avLst/>
          </a:prstGeom>
        </p:spPr>
        <p:txBody>
          <a:bodyPr/>
          <a:lstStyle/>
          <a:p>
            <a:pPr algn="just" defTabSz="487678">
              <a:spcBef>
                <a:spcPts val="300"/>
              </a:spcBef>
              <a:defRPr sz="1800">
                <a:solidFill>
                  <a:srgbClr val="000000"/>
                </a:solidFill>
                <a:effectLst/>
              </a:defRPr>
            </a:pPr>
            <a:endParaRPr dirty="0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indent="0" algn="l" defTabSz="487678">
              <a:spcBef>
                <a:spcPts val="300"/>
              </a:spcBef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lang="en-US" sz="2400" b="1" dirty="0">
                <a:solidFill>
                  <a:srgbClr val="FFFFFF"/>
                </a:solidFill>
                <a:latin typeface="Arial Black" panose="020B0604020202020204" pitchFamily="34" charset="0"/>
                <a:ea typeface="Arial Black"/>
                <a:cs typeface="Arial Black" panose="020B0604020202020204" pitchFamily="34" charset="0"/>
                <a:sym typeface="Arial Black"/>
              </a:rPr>
              <a:t>Four-day</a:t>
            </a:r>
            <a:r>
              <a:rPr sz="2400" b="1" dirty="0">
                <a:solidFill>
                  <a:srgbClr val="FFFFFF"/>
                </a:solidFill>
                <a:latin typeface="Arial Black" panose="020B0604020202020204" pitchFamily="34" charset="0"/>
                <a:ea typeface="Arial Black"/>
                <a:cs typeface="Arial Black" panose="020B0604020202020204" pitchFamily="34" charset="0"/>
                <a:sym typeface="Arial Black"/>
              </a:rPr>
              <a:t> synthetic CYGNSS dataset generated to span the WRF nature run.</a:t>
            </a:r>
            <a:r>
              <a:rPr sz="2400" b="1" dirty="0">
                <a:solidFill>
                  <a:schemeClr val="tx1"/>
                </a:solidFill>
                <a:latin typeface="Arial Black" panose="020B0604020202020204" pitchFamily="34" charset="0"/>
                <a:ea typeface="Arial Black"/>
                <a:cs typeface="Arial Black" panose="020B0604020202020204" pitchFamily="34" charset="0"/>
                <a:sym typeface="Arial Black"/>
              </a:rPr>
              <a:t> </a:t>
            </a:r>
          </a:p>
        </p:txBody>
      </p:sp>
      <p:pic>
        <p:nvPicPr>
          <p:cNvPr id="88" name="animate2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715911" y="2772433"/>
            <a:ext cx="7941204" cy="5568430"/>
          </a:xfrm>
          <a:prstGeom prst="rect">
            <a:avLst/>
          </a:prstGeom>
        </p:spPr>
      </p:pic>
      <p:sp>
        <p:nvSpPr>
          <p:cNvPr id="89" name="Shape 89"/>
          <p:cNvSpPr/>
          <p:nvPr/>
        </p:nvSpPr>
        <p:spPr>
          <a:xfrm>
            <a:off x="500542" y="8368632"/>
            <a:ext cx="2412520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>
                <a:solidFill>
                  <a:srgbClr val="FAFFF7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0801 00z - 0805 00z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714263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7</a:t>
            </a:fld>
            <a:endParaRPr>
              <a:solidFill>
                <a:srgbClr val="FFFCF2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FB1D8C29-21B8-634B-BE1F-5AD59B563C70}"/>
              </a:ext>
            </a:extLst>
          </p:cNvPr>
          <p:cNvSpPr/>
          <p:nvPr/>
        </p:nvSpPr>
        <p:spPr>
          <a:xfrm>
            <a:off x="30371" y="1077278"/>
            <a:ext cx="9490770" cy="7376911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spc="0" normalizeH="0" baseline="0" dirty="0">
              <a:ln>
                <a:noFill/>
              </a:ln>
              <a:solidFill>
                <a:srgbClr val="6F6A5A"/>
              </a:solidFill>
              <a:effectLst/>
              <a:uFillTx/>
              <a:latin typeface="Copperplate"/>
              <a:ea typeface="Copperplate"/>
              <a:cs typeface="Copperplate"/>
              <a:sym typeface="Copperplate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ACADB6D4-D4BF-2842-A44C-23F39CB728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4" t="5575"/>
          <a:stretch/>
        </p:blipFill>
        <p:spPr>
          <a:xfrm>
            <a:off x="6419339" y="5890254"/>
            <a:ext cx="3101803" cy="236386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82D5D17A-7281-1E49-BB96-C2B8E23C73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" t="3994" r="-982" b="26"/>
          <a:stretch/>
        </p:blipFill>
        <p:spPr>
          <a:xfrm>
            <a:off x="3340352" y="5849764"/>
            <a:ext cx="3132249" cy="240278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0571734A-51E4-1A4B-9705-AD4FF6CE48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3"/>
          <a:stretch/>
        </p:blipFill>
        <p:spPr>
          <a:xfrm>
            <a:off x="30371" y="5871860"/>
            <a:ext cx="3337899" cy="23676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A6D3948C-E51E-EB46-849C-DA0FC2754A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7" t="4727" b="6577"/>
          <a:stretch/>
        </p:blipFill>
        <p:spPr>
          <a:xfrm>
            <a:off x="6460516" y="3599294"/>
            <a:ext cx="3060626" cy="222045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E709618A-E2A7-1846-A982-8FE6922639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1" t="5665" r="-740" b="6101"/>
          <a:stretch/>
        </p:blipFill>
        <p:spPr>
          <a:xfrm>
            <a:off x="3379366" y="3613795"/>
            <a:ext cx="3085122" cy="22088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D2A57EBF-FFC7-0746-910D-B0B1E32989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3" b="5809"/>
          <a:stretch/>
        </p:blipFill>
        <p:spPr>
          <a:xfrm>
            <a:off x="30371" y="3614535"/>
            <a:ext cx="3337899" cy="220521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2660A4A5-CC51-DF47-90B8-4E749868FCA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4" r="29" b="5714"/>
          <a:stretch/>
        </p:blipFill>
        <p:spPr>
          <a:xfrm>
            <a:off x="6399989" y="1219200"/>
            <a:ext cx="3121152" cy="23603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08D2F49A-BD0A-6047-B615-6004DE1F057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" r="5200" b="5685"/>
          <a:stretch/>
        </p:blipFill>
        <p:spPr>
          <a:xfrm>
            <a:off x="3311324" y="1219200"/>
            <a:ext cx="2954982" cy="236111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2CB451E7-7D4C-5E4A-ADA6-9C54608EC2D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5" b="6591"/>
          <a:stretch/>
        </p:blipFill>
        <p:spPr>
          <a:xfrm>
            <a:off x="30372" y="1219201"/>
            <a:ext cx="3200217" cy="2338431"/>
          </a:xfrm>
          <a:prstGeom prst="rect">
            <a:avLst/>
          </a:prstGeom>
        </p:spPr>
      </p:pic>
      <p:sp>
        <p:nvSpPr>
          <p:cNvPr id="49" name="Title 1">
            <a:extLst>
              <a:ext uri="{FF2B5EF4-FFF2-40B4-BE49-F238E27FC236}">
                <a16:creationId xmlns="" xmlns:a16="http://schemas.microsoft.com/office/drawing/2014/main" id="{13B6A460-3ADC-3543-94A0-9892B51B7953}"/>
              </a:ext>
            </a:extLst>
          </p:cNvPr>
          <p:cNvSpPr txBox="1">
            <a:spLocks/>
          </p:cNvSpPr>
          <p:nvPr/>
        </p:nvSpPr>
        <p:spPr>
          <a:xfrm>
            <a:off x="9630896" y="1435100"/>
            <a:ext cx="3278279" cy="63420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 anchor="t" anchorCtr="0">
            <a:noAutofit/>
          </a:bodyPr>
          <a:lstStyle>
            <a:lvl1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1pPr>
            <a:lvl2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2pPr>
            <a:lvl3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3pPr>
            <a:lvl4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4pPr>
            <a:lvl5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5pPr>
            <a:lvl6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6pPr>
            <a:lvl7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7pPr>
            <a:lvl8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8pPr>
            <a:lvl9pPr algn="ctr" defTabSz="650240">
              <a:defRPr sz="62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3840">
                <a:solidFill>
                  <a:sysClr val="windowText" lastClr="000000"/>
                </a:solidFill>
              </a:rPr>
              <a:t>CYGNSS OSSE</a:t>
            </a:r>
            <a:r>
              <a:rPr lang="en-US" sz="2560">
                <a:solidFill>
                  <a:sysClr val="windowText" lastClr="000000"/>
                </a:solidFill>
              </a:rPr>
              <a:t/>
            </a:r>
            <a:br>
              <a:rPr lang="en-US" sz="2560">
                <a:solidFill>
                  <a:sysClr val="windowText" lastClr="000000"/>
                </a:solidFill>
              </a:rPr>
            </a:br>
            <a:r>
              <a:rPr lang="en-US" sz="2560">
                <a:solidFill>
                  <a:sysClr val="windowText" lastClr="000000"/>
                </a:solidFill>
              </a:rPr>
              <a:t>Avg. T.C. Forecast Errors</a:t>
            </a:r>
            <a:br>
              <a:rPr lang="en-US" sz="2560">
                <a:solidFill>
                  <a:sysClr val="windowText" lastClr="000000"/>
                </a:solidFill>
              </a:rPr>
            </a:br>
            <a:r>
              <a:rPr lang="en-US" sz="2560">
                <a:solidFill>
                  <a:sysClr val="windowText" lastClr="000000"/>
                </a:solidFill>
              </a:rPr>
              <a:t/>
            </a:r>
            <a:br>
              <a:rPr lang="en-US" sz="2560">
                <a:solidFill>
                  <a:sysClr val="windowText" lastClr="000000"/>
                </a:solidFill>
              </a:rPr>
            </a:br>
            <a:r>
              <a:rPr lang="en-US" sz="2560">
                <a:solidFill>
                  <a:sysClr val="windowText" lastClr="000000"/>
                </a:solidFill>
              </a:rPr>
              <a:t>Track (km)</a:t>
            </a:r>
            <a:br>
              <a:rPr lang="en-US" sz="2560">
                <a:solidFill>
                  <a:sysClr val="windowText" lastClr="000000"/>
                </a:solidFill>
              </a:rPr>
            </a:br>
            <a:r>
              <a:rPr lang="en-US" sz="2560">
                <a:solidFill>
                  <a:sysClr val="windowText" lastClr="000000"/>
                </a:solidFill>
              </a:rPr>
              <a:t>MSLP (hPa)</a:t>
            </a:r>
            <a:br>
              <a:rPr lang="en-US" sz="2560">
                <a:solidFill>
                  <a:sysClr val="windowText" lastClr="000000"/>
                </a:solidFill>
              </a:rPr>
            </a:br>
            <a:r>
              <a:rPr lang="en-US" sz="2560">
                <a:solidFill>
                  <a:sysClr val="windowText" lastClr="000000"/>
                </a:solidFill>
              </a:rPr>
              <a:t>Maximum Wind (kts)</a:t>
            </a:r>
            <a:br>
              <a:rPr lang="en-US" sz="2560">
                <a:solidFill>
                  <a:sysClr val="windowText" lastClr="000000"/>
                </a:solidFill>
              </a:rPr>
            </a:br>
            <a:r>
              <a:rPr lang="en-US" sz="2560" i="1">
                <a:solidFill>
                  <a:sysClr val="windowText" lastClr="000000"/>
                </a:solidFill>
              </a:rPr>
              <a:t>(rows)</a:t>
            </a:r>
            <a:br>
              <a:rPr lang="en-US" sz="2560" i="1">
                <a:solidFill>
                  <a:sysClr val="windowText" lastClr="000000"/>
                </a:solidFill>
              </a:rPr>
            </a:br>
            <a:r>
              <a:rPr lang="en-US" sz="2560">
                <a:solidFill>
                  <a:sysClr val="windowText" lastClr="000000"/>
                </a:solidFill>
              </a:rPr>
              <a:t/>
            </a:r>
            <a:br>
              <a:rPr lang="en-US" sz="2560">
                <a:solidFill>
                  <a:sysClr val="windowText" lastClr="000000"/>
                </a:solidFill>
              </a:rPr>
            </a:br>
            <a:r>
              <a:rPr lang="en-US" sz="2560">
                <a:solidFill>
                  <a:sysClr val="windowText" lastClr="000000"/>
                </a:solidFill>
              </a:rPr>
              <a:t>6-, 3- and hourly cycling</a:t>
            </a:r>
            <a:br>
              <a:rPr lang="en-US" sz="2560">
                <a:solidFill>
                  <a:sysClr val="windowText" lastClr="000000"/>
                </a:solidFill>
              </a:rPr>
            </a:br>
            <a:r>
              <a:rPr lang="en-US" sz="2560" i="1">
                <a:solidFill>
                  <a:sysClr val="windowText" lastClr="000000"/>
                </a:solidFill>
              </a:rPr>
              <a:t>(columns)</a:t>
            </a:r>
            <a:br>
              <a:rPr lang="en-US" sz="2560" i="1">
                <a:solidFill>
                  <a:sysClr val="windowText" lastClr="000000"/>
                </a:solidFill>
              </a:rPr>
            </a:br>
            <a:r>
              <a:rPr lang="en-US" sz="2560">
                <a:solidFill>
                  <a:sysClr val="windowText" lastClr="000000"/>
                </a:solidFill>
              </a:rPr>
              <a:t/>
            </a:r>
            <a:br>
              <a:rPr lang="en-US" sz="2560">
                <a:solidFill>
                  <a:sysClr val="windowText" lastClr="000000"/>
                </a:solidFill>
              </a:rPr>
            </a:br>
            <a:r>
              <a:rPr lang="en-US" sz="2560">
                <a:solidFill>
                  <a:sysClr val="windowText" lastClr="000000"/>
                </a:solidFill>
              </a:rPr>
              <a:t>black/grey for </a:t>
            </a:r>
            <a:r>
              <a:rPr lang="en-US" sz="2560" b="1">
                <a:solidFill>
                  <a:sysClr val="windowText" lastClr="000000"/>
                </a:solidFill>
              </a:rPr>
              <a:t>CNTL</a:t>
            </a:r>
            <a:r>
              <a:rPr lang="en-US" sz="2560">
                <a:solidFill>
                  <a:sysClr val="windowText" lastClr="000000"/>
                </a:solidFill>
              </a:rPr>
              <a:t>, orange/lgt. orange </a:t>
            </a:r>
            <a:r>
              <a:rPr lang="en-US" sz="2560" b="1">
                <a:solidFill>
                  <a:srgbClr val="FFC000"/>
                </a:solidFill>
              </a:rPr>
              <a:t>CYG</a:t>
            </a:r>
            <a:r>
              <a:rPr lang="en-US" sz="2560">
                <a:solidFill>
                  <a:sysClr val="windowText" lastClr="000000"/>
                </a:solidFill>
              </a:rPr>
              <a:t> blue/lgt. blue for </a:t>
            </a:r>
            <a:r>
              <a:rPr lang="en-US" sz="2560" b="1">
                <a:solidFill>
                  <a:srgbClr val="0000FD"/>
                </a:solidFill>
              </a:rPr>
              <a:t>VAM</a:t>
            </a:r>
            <a:r>
              <a:rPr lang="en-US" sz="2560">
                <a:solidFill>
                  <a:sysClr val="windowText" lastClr="000000"/>
                </a:solidFill>
              </a:rPr>
              <a:t> </a:t>
            </a:r>
            <a:endParaRPr lang="en-US" sz="2560" dirty="0">
              <a:solidFill>
                <a:sysClr val="windowText" lastClr="00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05AB9961-B117-4649-9A79-40AADF963975}"/>
              </a:ext>
            </a:extLst>
          </p:cNvPr>
          <p:cNvSpPr txBox="1"/>
          <p:nvPr/>
        </p:nvSpPr>
        <p:spPr>
          <a:xfrm>
            <a:off x="554690" y="1420599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(a)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963E01F5-FC84-E448-873E-C16C56D88A3C}"/>
              </a:ext>
            </a:extLst>
          </p:cNvPr>
          <p:cNvSpPr txBox="1"/>
          <p:nvPr/>
        </p:nvSpPr>
        <p:spPr>
          <a:xfrm>
            <a:off x="6710266" y="1435484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(c)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C73B9876-8DB5-4B47-978D-78241C1A2628}"/>
              </a:ext>
            </a:extLst>
          </p:cNvPr>
          <p:cNvSpPr txBox="1"/>
          <p:nvPr/>
        </p:nvSpPr>
        <p:spPr>
          <a:xfrm>
            <a:off x="3612776" y="1413461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(b)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1706EE06-EA69-2E4E-8240-F60B18BDC092}"/>
              </a:ext>
            </a:extLst>
          </p:cNvPr>
          <p:cNvSpPr txBox="1"/>
          <p:nvPr/>
        </p:nvSpPr>
        <p:spPr>
          <a:xfrm>
            <a:off x="548213" y="3656134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(d)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8FF50582-4436-A644-9AEB-9334D73D764D}"/>
              </a:ext>
            </a:extLst>
          </p:cNvPr>
          <p:cNvSpPr txBox="1"/>
          <p:nvPr/>
        </p:nvSpPr>
        <p:spPr>
          <a:xfrm>
            <a:off x="6704660" y="3671019"/>
            <a:ext cx="352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(f)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85542193-3A53-9F4A-B045-541100D24800}"/>
              </a:ext>
            </a:extLst>
          </p:cNvPr>
          <p:cNvSpPr txBox="1"/>
          <p:nvPr/>
        </p:nvSpPr>
        <p:spPr>
          <a:xfrm>
            <a:off x="3627020" y="3664237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(e)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184EB684-0077-5740-8F93-D21F4A396B63}"/>
              </a:ext>
            </a:extLst>
          </p:cNvPr>
          <p:cNvSpPr txBox="1"/>
          <p:nvPr/>
        </p:nvSpPr>
        <p:spPr>
          <a:xfrm>
            <a:off x="551391" y="5920932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(g)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27B6D46D-23EA-4247-A84F-25735A581B9F}"/>
              </a:ext>
            </a:extLst>
          </p:cNvPr>
          <p:cNvSpPr txBox="1"/>
          <p:nvPr/>
        </p:nvSpPr>
        <p:spPr>
          <a:xfrm>
            <a:off x="6700088" y="5936881"/>
            <a:ext cx="343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(</a:t>
            </a:r>
            <a:r>
              <a:rPr lang="en-US" sz="1400" dirty="0" err="1">
                <a:latin typeface="+mn-lt"/>
              </a:rPr>
              <a:t>i</a:t>
            </a:r>
            <a:r>
              <a:rPr lang="en-US" sz="1400" dirty="0">
                <a:latin typeface="+mn-lt"/>
              </a:rPr>
              <a:t>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B0917374-4DE3-4144-9750-0A8BAA7ADF57}"/>
              </a:ext>
            </a:extLst>
          </p:cNvPr>
          <p:cNvSpPr txBox="1"/>
          <p:nvPr/>
        </p:nvSpPr>
        <p:spPr>
          <a:xfrm>
            <a:off x="3632180" y="5945342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(h)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DA6466C1-1E5A-4B49-8E27-C72DCAAB95BC}"/>
              </a:ext>
            </a:extLst>
          </p:cNvPr>
          <p:cNvSpPr/>
          <p:nvPr/>
        </p:nvSpPr>
        <p:spPr>
          <a:xfrm>
            <a:off x="1147483" y="3579572"/>
            <a:ext cx="1330036" cy="487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80"/>
          </a:p>
        </p:txBody>
      </p:sp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CB27C205-EF52-214A-9CD6-78B974BCAEAE}"/>
              </a:ext>
            </a:extLst>
          </p:cNvPr>
          <p:cNvSpPr/>
          <p:nvPr/>
        </p:nvSpPr>
        <p:spPr>
          <a:xfrm>
            <a:off x="1034303" y="5858839"/>
            <a:ext cx="1330036" cy="487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80"/>
          </a:p>
        </p:txBody>
      </p:sp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FE617689-151E-7B4F-AF5B-23C247441FC5}"/>
              </a:ext>
            </a:extLst>
          </p:cNvPr>
          <p:cNvSpPr/>
          <p:nvPr/>
        </p:nvSpPr>
        <p:spPr>
          <a:xfrm>
            <a:off x="4182591" y="5824964"/>
            <a:ext cx="1330036" cy="982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80"/>
          </a:p>
        </p:txBody>
      </p:sp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C3223C57-1FEC-964F-BDB4-EED2C70093C4}"/>
              </a:ext>
            </a:extLst>
          </p:cNvPr>
          <p:cNvSpPr/>
          <p:nvPr/>
        </p:nvSpPr>
        <p:spPr>
          <a:xfrm>
            <a:off x="4174716" y="3598679"/>
            <a:ext cx="1325880" cy="36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80"/>
          </a:p>
        </p:txBody>
      </p: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2419A560-4E01-A14D-8112-785CFDF0E75C}"/>
              </a:ext>
            </a:extLst>
          </p:cNvPr>
          <p:cNvSpPr/>
          <p:nvPr/>
        </p:nvSpPr>
        <p:spPr>
          <a:xfrm>
            <a:off x="7255960" y="5828861"/>
            <a:ext cx="1330036" cy="982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80"/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5B6DC2DA-50FC-7049-8AB2-00E42F41E9AD}"/>
              </a:ext>
            </a:extLst>
          </p:cNvPr>
          <p:cNvSpPr/>
          <p:nvPr/>
        </p:nvSpPr>
        <p:spPr>
          <a:xfrm>
            <a:off x="7246978" y="3599294"/>
            <a:ext cx="1330036" cy="590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80"/>
          </a:p>
        </p:txBody>
      </p:sp>
      <p:sp>
        <p:nvSpPr>
          <p:cNvPr id="65" name="Oval 64">
            <a:extLst>
              <a:ext uri="{FF2B5EF4-FFF2-40B4-BE49-F238E27FC236}">
                <a16:creationId xmlns="" xmlns:a16="http://schemas.microsoft.com/office/drawing/2014/main" id="{363C48D6-D800-9440-84CB-4A81C49BFC56}"/>
              </a:ext>
            </a:extLst>
          </p:cNvPr>
          <p:cNvSpPr/>
          <p:nvPr/>
        </p:nvSpPr>
        <p:spPr>
          <a:xfrm>
            <a:off x="3340352" y="4599411"/>
            <a:ext cx="1900949" cy="865045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80"/>
          </a:p>
        </p:txBody>
      </p:sp>
      <p:sp>
        <p:nvSpPr>
          <p:cNvPr id="66" name="Oval 65">
            <a:extLst>
              <a:ext uri="{FF2B5EF4-FFF2-40B4-BE49-F238E27FC236}">
                <a16:creationId xmlns="" xmlns:a16="http://schemas.microsoft.com/office/drawing/2014/main" id="{E19F0560-2992-1A44-A7EC-AF57D4E5AA20}"/>
              </a:ext>
            </a:extLst>
          </p:cNvPr>
          <p:cNvSpPr/>
          <p:nvPr/>
        </p:nvSpPr>
        <p:spPr>
          <a:xfrm>
            <a:off x="3379367" y="6358299"/>
            <a:ext cx="1900949" cy="865045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80"/>
          </a:p>
        </p:txBody>
      </p:sp>
      <p:sp>
        <p:nvSpPr>
          <p:cNvPr id="67" name="Rectangle 66">
            <a:extLst>
              <a:ext uri="{FF2B5EF4-FFF2-40B4-BE49-F238E27FC236}">
                <a16:creationId xmlns="" xmlns:a16="http://schemas.microsoft.com/office/drawing/2014/main" id="{2A74F0EA-3641-7246-BCB9-06A4F3F05129}"/>
              </a:ext>
            </a:extLst>
          </p:cNvPr>
          <p:cNvSpPr/>
          <p:nvPr/>
        </p:nvSpPr>
        <p:spPr>
          <a:xfrm>
            <a:off x="2697512" y="307837"/>
            <a:ext cx="76097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OSSE IMPACT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47897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47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r>
              <a:rPr lang="en-US" sz="5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OSSE RESULT </a:t>
            </a:r>
            <a:r>
              <a:rPr sz="5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SUMMARY</a:t>
            </a:r>
          </a:p>
        </p:txBody>
      </p:sp>
      <p:sp>
        <p:nvSpPr>
          <p:cNvPr id="205" name="Shape 205"/>
          <p:cNvSpPr>
            <a:spLocks noGrp="1"/>
          </p:cNvSpPr>
          <p:nvPr>
            <p:ph type="body" idx="1"/>
          </p:nvPr>
        </p:nvSpPr>
        <p:spPr>
          <a:xfrm>
            <a:off x="1009649" y="2544482"/>
            <a:ext cx="10972800" cy="36703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15827" indent="-315827" algn="l">
              <a:defRPr sz="1800">
                <a:solidFill>
                  <a:srgbClr val="000000"/>
                </a:solidFill>
                <a:effectLst/>
              </a:defRPr>
            </a:pPr>
            <a:r>
              <a:rPr sz="2560" b="1" dirty="0">
                <a:solidFill>
                  <a:srgbClr val="FFFFFF"/>
                </a:solidFill>
                <a:latin typeface="Arial Black" panose="020B0604020202020204" pitchFamily="34" charset="0"/>
                <a:ea typeface="Arial Black"/>
                <a:cs typeface="Arial Black" panose="020B0604020202020204" pitchFamily="34" charset="0"/>
                <a:sym typeface="Arial Black"/>
              </a:rPr>
              <a:t>Assimilation of CYGNSS data almost always improves hurricane intensity</a:t>
            </a:r>
            <a:r>
              <a:rPr lang="en-US" sz="2560" b="1" dirty="0">
                <a:solidFill>
                  <a:srgbClr val="FFFFFF"/>
                </a:solidFill>
                <a:latin typeface="Arial Black" panose="020B0604020202020204" pitchFamily="34" charset="0"/>
                <a:ea typeface="Arial Black"/>
                <a:cs typeface="Arial Black" panose="020B0604020202020204" pitchFamily="34" charset="0"/>
                <a:sym typeface="Arial Black"/>
              </a:rPr>
              <a:t>, </a:t>
            </a:r>
            <a:r>
              <a:rPr sz="2560" b="1" dirty="0">
                <a:solidFill>
                  <a:srgbClr val="FFFFFF"/>
                </a:solidFill>
                <a:latin typeface="Arial Black" panose="020B0604020202020204" pitchFamily="34" charset="0"/>
                <a:ea typeface="Arial Black"/>
                <a:cs typeface="Arial Black" panose="020B0604020202020204" pitchFamily="34" charset="0"/>
                <a:sym typeface="Arial Black"/>
              </a:rPr>
              <a:t>track analyses</a:t>
            </a:r>
            <a:r>
              <a:rPr lang="en-US" sz="2560" b="1" dirty="0">
                <a:solidFill>
                  <a:srgbClr val="FFFFFF"/>
                </a:solidFill>
                <a:latin typeface="Arial Black" panose="020B0604020202020204" pitchFamily="34" charset="0"/>
                <a:ea typeface="Arial Black"/>
                <a:cs typeface="Arial Black" panose="020B0604020202020204" pitchFamily="34" charset="0"/>
                <a:sym typeface="Arial Black"/>
              </a:rPr>
              <a:t>,</a:t>
            </a:r>
            <a:r>
              <a:rPr sz="2560" b="1" dirty="0">
                <a:solidFill>
                  <a:srgbClr val="FFFFFF"/>
                </a:solidFill>
                <a:latin typeface="Arial Black" panose="020B0604020202020204" pitchFamily="34" charset="0"/>
                <a:ea typeface="Arial Black"/>
                <a:cs typeface="Arial Black" panose="020B0604020202020204" pitchFamily="34" charset="0"/>
                <a:sym typeface="Arial Black"/>
              </a:rPr>
              <a:t> and short range forecasts</a:t>
            </a:r>
            <a:r>
              <a:rPr lang="en-US" sz="2560" b="1" dirty="0">
                <a:solidFill>
                  <a:srgbClr val="FFFFFF"/>
                </a:solidFill>
                <a:latin typeface="Arial Black" panose="020B0604020202020204" pitchFamily="34" charset="0"/>
                <a:ea typeface="Arial Black"/>
                <a:cs typeface="Arial Black" panose="020B0604020202020204" pitchFamily="34" charset="0"/>
                <a:sym typeface="Arial Black"/>
              </a:rPr>
              <a:t> (0-48 </a:t>
            </a:r>
            <a:r>
              <a:rPr lang="en-US" sz="2560" b="1" dirty="0" err="1">
                <a:solidFill>
                  <a:srgbClr val="FFFFFF"/>
                </a:solidFill>
                <a:latin typeface="Arial Black" panose="020B0604020202020204" pitchFamily="34" charset="0"/>
                <a:ea typeface="Arial Black"/>
                <a:cs typeface="Arial Black" panose="020B0604020202020204" pitchFamily="34" charset="0"/>
                <a:sym typeface="Arial Black"/>
              </a:rPr>
              <a:t>hrs</a:t>
            </a:r>
            <a:r>
              <a:rPr lang="en-US" sz="2560" b="1" dirty="0">
                <a:solidFill>
                  <a:srgbClr val="FFFFFF"/>
                </a:solidFill>
                <a:latin typeface="Arial Black" panose="020B0604020202020204" pitchFamily="34" charset="0"/>
                <a:ea typeface="Arial Black"/>
                <a:cs typeface="Arial Black" panose="020B0604020202020204" pitchFamily="34" charset="0"/>
                <a:sym typeface="Arial Black"/>
              </a:rPr>
              <a:t>).</a:t>
            </a:r>
            <a:endParaRPr sz="2560" b="1" dirty="0">
              <a:solidFill>
                <a:srgbClr val="FFFFFF"/>
              </a:solidFill>
              <a:latin typeface="Arial Black" panose="020B0604020202020204" pitchFamily="34" charset="0"/>
              <a:ea typeface="Arial Black"/>
              <a:cs typeface="Arial Black" panose="020B0604020202020204" pitchFamily="34" charset="0"/>
              <a:sym typeface="Arial Black"/>
            </a:endParaRPr>
          </a:p>
          <a:p>
            <a:pPr marL="315827" indent="-315827" algn="l">
              <a:defRPr sz="1800">
                <a:solidFill>
                  <a:srgbClr val="000000"/>
                </a:solidFill>
                <a:effectLst/>
              </a:defRPr>
            </a:pPr>
            <a:endParaRPr lang="en-US" sz="2560" b="1" dirty="0">
              <a:solidFill>
                <a:srgbClr val="FFFFFF"/>
              </a:solidFill>
              <a:latin typeface="Arial Black" panose="020B0604020202020204" pitchFamily="34" charset="0"/>
              <a:ea typeface="Arial Black"/>
              <a:cs typeface="Arial Black" panose="020B0604020202020204" pitchFamily="34" charset="0"/>
              <a:sym typeface="Arial Black"/>
            </a:endParaRPr>
          </a:p>
          <a:p>
            <a:pPr marL="315827" indent="-315827" algn="l">
              <a:defRPr sz="1800">
                <a:solidFill>
                  <a:srgbClr val="000000"/>
                </a:solidFill>
                <a:effectLst/>
              </a:defRPr>
            </a:pPr>
            <a:r>
              <a:rPr sz="2560" b="1" dirty="0">
                <a:solidFill>
                  <a:srgbClr val="FFFFFF"/>
                </a:solidFill>
                <a:latin typeface="Arial Black" panose="020B0604020202020204" pitchFamily="34" charset="0"/>
                <a:ea typeface="Arial Black"/>
                <a:cs typeface="Arial Black" panose="020B0604020202020204" pitchFamily="34" charset="0"/>
                <a:sym typeface="Arial Black"/>
              </a:rPr>
              <a:t>DA cycling frequencies affects analyses and forecast</a:t>
            </a:r>
            <a:r>
              <a:rPr lang="en-US" sz="2560" b="1" dirty="0">
                <a:solidFill>
                  <a:srgbClr val="FFFFFF"/>
                </a:solidFill>
                <a:latin typeface="Arial Black" panose="020B0604020202020204" pitchFamily="34" charset="0"/>
                <a:ea typeface="Arial Black"/>
                <a:cs typeface="Arial Black" panose="020B0604020202020204" pitchFamily="34" charset="0"/>
                <a:sym typeface="Arial Black"/>
              </a:rPr>
              <a:t> errors.</a:t>
            </a:r>
          </a:p>
          <a:p>
            <a:pPr marL="803523" lvl="1" indent="-315827" algn="l">
              <a:defRPr sz="1800">
                <a:solidFill>
                  <a:srgbClr val="000000"/>
                </a:solidFill>
                <a:effectLst/>
              </a:defRPr>
            </a:pPr>
            <a:r>
              <a:rPr lang="en-US" sz="2133" b="1" dirty="0">
                <a:solidFill>
                  <a:srgbClr val="FFFFFF"/>
                </a:solidFill>
                <a:latin typeface="Arial Black" panose="020B0604020202020204" pitchFamily="34" charset="0"/>
                <a:ea typeface="Arial Black"/>
                <a:cs typeface="Arial Black" panose="020B0604020202020204" pitchFamily="34" charset="0"/>
                <a:sym typeface="Arial Black"/>
              </a:rPr>
              <a:t>3-hrly cycling produced minimum errors in our study</a:t>
            </a:r>
            <a:endParaRPr sz="2133" b="1" dirty="0">
              <a:solidFill>
                <a:srgbClr val="FFFFFF"/>
              </a:solidFill>
              <a:latin typeface="Arial Black" panose="020B0604020202020204" pitchFamily="34" charset="0"/>
              <a:ea typeface="Arial Black"/>
              <a:cs typeface="Arial Black" panose="020B0604020202020204" pitchFamily="34" charset="0"/>
              <a:sym typeface="Arial Black"/>
            </a:endParaRPr>
          </a:p>
          <a:p>
            <a:pPr marL="315827" indent="-315827" algn="l">
              <a:defRPr sz="1800">
                <a:solidFill>
                  <a:srgbClr val="000000"/>
                </a:solidFill>
                <a:effectLst/>
              </a:defRPr>
            </a:pPr>
            <a:endParaRPr lang="en-US" sz="2560" b="1" dirty="0">
              <a:solidFill>
                <a:srgbClr val="FFFFFF"/>
              </a:solidFill>
              <a:latin typeface="Arial Black" panose="020B0604020202020204" pitchFamily="34" charset="0"/>
              <a:ea typeface="Arial Black"/>
              <a:cs typeface="Arial Black" panose="020B0604020202020204" pitchFamily="34" charset="0"/>
              <a:sym typeface="Arial Black"/>
            </a:endParaRPr>
          </a:p>
          <a:p>
            <a:pPr marL="315827" indent="-315827" algn="l">
              <a:defRPr sz="1800">
                <a:solidFill>
                  <a:srgbClr val="000000"/>
                </a:solidFill>
                <a:effectLst/>
              </a:defRPr>
            </a:pPr>
            <a:r>
              <a:rPr lang="en-US" sz="2560" b="1" dirty="0">
                <a:solidFill>
                  <a:srgbClr val="FFFFFF"/>
                </a:solidFill>
                <a:latin typeface="Arial Black" panose="020B0604020202020204" pitchFamily="34" charset="0"/>
                <a:ea typeface="Arial Black"/>
                <a:cs typeface="Arial Black" panose="020B0604020202020204" pitchFamily="34" charset="0"/>
                <a:sym typeface="Arial Black"/>
              </a:rPr>
              <a:t>There are</a:t>
            </a:r>
            <a:r>
              <a:rPr sz="2560" b="1" dirty="0">
                <a:solidFill>
                  <a:srgbClr val="FFFFFF"/>
                </a:solidFill>
                <a:latin typeface="Arial Black" panose="020B0604020202020204" pitchFamily="34" charset="0"/>
                <a:ea typeface="Arial Black"/>
                <a:cs typeface="Arial Black" panose="020B0604020202020204" pitchFamily="34" charset="0"/>
                <a:sym typeface="Arial Black"/>
              </a:rPr>
              <a:t> relatively a few samples from one storm, so error statistics are not robust but provide guidance.</a:t>
            </a:r>
          </a:p>
        </p:txBody>
      </p:sp>
      <p:sp>
        <p:nvSpPr>
          <p:cNvPr id="206" name="Shape 2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CF2"/>
                </a:solidFill>
              </a:rPr>
              <a:t>8</a:t>
            </a:fld>
            <a:endParaRPr>
              <a:solidFill>
                <a:srgbClr val="FFFC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44758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D1F54B-DCC0-2C4F-B2F0-FE515E1DF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CYGNSS Post-launch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2382CB2-C6B2-3B46-86DF-C56A6BD6F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6000" y="2850776"/>
            <a:ext cx="10972800" cy="6178924"/>
          </a:xfrm>
        </p:spPr>
        <p:txBody>
          <a:bodyPr>
            <a:normAutofit/>
          </a:bodyPr>
          <a:lstStyle/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Calibration of Level 1 data (delay-Doppler maps) is an on-going mission effort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Low wind speeds (&lt; 13 m/s) are currently more reliable than higher winds (less noisy)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Release of version 2.1 of the Level 1 and Level 2 science data to science team &amp; collaborators is expected end of April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v2.1 will address many of the outstanding </a:t>
            </a:r>
            <a:r>
              <a:rPr lang="en-US" sz="2800" b="1" dirty="0" err="1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cal</a:t>
            </a:r>
            <a:r>
              <a:rPr lang="en-US" sz="28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/</a:t>
            </a:r>
            <a:r>
              <a:rPr lang="en-US" sz="2800" b="1" dirty="0" err="1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val</a:t>
            </a:r>
            <a:r>
              <a:rPr lang="en-US" sz="28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issues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755980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6F6A5A"/>
      </a:dk1>
      <a:lt1>
        <a:srgbClr val="152A6F"/>
      </a:lt1>
      <a:dk2>
        <a:srgbClr val="A7A7A7"/>
      </a:dk2>
      <a:lt2>
        <a:srgbClr val="535353"/>
      </a:lt2>
      <a:accent1>
        <a:srgbClr val="596D92"/>
      </a:accent1>
      <a:accent2>
        <a:srgbClr val="848857"/>
      </a:accent2>
      <a:accent3>
        <a:srgbClr val="C1A347"/>
      </a:accent3>
      <a:accent4>
        <a:srgbClr val="CF7E46"/>
      </a:accent4>
      <a:accent5>
        <a:srgbClr val="AA4A4C"/>
      </a:accent5>
      <a:accent6>
        <a:srgbClr val="74578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42B6F"/>
        </a:solidFill>
        <a:ln w="25400" cap="flat">
          <a:solidFill>
            <a:srgbClr val="596D92"/>
          </a:solidFill>
          <a:prstDash val="solid"/>
          <a:bevel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6F6A5A"/>
            </a:solidFill>
            <a:effectLst/>
            <a:uFillTx/>
            <a:latin typeface="Copperplate"/>
            <a:ea typeface="Copperplate"/>
            <a:cs typeface="Copperplate"/>
            <a:sym typeface="Copperpl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96D92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6F6A5A"/>
            </a:solidFill>
            <a:effectLst/>
            <a:uFillTx/>
            <a:latin typeface="Copperplate"/>
            <a:ea typeface="Copperplate"/>
            <a:cs typeface="Copperplate"/>
            <a:sym typeface="Copperpl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96D92"/>
      </a:accent1>
      <a:accent2>
        <a:srgbClr val="848857"/>
      </a:accent2>
      <a:accent3>
        <a:srgbClr val="C1A347"/>
      </a:accent3>
      <a:accent4>
        <a:srgbClr val="CF7E46"/>
      </a:accent4>
      <a:accent5>
        <a:srgbClr val="AA4A4C"/>
      </a:accent5>
      <a:accent6>
        <a:srgbClr val="74578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42B6F"/>
        </a:solidFill>
        <a:ln w="25400" cap="flat">
          <a:solidFill>
            <a:srgbClr val="596D92"/>
          </a:solidFill>
          <a:prstDash val="solid"/>
          <a:bevel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6F6A5A"/>
            </a:solidFill>
            <a:effectLst/>
            <a:uFillTx/>
            <a:latin typeface="Copperplate"/>
            <a:ea typeface="Copperplate"/>
            <a:cs typeface="Copperplate"/>
            <a:sym typeface="Copperpl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96D92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6F6A5A"/>
            </a:solidFill>
            <a:effectLst/>
            <a:uFillTx/>
            <a:latin typeface="Copperplate"/>
            <a:ea typeface="Copperplate"/>
            <a:cs typeface="Copperplate"/>
            <a:sym typeface="Copperpl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4316</TotalTime>
  <Words>1083</Words>
  <Application>Microsoft Macintosh PowerPoint</Application>
  <PresentationFormat>Custom</PresentationFormat>
  <Paragraphs>294</Paragraphs>
  <Slides>26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Arial Black</vt:lpstr>
      <vt:lpstr>Baskerville</vt:lpstr>
      <vt:lpstr>Calibri</vt:lpstr>
      <vt:lpstr>Cochin</vt:lpstr>
      <vt:lpstr>Copperplate</vt:lpstr>
      <vt:lpstr>Courier New</vt:lpstr>
      <vt:lpstr>Helvetica</vt:lpstr>
      <vt:lpstr>Helvetica Neue</vt:lpstr>
      <vt:lpstr>SimHei</vt:lpstr>
      <vt:lpstr>Times</vt:lpstr>
      <vt:lpstr>Times New Roman</vt:lpstr>
      <vt:lpstr>Wingdings</vt:lpstr>
      <vt:lpstr>Arial</vt:lpstr>
      <vt:lpstr>Default</vt:lpstr>
      <vt:lpstr>PowerPoint Presentation</vt:lpstr>
      <vt:lpstr>Overview</vt:lpstr>
      <vt:lpstr>What is CYGNSS?</vt:lpstr>
      <vt:lpstr>What is CYGNSS?</vt:lpstr>
      <vt:lpstr>OSSE Framework Details</vt:lpstr>
      <vt:lpstr>Simulated CYGNSS data</vt:lpstr>
      <vt:lpstr>PowerPoint Presentation</vt:lpstr>
      <vt:lpstr>OSSE RESULT SUMMARY</vt:lpstr>
      <vt:lpstr>CYGNSS Post-launch status</vt:lpstr>
      <vt:lpstr>HWRF CYGNSS Observing System Experiments (OSEs)</vt:lpstr>
      <vt:lpstr>OSE experiments</vt:lpstr>
      <vt:lpstr>PowerPoint Presentation</vt:lpstr>
      <vt:lpstr>PowerPoint Presentation</vt:lpstr>
      <vt:lpstr>PowerPoint Presentation</vt:lpstr>
      <vt:lpstr>PowerPoint Presentation</vt:lpstr>
      <vt:lpstr>CYGNSS COVERAGE 08/23 06Z, +/- 3 hrs Harvey</vt:lpstr>
      <vt:lpstr>PowerPoint Presentation</vt:lpstr>
      <vt:lpstr>Harvey  Average Intensity errors 08/24, 00Z &amp; 06Z</vt:lpstr>
      <vt:lpstr>PowerPoint Presentation</vt:lpstr>
      <vt:lpstr>Katia  Average Intensity errors 09/06, 06Z &amp; 12Z</vt:lpstr>
      <vt:lpstr>Harvey and Katia  Best track and OSE tracks, 08/24 &amp; 09/06</vt:lpstr>
      <vt:lpstr>SUMMARY</vt:lpstr>
      <vt:lpstr>Future work</vt:lpstr>
      <vt:lpstr>QUESTIONS?</vt:lpstr>
      <vt:lpstr>Backup Slides</vt:lpstr>
      <vt:lpstr>OSE Framework Details</vt:lpstr>
    </vt:vector>
  </TitlesOfParts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bachir.annane@gmail.com</cp:lastModifiedBy>
  <cp:revision>101</cp:revision>
  <cp:lastPrinted>2018-04-17T10:09:21Z</cp:lastPrinted>
  <dcterms:modified xsi:type="dcterms:W3CDTF">2018-04-17T10:13:50Z</dcterms:modified>
</cp:coreProperties>
</file>