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92" r:id="rId12"/>
    <p:sldId id="294" r:id="rId13"/>
    <p:sldId id="285" r:id="rId14"/>
    <p:sldId id="297" r:id="rId15"/>
    <p:sldId id="298" r:id="rId16"/>
    <p:sldId id="275" r:id="rId17"/>
    <p:sldId id="277" r:id="rId18"/>
    <p:sldId id="278" r:id="rId19"/>
    <p:sldId id="296" r:id="rId20"/>
    <p:sldId id="271" r:id="rId21"/>
    <p:sldId id="295" r:id="rId22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1pPr>
    <a:lvl2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2pPr>
    <a:lvl3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3pPr>
    <a:lvl4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4pPr>
    <a:lvl5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5pPr>
    <a:lvl6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6pPr>
    <a:lvl7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7pPr>
    <a:lvl8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8pPr>
    <a:lvl9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0D3DB"/>
          </a:solidFill>
        </a:fill>
      </a:tcStyle>
    </a:wholeTbl>
    <a:band2H>
      <a:tcTxStyle/>
      <a:tcStyle>
        <a:tcBdr/>
        <a:fill>
          <a:solidFill>
            <a:srgbClr val="E9EAEE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E9E0CE"/>
          </a:solidFill>
        </a:fill>
      </a:tcStyle>
    </a:wholeTbl>
    <a:band2H>
      <a:tcTxStyle/>
      <a:tcStyle>
        <a:tcBdr/>
        <a:fill>
          <a:solidFill>
            <a:srgbClr val="F4F0E8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5D0D8"/>
          </a:solidFill>
        </a:fill>
      </a:tcStyle>
    </a:wholeTbl>
    <a:band2H>
      <a:tcTxStyle/>
      <a:tcStyle>
        <a:tcBdr/>
        <a:fill>
          <a:solidFill>
            <a:srgbClr val="EBE9ED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/>
      <a:tcStyle>
        <a:tcBdr/>
        <a:fill>
          <a:solidFill>
            <a:srgbClr val="142B6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2B6F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4D3D0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80" d="100"/>
          <a:sy n="80" d="100"/>
        </p:scale>
        <p:origin x="2144" y="4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763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818879"/>
          </a:xfrm>
          <a:prstGeom prst="rect">
            <a:avLst/>
          </a:prstGeom>
          <a:noFill/>
        </p:spPr>
        <p:txBody>
          <a:bodyPr lIns="50800" tIns="50800" rIns="50800" bIns="50800" anchor="b"/>
          <a:lstStyle>
            <a:lvl1pPr defTabSz="584200">
              <a:defRPr sz="7800" baseline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016000" y="5359400"/>
            <a:ext cx="10972800" cy="367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297277" y="9258300"/>
            <a:ext cx="397545" cy="37959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Shape 10"/>
          <p:cNvSpPr/>
          <p:nvPr/>
        </p:nvSpPr>
        <p:spPr>
          <a:xfrm>
            <a:off x="228938" y="9262210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IOAS-AOLS Conference</a:t>
            </a:r>
            <a:endParaRPr sz="1400" baseline="-5998" dirty="0">
              <a:solidFill>
                <a:srgbClr val="7030A0"/>
              </a:solidFill>
            </a:endParaRPr>
          </a:p>
        </p:txBody>
      </p:sp>
      <p:sp>
        <p:nvSpPr>
          <p:cNvPr id="6" name="Shape 10"/>
          <p:cNvSpPr/>
          <p:nvPr userDrawn="1"/>
        </p:nvSpPr>
        <p:spPr>
          <a:xfrm>
            <a:off x="6800992" y="9262209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AMS Annual Meeting</a:t>
            </a:r>
            <a:endParaRPr sz="1400" baseline="-5998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97977" y="91947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0"/>
            <a:ext cx="6324600" cy="54991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84200">
              <a:defRPr sz="780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5626100"/>
            <a:ext cx="6324600" cy="41275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6299224" y="9258300"/>
            <a:ext cx="393651" cy="325858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016000" y="58745"/>
            <a:ext cx="10972800" cy="282891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109728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54864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6256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0701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6362700"/>
            <a:ext cx="10464800" cy="3035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775334" indent="-356234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18235" indent="-356235" algn="ctr" defTabSz="584200">
              <a:spcBef>
                <a:spcPts val="0"/>
              </a:spcBef>
              <a:buFontTx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499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880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8" y="130953"/>
            <a:ext cx="11704324" cy="214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47177" y="91566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005832" y="9114112"/>
            <a:ext cx="348725" cy="371347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650240">
        <a:defRPr sz="6200">
          <a:latin typeface="Calibri"/>
          <a:ea typeface="Calibri"/>
          <a:cs typeface="Calibri"/>
          <a:sym typeface="Calibri"/>
        </a:defRPr>
      </a:lvl1pPr>
      <a:lvl2pPr algn="ctr" defTabSz="650240">
        <a:defRPr sz="6200">
          <a:latin typeface="Calibri"/>
          <a:ea typeface="Calibri"/>
          <a:cs typeface="Calibri"/>
          <a:sym typeface="Calibri"/>
        </a:defRPr>
      </a:lvl2pPr>
      <a:lvl3pPr algn="ctr" defTabSz="650240">
        <a:defRPr sz="6200">
          <a:latin typeface="Calibri"/>
          <a:ea typeface="Calibri"/>
          <a:cs typeface="Calibri"/>
          <a:sym typeface="Calibri"/>
        </a:defRPr>
      </a:lvl3pPr>
      <a:lvl4pPr algn="ctr" defTabSz="650240">
        <a:defRPr sz="6200">
          <a:latin typeface="Calibri"/>
          <a:ea typeface="Calibri"/>
          <a:cs typeface="Calibri"/>
          <a:sym typeface="Calibri"/>
        </a:defRPr>
      </a:lvl4pPr>
      <a:lvl5pPr algn="ctr" defTabSz="650240">
        <a:defRPr sz="6200">
          <a:latin typeface="Calibri"/>
          <a:ea typeface="Calibri"/>
          <a:cs typeface="Calibri"/>
          <a:sym typeface="Calibri"/>
        </a:defRPr>
      </a:lvl5pPr>
      <a:lvl6pPr algn="ctr" defTabSz="650240">
        <a:defRPr sz="6200">
          <a:latin typeface="Calibri"/>
          <a:ea typeface="Calibri"/>
          <a:cs typeface="Calibri"/>
          <a:sym typeface="Calibri"/>
        </a:defRPr>
      </a:lvl6pPr>
      <a:lvl7pPr algn="ctr" defTabSz="650240">
        <a:defRPr sz="6200">
          <a:latin typeface="Calibri"/>
          <a:ea typeface="Calibri"/>
          <a:cs typeface="Calibri"/>
          <a:sym typeface="Calibri"/>
        </a:defRPr>
      </a:lvl7pPr>
      <a:lvl8pPr algn="ctr" defTabSz="650240">
        <a:defRPr sz="6200">
          <a:latin typeface="Calibri"/>
          <a:ea typeface="Calibri"/>
          <a:cs typeface="Calibri"/>
          <a:sym typeface="Calibri"/>
        </a:defRPr>
      </a:lvl8pPr>
      <a:lvl9pPr algn="ctr" defTabSz="650240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4" indent="-449034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19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 defTabSz="650240">
        <a:spcBef>
          <a:spcPts val="10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366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2747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128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3509009" indent="-461009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g"/><Relationship Id="rId12" Type="http://schemas.openxmlformats.org/officeDocument/2006/relationships/image" Target="../media/image53.jpg"/><Relationship Id="rId13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image" Target="../media/image50.jpg"/><Relationship Id="rId10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2615" y="2791465"/>
            <a:ext cx="11180169" cy="288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61743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Bachir Annane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Brian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McNoldy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Mark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Leidner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4,</a:t>
            </a: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Robert Atlas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Ross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Hoffman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Sharanya Majumdar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457200">
              <a:defRPr sz="1800">
                <a:solidFill>
                  <a:srgbClr val="000000"/>
                </a:solidFill>
              </a:defRPr>
            </a:pP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Miami/CIMAS and NOAA/AOML/HRD,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Miami/RSMAS,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NOAA/AOML,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00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AER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Lexington, MA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48" y="7341510"/>
            <a:ext cx="1867926" cy="1872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7379" y="7560877"/>
            <a:ext cx="3180499" cy="143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7663" y="7448982"/>
            <a:ext cx="1581883" cy="154587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915173" y="624372"/>
            <a:ext cx="11037611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Impact of Simulated CYGNSS Ocean Surface Winds on Tropical Cyclone Analyses and Forecasts in a Regional OSSE Framework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/>
              <a:t>1</a:t>
            </a:fld>
            <a:endParaRPr dirty="0"/>
          </a:p>
        </p:txBody>
      </p:sp>
      <p:pic>
        <p:nvPicPr>
          <p:cNvPr id="2" name="Picture 1" descr="A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62" y="7670605"/>
            <a:ext cx="2899317" cy="1217363"/>
          </a:xfrm>
          <a:prstGeom prst="rect">
            <a:avLst/>
          </a:prstGeom>
        </p:spPr>
      </p:pic>
    </p:spTree>
  </p:cSld>
  <p:clrMapOvr>
    <a:masterClrMapping/>
  </p:clrMapOvr>
  <p:transition spd="med" advTm="85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5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   </a:t>
            </a:r>
            <a:r>
              <a:rPr lang="en-US" sz="2400" dirty="0" smtClean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8072583" y="6549434"/>
            <a:ext cx="4838017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"/>
          <a:stretch/>
        </p:blipFill>
        <p:spPr>
          <a:xfrm>
            <a:off x="4003925" y="6549434"/>
            <a:ext cx="4750718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3788"/>
          <a:stretch/>
        </p:blipFill>
        <p:spPr>
          <a:xfrm>
            <a:off x="154727" y="6549434"/>
            <a:ext cx="4526297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7" y="6994526"/>
            <a:ext cx="2011680" cy="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272712"/>
            <a:ext cx="10972800" cy="87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Statistical Significance     </a:t>
            </a:r>
            <a:b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forecasts  3-hourly DA cycling</a:t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Min. central pressure error [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hPa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]</a:t>
            </a:r>
            <a:endParaRPr sz="2800" dirty="0">
              <a:solidFill>
                <a:schemeClr val="tx1"/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21966"/>
            <a:ext cx="4551680" cy="3413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131439"/>
            <a:ext cx="4551680" cy="3413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660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08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521966"/>
            <a:ext cx="4551680" cy="3413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5131439"/>
            <a:ext cx="4551680" cy="3413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159" y="251489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80%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159" y="623302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9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1431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2070121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9847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08803" y="6554263"/>
            <a:ext cx="12587194" cy="2748158"/>
            <a:chOff x="208803" y="6554263"/>
            <a:chExt cx="12587194" cy="274815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"/>
            <a:stretch/>
          </p:blipFill>
          <p:spPr>
            <a:xfrm>
              <a:off x="7976348" y="6554263"/>
              <a:ext cx="4819649" cy="27432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35"/>
            <a:stretch/>
          </p:blipFill>
          <p:spPr>
            <a:xfrm>
              <a:off x="3923776" y="6559221"/>
              <a:ext cx="4748397" cy="2743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r="3835"/>
            <a:stretch/>
          </p:blipFill>
          <p:spPr>
            <a:xfrm>
              <a:off x="208803" y="6556515"/>
              <a:ext cx="4403192" cy="27432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8065465"/>
            <a:ext cx="2011680" cy="6356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73592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016000" y="406400"/>
            <a:ext cx="10972800" cy="1412479"/>
          </a:xfrm>
          <a:prstGeom prst="rect">
            <a:avLst/>
          </a:prstGeom>
        </p:spPr>
        <p:txBody>
          <a:bodyPr/>
          <a:lstStyle>
            <a:lvl1pPr defTabSz="502412">
              <a:defRPr sz="4700"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</a:rPr>
              <a:t>SUMMARY</a:t>
            </a:r>
            <a:endParaRPr sz="4700" dirty="0">
              <a:solidFill>
                <a:schemeClr val="bg1">
                  <a:lumMod val="50000"/>
                </a:schemeClr>
              </a:solidFill>
              <a:effectLst>
                <a:outerShdw blurRad="25400" dist="43688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583111" y="2389485"/>
            <a:ext cx="12232599" cy="6557317"/>
          </a:xfrm>
          <a:prstGeom prst="rect">
            <a:avLst/>
          </a:prstGeom>
        </p:spPr>
        <p:txBody>
          <a:bodyPr/>
          <a:lstStyle/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Analysis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TC intensity (pressure, wind) improved with addition of CYGNSS data at all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frequencies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2- DA cycling frequencies affects analyses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forecasts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- 3-hourly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produces the smallest errors for this sample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RMS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rack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error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0-24 hr very slightly improved with addition of CYGNSS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 data improves the representation of the surface wind speed structure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(intensity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and asymmetry)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6- We have relatively a few samples from one storm, so error statistics are not robust but provide guidance.</a:t>
            </a: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376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Future work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599439" y="3039527"/>
            <a:ext cx="10972801" cy="54307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Preparations are underway for impact assessment of CYGNSS during the 2017 hurricane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season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Assessment with a near-operational assimilation and forecast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framework (HWRF)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Variations of assimilation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strategies: nests, scalar/vector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Comparison with NCEP HWRF operational forecasts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 smtClean="0"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 more, see poster 1001 tomorrow, Observation Symposium, 2:30 pm:</a:t>
            </a: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“Assimilation </a:t>
            </a:r>
            <a:r>
              <a:rPr lang="en-US" sz="2400" dirty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 CYGNSS Ocean Surface Winds in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HWRF”</a:t>
            </a:r>
            <a:endParaRPr lang="en-US" sz="2400" dirty="0">
              <a:solidFill>
                <a:schemeClr val="tx1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 smtClean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dirty="0"/>
              <a:t>Backup Slides</a:t>
            </a:r>
            <a:endParaRPr sz="28700" dirty="0">
              <a:solidFill>
                <a:schemeClr val="bg1">
                  <a:lumMod val="50000"/>
                </a:schemeClr>
              </a:solidFill>
              <a:effectLst>
                <a:outerShdw blurRad="25400" dist="50800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solidFill>
                <a:schemeClr val="bg1">
                  <a:lumMod val="50000"/>
                </a:schemeClr>
              </a:solidFill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96848" y="3007874"/>
            <a:ext cx="5642477" cy="3938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body of each satellite measures roughly 51x64x28 centimeters, slightly larger than a standard carry-on suitcase.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When fully assembled, the satellites will each weigh about 29 kilograms. </a:t>
            </a: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With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its solar panels deployed, each microsatellite will have a wingspan of 1.67 meters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235" y="2895581"/>
            <a:ext cx="5021780" cy="282475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96849" y="1591098"/>
            <a:ext cx="123745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21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yclone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lobal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avigation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atellite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ystem (CYGNSS) is a NASA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mission that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consists of a constellation of 8 micro-satellites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543447" y="5658959"/>
            <a:ext cx="48333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Rendition of a single CYGNSS observatory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in orbit over a hurricane. (NASA)</a:t>
            </a:r>
          </a:p>
        </p:txBody>
      </p:sp>
      <p:sp>
        <p:nvSpPr>
          <p:cNvPr id="9" name="Shape 69"/>
          <p:cNvSpPr/>
          <p:nvPr/>
        </p:nvSpPr>
        <p:spPr>
          <a:xfrm>
            <a:off x="206109" y="7211394"/>
            <a:ext cx="12274915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US" sz="23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Mission Updates:</a:t>
            </a: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·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CYGNSS successfully launched on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December 15,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2016 and the eight observatories are all on orbit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  <a:sym typeface="Arial Black"/>
              </a:rPr>
              <a:t>·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Successfully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measured out first ocean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DDMs on January 4, 2017,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just east of Brazil. 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  <a:sym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362254" y="1419408"/>
            <a:ext cx="12407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Nature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49.5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831493" y="1419408"/>
            <a:ext cx="393192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39.0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899054" y="5460506"/>
            <a:ext cx="235000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CYG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43.3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169884"/>
            <a:ext cx="1393545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Surface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L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ayer </a:t>
            </a: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Wind </a:t>
            </a:r>
            <a:r>
              <a:rPr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analysis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1200 UTC August 3, 2005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After 10 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DA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cycles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6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hourly)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; lowest 30 hPa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88400" y="23169383"/>
            <a:ext cx="7931332" cy="7315250"/>
            <a:chOff x="14545494" y="23321783"/>
            <a:chExt cx="7931332" cy="7315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4545494" y="23321783"/>
              <a:ext cx="4274820" cy="4220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8202006" y="23321783"/>
              <a:ext cx="4274820" cy="42209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4545494" y="26416072"/>
              <a:ext cx="4274820" cy="42209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8202006" y="26416072"/>
              <a:ext cx="4274820" cy="422096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640800" y="23321783"/>
            <a:ext cx="4274820" cy="4220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793200" y="23474183"/>
            <a:ext cx="4274820" cy="4220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0"/>
          <a:stretch/>
        </p:blipFill>
        <p:spPr>
          <a:xfrm>
            <a:off x="25297312" y="26416072"/>
            <a:ext cx="4274820" cy="4220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>
          <a:xfrm>
            <a:off x="1688974" y="2111721"/>
            <a:ext cx="4273296" cy="30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>
          <a:xfrm>
            <a:off x="6563277" y="2103120"/>
            <a:ext cx="4273296" cy="3084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/>
          <a:stretch/>
        </p:blipFill>
        <p:spPr>
          <a:xfrm>
            <a:off x="1847088" y="6138088"/>
            <a:ext cx="4273296" cy="305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>
          <a:xfrm>
            <a:off x="6551467" y="6084628"/>
            <a:ext cx="4273296" cy="3106272"/>
          </a:xfrm>
          <a:prstGeom prst="rect">
            <a:avLst/>
          </a:prstGeom>
        </p:spPr>
      </p:pic>
      <p:sp>
        <p:nvSpPr>
          <p:cNvPr id="22" name="Shape 160"/>
          <p:cNvSpPr/>
          <p:nvPr/>
        </p:nvSpPr>
        <p:spPr>
          <a:xfrm>
            <a:off x="7665815" y="5460506"/>
            <a:ext cx="238687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VAM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43.0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70" y="1757752"/>
            <a:ext cx="804672" cy="718718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6F6A5A"/>
              </a:solidFill>
              <a:effectLst/>
              <a:uFillTx/>
              <a:latin typeface="Copperplate"/>
              <a:ea typeface="Copperplate"/>
              <a:cs typeface="Copperplate"/>
              <a:sym typeface="Copperplate"/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182376"/>
            <a:ext cx="10972800" cy="87832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000000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Hurricane Error Std. Deviation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3-hourly DA cycling       N = 12 five-day forecasts</a:t>
            </a:r>
            <a:endParaRPr sz="27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21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5598" y="12149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Control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3931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4734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7055" y="11878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ALL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5" y="1768139"/>
            <a:ext cx="3200400" cy="24003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90" y="4149516"/>
            <a:ext cx="3200400" cy="24003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85" y="6537150"/>
            <a:ext cx="32004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" y="175072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14" y="1748047"/>
            <a:ext cx="3200400" cy="24003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52" y="1752229"/>
            <a:ext cx="3200400" cy="24003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" y="4147138"/>
            <a:ext cx="3200400" cy="24003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657" y="450840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Min. </a:t>
            </a:r>
          </a:p>
          <a:p>
            <a:r>
              <a:rPr lang="en-US" sz="1800" dirty="0">
                <a:latin typeface="+mn-ea"/>
                <a:ea typeface="+mn-ea"/>
              </a:rPr>
              <a:t>Press.</a:t>
            </a: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hPa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82" y="4147738"/>
            <a:ext cx="3200400" cy="2400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74" y="4147138"/>
            <a:ext cx="3200400" cy="24003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7" y="6547438"/>
            <a:ext cx="3200400" cy="24003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039" y="2327515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Track </a:t>
            </a:r>
          </a:p>
          <a:p>
            <a:r>
              <a:rPr lang="en-US" sz="1800" dirty="0">
                <a:latin typeface="+mn-ea"/>
                <a:ea typeface="+mn-ea"/>
              </a:rPr>
              <a:t>error</a:t>
            </a:r>
          </a:p>
          <a:p>
            <a:r>
              <a:rPr lang="en-US" sz="1800" dirty="0">
                <a:latin typeface="+mn-ea"/>
                <a:ea typeface="+mn-ea"/>
              </a:rPr>
              <a:t>[km]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271" y="708324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ea"/>
                <a:ea typeface="+mn-ea"/>
              </a:rPr>
              <a:t>Max.</a:t>
            </a:r>
          </a:p>
          <a:p>
            <a:r>
              <a:rPr lang="en-US" sz="1800" dirty="0" err="1" smtClean="0">
                <a:latin typeface="+mn-ea"/>
                <a:ea typeface="+mn-ea"/>
              </a:rPr>
              <a:t>Wspd</a:t>
            </a:r>
            <a:r>
              <a:rPr lang="en-US" sz="1800" dirty="0" smtClean="0">
                <a:latin typeface="+mn-ea"/>
                <a:ea typeface="+mn-ea"/>
              </a:rPr>
              <a:t> </a:t>
            </a:r>
            <a:endParaRPr lang="en-US" sz="1800" dirty="0">
              <a:latin typeface="+mn-ea"/>
              <a:ea typeface="+mn-ea"/>
            </a:endParaRP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kts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63" y="6537733"/>
            <a:ext cx="3200400" cy="24003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80" y="653715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7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3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724064" y="5623171"/>
            <a:ext cx="4840868" cy="2580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Capable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retrieving usable data over a large range of wind speeds (0-70 m/s) in all precipitating conditions throughout the tropics and subtropics with a frequent revisit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times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0" name="image6.png"/>
          <p:cNvPicPr/>
          <p:nvPr/>
        </p:nvPicPr>
        <p:blipFill rotWithShape="1">
          <a:blip r:embed="rId2">
            <a:extLst/>
          </a:blip>
          <a:srcRect b="2346"/>
          <a:stretch/>
        </p:blipFill>
        <p:spPr>
          <a:xfrm>
            <a:off x="-10972" y="1516281"/>
            <a:ext cx="7542218" cy="448321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7766456" y="1730165"/>
            <a:ext cx="481082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 defTabSz="457200">
              <a:defRPr sz="1800">
                <a:solidFill>
                  <a:srgbClr val="000000"/>
                </a:solidFill>
              </a:defRPr>
            </a:pPr>
            <a:endParaRPr sz="2300" dirty="0"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Utilize signals from existing GPS satellites to measure surface wind speeds (surface roughness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affects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forward-scattered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signal)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along the satellite ground tracks.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 lIns="0" tIns="0" rIns="0" bIns="0"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438811" y="6068948"/>
            <a:ext cx="6526901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Basic geometry of bi-static quasi-specular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 scatterometry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32629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708"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 dirty="0">
                <a:solidFill>
                  <a:schemeClr val="bg1">
                    <a:lumMod val="50000"/>
                  </a:schemeClr>
                </a:solidFill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</a:rPr>
              <a:t>OSSE Framework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01700" y="1441787"/>
            <a:ext cx="10972800" cy="3670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CF2"/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The regional OSSE (Observing System Simulation Experiment) framework was developed at NOAA/AOML and UM/RSMAS and features a high-resolution regional nature run embedded within a lower-resolution global nature run.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Simulated observations are generated and provided to a data assimilation scheme which provides analyses for a high-resolution regional forecast model.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" name="OSSE_schemat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16" y="5577833"/>
            <a:ext cx="10422664" cy="3238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22897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630"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OSSE Framework Details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56737" y="1203969"/>
            <a:ext cx="12290232" cy="82975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Nature Runs</a:t>
            </a: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ECMWF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low-resolution T511 (~40km) “Joint OSSE Nature Run”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WRF-ARW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high-resolution 27km regional domain with 9/3/1 km storm-following nests (v3.2.1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Data Assimilation Scheme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GSI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Gridpoint Statistical Interpolation. a standard 3D variational assimilation scheme (v3.3).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Analyses performed at 9km resolution.</a:t>
            </a:r>
          </a:p>
          <a:p>
            <a:pPr lvl="0" algn="l" defTabSz="533195">
              <a:lnSpc>
                <a:spcPct val="90000"/>
              </a:lnSpc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Model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HWRF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the 2014 operational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Hurricane-WRF model (v3.5).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Parent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domain has ~9km resolution,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single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storm-following nest has ~3km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resolution.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 and model cycling performed every 6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3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 1 hours, each run producing a 5-day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 every 6 hours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.</a:t>
            </a:r>
            <a:endParaRPr sz="2400" i="1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3" name="Nature_HWRF_doma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0" y="4773098"/>
            <a:ext cx="4035084" cy="26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016000" y="1"/>
            <a:ext cx="10972800" cy="9495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 data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07541" y="1353101"/>
            <a:ext cx="11581259" cy="7676599"/>
          </a:xfrm>
          <a:prstGeom prst="rect">
            <a:avLst/>
          </a:prstGeom>
        </p:spPr>
        <p:txBody>
          <a:bodyPr/>
          <a:lstStyle/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One synthetic CYGNSS datasets generated to span the WRF nature run. 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8" name="animate2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687460" y="3565995"/>
            <a:ext cx="7187596" cy="5039995"/>
          </a:xfrm>
          <a:prstGeom prst="rect">
            <a:avLst/>
          </a:prstGeom>
        </p:spPr>
      </p:pic>
      <p:sp>
        <p:nvSpPr>
          <p:cNvPr id="89" name="Shape 89"/>
          <p:cNvSpPr/>
          <p:nvPr/>
        </p:nvSpPr>
        <p:spPr>
          <a:xfrm>
            <a:off x="3629530" y="2596381"/>
            <a:ext cx="547906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AFFF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chemeClr val="bg1">
                    <a:lumMod val="50000"/>
                  </a:schemeClr>
                </a:solidFill>
              </a:rPr>
              <a:t>0801 00z - 0805 00z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016000" y="527994"/>
            <a:ext cx="10972800" cy="587722"/>
          </a:xfrm>
          <a:prstGeom prst="rect">
            <a:avLst/>
          </a:prstGeom>
        </p:spPr>
        <p:txBody>
          <a:bodyPr>
            <a:noAutofit/>
          </a:bodyPr>
          <a:lstStyle>
            <a:lvl1pPr defTabSz="508254">
              <a:defRPr sz="6786"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Synthetic data generated 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22098" dist="4419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0778" y="1304952"/>
            <a:ext cx="11418024" cy="7284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rgbClr val="FFFCF9"/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Direction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information added to CYGNSS wind speeds using 2D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ariational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nalysis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ethod (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VAM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CONTROL :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  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Conventional Satellite/ Surface /sounding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 Taken from T511 “Joint OSSE Nature Run”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1177" y="3090521"/>
            <a:ext cx="7943776" cy="2416941"/>
            <a:chOff x="1871177" y="3426188"/>
            <a:chExt cx="7943776" cy="2416941"/>
          </a:xfrm>
        </p:grpSpPr>
        <p:sp>
          <p:nvSpPr>
            <p:cNvPr id="5" name="Diamond 4"/>
            <p:cNvSpPr/>
            <p:nvPr/>
          </p:nvSpPr>
          <p:spPr>
            <a:xfrm>
              <a:off x="6617878" y="3918077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</a:t>
              </a:r>
            </a:p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v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</a:rPr>
                <a:t>ariational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analysis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method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(VAM)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8744121" y="4271337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VAM-CYGNSS vector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399204" y="472504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325824" y="3866241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 scalar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325515">
              <a:off x="6466693" y="436903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335840" y="4858967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 vector wind background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0296551">
              <a:off x="6483620" y="510735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1871177" y="3744821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WRF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Hurricane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Nature Run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3206158" y="3426188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End-to-End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Simulator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977290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75947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n 15"/>
          <p:cNvSpPr/>
          <p:nvPr/>
        </p:nvSpPr>
        <p:spPr>
          <a:xfrm>
            <a:off x="6709053" y="7477241"/>
            <a:ext cx="1348082" cy="136123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Simulated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Conventional and Satellite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Obs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3056478" y="7565149"/>
            <a:ext cx="1070832" cy="1218533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ECMWF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T511 global JONR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315894" y="7089930"/>
            <a:ext cx="2255263" cy="2255263"/>
          </a:xfrm>
          <a:prstGeom prst="diamond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Observation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061248" y="8048388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51697" y="8061412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9132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Experiments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85161" y="1612519"/>
            <a:ext cx="11503639" cy="74061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 experiments listed use identical configurations of GSI for data assimilation and HWRF for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1)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Conventional Satellite/ Surface /sounding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CYGNSS</a:t>
            </a: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2)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CONTROL+CYG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all available CYGNSS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wind speed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3) </a:t>
            </a:r>
            <a:r>
              <a:rPr sz="22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+VAM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VAM wind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vector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CYGNSS retrieval coordinates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(VAM analyses use 9-km HWRF background; 6-hr forecasts)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2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There are a total of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16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5-day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but first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runs omitted from verification to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allow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model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spin-up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(12 cases)</a:t>
            </a: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45582" lvl="0" indent="-145582" algn="l" defTabSz="286105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Vary data assimilation cycling frequency 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 hourly cycling: 16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 hourly cycling: 32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 hourly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ling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96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998</Words>
  <Application>Microsoft Macintosh PowerPoint</Application>
  <PresentationFormat>Custom</PresentationFormat>
  <Paragraphs>212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Baskerville</vt:lpstr>
      <vt:lpstr>Calibri</vt:lpstr>
      <vt:lpstr>Cochin</vt:lpstr>
      <vt:lpstr>Copperplate</vt:lpstr>
      <vt:lpstr>Helvetica</vt:lpstr>
      <vt:lpstr>Helvetica Neue</vt:lpstr>
      <vt:lpstr>Times</vt:lpstr>
      <vt:lpstr>Tw Cen MT</vt:lpstr>
      <vt:lpstr>Default</vt:lpstr>
      <vt:lpstr>PowerPoint Presentation</vt:lpstr>
      <vt:lpstr>What is CYGNSS?</vt:lpstr>
      <vt:lpstr>What is CYGNSS?</vt:lpstr>
      <vt:lpstr>OSSE Framework</vt:lpstr>
      <vt:lpstr>OSSE Framework Details</vt:lpstr>
      <vt:lpstr>CYGNSS data</vt:lpstr>
      <vt:lpstr>Synthetic data generated </vt:lpstr>
      <vt:lpstr>Experiments</vt:lpstr>
      <vt:lpstr>Average Forecast Errors N = 12 five-day forecasts</vt:lpstr>
      <vt:lpstr>Average Forecast Errors N = 12 five-day forecasts</vt:lpstr>
      <vt:lpstr>Average Forecast Errors    N = 12 five-day forecasts</vt:lpstr>
      <vt:lpstr>Statistical Significance      N = 12 five-day forecasts  3-hourly DA cycling  Min. central pressure error [hPa]</vt:lpstr>
      <vt:lpstr>PowerPoint Presentation</vt:lpstr>
      <vt:lpstr>PowerPoint Presentation</vt:lpstr>
      <vt:lpstr>PowerPoint Presentation</vt:lpstr>
      <vt:lpstr>SUMMARY</vt:lpstr>
      <vt:lpstr>Future work</vt:lpstr>
      <vt:lpstr>QUESTIONS?</vt:lpstr>
      <vt:lpstr>Backup Slides</vt:lpstr>
      <vt:lpstr>PowerPoint Presentation</vt:lpstr>
      <vt:lpstr>Hurricane Error Std. Deviation 3-hourly DA cycling       N = 12 five-day forecasts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110</cp:revision>
  <dcterms:modified xsi:type="dcterms:W3CDTF">2017-02-09T13:51:28Z</dcterms:modified>
</cp:coreProperties>
</file>