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414" r:id="rId2"/>
    <p:sldId id="420" r:id="rId3"/>
    <p:sldId id="421" r:id="rId4"/>
    <p:sldId id="422" r:id="rId5"/>
    <p:sldId id="380" r:id="rId6"/>
    <p:sldId id="423" r:id="rId7"/>
    <p:sldId id="428" r:id="rId8"/>
    <p:sldId id="427" r:id="rId9"/>
    <p:sldId id="424" r:id="rId10"/>
    <p:sldId id="426" r:id="rId11"/>
    <p:sldId id="365" r:id="rId12"/>
    <p:sldId id="411" r:id="rId13"/>
    <p:sldId id="412" r:id="rId14"/>
    <p:sldId id="418" r:id="rId15"/>
    <p:sldId id="413" r:id="rId16"/>
    <p:sldId id="275" r:id="rId17"/>
    <p:sldId id="256" r:id="rId18"/>
    <p:sldId id="261" r:id="rId19"/>
    <p:sldId id="258" r:id="rId20"/>
    <p:sldId id="433" r:id="rId21"/>
    <p:sldId id="431" r:id="rId22"/>
    <p:sldId id="432" r:id="rId23"/>
    <p:sldId id="363" r:id="rId24"/>
    <p:sldId id="264" r:id="rId25"/>
    <p:sldId id="430" r:id="rId26"/>
    <p:sldId id="434" r:id="rId27"/>
    <p:sldId id="279" r:id="rId28"/>
    <p:sldId id="281" r:id="rId29"/>
    <p:sldId id="382" r:id="rId30"/>
    <p:sldId id="262" r:id="rId31"/>
    <p:sldId id="263" r:id="rId32"/>
    <p:sldId id="260" r:id="rId33"/>
    <p:sldId id="259" r:id="rId34"/>
    <p:sldId id="435" r:id="rId35"/>
    <p:sldId id="436" r:id="rId36"/>
    <p:sldId id="437" r:id="rId37"/>
    <p:sldId id="268" r:id="rId38"/>
    <p:sldId id="29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41"/>
    <p:restoredTop sz="86418"/>
  </p:normalViewPr>
  <p:slideViewPr>
    <p:cSldViewPr snapToGrid="0" snapToObjects="1">
      <p:cViewPr varScale="1">
        <p:scale>
          <a:sx n="131" d="100"/>
          <a:sy n="131" d="100"/>
        </p:scale>
        <p:origin x="536"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A69E10-2B1B-2B4C-81EF-96923C100B08}" type="datetimeFigureOut">
              <a:rPr lang="en-US" smtClean="0"/>
              <a:t>2/20/20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F56B2D-1B16-E846-8CD9-70B2296CC4B6}" type="slidenum">
              <a:rPr lang="en-US" smtClean="0"/>
              <a:t>‹#›</a:t>
            </a:fld>
            <a:endParaRPr lang="en-US"/>
          </a:p>
        </p:txBody>
      </p:sp>
    </p:spTree>
    <p:extLst>
      <p:ext uri="{BB962C8B-B14F-4D97-AF65-F5344CB8AC3E}">
        <p14:creationId xmlns:p14="http://schemas.microsoft.com/office/powerpoint/2010/main" val="315641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156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F56B2D-1B16-E846-8CD9-70B2296CC4B6}" type="slidenum">
              <a:rPr lang="en-US" smtClean="0"/>
              <a:t>3</a:t>
            </a:fld>
            <a:endParaRPr lang="en-US"/>
          </a:p>
        </p:txBody>
      </p:sp>
    </p:spTree>
    <p:extLst>
      <p:ext uri="{BB962C8B-B14F-4D97-AF65-F5344CB8AC3E}">
        <p14:creationId xmlns:p14="http://schemas.microsoft.com/office/powerpoint/2010/main" val="2306323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F56B2D-1B16-E846-8CD9-70B2296CC4B6}" type="slidenum">
              <a:rPr lang="en-US" smtClean="0"/>
              <a:t>4</a:t>
            </a:fld>
            <a:endParaRPr lang="en-US"/>
          </a:p>
        </p:txBody>
      </p:sp>
    </p:spTree>
    <p:extLst>
      <p:ext uri="{BB962C8B-B14F-4D97-AF65-F5344CB8AC3E}">
        <p14:creationId xmlns:p14="http://schemas.microsoft.com/office/powerpoint/2010/main" val="1555697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076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FE96E-2918-764E-8C1C-17D5CDCB7D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81E106-3976-4F45-872C-8E005FA154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2CD181-6C1F-ED47-A6EB-A6D7C88F923D}"/>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5" name="Footer Placeholder 4">
            <a:extLst>
              <a:ext uri="{FF2B5EF4-FFF2-40B4-BE49-F238E27FC236}">
                <a16:creationId xmlns:a16="http://schemas.microsoft.com/office/drawing/2014/main" id="{91EC7DB2-AF05-5941-A61B-36023DD787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0F99C-8B2B-7D4C-9F5B-E1E2E8FDB6C1}"/>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3127467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76CE-27B1-074F-8351-5DF03759BF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190D56-BF39-1D4A-9F68-B32E12D1E2D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AF388B-7FD3-2146-B4C4-38F33C67A417}"/>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5" name="Footer Placeholder 4">
            <a:extLst>
              <a:ext uri="{FF2B5EF4-FFF2-40B4-BE49-F238E27FC236}">
                <a16:creationId xmlns:a16="http://schemas.microsoft.com/office/drawing/2014/main" id="{6D4DFE18-6CA6-2F4E-BC81-1A90CB20D5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7CFAC-183E-2C46-99D6-BF335647F4C5}"/>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979652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15E9A7-7A38-3843-B86D-DF9CA3E78C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B353F5-85B3-014A-80F4-6F67B368AE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5D5B41-BEEC-FC4D-8076-A3FC26013F06}"/>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5" name="Footer Placeholder 4">
            <a:extLst>
              <a:ext uri="{FF2B5EF4-FFF2-40B4-BE49-F238E27FC236}">
                <a16:creationId xmlns:a16="http://schemas.microsoft.com/office/drawing/2014/main" id="{9138D874-1BBC-D243-BC50-E65EAB9A95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DCF48-E776-3B4F-8A61-1958036F9E84}"/>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2349120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1937C2"/>
        </a:solidFill>
        <a:effectLst/>
      </p:bgPr>
    </p:bg>
    <p:spTree>
      <p:nvGrpSpPr>
        <p:cNvPr id="1" name=""/>
        <p:cNvGrpSpPr/>
        <p:nvPr/>
      </p:nvGrpSpPr>
      <p:grpSpPr>
        <a:xfrm>
          <a:off x="0" y="0"/>
          <a:ext cx="0" cy="0"/>
          <a:chOff x="0" y="0"/>
          <a:chExt cx="0" cy="0"/>
        </a:xfrm>
      </p:grpSpPr>
      <p:sp>
        <p:nvSpPr>
          <p:cNvPr id="7" name="Shape 7"/>
          <p:cNvSpPr>
            <a:spLocks noGrp="1"/>
          </p:cNvSpPr>
          <p:nvPr>
            <p:ph type="title"/>
          </p:nvPr>
        </p:nvSpPr>
        <p:spPr>
          <a:xfrm>
            <a:off x="952500" y="1"/>
            <a:ext cx="10287000" cy="1278899"/>
          </a:xfrm>
          <a:prstGeom prst="rect">
            <a:avLst/>
          </a:prstGeom>
        </p:spPr>
        <p:txBody>
          <a:bodyPr lIns="50800" tIns="50800" rIns="50800" bIns="50800" anchor="b"/>
          <a:lstStyle>
            <a:lvl1pPr defTabSz="410751">
              <a:defRPr sz="5484">
                <a:solidFill>
                  <a:srgbClr val="FFFCF2"/>
                </a:solidFill>
                <a:effectLst>
                  <a:outerShdw blurRad="25400" dist="50800" dir="13500000" rotWithShape="0">
                    <a:srgbClr val="424242">
                      <a:alpha val="50000"/>
                    </a:srgbClr>
                  </a:outerShdw>
                </a:effectLst>
                <a:latin typeface="Copperplate"/>
                <a:ea typeface="Copperplate"/>
                <a:cs typeface="Copperplate"/>
                <a:sym typeface="Copperplate"/>
              </a:defRPr>
            </a:lvl1pPr>
          </a:lstStyle>
          <a:p>
            <a:pPr lvl="0">
              <a:defRPr sz="1800">
                <a:solidFill>
                  <a:srgbClr val="000000"/>
                </a:solidFill>
                <a:effectLst/>
              </a:defRPr>
            </a:pPr>
            <a:r>
              <a:rPr sz="5484">
                <a:solidFill>
                  <a:srgbClr val="FFFCF2"/>
                </a:solidFill>
                <a:effectLst>
                  <a:outerShdw blurRad="25400" dist="50800" dir="13500000" rotWithShape="0">
                    <a:srgbClr val="424242">
                      <a:alpha val="50000"/>
                    </a:srgbClr>
                  </a:outerShdw>
                </a:effectLst>
              </a:rPr>
              <a:t>Title Text</a:t>
            </a:r>
          </a:p>
        </p:txBody>
      </p:sp>
      <p:sp>
        <p:nvSpPr>
          <p:cNvPr id="8" name="Shape 8"/>
          <p:cNvSpPr>
            <a:spLocks noGrp="1"/>
          </p:cNvSpPr>
          <p:nvPr>
            <p:ph type="body" idx="1"/>
          </p:nvPr>
        </p:nvSpPr>
        <p:spPr>
          <a:xfrm>
            <a:off x="952500" y="3768328"/>
            <a:ext cx="10287000" cy="2580680"/>
          </a:xfrm>
          <a:prstGeom prst="rect">
            <a:avLst/>
          </a:prstGeom>
        </p:spPr>
        <p:txBody>
          <a:bodyPr lIns="50800" tIns="50800" rIns="50800" bIns="50800"/>
          <a:lstStyle>
            <a:lvl1pPr marL="0" indent="0" algn="ctr" defTabSz="410751">
              <a:spcBef>
                <a:spcPts val="0"/>
              </a:spcBef>
              <a:buSzTx/>
              <a:buFontTx/>
              <a:buNone/>
              <a:defRPr sz="2953">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1pPr>
            <a:lvl2pPr marL="0" indent="0" algn="ctr" defTabSz="410751">
              <a:spcBef>
                <a:spcPts val="0"/>
              </a:spcBef>
              <a:buSzTx/>
              <a:buFontTx/>
              <a:buNone/>
              <a:defRPr sz="2953">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2pPr>
            <a:lvl3pPr marL="0" indent="0" algn="ctr" defTabSz="410751">
              <a:spcBef>
                <a:spcPts val="0"/>
              </a:spcBef>
              <a:buSzTx/>
              <a:buFontTx/>
              <a:buNone/>
              <a:defRPr sz="2953">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3pPr>
            <a:lvl4pPr marL="0" indent="0" algn="ctr" defTabSz="410751">
              <a:spcBef>
                <a:spcPts val="0"/>
              </a:spcBef>
              <a:buSzTx/>
              <a:buFontTx/>
              <a:buNone/>
              <a:defRPr sz="2953">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4pPr>
            <a:lvl5pPr marL="0" indent="0" algn="ctr" defTabSz="410751">
              <a:spcBef>
                <a:spcPts val="0"/>
              </a:spcBef>
              <a:buSzTx/>
              <a:buFontTx/>
              <a:buNone/>
              <a:defRPr sz="2953">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5pPr>
          </a:lstStyle>
          <a:p>
            <a:pPr lvl="0">
              <a:defRPr sz="1800">
                <a:solidFill>
                  <a:srgbClr val="000000"/>
                </a:solidFill>
                <a:effectLst/>
              </a:defRPr>
            </a:pPr>
            <a:r>
              <a:rPr sz="2953" dirty="0">
                <a:solidFill>
                  <a:srgbClr val="FFFCF2"/>
                </a:solidFill>
                <a:effectLst>
                  <a:outerShdw blurRad="25400" dist="25400" dir="13500000" rotWithShape="0">
                    <a:srgbClr val="424242">
                      <a:alpha val="50000"/>
                    </a:srgbClr>
                  </a:outerShdw>
                </a:effectLst>
              </a:rPr>
              <a:t>Body Level One</a:t>
            </a:r>
          </a:p>
          <a:p>
            <a:pPr lvl="1">
              <a:defRPr sz="1800">
                <a:solidFill>
                  <a:srgbClr val="000000"/>
                </a:solidFill>
                <a:effectLst/>
              </a:defRPr>
            </a:pPr>
            <a:r>
              <a:rPr sz="2953" dirty="0">
                <a:solidFill>
                  <a:srgbClr val="FFFCF2"/>
                </a:solidFill>
                <a:effectLst>
                  <a:outerShdw blurRad="25400" dist="25400" dir="13500000" rotWithShape="0">
                    <a:srgbClr val="424242">
                      <a:alpha val="50000"/>
                    </a:srgbClr>
                  </a:outerShdw>
                </a:effectLst>
              </a:rPr>
              <a:t>Body Level Two</a:t>
            </a:r>
          </a:p>
          <a:p>
            <a:pPr lvl="2">
              <a:defRPr sz="1800">
                <a:solidFill>
                  <a:srgbClr val="000000"/>
                </a:solidFill>
                <a:effectLst/>
              </a:defRPr>
            </a:pPr>
            <a:r>
              <a:rPr sz="2953" dirty="0">
                <a:solidFill>
                  <a:srgbClr val="FFFCF2"/>
                </a:solidFill>
                <a:effectLst>
                  <a:outerShdw blurRad="25400" dist="25400" dir="13500000" rotWithShape="0">
                    <a:srgbClr val="424242">
                      <a:alpha val="50000"/>
                    </a:srgbClr>
                  </a:outerShdw>
                </a:effectLst>
              </a:rPr>
              <a:t>Body Level Three</a:t>
            </a:r>
          </a:p>
          <a:p>
            <a:pPr lvl="3">
              <a:defRPr sz="1800">
                <a:solidFill>
                  <a:srgbClr val="000000"/>
                </a:solidFill>
                <a:effectLst/>
              </a:defRPr>
            </a:pPr>
            <a:r>
              <a:rPr sz="2953" dirty="0">
                <a:solidFill>
                  <a:srgbClr val="FFFCF2"/>
                </a:solidFill>
                <a:effectLst>
                  <a:outerShdw blurRad="25400" dist="25400" dir="13500000" rotWithShape="0">
                    <a:srgbClr val="424242">
                      <a:alpha val="50000"/>
                    </a:srgbClr>
                  </a:outerShdw>
                </a:effectLst>
              </a:rPr>
              <a:t>Body Level Four</a:t>
            </a:r>
          </a:p>
          <a:p>
            <a:pPr lvl="4">
              <a:defRPr sz="1800">
                <a:solidFill>
                  <a:srgbClr val="000000"/>
                </a:solidFill>
                <a:effectLst/>
              </a:defRPr>
            </a:pPr>
            <a:r>
              <a:rPr sz="2953" dirty="0">
                <a:solidFill>
                  <a:srgbClr val="FFFCF2"/>
                </a:solidFill>
                <a:effectLst>
                  <a:outerShdw blurRad="25400" dist="25400" dir="13500000" rotWithShape="0">
                    <a:srgbClr val="424242">
                      <a:alpha val="50000"/>
                    </a:srgbClr>
                  </a:outerShdw>
                </a:effectLst>
              </a:rPr>
              <a:t>Body Level Five</a:t>
            </a:r>
          </a:p>
        </p:txBody>
      </p:sp>
      <p:sp>
        <p:nvSpPr>
          <p:cNvPr id="9" name="Shape 9"/>
          <p:cNvSpPr>
            <a:spLocks noGrp="1"/>
          </p:cNvSpPr>
          <p:nvPr>
            <p:ph type="sldNum" sz="quarter" idx="2"/>
          </p:nvPr>
        </p:nvSpPr>
        <p:spPr>
          <a:xfrm>
            <a:off x="11528075" y="6509742"/>
            <a:ext cx="369048" cy="229119"/>
          </a:xfrm>
          <a:prstGeom prst="rect">
            <a:avLst/>
          </a:prstGeom>
        </p:spPr>
        <p:txBody>
          <a:bodyPr lIns="50800" tIns="50800" rIns="50800" bIns="50800" anchor="t"/>
          <a:lstStyle>
            <a:lvl1pPr algn="ctr" defTabSz="410751">
              <a:defRPr sz="1266">
                <a:solidFill>
                  <a:srgbClr val="FFFCF2"/>
                </a:solidFill>
                <a:latin typeface="Copperplate"/>
                <a:ea typeface="Copperplate"/>
                <a:cs typeface="Copperplate"/>
                <a:sym typeface="Copperplate"/>
              </a:defRPr>
            </a:lvl1pPr>
          </a:lstStyle>
          <a:p>
            <a:pPr lvl="0"/>
            <a:fld id="{86CB4B4D-7CA3-9044-876B-883B54F8677D}" type="slidenum">
              <a:t>‹#›</a:t>
            </a:fld>
            <a:endParaRPr dirty="0"/>
          </a:p>
        </p:txBody>
      </p:sp>
    </p:spTree>
    <p:extLst>
      <p:ext uri="{BB962C8B-B14F-4D97-AF65-F5344CB8AC3E}">
        <p14:creationId xmlns:p14="http://schemas.microsoft.com/office/powerpoint/2010/main" val="419317860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24F87-A158-A24D-A48F-77BBBAEB39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E61C5F-320E-2248-8ED6-A5364EEE7B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D58921-3759-BE4F-9346-37006535657C}"/>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5" name="Footer Placeholder 4">
            <a:extLst>
              <a:ext uri="{FF2B5EF4-FFF2-40B4-BE49-F238E27FC236}">
                <a16:creationId xmlns:a16="http://schemas.microsoft.com/office/drawing/2014/main" id="{44F0368D-8DB3-6E41-BE88-52BECC72E6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A502F1-FE96-C642-BB0D-3EF1316DC1BF}"/>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740490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E7BEC-2D05-7D43-A716-EB21843367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FE9BE6-F80A-CB47-9914-C60F9D7438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6D8A70-B9E2-AF4B-92F3-A38554C500E0}"/>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5" name="Footer Placeholder 4">
            <a:extLst>
              <a:ext uri="{FF2B5EF4-FFF2-40B4-BE49-F238E27FC236}">
                <a16:creationId xmlns:a16="http://schemas.microsoft.com/office/drawing/2014/main" id="{32F7E771-32E8-8E4B-A6B4-787B23C11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6E948E-8F16-EE4C-8F55-CD8EEE255904}"/>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866446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470BD-C3DD-2049-BD43-3EF12E94A6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5151ED-FE49-E84C-ABC9-63D9160750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8343D7-9204-6B46-990D-EE59682FCD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133AED-46FE-0446-BA66-750822840E84}"/>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6" name="Footer Placeholder 5">
            <a:extLst>
              <a:ext uri="{FF2B5EF4-FFF2-40B4-BE49-F238E27FC236}">
                <a16:creationId xmlns:a16="http://schemas.microsoft.com/office/drawing/2014/main" id="{99161FAC-ED61-5E42-9D79-AE1D023870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3D19A3-8F1E-B946-8AEF-2E13EFFFB53A}"/>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364056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7CCC-248D-DD4F-BA81-7619D7D7A5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19874B-B7B8-1B41-9FAE-8B4B16D5F0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AC0F85-11AB-DA4C-B36B-CE02A9160F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2C2E8F-C94E-1249-BC2D-FDABEEBFD0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B3C7D0-03BB-E64E-8C3A-04F350CC30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ED841F-A0B6-2E4E-8ED0-A084667E7754}"/>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8" name="Footer Placeholder 7">
            <a:extLst>
              <a:ext uri="{FF2B5EF4-FFF2-40B4-BE49-F238E27FC236}">
                <a16:creationId xmlns:a16="http://schemas.microsoft.com/office/drawing/2014/main" id="{68264784-ACA1-C94A-9D31-D0B81A1021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B9F2A-2D04-E544-87E5-76B8415BB592}"/>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30129794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5CC4D-F72D-034E-96AD-A975F72F93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5B2E493-546C-6D46-823B-0739FDE56EAF}"/>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4" name="Footer Placeholder 3">
            <a:extLst>
              <a:ext uri="{FF2B5EF4-FFF2-40B4-BE49-F238E27FC236}">
                <a16:creationId xmlns:a16="http://schemas.microsoft.com/office/drawing/2014/main" id="{5DDD21A2-95C8-3445-83DB-DA97381C7C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5774C7-528E-F447-BB0B-495076E07E00}"/>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507350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42E3B-D1A6-344E-AFF2-33967B6848BF}"/>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3" name="Footer Placeholder 2">
            <a:extLst>
              <a:ext uri="{FF2B5EF4-FFF2-40B4-BE49-F238E27FC236}">
                <a16:creationId xmlns:a16="http://schemas.microsoft.com/office/drawing/2014/main" id="{D5BD984F-A35F-7A48-B32B-45EE0A0608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8CDC60-AC3B-BB41-B32C-98AA309291AD}"/>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168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44646-35E3-E346-AAEF-6EA21F994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61A5A8-A448-BA41-BD9B-0A396283D4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3CA6F-C5EE-2243-8E13-DCE6AC76D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F3C3C-F0A5-DF48-963F-6AE4BC86F5A5}"/>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6" name="Footer Placeholder 5">
            <a:extLst>
              <a:ext uri="{FF2B5EF4-FFF2-40B4-BE49-F238E27FC236}">
                <a16:creationId xmlns:a16="http://schemas.microsoft.com/office/drawing/2014/main" id="{FFCC4282-EB4D-DB4B-BE03-E7E059C29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875DE3-0DF4-C446-A03D-4097CDBB80C5}"/>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470976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2C927-087B-AE4C-A91F-35FF670418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58194B8-60B8-1E4A-86D8-5F29097BC7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605F67-C577-7E48-A876-EE2976C0C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BDFD9-8073-8640-8466-BBD0BFFAC45C}"/>
              </a:ext>
            </a:extLst>
          </p:cNvPr>
          <p:cNvSpPr>
            <a:spLocks noGrp="1"/>
          </p:cNvSpPr>
          <p:nvPr>
            <p:ph type="dt" sz="half" idx="10"/>
          </p:nvPr>
        </p:nvSpPr>
        <p:spPr/>
        <p:txBody>
          <a:bodyPr/>
          <a:lstStyle/>
          <a:p>
            <a:fld id="{36B04DAB-7B53-CA4E-81A8-B8C5C4EE9FFD}" type="datetimeFigureOut">
              <a:rPr lang="en-US" smtClean="0"/>
              <a:t>2/20/20</a:t>
            </a:fld>
            <a:endParaRPr lang="en-US"/>
          </a:p>
        </p:txBody>
      </p:sp>
      <p:sp>
        <p:nvSpPr>
          <p:cNvPr id="6" name="Footer Placeholder 5">
            <a:extLst>
              <a:ext uri="{FF2B5EF4-FFF2-40B4-BE49-F238E27FC236}">
                <a16:creationId xmlns:a16="http://schemas.microsoft.com/office/drawing/2014/main" id="{924D0B07-098E-A443-AA1E-259827260C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DFF7D2-FE0C-E745-A96E-0701BDDBD1C4}"/>
              </a:ext>
            </a:extLst>
          </p:cNvPr>
          <p:cNvSpPr>
            <a:spLocks noGrp="1"/>
          </p:cNvSpPr>
          <p:nvPr>
            <p:ph type="sldNum" sz="quarter" idx="12"/>
          </p:nvPr>
        </p:nvSpPr>
        <p:spPr/>
        <p:txBody>
          <a:bodyPr/>
          <a:lstStyle/>
          <a:p>
            <a:fld id="{8D1E5D91-254C-4E49-8814-7691A7F7433A}" type="slidenum">
              <a:rPr lang="en-US" smtClean="0"/>
              <a:t>‹#›</a:t>
            </a:fld>
            <a:endParaRPr lang="en-US"/>
          </a:p>
        </p:txBody>
      </p:sp>
    </p:spTree>
    <p:extLst>
      <p:ext uri="{BB962C8B-B14F-4D97-AF65-F5344CB8AC3E}">
        <p14:creationId xmlns:p14="http://schemas.microsoft.com/office/powerpoint/2010/main" val="300600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517EB5-5436-1B47-8B90-194213C31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8D77FEA-8B5E-684C-AB57-642837744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5C3FD2-B240-7A4D-A8E3-606A40992C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04DAB-7B53-CA4E-81A8-B8C5C4EE9FFD}" type="datetimeFigureOut">
              <a:rPr lang="en-US" smtClean="0"/>
              <a:t>2/20/20</a:t>
            </a:fld>
            <a:endParaRPr lang="en-US"/>
          </a:p>
        </p:txBody>
      </p:sp>
      <p:sp>
        <p:nvSpPr>
          <p:cNvPr id="5" name="Footer Placeholder 4">
            <a:extLst>
              <a:ext uri="{FF2B5EF4-FFF2-40B4-BE49-F238E27FC236}">
                <a16:creationId xmlns:a16="http://schemas.microsoft.com/office/drawing/2014/main" id="{5680F6F0-3F39-8C4E-82BE-F78DF3761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A6D083-214A-9541-B497-A75352B64B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E5D91-254C-4E49-8814-7691A7F7433A}" type="slidenum">
              <a:rPr lang="en-US" smtClean="0"/>
              <a:t>‹#›</a:t>
            </a:fld>
            <a:endParaRPr lang="en-US"/>
          </a:p>
        </p:txBody>
      </p:sp>
    </p:spTree>
    <p:extLst>
      <p:ext uri="{BB962C8B-B14F-4D97-AF65-F5344CB8AC3E}">
        <p14:creationId xmlns:p14="http://schemas.microsoft.com/office/powerpoint/2010/main" val="2721752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5.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0.png"/><Relationship Id="rId7" Type="http://schemas.openxmlformats.org/officeDocument/2006/relationships/image" Target="../media/image6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21.png"/><Relationship Id="rId10" Type="http://schemas.openxmlformats.org/officeDocument/2006/relationships/image" Target="../media/image65.png"/><Relationship Id="rId4" Type="http://schemas.openxmlformats.org/officeDocument/2006/relationships/image" Target="../media/image61.pn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0.png"/><Relationship Id="rId7"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23.png"/><Relationship Id="rId10" Type="http://schemas.openxmlformats.org/officeDocument/2006/relationships/image" Target="../media/image69.png"/><Relationship Id="rId4" Type="http://schemas.openxmlformats.org/officeDocument/2006/relationships/image" Target="../media/image61.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1.png"/><Relationship Id="rId7" Type="http://schemas.openxmlformats.org/officeDocument/2006/relationships/image" Target="../media/image81.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2.png"/><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Shape 53"/>
          <p:cNvSpPr/>
          <p:nvPr/>
        </p:nvSpPr>
        <p:spPr>
          <a:xfrm>
            <a:off x="1528011" y="2398200"/>
            <a:ext cx="8400290" cy="1853714"/>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p>
            <a:pPr algn="ctr" defTabSz="321457">
              <a:defRPr sz="1800">
                <a:solidFill>
                  <a:srgbClr val="000000"/>
                </a:solidFill>
              </a:defRPr>
            </a:pPr>
            <a:r>
              <a:rPr lang="en-US" sz="1336" b="1" dirty="0">
                <a:latin typeface="Arial"/>
                <a:ea typeface="Arial"/>
                <a:cs typeface="Arial"/>
                <a:sym typeface="Arial"/>
              </a:rPr>
              <a:t>Robert Atlas</a:t>
            </a:r>
            <a:r>
              <a:rPr lang="en-US" sz="1336" b="1" baseline="31999" dirty="0">
                <a:latin typeface="Arial"/>
                <a:ea typeface="Arial"/>
                <a:cs typeface="Arial"/>
                <a:sym typeface="Arial"/>
              </a:rPr>
              <a:t>5</a:t>
            </a:r>
            <a:r>
              <a:rPr lang="en-US" sz="1336" b="1" dirty="0">
                <a:latin typeface="Arial"/>
                <a:ea typeface="Arial"/>
                <a:cs typeface="Arial"/>
                <a:sym typeface="Arial"/>
              </a:rPr>
              <a:t>, Lidia Cucurull</a:t>
            </a:r>
            <a:r>
              <a:rPr lang="en-US" sz="1336" b="1" baseline="31999" dirty="0">
                <a:latin typeface="Arial"/>
                <a:ea typeface="Arial"/>
                <a:cs typeface="Arial"/>
                <a:sym typeface="Arial"/>
              </a:rPr>
              <a:t>3</a:t>
            </a:r>
            <a:r>
              <a:rPr lang="en-US" sz="1336" b="1" dirty="0">
                <a:latin typeface="Arial"/>
                <a:ea typeface="Arial"/>
                <a:cs typeface="Arial"/>
                <a:sym typeface="Arial"/>
              </a:rPr>
              <a:t>, </a:t>
            </a:r>
            <a:r>
              <a:rPr lang="en-US" sz="1336" b="1" dirty="0" err="1">
                <a:latin typeface="Arial"/>
                <a:ea typeface="Arial"/>
                <a:cs typeface="Arial"/>
                <a:sym typeface="Arial"/>
              </a:rPr>
              <a:t>Sharanya</a:t>
            </a:r>
            <a:r>
              <a:rPr lang="en-US" sz="1336" b="1" dirty="0">
                <a:latin typeface="Arial"/>
                <a:ea typeface="Arial"/>
                <a:cs typeface="Arial"/>
                <a:sym typeface="Arial"/>
              </a:rPr>
              <a:t> Majumdar</a:t>
            </a:r>
            <a:r>
              <a:rPr lang="en-US" sz="1336" b="1" baseline="31999" dirty="0">
                <a:latin typeface="Arial"/>
                <a:ea typeface="Arial"/>
                <a:cs typeface="Arial"/>
                <a:sym typeface="Arial"/>
              </a:rPr>
              <a:t>2</a:t>
            </a:r>
            <a:r>
              <a:rPr lang="en-US" sz="1336" b="1" dirty="0">
                <a:latin typeface="Arial"/>
                <a:ea typeface="Arial"/>
                <a:cs typeface="Arial"/>
                <a:sym typeface="Arial"/>
              </a:rPr>
              <a:t> – Principal Investigators</a:t>
            </a:r>
          </a:p>
          <a:p>
            <a:pPr algn="ctr" defTabSz="321457">
              <a:defRPr sz="1800">
                <a:solidFill>
                  <a:srgbClr val="000000"/>
                </a:solidFill>
              </a:defRPr>
            </a:pPr>
            <a:r>
              <a:rPr lang="en-US" sz="1336" b="1" dirty="0" err="1">
                <a:latin typeface="Arial"/>
                <a:ea typeface="Arial"/>
                <a:cs typeface="Arial"/>
                <a:sym typeface="Arial"/>
              </a:rPr>
              <a:t>B</a:t>
            </a:r>
            <a:r>
              <a:rPr sz="1336" b="1" dirty="0" err="1">
                <a:latin typeface="Arial"/>
                <a:ea typeface="Arial"/>
                <a:cs typeface="Arial"/>
                <a:sym typeface="Arial"/>
              </a:rPr>
              <a:t>achir</a:t>
            </a:r>
            <a:r>
              <a:rPr sz="1336" b="1" dirty="0">
                <a:latin typeface="Arial"/>
                <a:ea typeface="Arial"/>
                <a:cs typeface="Arial"/>
                <a:sym typeface="Arial"/>
              </a:rPr>
              <a:t> Annane</a:t>
            </a:r>
            <a:r>
              <a:rPr lang="en-US" sz="1336" b="1" baseline="31999" dirty="0">
                <a:latin typeface="Arial"/>
                <a:ea typeface="Arial"/>
                <a:cs typeface="Arial"/>
                <a:sym typeface="Arial"/>
              </a:rPr>
              <a:t>1</a:t>
            </a:r>
            <a:r>
              <a:rPr sz="1336" b="1" dirty="0">
                <a:latin typeface="Arial"/>
                <a:ea typeface="Arial"/>
                <a:cs typeface="Arial"/>
                <a:sym typeface="Arial"/>
              </a:rPr>
              <a:t>, </a:t>
            </a:r>
            <a:r>
              <a:rPr lang="en-US" sz="1336" b="1" dirty="0">
                <a:latin typeface="Arial"/>
                <a:ea typeface="Arial"/>
                <a:cs typeface="Arial"/>
                <a:sym typeface="Arial"/>
              </a:rPr>
              <a:t>Mark Leidner</a:t>
            </a:r>
            <a:r>
              <a:rPr lang="en-US" sz="1336" b="1" baseline="31999" dirty="0">
                <a:latin typeface="Arial"/>
                <a:ea typeface="Arial"/>
                <a:cs typeface="Arial"/>
                <a:sym typeface="Arial"/>
              </a:rPr>
              <a:t>4</a:t>
            </a:r>
            <a:r>
              <a:rPr lang="en-US" sz="1336" b="1" dirty="0">
                <a:latin typeface="Arial"/>
                <a:ea typeface="Arial"/>
                <a:cs typeface="Arial"/>
                <a:sym typeface="Arial"/>
              </a:rPr>
              <a:t>,</a:t>
            </a:r>
            <a:r>
              <a:rPr lang="en-US" sz="1125" dirty="0">
                <a:latin typeface="Arial Black"/>
                <a:ea typeface="Arial"/>
                <a:cs typeface="Arial Black"/>
                <a:sym typeface="Arial Black"/>
              </a:rPr>
              <a:t> </a:t>
            </a:r>
            <a:r>
              <a:rPr lang="en-US" sz="1336" b="1" dirty="0">
                <a:latin typeface="Arial"/>
                <a:ea typeface="Arial"/>
                <a:cs typeface="Arial"/>
                <a:sym typeface="Arial"/>
              </a:rPr>
              <a:t>Brian McNoldy</a:t>
            </a:r>
            <a:r>
              <a:rPr lang="en-US" sz="1336" b="1" baseline="31999" dirty="0">
                <a:latin typeface="Arial"/>
                <a:ea typeface="Arial"/>
                <a:cs typeface="Arial"/>
                <a:sym typeface="Arial"/>
              </a:rPr>
              <a:t>2</a:t>
            </a:r>
            <a:r>
              <a:rPr lang="en-US" sz="1336" b="1" dirty="0">
                <a:latin typeface="Arial"/>
                <a:ea typeface="Arial"/>
                <a:cs typeface="Arial"/>
                <a:sym typeface="Arial"/>
              </a:rPr>
              <a:t>, and Ross Hoffman</a:t>
            </a:r>
            <a:r>
              <a:rPr lang="en-US" sz="1336" b="1" baseline="31999" dirty="0">
                <a:latin typeface="Arial"/>
                <a:ea typeface="Arial"/>
                <a:cs typeface="Arial"/>
                <a:sym typeface="Arial"/>
              </a:rPr>
              <a:t>4</a:t>
            </a:r>
            <a:endParaRPr lang="en-US" sz="1336" b="1" dirty="0">
              <a:latin typeface="Arial"/>
              <a:ea typeface="Arial"/>
              <a:cs typeface="Arial"/>
              <a:sym typeface="Arial"/>
            </a:endParaRPr>
          </a:p>
          <a:p>
            <a:pPr algn="ctr" defTabSz="321457">
              <a:defRPr sz="1800">
                <a:solidFill>
                  <a:srgbClr val="000000"/>
                </a:solidFill>
              </a:defRPr>
            </a:pPr>
            <a:endParaRPr lang="en-US" sz="1336" b="1" dirty="0">
              <a:latin typeface="Arial"/>
              <a:ea typeface="Arial"/>
              <a:cs typeface="Arial"/>
              <a:sym typeface="Arial"/>
            </a:endParaRPr>
          </a:p>
          <a:p>
            <a:pPr algn="ctr" defTabSz="321457">
              <a:defRPr sz="1800">
                <a:solidFill>
                  <a:srgbClr val="000000"/>
                </a:solidFill>
              </a:defRPr>
            </a:pPr>
            <a:r>
              <a:rPr lang="en-US" sz="1336" b="1" baseline="31999" dirty="0">
                <a:latin typeface="Arial"/>
                <a:ea typeface="Arial"/>
                <a:cs typeface="Arial"/>
                <a:sym typeface="Arial"/>
              </a:rPr>
              <a:t>1</a:t>
            </a:r>
            <a:r>
              <a:rPr lang="en-US" sz="1336" b="1" dirty="0">
                <a:latin typeface="Arial"/>
                <a:ea typeface="Arial"/>
                <a:cs typeface="Arial"/>
                <a:sym typeface="Arial"/>
              </a:rPr>
              <a:t> Univ. of Miami/CIMAS and NOAA/AOML/HRD, Miami, FL</a:t>
            </a:r>
          </a:p>
          <a:p>
            <a:pPr algn="ctr" defTabSz="321457">
              <a:defRPr sz="1800">
                <a:solidFill>
                  <a:srgbClr val="000000"/>
                </a:solidFill>
              </a:defRPr>
            </a:pPr>
            <a:r>
              <a:rPr lang="en-US" sz="1336" b="1" baseline="31999" dirty="0">
                <a:latin typeface="Arial"/>
                <a:ea typeface="Arial"/>
                <a:cs typeface="Arial"/>
                <a:sym typeface="Arial"/>
              </a:rPr>
              <a:t>2</a:t>
            </a:r>
            <a:r>
              <a:rPr lang="en-US" sz="1336" b="1" dirty="0">
                <a:latin typeface="Arial"/>
                <a:ea typeface="Arial"/>
                <a:cs typeface="Arial"/>
                <a:sym typeface="Arial"/>
              </a:rPr>
              <a:t> Univ. of Miami/RSMAS, Miami, FL</a:t>
            </a:r>
          </a:p>
          <a:p>
            <a:pPr algn="ctr" defTabSz="321457">
              <a:defRPr sz="1800">
                <a:solidFill>
                  <a:srgbClr val="000000"/>
                </a:solidFill>
              </a:defRPr>
            </a:pPr>
            <a:r>
              <a:rPr lang="en-US" sz="1336" b="1" baseline="31999" dirty="0">
                <a:latin typeface="Arial"/>
                <a:ea typeface="Arial"/>
                <a:cs typeface="Arial"/>
                <a:sym typeface="Arial"/>
              </a:rPr>
              <a:t>3</a:t>
            </a:r>
            <a:r>
              <a:rPr sz="1336" b="1" dirty="0">
                <a:latin typeface="Arial"/>
                <a:ea typeface="Arial"/>
                <a:cs typeface="Arial"/>
                <a:sym typeface="Arial"/>
              </a:rPr>
              <a:t> </a:t>
            </a:r>
            <a:r>
              <a:rPr lang="en-US" sz="1336" b="1" dirty="0">
                <a:latin typeface="Arial"/>
                <a:ea typeface="Arial"/>
                <a:cs typeface="Arial"/>
                <a:sym typeface="Arial"/>
              </a:rPr>
              <a:t>NOAA/AOML, Miami, FL</a:t>
            </a:r>
            <a:endParaRPr sz="1336" b="1" dirty="0">
              <a:latin typeface="Arial"/>
              <a:ea typeface="Arial"/>
              <a:cs typeface="Arial"/>
              <a:sym typeface="Arial"/>
            </a:endParaRPr>
          </a:p>
          <a:p>
            <a:pPr algn="ctr" defTabSz="321457">
              <a:defRPr sz="1800">
                <a:solidFill>
                  <a:srgbClr val="000000"/>
                </a:solidFill>
              </a:defRPr>
            </a:pPr>
            <a:r>
              <a:rPr sz="1336" b="1" baseline="30000" dirty="0">
                <a:latin typeface="Arial"/>
                <a:ea typeface="Arial"/>
                <a:cs typeface="Arial"/>
                <a:sym typeface="Arial"/>
              </a:rPr>
              <a:t>4</a:t>
            </a:r>
            <a:r>
              <a:rPr sz="1336" b="1" dirty="0">
                <a:latin typeface="Arial"/>
                <a:ea typeface="Arial"/>
                <a:cs typeface="Arial"/>
                <a:sym typeface="Arial"/>
              </a:rPr>
              <a:t> A</a:t>
            </a:r>
            <a:r>
              <a:rPr lang="en-US" sz="1336" b="1" dirty="0">
                <a:latin typeface="Arial"/>
                <a:ea typeface="Arial"/>
                <a:cs typeface="Arial"/>
                <a:sym typeface="Arial"/>
              </a:rPr>
              <a:t>tmospheric and Environmental Research, Lexington, MA</a:t>
            </a:r>
          </a:p>
          <a:p>
            <a:pPr algn="ctr" defTabSz="321457">
              <a:defRPr sz="1800">
                <a:solidFill>
                  <a:srgbClr val="000000"/>
                </a:solidFill>
              </a:defRPr>
            </a:pPr>
            <a:r>
              <a:rPr lang="en-US" sz="1336" b="1" baseline="31999" dirty="0">
                <a:latin typeface="Arial"/>
                <a:ea typeface="Arial"/>
                <a:cs typeface="Arial"/>
                <a:sym typeface="Arial"/>
              </a:rPr>
              <a:t>5</a:t>
            </a:r>
            <a:r>
              <a:rPr lang="en-US" sz="1336" b="1" dirty="0">
                <a:latin typeface="Arial"/>
                <a:ea typeface="Arial"/>
                <a:cs typeface="Arial"/>
                <a:sym typeface="Arial"/>
              </a:rPr>
              <a:t> NOAA/AOML, Retired</a:t>
            </a:r>
          </a:p>
          <a:p>
            <a:pPr algn="ctr" defTabSz="321457">
              <a:defRPr sz="1800">
                <a:solidFill>
                  <a:srgbClr val="000000"/>
                </a:solidFill>
              </a:defRPr>
            </a:pPr>
            <a:endParaRPr lang="en-US" sz="1336" b="1" baseline="31999" dirty="0">
              <a:latin typeface="Arial"/>
              <a:ea typeface="Arial"/>
              <a:cs typeface="Arial"/>
              <a:sym typeface="Arial"/>
            </a:endParaRPr>
          </a:p>
        </p:txBody>
      </p:sp>
      <p:pic>
        <p:nvPicPr>
          <p:cNvPr id="54" name="image2.png"/>
          <p:cNvPicPr/>
          <p:nvPr/>
        </p:nvPicPr>
        <p:blipFill>
          <a:blip r:embed="rId3"/>
          <a:stretch>
            <a:fillRect/>
          </a:stretch>
        </p:blipFill>
        <p:spPr>
          <a:xfrm>
            <a:off x="3219235" y="4657745"/>
            <a:ext cx="1313385" cy="1316753"/>
          </a:xfrm>
          <a:prstGeom prst="rect">
            <a:avLst/>
          </a:prstGeom>
          <a:ln w="12700">
            <a:miter lim="400000"/>
          </a:ln>
        </p:spPr>
      </p:pic>
      <p:pic>
        <p:nvPicPr>
          <p:cNvPr id="55" name="image3.png"/>
          <p:cNvPicPr/>
          <p:nvPr/>
        </p:nvPicPr>
        <p:blipFill>
          <a:blip r:embed="rId4"/>
          <a:stretch>
            <a:fillRect/>
          </a:stretch>
        </p:blipFill>
        <p:spPr>
          <a:xfrm>
            <a:off x="4751592" y="4811988"/>
            <a:ext cx="2236288" cy="1008269"/>
          </a:xfrm>
          <a:prstGeom prst="rect">
            <a:avLst/>
          </a:prstGeom>
          <a:ln w="12700">
            <a:miter lim="400000"/>
          </a:ln>
        </p:spPr>
      </p:pic>
      <p:pic>
        <p:nvPicPr>
          <p:cNvPr id="56" name="image4.png"/>
          <p:cNvPicPr/>
          <p:nvPr/>
        </p:nvPicPr>
        <p:blipFill>
          <a:blip r:embed="rId5"/>
          <a:stretch>
            <a:fillRect/>
          </a:stretch>
        </p:blipFill>
        <p:spPr>
          <a:xfrm>
            <a:off x="9564408" y="4772649"/>
            <a:ext cx="1112261" cy="1086945"/>
          </a:xfrm>
          <a:prstGeom prst="rect">
            <a:avLst/>
          </a:prstGeom>
          <a:ln w="12700">
            <a:miter lim="400000"/>
          </a:ln>
        </p:spPr>
      </p:pic>
      <p:sp>
        <p:nvSpPr>
          <p:cNvPr id="57" name="Shape 57"/>
          <p:cNvSpPr/>
          <p:nvPr/>
        </p:nvSpPr>
        <p:spPr>
          <a:xfrm>
            <a:off x="2691971" y="455315"/>
            <a:ext cx="6955238" cy="1143198"/>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lgn="just" defTabSz="457200">
              <a:defRPr sz="3600">
                <a:solidFill>
                  <a:srgbClr val="FFFFFF"/>
                </a:solidFill>
                <a:latin typeface="Arial Black"/>
                <a:ea typeface="Arial Black"/>
                <a:cs typeface="Arial Black"/>
                <a:sym typeface="Arial Black"/>
              </a:defRPr>
            </a:lvl1pPr>
          </a:lstStyle>
          <a:p>
            <a:pPr algn="ctr">
              <a:defRPr sz="1800">
                <a:solidFill>
                  <a:srgbClr val="000000"/>
                </a:solidFill>
              </a:defRPr>
            </a:pPr>
            <a:r>
              <a:rPr lang="en-US" sz="2320" dirty="0">
                <a:solidFill>
                  <a:schemeClr val="tx1"/>
                </a:solidFill>
              </a:rPr>
              <a:t>Optimizing the Utilization </a:t>
            </a:r>
          </a:p>
          <a:p>
            <a:pPr algn="ctr">
              <a:defRPr sz="1800">
                <a:solidFill>
                  <a:srgbClr val="000000"/>
                </a:solidFill>
              </a:defRPr>
            </a:pPr>
            <a:r>
              <a:rPr lang="en-US" sz="2320" dirty="0">
                <a:solidFill>
                  <a:schemeClr val="tx1"/>
                </a:solidFill>
              </a:rPr>
              <a:t>of CYGNSS Wind Observations for </a:t>
            </a:r>
          </a:p>
          <a:p>
            <a:pPr algn="ctr">
              <a:defRPr sz="1800">
                <a:solidFill>
                  <a:srgbClr val="000000"/>
                </a:solidFill>
              </a:defRPr>
            </a:pPr>
            <a:r>
              <a:rPr lang="en-US" sz="2320" dirty="0">
                <a:solidFill>
                  <a:schemeClr val="tx1"/>
                </a:solidFill>
              </a:rPr>
              <a:t>Numerical Prediction of Tropical Cyclones</a:t>
            </a:r>
            <a:endParaRPr sz="2320" dirty="0">
              <a:solidFill>
                <a:schemeClr val="tx1"/>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38655" y="4685318"/>
            <a:ext cx="1261608" cy="1261608"/>
          </a:xfrm>
          <a:prstGeom prst="rect">
            <a:avLst/>
          </a:prstGeom>
        </p:spPr>
      </p:pic>
      <p:pic>
        <p:nvPicPr>
          <p:cNvPr id="9" name="Picture 8">
            <a:extLst>
              <a:ext uri="{FF2B5EF4-FFF2-40B4-BE49-F238E27FC236}">
                <a16:creationId xmlns:a16="http://schemas.microsoft.com/office/drawing/2014/main" id="{9732FC08-DCCE-964E-A48A-9D07C0CCD908}"/>
              </a:ext>
            </a:extLst>
          </p:cNvPr>
          <p:cNvPicPr>
            <a:picLocks noChangeAspect="1"/>
          </p:cNvPicPr>
          <p:nvPr/>
        </p:nvPicPr>
        <p:blipFill>
          <a:blip r:embed="rId7"/>
          <a:stretch>
            <a:fillRect/>
          </a:stretch>
        </p:blipFill>
        <p:spPr>
          <a:xfrm>
            <a:off x="7206851" y="5006901"/>
            <a:ext cx="2138585" cy="618443"/>
          </a:xfrm>
          <a:prstGeom prst="rect">
            <a:avLst/>
          </a:prstGeom>
          <a:ln w="12700">
            <a:solidFill>
              <a:schemeClr val="accent1"/>
            </a:solidFill>
          </a:ln>
        </p:spPr>
      </p:pic>
      <p:sp>
        <p:nvSpPr>
          <p:cNvPr id="10" name="Shape 10">
            <a:extLst>
              <a:ext uri="{FF2B5EF4-FFF2-40B4-BE49-F238E27FC236}">
                <a16:creationId xmlns:a16="http://schemas.microsoft.com/office/drawing/2014/main" id="{398ADD11-5374-F44A-AC98-045499F9C089}"/>
              </a:ext>
            </a:extLst>
          </p:cNvPr>
          <p:cNvSpPr/>
          <p:nvPr/>
        </p:nvSpPr>
        <p:spPr>
          <a:xfrm>
            <a:off x="1147701" y="6417322"/>
            <a:ext cx="9896620" cy="348813"/>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2800" baseline="-5998">
                <a:solidFill>
                  <a:srgbClr val="FFFFFF"/>
                </a:solidFill>
                <a:latin typeface="Baskerville"/>
                <a:ea typeface="Baskerville"/>
                <a:cs typeface="Baskerville"/>
                <a:sym typeface="Baskerville"/>
              </a:defRPr>
            </a:lvl1pPr>
          </a:lstStyle>
          <a:p>
            <a:pPr algn="ctr"/>
            <a:r>
              <a:rPr lang="en-US" sz="2400" b="1" dirty="0">
                <a:solidFill>
                  <a:schemeClr val="tx1"/>
                </a:solidFill>
                <a:effectLst>
                  <a:outerShdw blurRad="38100" dist="38100" dir="2700000" algn="tl">
                    <a:srgbClr val="000000">
                      <a:alpha val="43137"/>
                    </a:srgbClr>
                  </a:outerShdw>
                </a:effectLst>
                <a:latin typeface="Arial Black" panose="020B0A04020102020204" pitchFamily="34" charset="0"/>
              </a:rPr>
              <a:t>19-20 February 2020        </a:t>
            </a:r>
            <a:r>
              <a:rPr lang="en-US" sz="2400" b="1" dirty="0">
                <a:solidFill>
                  <a:schemeClr val="tx1"/>
                </a:solidFill>
                <a:effectLst>
                  <a:outerShdw blurRad="38100" dist="38100" dir="2700000" algn="tl">
                    <a:srgbClr val="000000">
                      <a:alpha val="43137"/>
                    </a:srgbClr>
                  </a:outerShdw>
                </a:effectLst>
                <a:latin typeface="Arial Black" panose="020B0A04020102020204" pitchFamily="34" charset="0"/>
                <a:sym typeface="Symbol"/>
              </a:rPr>
              <a:t></a:t>
            </a:r>
            <a:r>
              <a:rPr lang="en-US" sz="2400" b="1" dirty="0">
                <a:solidFill>
                  <a:schemeClr val="tx1"/>
                </a:solidFill>
                <a:effectLst>
                  <a:outerShdw blurRad="38100" dist="38100" dir="2700000" algn="tl">
                    <a:srgbClr val="000000">
                      <a:alpha val="43137"/>
                    </a:srgbClr>
                  </a:outerShdw>
                </a:effectLst>
                <a:latin typeface="Arial Black" panose="020B0A04020102020204" pitchFamily="34" charset="0"/>
              </a:rPr>
              <a:t>        TROPICS Applications Workshop     </a:t>
            </a:r>
            <a:r>
              <a:rPr lang="en-US" sz="2400" b="1" dirty="0">
                <a:solidFill>
                  <a:schemeClr val="tx1"/>
                </a:solidFill>
                <a:effectLst>
                  <a:outerShdw blurRad="38100" dist="38100" dir="2700000" algn="tl">
                    <a:srgbClr val="000000">
                      <a:alpha val="43137"/>
                    </a:srgbClr>
                  </a:outerShdw>
                </a:effectLst>
                <a:latin typeface="Arial Black" panose="020B0A04020102020204" pitchFamily="34" charset="0"/>
                <a:sym typeface="Symbol"/>
              </a:rPr>
              <a:t></a:t>
            </a:r>
            <a:r>
              <a:rPr lang="en-US" sz="2400" b="1" dirty="0">
                <a:solidFill>
                  <a:schemeClr val="tx1"/>
                </a:solidFill>
                <a:effectLst>
                  <a:outerShdw blurRad="38100" dist="38100" dir="2700000" algn="tl">
                    <a:srgbClr val="000000">
                      <a:alpha val="43137"/>
                    </a:srgbClr>
                  </a:outerShdw>
                </a:effectLst>
                <a:latin typeface="Arial Black" panose="020B0A04020102020204" pitchFamily="34" charset="0"/>
              </a:rPr>
              <a:t>        Miami, Florida</a:t>
            </a:r>
          </a:p>
        </p:txBody>
      </p:sp>
    </p:spTree>
    <p:extLst>
      <p:ext uri="{BB962C8B-B14F-4D97-AF65-F5344CB8AC3E}">
        <p14:creationId xmlns:p14="http://schemas.microsoft.com/office/powerpoint/2010/main" val="2181723932"/>
      </p:ext>
    </p:extLst>
  </p:cSld>
  <p:clrMapOvr>
    <a:masterClrMapping/>
  </p:clrMapOvr>
  <p:transition spd="med" advTm="8506"/>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7A89A-E16E-7E44-81B6-383C23D0A16E}"/>
              </a:ext>
            </a:extLst>
          </p:cNvPr>
          <p:cNvPicPr>
            <a:picLocks noChangeAspect="1"/>
          </p:cNvPicPr>
          <p:nvPr/>
        </p:nvPicPr>
        <p:blipFill>
          <a:blip r:embed="rId2"/>
          <a:stretch>
            <a:fillRect/>
          </a:stretch>
        </p:blipFill>
        <p:spPr>
          <a:xfrm>
            <a:off x="125918" y="0"/>
            <a:ext cx="11817038" cy="6787281"/>
          </a:xfrm>
          <a:prstGeom prst="rect">
            <a:avLst/>
          </a:prstGeom>
        </p:spPr>
      </p:pic>
      <p:sp>
        <p:nvSpPr>
          <p:cNvPr id="4" name="Slide Number Placeholder 3">
            <a:extLst>
              <a:ext uri="{FF2B5EF4-FFF2-40B4-BE49-F238E27FC236}">
                <a16:creationId xmlns:a16="http://schemas.microsoft.com/office/drawing/2014/main" id="{1E2DC824-49BD-9740-8013-6B9A4760A74A}"/>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10</a:t>
            </a:fld>
            <a:endParaRPr lang="en-US" sz="1400" dirty="0"/>
          </a:p>
        </p:txBody>
      </p:sp>
    </p:spTree>
    <p:extLst>
      <p:ext uri="{BB962C8B-B14F-4D97-AF65-F5344CB8AC3E}">
        <p14:creationId xmlns:p14="http://schemas.microsoft.com/office/powerpoint/2010/main" val="2787721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 name="Shape 186"/>
          <p:cNvSpPr>
            <a:spLocks noGrp="1"/>
          </p:cNvSpPr>
          <p:nvPr>
            <p:ph type="title"/>
          </p:nvPr>
        </p:nvSpPr>
        <p:spPr>
          <a:xfrm>
            <a:off x="1617763" y="606714"/>
            <a:ext cx="8956477" cy="846271"/>
          </a:xfrm>
          <a:prstGeom prst="rect">
            <a:avLst/>
          </a:prstGeom>
        </p:spPr>
        <p:txBody>
          <a:bodyPr>
            <a:noAutofit/>
          </a:bodyPr>
          <a:lstStyle/>
          <a:p>
            <a:pPr defTabSz="139323">
              <a:defRPr sz="1800">
                <a:solidFill>
                  <a:srgbClr val="000000"/>
                </a:solidFill>
                <a:effectLst/>
              </a:defRPr>
            </a:pPr>
            <a:r>
              <a:rPr lang="en-US" sz="4400" dirty="0">
                <a:solidFill>
                  <a:schemeClr val="tx1"/>
                </a:solidFill>
                <a:latin typeface="+mj-lt"/>
                <a:cs typeface="Arial Black" panose="020B0604020202020204" pitchFamily="34" charset="0"/>
              </a:rPr>
              <a:t>Case Study: Tropical Cyclone Michael</a:t>
            </a:r>
            <a:br>
              <a:rPr lang="en-US" sz="4400" dirty="0">
                <a:solidFill>
                  <a:schemeClr val="tx1"/>
                </a:solidFill>
                <a:latin typeface="+mj-lt"/>
                <a:cs typeface="Arial Black" panose="020B0604020202020204" pitchFamily="34" charset="0"/>
              </a:rPr>
            </a:br>
            <a:r>
              <a:rPr lang="en-US" sz="2667" dirty="0">
                <a:solidFill>
                  <a:schemeClr val="tx1"/>
                </a:solidFill>
                <a:latin typeface="+mj-lt"/>
                <a:cs typeface="Arial Black" panose="020B0604020202020204" pitchFamily="34" charset="0"/>
              </a:rPr>
              <a:t>10/07/2018 00Z  to 10/08/2018 06Z</a:t>
            </a:r>
            <a:endParaRPr sz="4400" dirty="0">
              <a:solidFill>
                <a:schemeClr val="tx1"/>
              </a:solidFill>
              <a:effectLst>
                <a:outerShdw blurRad="6730" dist="17231" dir="13500000" rotWithShape="0">
                  <a:srgbClr val="424242">
                    <a:alpha val="50000"/>
                  </a:srgbClr>
                </a:outerShdw>
              </a:effectLst>
              <a:latin typeface="+mj-lt"/>
              <a:cs typeface="Arial Black" panose="020B0604020202020204" pitchFamily="34" charset="0"/>
            </a:endParaRPr>
          </a:p>
        </p:txBody>
      </p:sp>
      <p:pic>
        <p:nvPicPr>
          <p:cNvPr id="3" name="Picture 2">
            <a:extLst>
              <a:ext uri="{FF2B5EF4-FFF2-40B4-BE49-F238E27FC236}">
                <a16:creationId xmlns:a16="http://schemas.microsoft.com/office/drawing/2014/main" id="{2C5F8BB9-24DE-C242-9EDA-BD416CA7D0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693" y="1371504"/>
            <a:ext cx="8039920" cy="5065063"/>
          </a:xfrm>
          <a:prstGeom prst="rect">
            <a:avLst/>
          </a:prstGeom>
        </p:spPr>
      </p:pic>
      <p:sp>
        <p:nvSpPr>
          <p:cNvPr id="2" name="Slide Number Placeholder 1">
            <a:extLst>
              <a:ext uri="{FF2B5EF4-FFF2-40B4-BE49-F238E27FC236}">
                <a16:creationId xmlns:a16="http://schemas.microsoft.com/office/drawing/2014/main" id="{86ACEC08-30FA-C74D-A03A-C721AA91E746}"/>
              </a:ext>
            </a:extLst>
          </p:cNvPr>
          <p:cNvSpPr>
            <a:spLocks noGrp="1"/>
          </p:cNvSpPr>
          <p:nvPr>
            <p:ph type="sldNum" sz="quarter" idx="12"/>
          </p:nvPr>
        </p:nvSpPr>
        <p:spPr>
          <a:xfrm>
            <a:off x="6994664" y="4767263"/>
            <a:ext cx="2057400" cy="273844"/>
          </a:xfrm>
          <a:prstGeom prst="rect">
            <a:avLst/>
          </a:prstGeom>
        </p:spPr>
        <p:txBody>
          <a:bodyPr vert="horz" lIns="91440" tIns="45720" rIns="91440" bIns="45720" rtlCol="0" anchor="ctr"/>
          <a:lstStyle>
            <a:defPPr>
              <a:defRPr lang="en-US"/>
            </a:defPPr>
            <a:lvl1pPr marL="0" algn="r" defTabSz="457200" rtl="0" eaLnBrk="1" latinLnBrk="0" hangingPunct="1">
              <a:defRPr sz="1050" b="1" kern="1200">
                <a:solidFill>
                  <a:schemeClr val="bg1">
                    <a:lumMod val="6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fld id="{13854860-E3E3-294D-92D6-527E796F1CA4}" type="slidenum">
              <a:rPr lang="en-US" smtClean="0"/>
              <a:pPr lvl="0"/>
              <a:t>11</a:t>
            </a:fld>
            <a:endParaRPr lang="en-US" sz="1600" dirty="0"/>
          </a:p>
        </p:txBody>
      </p:sp>
      <p:sp>
        <p:nvSpPr>
          <p:cNvPr id="7" name="Slide Number Placeholder 3">
            <a:extLst>
              <a:ext uri="{FF2B5EF4-FFF2-40B4-BE49-F238E27FC236}">
                <a16:creationId xmlns:a16="http://schemas.microsoft.com/office/drawing/2014/main" id="{EAA850D9-CFCC-4A40-AEE0-5654E7193635}"/>
              </a:ext>
            </a:extLst>
          </p:cNvPr>
          <p:cNvSpPr txBox="1">
            <a:spLocks/>
          </p:cNvSpPr>
          <p:nvPr/>
        </p:nvSpPr>
        <p:spPr>
          <a:xfrm>
            <a:off x="9313124"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B629580-478B-784C-8141-289107B6172B}" type="slidenum">
              <a:rPr lang="en-US" sz="1400" smtClean="0">
                <a:solidFill>
                  <a:schemeClr val="bg2">
                    <a:lumMod val="75000"/>
                  </a:schemeClr>
                </a:solidFill>
              </a:rPr>
              <a:pPr algn="r"/>
              <a:t>11</a:t>
            </a:fld>
            <a:endParaRPr lang="en-US" sz="1400" dirty="0">
              <a:solidFill>
                <a:schemeClr val="bg2">
                  <a:lumMod val="75000"/>
                </a:schemeClr>
              </a:solidFill>
            </a:endParaRPr>
          </a:p>
        </p:txBody>
      </p:sp>
    </p:spTree>
    <p:extLst>
      <p:ext uri="{BB962C8B-B14F-4D97-AF65-F5344CB8AC3E}">
        <p14:creationId xmlns:p14="http://schemas.microsoft.com/office/powerpoint/2010/main" val="4198275588"/>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Google Shape;202;p24">
            <a:extLst>
              <a:ext uri="{FF2B5EF4-FFF2-40B4-BE49-F238E27FC236}">
                <a16:creationId xmlns:a16="http://schemas.microsoft.com/office/drawing/2014/main" id="{19430E28-8AEF-B24D-B085-79313A850309}"/>
              </a:ext>
            </a:extLst>
          </p:cNvPr>
          <p:cNvPicPr preferRelativeResize="0"/>
          <p:nvPr/>
        </p:nvPicPr>
        <p:blipFill rotWithShape="1">
          <a:blip r:embed="rId3">
            <a:alphaModFix/>
          </a:blip>
          <a:srcRect/>
          <a:stretch/>
        </p:blipFill>
        <p:spPr>
          <a:xfrm>
            <a:off x="5735216" y="3199203"/>
            <a:ext cx="4114800" cy="3657600"/>
          </a:xfrm>
          <a:prstGeom prst="rect">
            <a:avLst/>
          </a:prstGeom>
          <a:noFill/>
          <a:ln>
            <a:noFill/>
          </a:ln>
        </p:spPr>
      </p:pic>
      <p:pic>
        <p:nvPicPr>
          <p:cNvPr id="15" name="Google Shape;203;p24">
            <a:extLst>
              <a:ext uri="{FF2B5EF4-FFF2-40B4-BE49-F238E27FC236}">
                <a16:creationId xmlns:a16="http://schemas.microsoft.com/office/drawing/2014/main" id="{786DCFBF-B1B9-A044-BD7A-B488EADE4740}"/>
              </a:ext>
            </a:extLst>
          </p:cNvPr>
          <p:cNvPicPr preferRelativeResize="0"/>
          <p:nvPr/>
        </p:nvPicPr>
        <p:blipFill rotWithShape="1">
          <a:blip r:embed="rId4">
            <a:alphaModFix/>
          </a:blip>
          <a:srcRect/>
          <a:stretch/>
        </p:blipFill>
        <p:spPr>
          <a:xfrm>
            <a:off x="1620416" y="3200405"/>
            <a:ext cx="4114800" cy="3657600"/>
          </a:xfrm>
          <a:prstGeom prst="rect">
            <a:avLst/>
          </a:prstGeom>
          <a:noFill/>
          <a:ln>
            <a:noFill/>
          </a:ln>
        </p:spPr>
      </p:pic>
      <p:pic>
        <p:nvPicPr>
          <p:cNvPr id="16" name="Google Shape;204;p24">
            <a:extLst>
              <a:ext uri="{FF2B5EF4-FFF2-40B4-BE49-F238E27FC236}">
                <a16:creationId xmlns:a16="http://schemas.microsoft.com/office/drawing/2014/main" id="{AB2F94FE-668D-D04A-9CB5-80DB4CBA14F5}"/>
              </a:ext>
            </a:extLst>
          </p:cNvPr>
          <p:cNvPicPr preferRelativeResize="0"/>
          <p:nvPr/>
        </p:nvPicPr>
        <p:blipFill rotWithShape="1">
          <a:blip r:embed="rId5">
            <a:alphaModFix/>
          </a:blip>
          <a:srcRect t="9856"/>
          <a:stretch/>
        </p:blipFill>
        <p:spPr>
          <a:xfrm>
            <a:off x="8020186" y="420073"/>
            <a:ext cx="4114800" cy="3297092"/>
          </a:xfrm>
          <a:prstGeom prst="rect">
            <a:avLst/>
          </a:prstGeom>
          <a:noFill/>
          <a:ln>
            <a:noFill/>
          </a:ln>
        </p:spPr>
      </p:pic>
      <p:pic>
        <p:nvPicPr>
          <p:cNvPr id="17" name="Google Shape;205;p24">
            <a:extLst>
              <a:ext uri="{FF2B5EF4-FFF2-40B4-BE49-F238E27FC236}">
                <a16:creationId xmlns:a16="http://schemas.microsoft.com/office/drawing/2014/main" id="{B9ED9DF7-CA1A-6849-BFF7-500E4F5CB421}"/>
              </a:ext>
            </a:extLst>
          </p:cNvPr>
          <p:cNvPicPr preferRelativeResize="0"/>
          <p:nvPr/>
        </p:nvPicPr>
        <p:blipFill rotWithShape="1">
          <a:blip r:embed="rId6">
            <a:alphaModFix/>
          </a:blip>
          <a:srcRect t="8711"/>
          <a:stretch/>
        </p:blipFill>
        <p:spPr>
          <a:xfrm>
            <a:off x="3905386" y="420073"/>
            <a:ext cx="4114800" cy="3250182"/>
          </a:xfrm>
          <a:prstGeom prst="rect">
            <a:avLst/>
          </a:prstGeom>
          <a:noFill/>
          <a:ln>
            <a:noFill/>
          </a:ln>
        </p:spPr>
      </p:pic>
      <p:pic>
        <p:nvPicPr>
          <p:cNvPr id="18" name="Google Shape;206;p24">
            <a:extLst>
              <a:ext uri="{FF2B5EF4-FFF2-40B4-BE49-F238E27FC236}">
                <a16:creationId xmlns:a16="http://schemas.microsoft.com/office/drawing/2014/main" id="{CE1E2FEA-9033-0E4D-A838-F7A3D89B121C}"/>
              </a:ext>
            </a:extLst>
          </p:cNvPr>
          <p:cNvPicPr preferRelativeResize="0"/>
          <p:nvPr/>
        </p:nvPicPr>
        <p:blipFill rotWithShape="1">
          <a:blip r:embed="rId7">
            <a:alphaModFix/>
          </a:blip>
          <a:srcRect t="8822"/>
          <a:stretch/>
        </p:blipFill>
        <p:spPr>
          <a:xfrm>
            <a:off x="20069" y="330717"/>
            <a:ext cx="3955470" cy="3326882"/>
          </a:xfrm>
          <a:prstGeom prst="rect">
            <a:avLst/>
          </a:prstGeom>
          <a:noFill/>
          <a:ln>
            <a:noFill/>
          </a:ln>
        </p:spPr>
      </p:pic>
      <p:sp>
        <p:nvSpPr>
          <p:cNvPr id="4" name="TextBox 3">
            <a:extLst>
              <a:ext uri="{FF2B5EF4-FFF2-40B4-BE49-F238E27FC236}">
                <a16:creationId xmlns:a16="http://schemas.microsoft.com/office/drawing/2014/main" id="{E3CF737B-BC5A-7E40-A7EC-4104522332AD}"/>
              </a:ext>
            </a:extLst>
          </p:cNvPr>
          <p:cNvSpPr txBox="1"/>
          <p:nvPr/>
        </p:nvSpPr>
        <p:spPr>
          <a:xfrm>
            <a:off x="1516598" y="-38615"/>
            <a:ext cx="1208535" cy="369332"/>
          </a:xfrm>
          <a:prstGeom prst="rect">
            <a:avLst/>
          </a:prstGeom>
          <a:noFill/>
        </p:spPr>
        <p:txBody>
          <a:bodyPr wrap="square" rtlCol="0">
            <a:spAutoFit/>
          </a:bodyPr>
          <a:lstStyle/>
          <a:p>
            <a:r>
              <a:rPr lang="en-US" dirty="0"/>
              <a:t>10/07 00Z</a:t>
            </a:r>
          </a:p>
        </p:txBody>
      </p:sp>
      <p:sp>
        <p:nvSpPr>
          <p:cNvPr id="19" name="TextBox 18">
            <a:extLst>
              <a:ext uri="{FF2B5EF4-FFF2-40B4-BE49-F238E27FC236}">
                <a16:creationId xmlns:a16="http://schemas.microsoft.com/office/drawing/2014/main" id="{C0EC171D-7EF4-744A-A70B-30ADCF84BDBA}"/>
              </a:ext>
            </a:extLst>
          </p:cNvPr>
          <p:cNvSpPr txBox="1"/>
          <p:nvPr/>
        </p:nvSpPr>
        <p:spPr>
          <a:xfrm>
            <a:off x="5408947" y="0"/>
            <a:ext cx="1208535" cy="369332"/>
          </a:xfrm>
          <a:prstGeom prst="rect">
            <a:avLst/>
          </a:prstGeom>
          <a:noFill/>
        </p:spPr>
        <p:txBody>
          <a:bodyPr wrap="square" rtlCol="0">
            <a:spAutoFit/>
          </a:bodyPr>
          <a:lstStyle/>
          <a:p>
            <a:r>
              <a:rPr lang="en-US" dirty="0"/>
              <a:t>10/07 06Z</a:t>
            </a:r>
          </a:p>
        </p:txBody>
      </p:sp>
      <p:sp>
        <p:nvSpPr>
          <p:cNvPr id="20" name="TextBox 19">
            <a:extLst>
              <a:ext uri="{FF2B5EF4-FFF2-40B4-BE49-F238E27FC236}">
                <a16:creationId xmlns:a16="http://schemas.microsoft.com/office/drawing/2014/main" id="{2FC3D189-87BC-5444-BF01-B665A543D213}"/>
              </a:ext>
            </a:extLst>
          </p:cNvPr>
          <p:cNvSpPr txBox="1"/>
          <p:nvPr/>
        </p:nvSpPr>
        <p:spPr>
          <a:xfrm>
            <a:off x="9473318" y="8824"/>
            <a:ext cx="1208535" cy="369332"/>
          </a:xfrm>
          <a:prstGeom prst="rect">
            <a:avLst/>
          </a:prstGeom>
          <a:noFill/>
        </p:spPr>
        <p:txBody>
          <a:bodyPr wrap="square" rtlCol="0">
            <a:spAutoFit/>
          </a:bodyPr>
          <a:lstStyle/>
          <a:p>
            <a:r>
              <a:rPr lang="en-US" dirty="0"/>
              <a:t>10/07 12Z</a:t>
            </a:r>
          </a:p>
        </p:txBody>
      </p:sp>
      <p:sp>
        <p:nvSpPr>
          <p:cNvPr id="21" name="TextBox 20">
            <a:extLst>
              <a:ext uri="{FF2B5EF4-FFF2-40B4-BE49-F238E27FC236}">
                <a16:creationId xmlns:a16="http://schemas.microsoft.com/office/drawing/2014/main" id="{E0703D37-F748-4E4F-B9EB-FC0239711BEA}"/>
              </a:ext>
            </a:extLst>
          </p:cNvPr>
          <p:cNvSpPr txBox="1"/>
          <p:nvPr/>
        </p:nvSpPr>
        <p:spPr>
          <a:xfrm>
            <a:off x="7188348" y="3427275"/>
            <a:ext cx="1208535" cy="369332"/>
          </a:xfrm>
          <a:prstGeom prst="rect">
            <a:avLst/>
          </a:prstGeom>
          <a:noFill/>
        </p:spPr>
        <p:txBody>
          <a:bodyPr wrap="square" rtlCol="0">
            <a:spAutoFit/>
          </a:bodyPr>
          <a:lstStyle/>
          <a:p>
            <a:r>
              <a:rPr lang="en-US" dirty="0"/>
              <a:t>10/08 06Z</a:t>
            </a:r>
          </a:p>
        </p:txBody>
      </p:sp>
      <p:sp>
        <p:nvSpPr>
          <p:cNvPr id="22" name="TextBox 21">
            <a:extLst>
              <a:ext uri="{FF2B5EF4-FFF2-40B4-BE49-F238E27FC236}">
                <a16:creationId xmlns:a16="http://schemas.microsoft.com/office/drawing/2014/main" id="{248A6392-0FE0-CC45-90F3-E81A0E468012}"/>
              </a:ext>
            </a:extLst>
          </p:cNvPr>
          <p:cNvSpPr txBox="1"/>
          <p:nvPr/>
        </p:nvSpPr>
        <p:spPr>
          <a:xfrm>
            <a:off x="3001098" y="3447151"/>
            <a:ext cx="1208535" cy="369332"/>
          </a:xfrm>
          <a:prstGeom prst="rect">
            <a:avLst/>
          </a:prstGeom>
          <a:noFill/>
        </p:spPr>
        <p:txBody>
          <a:bodyPr wrap="square" rtlCol="0">
            <a:spAutoFit/>
          </a:bodyPr>
          <a:lstStyle/>
          <a:p>
            <a:r>
              <a:rPr lang="en-US" dirty="0"/>
              <a:t>10/08 00Z</a:t>
            </a:r>
          </a:p>
        </p:txBody>
      </p:sp>
      <p:pic>
        <p:nvPicPr>
          <p:cNvPr id="23" name="Picture 22">
            <a:extLst>
              <a:ext uri="{FF2B5EF4-FFF2-40B4-BE49-F238E27FC236}">
                <a16:creationId xmlns:a16="http://schemas.microsoft.com/office/drawing/2014/main" id="{75E11DD9-5507-944D-B733-600A59D858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20586" y="3631817"/>
            <a:ext cx="1543830" cy="1114344"/>
          </a:xfrm>
          <a:prstGeom prst="rect">
            <a:avLst/>
          </a:prstGeom>
        </p:spPr>
      </p:pic>
      <p:sp>
        <p:nvSpPr>
          <p:cNvPr id="13" name="Slide Number Placeholder 3">
            <a:extLst>
              <a:ext uri="{FF2B5EF4-FFF2-40B4-BE49-F238E27FC236}">
                <a16:creationId xmlns:a16="http://schemas.microsoft.com/office/drawing/2014/main" id="{3AF54591-9467-6040-AFDC-FBDC31D94B42}"/>
              </a:ext>
            </a:extLst>
          </p:cNvPr>
          <p:cNvSpPr txBox="1">
            <a:spLocks/>
          </p:cNvSpPr>
          <p:nvPr/>
        </p:nvSpPr>
        <p:spPr>
          <a:xfrm>
            <a:off x="9313124"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B629580-478B-784C-8141-289107B6172B}" type="slidenum">
              <a:rPr lang="en-US" sz="1400" smtClean="0">
                <a:solidFill>
                  <a:schemeClr val="bg2">
                    <a:lumMod val="75000"/>
                  </a:schemeClr>
                </a:solidFill>
              </a:rPr>
              <a:pPr algn="r"/>
              <a:t>12</a:t>
            </a:fld>
            <a:endParaRPr lang="en-US" sz="1400" dirty="0">
              <a:solidFill>
                <a:schemeClr val="bg2">
                  <a:lumMod val="75000"/>
                </a:schemeClr>
              </a:solidFill>
            </a:endParaRPr>
          </a:p>
        </p:txBody>
      </p:sp>
    </p:spTree>
    <p:extLst>
      <p:ext uri="{BB962C8B-B14F-4D97-AF65-F5344CB8AC3E}">
        <p14:creationId xmlns:p14="http://schemas.microsoft.com/office/powerpoint/2010/main" val="25237291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20AE-A286-A740-B33E-E029EA37123B}"/>
              </a:ext>
            </a:extLst>
          </p:cNvPr>
          <p:cNvSpPr>
            <a:spLocks noGrp="1"/>
          </p:cNvSpPr>
          <p:nvPr>
            <p:ph type="title"/>
          </p:nvPr>
        </p:nvSpPr>
        <p:spPr/>
        <p:txBody>
          <a:bodyPr>
            <a:normAutofit/>
          </a:bodyPr>
          <a:lstStyle/>
          <a:p>
            <a:r>
              <a:rPr lang="en-US" dirty="0"/>
              <a:t>Vector wind analysis method</a:t>
            </a:r>
            <a:br>
              <a:rPr lang="en-US" dirty="0"/>
            </a:br>
            <a:r>
              <a:rPr lang="en-US" sz="2667" dirty="0"/>
              <a:t>2-D Variational Wind Analysis</a:t>
            </a:r>
            <a:endParaRPr lang="en-US" dirty="0"/>
          </a:p>
        </p:txBody>
      </p:sp>
      <p:sp>
        <p:nvSpPr>
          <p:cNvPr id="3" name="Content Placeholder 2">
            <a:extLst>
              <a:ext uri="{FF2B5EF4-FFF2-40B4-BE49-F238E27FC236}">
                <a16:creationId xmlns:a16="http://schemas.microsoft.com/office/drawing/2014/main" id="{E67234B4-12D3-F040-AD69-56D5B7E4B35B}"/>
              </a:ext>
            </a:extLst>
          </p:cNvPr>
          <p:cNvSpPr>
            <a:spLocks noGrp="1"/>
          </p:cNvSpPr>
          <p:nvPr>
            <p:ph idx="1"/>
          </p:nvPr>
        </p:nvSpPr>
        <p:spPr/>
        <p:txBody>
          <a:bodyPr>
            <a:normAutofit/>
          </a:bodyPr>
          <a:lstStyle/>
          <a:p>
            <a:pPr marL="0" indent="0">
              <a:buNone/>
            </a:pPr>
            <a:r>
              <a:rPr lang="en-US" sz="2133" dirty="0"/>
              <a:t>An optimal fit to CYGNSS observations is constrained by: </a:t>
            </a:r>
          </a:p>
          <a:p>
            <a:pPr marL="0" indent="0">
              <a:buNone/>
            </a:pPr>
            <a:r>
              <a:rPr lang="en-US" sz="2133" dirty="0"/>
              <a:t>     </a:t>
            </a:r>
            <a:r>
              <a:rPr lang="en-US" sz="2133" b="1" i="1" dirty="0" err="1"/>
              <a:t>J</a:t>
            </a:r>
            <a:r>
              <a:rPr lang="en-US" sz="2133" b="1" i="1" baseline="-25000" dirty="0" err="1"/>
              <a:t>b</a:t>
            </a:r>
            <a:r>
              <a:rPr lang="en-US" sz="2133" dirty="0"/>
              <a:t>: analysis should be “close” to the </a:t>
            </a:r>
            <a:r>
              <a:rPr lang="en-US" sz="2133" i="1" dirty="0"/>
              <a:t>a priori</a:t>
            </a:r>
            <a:r>
              <a:rPr lang="en-US" sz="2133" dirty="0"/>
              <a:t>, or “Background”, wind field</a:t>
            </a:r>
          </a:p>
          <a:p>
            <a:pPr marL="0" indent="0">
              <a:buNone/>
            </a:pPr>
            <a:r>
              <a:rPr lang="en-US" sz="2133" dirty="0"/>
              <a:t>     </a:t>
            </a:r>
            <a:r>
              <a:rPr lang="en-US" sz="2133" b="1" i="1" dirty="0"/>
              <a:t>J</a:t>
            </a:r>
            <a:r>
              <a:rPr lang="en-US" sz="2133" b="1" i="1" baseline="-25000" dirty="0"/>
              <a:t>o</a:t>
            </a:r>
            <a:r>
              <a:rPr lang="en-US" sz="2133" dirty="0"/>
              <a:t>: ensure the analysis is close to CYGNSS wind speeds</a:t>
            </a:r>
          </a:p>
          <a:p>
            <a:pPr marL="0" indent="0">
              <a:buNone/>
            </a:pPr>
            <a:r>
              <a:rPr lang="en-US" sz="2133" dirty="0"/>
              <a:t>     </a:t>
            </a:r>
            <a:r>
              <a:rPr lang="en-US" sz="2133" b="1" i="1" dirty="0" err="1"/>
              <a:t>J</a:t>
            </a:r>
            <a:r>
              <a:rPr lang="en-US" sz="2133" b="1" i="1" baseline="-25000" dirty="0" err="1"/>
              <a:t>c</a:t>
            </a:r>
            <a:r>
              <a:rPr lang="en-US" sz="2133" dirty="0"/>
              <a:t>: impose fluid dynamical constraints on the solution (vorticity, divergence)</a:t>
            </a:r>
          </a:p>
          <a:p>
            <a:pPr marL="0" indent="0">
              <a:buNone/>
            </a:pPr>
            <a:r>
              <a:rPr lang="en-US" sz="2400" b="1" dirty="0"/>
              <a:t>                                   </a:t>
            </a:r>
          </a:p>
          <a:p>
            <a:pPr marL="0" indent="0">
              <a:buNone/>
            </a:pPr>
            <a:r>
              <a:rPr lang="en-US" sz="2400" b="1" dirty="0"/>
              <a:t>                                 </a:t>
            </a:r>
            <a:r>
              <a:rPr lang="en-US" sz="2400" i="1" dirty="0">
                <a:latin typeface="Times New Roman" panose="02020603050405020304" pitchFamily="18" charset="0"/>
                <a:cs typeface="Times New Roman" panose="02020603050405020304" pitchFamily="18" charset="0"/>
              </a:rPr>
              <a:t> MIN</a:t>
            </a:r>
            <a:r>
              <a:rPr lang="en-US" sz="2400" b="1" dirty="0"/>
              <a:t>(</a:t>
            </a:r>
            <a:r>
              <a:rPr lang="en-US" sz="2400" b="1" i="1" dirty="0"/>
              <a:t>J = </a:t>
            </a:r>
            <a:r>
              <a:rPr lang="en-US" sz="2400" b="1" i="1" dirty="0" err="1"/>
              <a:t>J</a:t>
            </a:r>
            <a:r>
              <a:rPr lang="en-US" sz="2400" b="1" i="1" baseline="-25000" dirty="0" err="1"/>
              <a:t>b</a:t>
            </a:r>
            <a:r>
              <a:rPr lang="en-US" sz="2400" b="1" i="1" dirty="0"/>
              <a:t> + J</a:t>
            </a:r>
            <a:r>
              <a:rPr lang="en-US" sz="2400" b="1" i="1" baseline="-25000" dirty="0"/>
              <a:t>o</a:t>
            </a:r>
            <a:r>
              <a:rPr lang="en-US" sz="2400" b="1" i="1" dirty="0"/>
              <a:t> + </a:t>
            </a:r>
            <a:r>
              <a:rPr lang="en-US" sz="2400" b="1" i="1" dirty="0" err="1"/>
              <a:t>J</a:t>
            </a:r>
            <a:r>
              <a:rPr lang="en-US" sz="2400" b="1" i="1" baseline="-25000" dirty="0" err="1"/>
              <a:t>c</a:t>
            </a:r>
            <a:r>
              <a:rPr lang="en-US" sz="2400" b="1" dirty="0"/>
              <a:t>)</a:t>
            </a:r>
          </a:p>
          <a:p>
            <a:pPr marL="0" indent="0">
              <a:buNone/>
            </a:pPr>
            <a:r>
              <a:rPr lang="en-US" sz="2133" b="1" dirty="0"/>
              <a:t> </a:t>
            </a:r>
          </a:p>
          <a:p>
            <a:pPr marL="0" indent="0">
              <a:buNone/>
            </a:pPr>
            <a:r>
              <a:rPr lang="en-US" sz="2133" dirty="0"/>
              <a:t>Background winds are GFS operational analyses (0.25 x 0.25 degree).</a:t>
            </a:r>
          </a:p>
          <a:p>
            <a:pPr marL="0" indent="0">
              <a:buNone/>
            </a:pPr>
            <a:r>
              <a:rPr lang="en-US" sz="2133" dirty="0"/>
              <a:t>Relative weights in minimization are consistent with CCMP analyses.</a:t>
            </a:r>
            <a:endParaRPr lang="en-US" sz="2400" dirty="0"/>
          </a:p>
        </p:txBody>
      </p:sp>
      <p:sp>
        <p:nvSpPr>
          <p:cNvPr id="5" name="TextBox 4">
            <a:extLst>
              <a:ext uri="{FF2B5EF4-FFF2-40B4-BE49-F238E27FC236}">
                <a16:creationId xmlns:a16="http://schemas.microsoft.com/office/drawing/2014/main" id="{30F1CB59-6B74-DF41-B351-66CFFB6CB5F7}"/>
              </a:ext>
            </a:extLst>
          </p:cNvPr>
          <p:cNvSpPr txBox="1"/>
          <p:nvPr/>
        </p:nvSpPr>
        <p:spPr>
          <a:xfrm>
            <a:off x="880651" y="5910224"/>
            <a:ext cx="9544664" cy="502573"/>
          </a:xfrm>
          <a:prstGeom prst="rect">
            <a:avLst/>
          </a:prstGeom>
          <a:noFill/>
        </p:spPr>
        <p:txBody>
          <a:bodyPr wrap="square" rtlCol="0">
            <a:spAutoFit/>
          </a:bodyPr>
          <a:lstStyle/>
          <a:p>
            <a:r>
              <a:rPr lang="en-US" sz="1333" dirty="0">
                <a:solidFill>
                  <a:srgbClr val="000000"/>
                </a:solidFill>
                <a:latin typeface="Times" pitchFamily="2" charset="0"/>
              </a:rPr>
              <a:t>Hoffman, R. N., S. M. Leidner, J. M. Henderson, R. Atlas, J. V. </a:t>
            </a:r>
            <a:r>
              <a:rPr lang="en-US" sz="1333" dirty="0" err="1">
                <a:solidFill>
                  <a:srgbClr val="000000"/>
                </a:solidFill>
                <a:latin typeface="Times" pitchFamily="2" charset="0"/>
              </a:rPr>
              <a:t>Ardizzone</a:t>
            </a:r>
            <a:r>
              <a:rPr lang="en-US" sz="1333" dirty="0">
                <a:solidFill>
                  <a:srgbClr val="000000"/>
                </a:solidFill>
                <a:latin typeface="Times" pitchFamily="2" charset="0"/>
              </a:rPr>
              <a:t>, and S. C. Bloom, 2003: A two-dimensional variational analysis method for NSCAT ambiguity removal: Methodology, sensitivity, and tuning. </a:t>
            </a:r>
            <a:r>
              <a:rPr lang="en-US" sz="1333" i="1" dirty="0">
                <a:solidFill>
                  <a:srgbClr val="000000"/>
                </a:solidFill>
                <a:latin typeface="Times" pitchFamily="2" charset="0"/>
              </a:rPr>
              <a:t>J. Atmos. Oceanic Technol</a:t>
            </a:r>
            <a:r>
              <a:rPr lang="en-US" sz="1333" dirty="0">
                <a:solidFill>
                  <a:srgbClr val="000000"/>
                </a:solidFill>
                <a:latin typeface="Times" pitchFamily="2" charset="0"/>
              </a:rPr>
              <a:t>.,</a:t>
            </a:r>
            <a:r>
              <a:rPr lang="en-US" sz="1333" b="1" dirty="0">
                <a:solidFill>
                  <a:srgbClr val="000000"/>
                </a:solidFill>
                <a:latin typeface="Times" pitchFamily="2" charset="0"/>
              </a:rPr>
              <a:t> 20</a:t>
            </a:r>
            <a:r>
              <a:rPr lang="en-US" sz="1333" dirty="0">
                <a:solidFill>
                  <a:srgbClr val="000000"/>
                </a:solidFill>
                <a:latin typeface="Times" pitchFamily="2" charset="0"/>
              </a:rPr>
              <a:t> (</a:t>
            </a:r>
            <a:r>
              <a:rPr lang="en-US" sz="1333" b="1" dirty="0">
                <a:solidFill>
                  <a:srgbClr val="000000"/>
                </a:solidFill>
                <a:latin typeface="Times" pitchFamily="2" charset="0"/>
              </a:rPr>
              <a:t>5</a:t>
            </a:r>
            <a:r>
              <a:rPr lang="en-US" sz="1333" dirty="0">
                <a:solidFill>
                  <a:srgbClr val="000000"/>
                </a:solidFill>
                <a:latin typeface="Times" pitchFamily="2" charset="0"/>
              </a:rPr>
              <a:t>), 585–605.</a:t>
            </a:r>
          </a:p>
        </p:txBody>
      </p:sp>
      <p:sp>
        <p:nvSpPr>
          <p:cNvPr id="6" name="Slide Number Placeholder 3">
            <a:extLst>
              <a:ext uri="{FF2B5EF4-FFF2-40B4-BE49-F238E27FC236}">
                <a16:creationId xmlns:a16="http://schemas.microsoft.com/office/drawing/2014/main" id="{CA1FDAFC-BC65-E74B-9730-801585800A38}"/>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13</a:t>
            </a:fld>
            <a:endParaRPr lang="en-US" sz="1400" dirty="0"/>
          </a:p>
        </p:txBody>
      </p:sp>
    </p:spTree>
    <p:extLst>
      <p:ext uri="{BB962C8B-B14F-4D97-AF65-F5344CB8AC3E}">
        <p14:creationId xmlns:p14="http://schemas.microsoft.com/office/powerpoint/2010/main" val="4046636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CEA2DFB3-5E80-AC4E-A97C-6CCBBE45D1C2}"/>
              </a:ext>
            </a:extLst>
          </p:cNvPr>
          <p:cNvSpPr txBox="1">
            <a:spLocks/>
          </p:cNvSpPr>
          <p:nvPr/>
        </p:nvSpPr>
        <p:spPr>
          <a:xfrm>
            <a:off x="1629843" y="0"/>
            <a:ext cx="8031211" cy="926307"/>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800" dirty="0"/>
              <a:t>6 hours of CYGNSS data: quality controlled/thinned</a:t>
            </a:r>
          </a:p>
          <a:p>
            <a:r>
              <a:rPr lang="en-US" sz="2000" dirty="0"/>
              <a:t>+/- 3 hours around 0600 UTC Oct 10, 2018</a:t>
            </a:r>
          </a:p>
        </p:txBody>
      </p:sp>
      <p:sp>
        <p:nvSpPr>
          <p:cNvPr id="21" name="Slide Number Placeholder 20">
            <a:extLst>
              <a:ext uri="{FF2B5EF4-FFF2-40B4-BE49-F238E27FC236}">
                <a16:creationId xmlns:a16="http://schemas.microsoft.com/office/drawing/2014/main" id="{1CFE844B-3A64-284B-9C95-622B37813E99}"/>
              </a:ext>
            </a:extLst>
          </p:cNvPr>
          <p:cNvSpPr>
            <a:spLocks noGrp="1"/>
          </p:cNvSpPr>
          <p:nvPr>
            <p:ph type="sldNum" sz="quarter" idx="4294967295"/>
          </p:nvPr>
        </p:nvSpPr>
        <p:spPr>
          <a:xfrm>
            <a:off x="9331517" y="6356351"/>
            <a:ext cx="2743200" cy="365125"/>
          </a:xfrm>
        </p:spPr>
        <p:txBody>
          <a:bodyPr/>
          <a:lstStyle/>
          <a:p>
            <a:fld id="{60D6D357-0D25-9048-892D-C9BBD4294AC6}" type="slidenum">
              <a:rPr lang="en-US" smtClean="0"/>
              <a:t>14</a:t>
            </a:fld>
            <a:endParaRPr lang="en-US"/>
          </a:p>
        </p:txBody>
      </p:sp>
      <p:pic>
        <p:nvPicPr>
          <p:cNvPr id="9" name="Picture 8">
            <a:extLst>
              <a:ext uri="{FF2B5EF4-FFF2-40B4-BE49-F238E27FC236}">
                <a16:creationId xmlns:a16="http://schemas.microsoft.com/office/drawing/2014/main" id="{A93448D7-6DE9-1040-B8ED-D130E1C6F299}"/>
              </a:ext>
            </a:extLst>
          </p:cNvPr>
          <p:cNvPicPr/>
          <p:nvPr/>
        </p:nvPicPr>
        <p:blipFill>
          <a:blip r:embed="rId2">
            <a:extLst>
              <a:ext uri="{28A0092B-C50C-407E-A947-70E740481C1C}">
                <a14:useLocalDpi xmlns:a14="http://schemas.microsoft.com/office/drawing/2010/main" val="0"/>
              </a:ext>
            </a:extLst>
          </a:blip>
          <a:stretch>
            <a:fillRect/>
          </a:stretch>
        </p:blipFill>
        <p:spPr>
          <a:xfrm>
            <a:off x="1037659" y="754318"/>
            <a:ext cx="2900597" cy="5629275"/>
          </a:xfrm>
          <a:prstGeom prst="rect">
            <a:avLst/>
          </a:prstGeom>
        </p:spPr>
      </p:pic>
      <p:pic>
        <p:nvPicPr>
          <p:cNvPr id="10" name="Picture 9">
            <a:extLst>
              <a:ext uri="{FF2B5EF4-FFF2-40B4-BE49-F238E27FC236}">
                <a16:creationId xmlns:a16="http://schemas.microsoft.com/office/drawing/2014/main" id="{A059C580-05CE-4D44-BE1F-90A05BE39A37}"/>
              </a:ext>
            </a:extLst>
          </p:cNvPr>
          <p:cNvPicPr/>
          <p:nvPr/>
        </p:nvPicPr>
        <p:blipFill>
          <a:blip r:embed="rId3">
            <a:extLst>
              <a:ext uri="{28A0092B-C50C-407E-A947-70E740481C1C}">
                <a14:useLocalDpi xmlns:a14="http://schemas.microsoft.com/office/drawing/2010/main" val="0"/>
              </a:ext>
            </a:extLst>
          </a:blip>
          <a:stretch>
            <a:fillRect/>
          </a:stretch>
        </p:blipFill>
        <p:spPr>
          <a:xfrm>
            <a:off x="6096000" y="1011980"/>
            <a:ext cx="5740089" cy="5087369"/>
          </a:xfrm>
          <a:prstGeom prst="rect">
            <a:avLst/>
          </a:prstGeom>
        </p:spPr>
      </p:pic>
      <p:graphicFrame>
        <p:nvGraphicFramePr>
          <p:cNvPr id="4" name="Table 3">
            <a:extLst>
              <a:ext uri="{FF2B5EF4-FFF2-40B4-BE49-F238E27FC236}">
                <a16:creationId xmlns:a16="http://schemas.microsoft.com/office/drawing/2014/main" id="{273F7C12-A498-8244-8005-31DCBA72CF94}"/>
              </a:ext>
            </a:extLst>
          </p:cNvPr>
          <p:cNvGraphicFramePr>
            <a:graphicFrameLocks noGrp="1"/>
          </p:cNvGraphicFramePr>
          <p:nvPr>
            <p:extLst>
              <p:ext uri="{D42A27DB-BD31-4B8C-83A1-F6EECF244321}">
                <p14:modId xmlns:p14="http://schemas.microsoft.com/office/powerpoint/2010/main" val="3891703000"/>
              </p:ext>
            </p:extLst>
          </p:nvPr>
        </p:nvGraphicFramePr>
        <p:xfrm>
          <a:off x="6337144" y="6038950"/>
          <a:ext cx="5257800" cy="542919"/>
        </p:xfrm>
        <a:graphic>
          <a:graphicData uri="http://schemas.openxmlformats.org/drawingml/2006/table">
            <a:tbl>
              <a:tblPr>
                <a:tableStyleId>{5C22544A-7EE6-4342-B048-85BDC9FD1C3A}</a:tableStyleId>
              </a:tblPr>
              <a:tblGrid>
                <a:gridCol w="5257800">
                  <a:extLst>
                    <a:ext uri="{9D8B030D-6E8A-4147-A177-3AD203B41FA5}">
                      <a16:colId xmlns:a16="http://schemas.microsoft.com/office/drawing/2014/main" val="3099361212"/>
                    </a:ext>
                  </a:extLst>
                </a:gridCol>
              </a:tblGrid>
              <a:tr h="542919">
                <a:tc>
                  <a:txBody>
                    <a:bodyPr/>
                    <a:lstStyle/>
                    <a:p>
                      <a:pPr marL="228600" marR="0" indent="-228600" algn="l">
                        <a:spcBef>
                          <a:spcPts val="600"/>
                        </a:spcBef>
                        <a:spcAft>
                          <a:spcPts val="600"/>
                        </a:spcAft>
                        <a:buAutoNum type="alphaLcParenR"/>
                      </a:pPr>
                      <a:r>
                        <a:rPr lang="en-US" sz="1200" dirty="0">
                          <a:solidFill>
                            <a:schemeClr val="tx1"/>
                          </a:solidFill>
                          <a:effectLst/>
                        </a:rPr>
                        <a:t>VAM analysis, (b) increment (analysis-background), (c) interpolated VAM analysis at the CYGNSS location, and (d) VAM vectors at the CYGNSS location.</a:t>
                      </a:r>
                      <a:endParaRPr lang="en-US" sz="1200" dirty="0">
                        <a:solidFill>
                          <a:schemeClr val="tx1"/>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3193048376"/>
                  </a:ext>
                </a:extLst>
              </a:tr>
            </a:tbl>
          </a:graphicData>
        </a:graphic>
      </p:graphicFrame>
      <p:graphicFrame>
        <p:nvGraphicFramePr>
          <p:cNvPr id="5" name="Table 4">
            <a:extLst>
              <a:ext uri="{FF2B5EF4-FFF2-40B4-BE49-F238E27FC236}">
                <a16:creationId xmlns:a16="http://schemas.microsoft.com/office/drawing/2014/main" id="{33BEC79F-E4C1-174D-8F83-DDB2EF4A4933}"/>
              </a:ext>
            </a:extLst>
          </p:cNvPr>
          <p:cNvGraphicFramePr>
            <a:graphicFrameLocks noGrp="1"/>
          </p:cNvGraphicFramePr>
          <p:nvPr>
            <p:extLst>
              <p:ext uri="{D42A27DB-BD31-4B8C-83A1-F6EECF244321}">
                <p14:modId xmlns:p14="http://schemas.microsoft.com/office/powerpoint/2010/main" val="384075031"/>
              </p:ext>
            </p:extLst>
          </p:nvPr>
        </p:nvGraphicFramePr>
        <p:xfrm>
          <a:off x="117284" y="6533413"/>
          <a:ext cx="5830844" cy="188063"/>
        </p:xfrm>
        <a:graphic>
          <a:graphicData uri="http://schemas.openxmlformats.org/drawingml/2006/table">
            <a:tbl>
              <a:tblPr>
                <a:tableStyleId>{5C22544A-7EE6-4342-B048-85BDC9FD1C3A}</a:tableStyleId>
              </a:tblPr>
              <a:tblGrid>
                <a:gridCol w="5830844">
                  <a:extLst>
                    <a:ext uri="{9D8B030D-6E8A-4147-A177-3AD203B41FA5}">
                      <a16:colId xmlns:a16="http://schemas.microsoft.com/office/drawing/2014/main" val="1839620531"/>
                    </a:ext>
                  </a:extLst>
                </a:gridCol>
              </a:tblGrid>
              <a:tr h="188063">
                <a:tc>
                  <a:txBody>
                    <a:bodyPr/>
                    <a:lstStyle/>
                    <a:p>
                      <a:pPr marL="0" marR="0" algn="l">
                        <a:spcBef>
                          <a:spcPts val="600"/>
                        </a:spcBef>
                        <a:spcAft>
                          <a:spcPts val="600"/>
                        </a:spcAft>
                      </a:pPr>
                      <a:r>
                        <a:rPr lang="en-US" sz="1200" dirty="0">
                          <a:effectLst/>
                        </a:rPr>
                        <a:t>(a) Actual CYGNSS winds, (b) GFS analysis, (c) GFS windspeed interpolated at CYGNSS location.</a:t>
                      </a:r>
                      <a:endParaRPr lang="en-US" sz="1200" dirty="0">
                        <a:solidFill>
                          <a:srgbClr val="000000"/>
                        </a:solidFill>
                        <a:effectLst/>
                        <a:latin typeface="Times New Roman" panose="02020603050405020304" pitchFamily="18" charset="0"/>
                        <a:ea typeface="Times New Roman" panose="02020603050405020304" pitchFamily="18" charset="0"/>
                      </a:endParaRPr>
                    </a:p>
                  </a:txBody>
                  <a:tcPr marL="0" marR="0" marT="0" marB="0"/>
                </a:tc>
                <a:extLst>
                  <a:ext uri="{0D108BD9-81ED-4DB2-BD59-A6C34878D82A}">
                    <a16:rowId xmlns:a16="http://schemas.microsoft.com/office/drawing/2014/main" val="3793349148"/>
                  </a:ext>
                </a:extLst>
              </a:tr>
            </a:tbl>
          </a:graphicData>
        </a:graphic>
      </p:graphicFrame>
    </p:spTree>
    <p:extLst>
      <p:ext uri="{BB962C8B-B14F-4D97-AF65-F5344CB8AC3E}">
        <p14:creationId xmlns:p14="http://schemas.microsoft.com/office/powerpoint/2010/main" val="4188375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5C327B9-C785-6246-BDDA-DE96E65D8AB2}"/>
              </a:ext>
            </a:extLst>
          </p:cNvPr>
          <p:cNvGraphicFramePr>
            <a:graphicFrameLocks noGrp="1"/>
          </p:cNvGraphicFramePr>
          <p:nvPr>
            <p:extLst>
              <p:ext uri="{D42A27DB-BD31-4B8C-83A1-F6EECF244321}">
                <p14:modId xmlns:p14="http://schemas.microsoft.com/office/powerpoint/2010/main" val="2694770302"/>
              </p:ext>
            </p:extLst>
          </p:nvPr>
        </p:nvGraphicFramePr>
        <p:xfrm>
          <a:off x="963168" y="853440"/>
          <a:ext cx="9595100" cy="5413249"/>
        </p:xfrm>
        <a:graphic>
          <a:graphicData uri="http://schemas.openxmlformats.org/drawingml/2006/table">
            <a:tbl>
              <a:tblPr firstRow="1" firstCol="1" bandRow="1">
                <a:tableStyleId>{5C22544A-7EE6-4342-B048-85BDC9FD1C3A}</a:tableStyleId>
              </a:tblPr>
              <a:tblGrid>
                <a:gridCol w="1919020">
                  <a:extLst>
                    <a:ext uri="{9D8B030D-6E8A-4147-A177-3AD203B41FA5}">
                      <a16:colId xmlns:a16="http://schemas.microsoft.com/office/drawing/2014/main" val="3098095579"/>
                    </a:ext>
                  </a:extLst>
                </a:gridCol>
                <a:gridCol w="1919020">
                  <a:extLst>
                    <a:ext uri="{9D8B030D-6E8A-4147-A177-3AD203B41FA5}">
                      <a16:colId xmlns:a16="http://schemas.microsoft.com/office/drawing/2014/main" val="2375904622"/>
                    </a:ext>
                  </a:extLst>
                </a:gridCol>
                <a:gridCol w="1919020">
                  <a:extLst>
                    <a:ext uri="{9D8B030D-6E8A-4147-A177-3AD203B41FA5}">
                      <a16:colId xmlns:a16="http://schemas.microsoft.com/office/drawing/2014/main" val="2405272336"/>
                    </a:ext>
                  </a:extLst>
                </a:gridCol>
                <a:gridCol w="1919020">
                  <a:extLst>
                    <a:ext uri="{9D8B030D-6E8A-4147-A177-3AD203B41FA5}">
                      <a16:colId xmlns:a16="http://schemas.microsoft.com/office/drawing/2014/main" val="3837373667"/>
                    </a:ext>
                  </a:extLst>
                </a:gridCol>
                <a:gridCol w="1919020">
                  <a:extLst>
                    <a:ext uri="{9D8B030D-6E8A-4147-A177-3AD203B41FA5}">
                      <a16:colId xmlns:a16="http://schemas.microsoft.com/office/drawing/2014/main" val="2126745082"/>
                    </a:ext>
                  </a:extLst>
                </a:gridCol>
              </a:tblGrid>
              <a:tr h="1319234">
                <a:tc rowSpan="2">
                  <a:txBody>
                    <a:bodyPr/>
                    <a:lstStyle/>
                    <a:p>
                      <a:pPr marL="0" marR="0">
                        <a:lnSpc>
                          <a:spcPct val="150000"/>
                        </a:lnSpc>
                        <a:spcBef>
                          <a:spcPts val="0"/>
                        </a:spcBef>
                        <a:spcAft>
                          <a:spcPts val="0"/>
                        </a:spcAft>
                      </a:pPr>
                      <a:r>
                        <a:rPr lang="en-US" sz="1200">
                          <a:effectLst/>
                        </a:rPr>
                        <a:t>Experiment Name</a:t>
                      </a:r>
                      <a:endParaRPr lang="en-US" sz="1200">
                        <a:effectLst/>
                        <a:latin typeface="Times New Roman" panose="02020603050405020304" pitchFamily="18" charset="0"/>
                        <a:ea typeface="Times New Roman" panose="02020603050405020304" pitchFamily="18" charset="0"/>
                      </a:endParaRPr>
                    </a:p>
                  </a:txBody>
                  <a:tcPr marL="68580" marR="68580" marT="0" marB="0"/>
                </a:tc>
                <a:tc gridSpan="4">
                  <a:txBody>
                    <a:bodyPr/>
                    <a:lstStyle/>
                    <a:p>
                      <a:pPr marL="0" marR="0" algn="ctr">
                        <a:lnSpc>
                          <a:spcPct val="150000"/>
                        </a:lnSpc>
                        <a:spcBef>
                          <a:spcPts val="0"/>
                        </a:spcBef>
                        <a:spcAft>
                          <a:spcPts val="0"/>
                        </a:spcAft>
                      </a:pPr>
                      <a:r>
                        <a:rPr lang="en-US" sz="1200">
                          <a:effectLst/>
                        </a:rPr>
                        <a:t>Assimilated Data set</a:t>
                      </a:r>
                    </a:p>
                    <a:p>
                      <a:pPr marL="0" marR="0" algn="ctr">
                        <a:lnSpc>
                          <a:spcPct val="150000"/>
                        </a:lnSpc>
                        <a:spcBef>
                          <a:spcPts val="0"/>
                        </a:spcBef>
                        <a:spcAft>
                          <a:spcPts val="0"/>
                        </a:spcAft>
                      </a:pPr>
                      <a:r>
                        <a:rPr lang="en-US" sz="1200">
                          <a:effectLst/>
                        </a:rPr>
                        <a:t> Cycles (10/07 00Z- 10/08 06Z)</a:t>
                      </a:r>
                      <a:endParaRPr lang="en-US" sz="120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73350908"/>
                  </a:ext>
                </a:extLst>
              </a:tr>
              <a:tr h="816295">
                <a:tc vMerge="1">
                  <a:txBody>
                    <a:bodyPr/>
                    <a:lstStyle/>
                    <a:p>
                      <a:endParaRPr lang="en-US"/>
                    </a:p>
                  </a:txBody>
                  <a:tcPr/>
                </a:tc>
                <a:tc>
                  <a:txBody>
                    <a:bodyPr/>
                    <a:lstStyle/>
                    <a:p>
                      <a:pPr marL="0" marR="0">
                        <a:lnSpc>
                          <a:spcPct val="150000"/>
                        </a:lnSpc>
                        <a:spcBef>
                          <a:spcPts val="0"/>
                        </a:spcBef>
                        <a:spcAft>
                          <a:spcPts val="0"/>
                        </a:spcAft>
                      </a:pPr>
                      <a:r>
                        <a:rPr lang="en-US" sz="1200">
                          <a:effectLst/>
                        </a:rPr>
                        <a:t>Conventional</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Radiances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CYGNSS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CYGNSS-VAM</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49581101"/>
                  </a:ext>
                </a:extLst>
              </a:tr>
              <a:tr h="659618">
                <a:tc>
                  <a:txBody>
                    <a:bodyPr/>
                    <a:lstStyle/>
                    <a:p>
                      <a:pPr marL="0" marR="0">
                        <a:lnSpc>
                          <a:spcPct val="150000"/>
                        </a:lnSpc>
                        <a:spcBef>
                          <a:spcPts val="0"/>
                        </a:spcBef>
                        <a:spcAft>
                          <a:spcPts val="0"/>
                        </a:spcAft>
                      </a:pPr>
                      <a:r>
                        <a:rPr lang="en-US" sz="1200">
                          <a:effectLst/>
                        </a:rPr>
                        <a:t>CTRL</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794485017"/>
                  </a:ext>
                </a:extLst>
              </a:tr>
              <a:tr h="659618">
                <a:tc>
                  <a:txBody>
                    <a:bodyPr/>
                    <a:lstStyle/>
                    <a:p>
                      <a:pPr marL="0" marR="0">
                        <a:lnSpc>
                          <a:spcPct val="150000"/>
                        </a:lnSpc>
                        <a:spcBef>
                          <a:spcPts val="0"/>
                        </a:spcBef>
                        <a:spcAft>
                          <a:spcPts val="0"/>
                        </a:spcAft>
                      </a:pPr>
                      <a:r>
                        <a:rPr lang="en-US" sz="1200">
                          <a:effectLst/>
                        </a:rPr>
                        <a:t>CYG50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35615868"/>
                  </a:ext>
                </a:extLst>
              </a:tr>
              <a:tr h="639248">
                <a:tc>
                  <a:txBody>
                    <a:bodyPr/>
                    <a:lstStyle/>
                    <a:p>
                      <a:pPr marL="0" marR="0">
                        <a:lnSpc>
                          <a:spcPct val="150000"/>
                        </a:lnSpc>
                        <a:spcBef>
                          <a:spcPts val="0"/>
                        </a:spcBef>
                        <a:spcAft>
                          <a:spcPts val="0"/>
                        </a:spcAft>
                      </a:pPr>
                      <a:r>
                        <a:rPr lang="en-US" sz="1200">
                          <a:effectLst/>
                        </a:rPr>
                        <a:t>VAM50</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664283526"/>
                  </a:ext>
                </a:extLst>
              </a:tr>
              <a:tr h="659618">
                <a:tc>
                  <a:txBody>
                    <a:bodyPr/>
                    <a:lstStyle/>
                    <a:p>
                      <a:pPr marL="0" marR="0">
                        <a:lnSpc>
                          <a:spcPct val="150000"/>
                        </a:lnSpc>
                        <a:spcBef>
                          <a:spcPts val="0"/>
                        </a:spcBef>
                        <a:spcAft>
                          <a:spcPts val="0"/>
                        </a:spcAft>
                      </a:pPr>
                      <a:r>
                        <a:rPr lang="en-US" sz="1200">
                          <a:effectLst/>
                        </a:rPr>
                        <a:t>CYG_NOTN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395831825"/>
                  </a:ext>
                </a:extLst>
              </a:tr>
              <a:tr h="659618">
                <a:tc>
                  <a:txBody>
                    <a:bodyPr/>
                    <a:lstStyle/>
                    <a:p>
                      <a:pPr marL="0" marR="0">
                        <a:lnSpc>
                          <a:spcPct val="150000"/>
                        </a:lnSpc>
                        <a:spcBef>
                          <a:spcPts val="0"/>
                        </a:spcBef>
                        <a:spcAft>
                          <a:spcPts val="0"/>
                        </a:spcAft>
                      </a:pPr>
                      <a:r>
                        <a:rPr lang="en-US" sz="1200">
                          <a:effectLst/>
                        </a:rPr>
                        <a:t>VAM_NOTN</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Yes</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a:effectLst/>
                        </a:rPr>
                        <a:t>No</a:t>
                      </a:r>
                      <a:endParaRPr lang="en-US" sz="12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lnSpc>
                          <a:spcPct val="150000"/>
                        </a:lnSpc>
                        <a:spcBef>
                          <a:spcPts val="0"/>
                        </a:spcBef>
                        <a:spcAft>
                          <a:spcPts val="0"/>
                        </a:spcAft>
                      </a:pPr>
                      <a:r>
                        <a:rPr lang="en-US" sz="1200" dirty="0">
                          <a:effectLst/>
                        </a:rPr>
                        <a:t>Yes</a:t>
                      </a:r>
                      <a:endParaRPr lang="en-US" sz="12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36163599"/>
                  </a:ext>
                </a:extLst>
              </a:tr>
            </a:tbl>
          </a:graphicData>
        </a:graphic>
      </p:graphicFrame>
      <p:sp>
        <p:nvSpPr>
          <p:cNvPr id="3" name="Slide Number Placeholder 3">
            <a:extLst>
              <a:ext uri="{FF2B5EF4-FFF2-40B4-BE49-F238E27FC236}">
                <a16:creationId xmlns:a16="http://schemas.microsoft.com/office/drawing/2014/main" id="{FBC23F64-D965-0F49-9FAF-21169D234F64}"/>
              </a:ext>
            </a:extLst>
          </p:cNvPr>
          <p:cNvSpPr txBox="1">
            <a:spLocks/>
          </p:cNvSpPr>
          <p:nvPr/>
        </p:nvSpPr>
        <p:spPr>
          <a:xfrm>
            <a:off x="9313124"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B629580-478B-784C-8141-289107B6172B}" type="slidenum">
              <a:rPr lang="en-US" sz="1400" smtClean="0">
                <a:solidFill>
                  <a:schemeClr val="bg2">
                    <a:lumMod val="75000"/>
                  </a:schemeClr>
                </a:solidFill>
              </a:rPr>
              <a:pPr algn="r"/>
              <a:t>15</a:t>
            </a:fld>
            <a:endParaRPr lang="en-US" sz="1400" dirty="0">
              <a:solidFill>
                <a:schemeClr val="bg2">
                  <a:lumMod val="75000"/>
                </a:schemeClr>
              </a:solidFill>
            </a:endParaRPr>
          </a:p>
        </p:txBody>
      </p:sp>
      <p:sp>
        <p:nvSpPr>
          <p:cNvPr id="5" name="TextBox 4">
            <a:extLst>
              <a:ext uri="{FF2B5EF4-FFF2-40B4-BE49-F238E27FC236}">
                <a16:creationId xmlns:a16="http://schemas.microsoft.com/office/drawing/2014/main" id="{83D3C141-7B4A-0741-80E2-A0DAAC395384}"/>
              </a:ext>
            </a:extLst>
          </p:cNvPr>
          <p:cNvSpPr txBox="1"/>
          <p:nvPr/>
        </p:nvSpPr>
        <p:spPr>
          <a:xfrm>
            <a:off x="2060679" y="-70442"/>
            <a:ext cx="8070642" cy="646331"/>
          </a:xfrm>
          <a:prstGeom prst="rect">
            <a:avLst/>
          </a:prstGeom>
          <a:noFill/>
        </p:spPr>
        <p:txBody>
          <a:bodyPr wrap="square" rtlCol="0">
            <a:spAutoFit/>
          </a:bodyPr>
          <a:lstStyle/>
          <a:p>
            <a:pPr algn="ctr"/>
            <a:r>
              <a:rPr lang="en-US" sz="3600" dirty="0"/>
              <a:t>Experiment Design</a:t>
            </a:r>
          </a:p>
        </p:txBody>
      </p:sp>
    </p:spTree>
    <p:extLst>
      <p:ext uri="{BB962C8B-B14F-4D97-AF65-F5344CB8AC3E}">
        <p14:creationId xmlns:p14="http://schemas.microsoft.com/office/powerpoint/2010/main" val="246721621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F47059-E8F1-2147-BD95-1F2851AF8AC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442269" y="780656"/>
            <a:ext cx="9814560" cy="5876544"/>
          </a:xfrm>
          <a:prstGeom prst="rect">
            <a:avLst/>
          </a:prstGeom>
        </p:spPr>
      </p:pic>
      <p:sp>
        <p:nvSpPr>
          <p:cNvPr id="6" name="TextBox 5">
            <a:extLst>
              <a:ext uri="{FF2B5EF4-FFF2-40B4-BE49-F238E27FC236}">
                <a16:creationId xmlns:a16="http://schemas.microsoft.com/office/drawing/2014/main" id="{89F5F9E7-A66A-3B4D-AE80-A213999E1C39}"/>
              </a:ext>
            </a:extLst>
          </p:cNvPr>
          <p:cNvSpPr txBox="1"/>
          <p:nvPr/>
        </p:nvSpPr>
        <p:spPr>
          <a:xfrm>
            <a:off x="2060679" y="-70442"/>
            <a:ext cx="8070642" cy="646331"/>
          </a:xfrm>
          <a:prstGeom prst="rect">
            <a:avLst/>
          </a:prstGeom>
          <a:noFill/>
        </p:spPr>
        <p:txBody>
          <a:bodyPr wrap="square" rtlCol="0">
            <a:spAutoFit/>
          </a:bodyPr>
          <a:lstStyle/>
          <a:p>
            <a:r>
              <a:rPr lang="en-US" sz="3600" dirty="0"/>
              <a:t>HWRF track and intensity forecast errors</a:t>
            </a:r>
          </a:p>
        </p:txBody>
      </p:sp>
      <p:sp>
        <p:nvSpPr>
          <p:cNvPr id="4" name="Slide Number Placeholder 3">
            <a:extLst>
              <a:ext uri="{FF2B5EF4-FFF2-40B4-BE49-F238E27FC236}">
                <a16:creationId xmlns:a16="http://schemas.microsoft.com/office/drawing/2014/main" id="{B62F1208-8AE8-494F-BF64-94751827AACE}"/>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16</a:t>
            </a:fld>
            <a:endParaRPr lang="en-US" sz="1400" dirty="0"/>
          </a:p>
        </p:txBody>
      </p:sp>
    </p:spTree>
    <p:extLst>
      <p:ext uri="{BB962C8B-B14F-4D97-AF65-F5344CB8AC3E}">
        <p14:creationId xmlns:p14="http://schemas.microsoft.com/office/powerpoint/2010/main" val="770382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88D80-C26C-C046-BFD7-3805A709CA7A}"/>
              </a:ext>
            </a:extLst>
          </p:cNvPr>
          <p:cNvSpPr txBox="1"/>
          <p:nvPr/>
        </p:nvSpPr>
        <p:spPr>
          <a:xfrm>
            <a:off x="1933822" y="8125"/>
            <a:ext cx="1517515" cy="369332"/>
          </a:xfrm>
          <a:prstGeom prst="rect">
            <a:avLst/>
          </a:prstGeom>
          <a:noFill/>
        </p:spPr>
        <p:txBody>
          <a:bodyPr wrap="square" rtlCol="0">
            <a:spAutoFit/>
          </a:bodyPr>
          <a:lstStyle/>
          <a:p>
            <a:pPr algn="ctr"/>
            <a:r>
              <a:rPr lang="en-US" dirty="0"/>
              <a:t>CNTRL</a:t>
            </a:r>
          </a:p>
        </p:txBody>
      </p:sp>
      <p:sp>
        <p:nvSpPr>
          <p:cNvPr id="5" name="TextBox 4">
            <a:extLst>
              <a:ext uri="{FF2B5EF4-FFF2-40B4-BE49-F238E27FC236}">
                <a16:creationId xmlns:a16="http://schemas.microsoft.com/office/drawing/2014/main" id="{0571BAD9-03BB-1948-BE8B-4F88D55C9848}"/>
              </a:ext>
            </a:extLst>
          </p:cNvPr>
          <p:cNvSpPr txBox="1"/>
          <p:nvPr/>
        </p:nvSpPr>
        <p:spPr>
          <a:xfrm>
            <a:off x="5710136" y="8125"/>
            <a:ext cx="1517515" cy="369332"/>
          </a:xfrm>
          <a:prstGeom prst="rect">
            <a:avLst/>
          </a:prstGeom>
          <a:noFill/>
        </p:spPr>
        <p:txBody>
          <a:bodyPr wrap="square" rtlCol="0">
            <a:spAutoFit/>
          </a:bodyPr>
          <a:lstStyle/>
          <a:p>
            <a:pPr algn="ctr"/>
            <a:r>
              <a:rPr lang="en-US" dirty="0"/>
              <a:t>CYG-NOTHN</a:t>
            </a:r>
          </a:p>
        </p:txBody>
      </p:sp>
      <p:sp>
        <p:nvSpPr>
          <p:cNvPr id="6" name="TextBox 5">
            <a:extLst>
              <a:ext uri="{FF2B5EF4-FFF2-40B4-BE49-F238E27FC236}">
                <a16:creationId xmlns:a16="http://schemas.microsoft.com/office/drawing/2014/main" id="{5A27CCDA-EE75-994D-8EE6-AE931E2021F8}"/>
              </a:ext>
            </a:extLst>
          </p:cNvPr>
          <p:cNvSpPr txBox="1"/>
          <p:nvPr/>
        </p:nvSpPr>
        <p:spPr>
          <a:xfrm>
            <a:off x="9623898" y="8125"/>
            <a:ext cx="1517515" cy="369332"/>
          </a:xfrm>
          <a:prstGeom prst="rect">
            <a:avLst/>
          </a:prstGeom>
          <a:noFill/>
        </p:spPr>
        <p:txBody>
          <a:bodyPr wrap="square" rtlCol="0">
            <a:spAutoFit/>
          </a:bodyPr>
          <a:lstStyle/>
          <a:p>
            <a:pPr algn="ctr"/>
            <a:r>
              <a:rPr lang="en-US" dirty="0"/>
              <a:t>VAM-NOTHN</a:t>
            </a:r>
          </a:p>
        </p:txBody>
      </p:sp>
      <p:sp>
        <p:nvSpPr>
          <p:cNvPr id="7" name="TextBox 6">
            <a:extLst>
              <a:ext uri="{FF2B5EF4-FFF2-40B4-BE49-F238E27FC236}">
                <a16:creationId xmlns:a16="http://schemas.microsoft.com/office/drawing/2014/main" id="{8309958A-9524-D44A-87A1-263E3177C8EE}"/>
              </a:ext>
            </a:extLst>
          </p:cNvPr>
          <p:cNvSpPr txBox="1"/>
          <p:nvPr/>
        </p:nvSpPr>
        <p:spPr>
          <a:xfrm>
            <a:off x="-23059" y="-19296"/>
            <a:ext cx="1517515" cy="523220"/>
          </a:xfrm>
          <a:prstGeom prst="rect">
            <a:avLst/>
          </a:prstGeom>
          <a:noFill/>
        </p:spPr>
        <p:txBody>
          <a:bodyPr wrap="square" rtlCol="0">
            <a:spAutoFit/>
          </a:bodyPr>
          <a:lstStyle/>
          <a:p>
            <a:r>
              <a:rPr lang="en-US" sz="2800" b="1" dirty="0"/>
              <a:t>Analyses</a:t>
            </a:r>
          </a:p>
        </p:txBody>
      </p:sp>
      <p:pic>
        <p:nvPicPr>
          <p:cNvPr id="9" name="Picture 8">
            <a:extLst>
              <a:ext uri="{FF2B5EF4-FFF2-40B4-BE49-F238E27FC236}">
                <a16:creationId xmlns:a16="http://schemas.microsoft.com/office/drawing/2014/main" id="{080941ED-2B57-8F49-9F29-63C76E13DEF8}"/>
              </a:ext>
            </a:extLst>
          </p:cNvPr>
          <p:cNvPicPr>
            <a:picLocks/>
          </p:cNvPicPr>
          <p:nvPr/>
        </p:nvPicPr>
        <p:blipFill>
          <a:blip r:embed="rId2"/>
          <a:stretch>
            <a:fillRect/>
          </a:stretch>
        </p:blipFill>
        <p:spPr>
          <a:xfrm>
            <a:off x="1338813" y="353831"/>
            <a:ext cx="3200400" cy="3017520"/>
          </a:xfrm>
          <a:prstGeom prst="rect">
            <a:avLst/>
          </a:prstGeom>
        </p:spPr>
      </p:pic>
      <p:pic>
        <p:nvPicPr>
          <p:cNvPr id="14" name="Picture 13">
            <a:extLst>
              <a:ext uri="{FF2B5EF4-FFF2-40B4-BE49-F238E27FC236}">
                <a16:creationId xmlns:a16="http://schemas.microsoft.com/office/drawing/2014/main" id="{9DAE0643-5812-3C4A-89B7-C49EE8A81D42}"/>
              </a:ext>
            </a:extLst>
          </p:cNvPr>
          <p:cNvPicPr>
            <a:picLocks/>
          </p:cNvPicPr>
          <p:nvPr/>
        </p:nvPicPr>
        <p:blipFill>
          <a:blip r:embed="rId3"/>
          <a:srcRect/>
          <a:stretch/>
        </p:blipFill>
        <p:spPr>
          <a:xfrm>
            <a:off x="5013863" y="399223"/>
            <a:ext cx="3200400" cy="3017520"/>
          </a:xfrm>
          <a:prstGeom prst="rect">
            <a:avLst/>
          </a:prstGeom>
        </p:spPr>
      </p:pic>
      <p:pic>
        <p:nvPicPr>
          <p:cNvPr id="17" name="Picture 16">
            <a:extLst>
              <a:ext uri="{FF2B5EF4-FFF2-40B4-BE49-F238E27FC236}">
                <a16:creationId xmlns:a16="http://schemas.microsoft.com/office/drawing/2014/main" id="{333FB23D-23D4-5341-BE3C-1555685935D8}"/>
              </a:ext>
            </a:extLst>
          </p:cNvPr>
          <p:cNvPicPr>
            <a:picLocks/>
          </p:cNvPicPr>
          <p:nvPr/>
        </p:nvPicPr>
        <p:blipFill>
          <a:blip r:embed="rId4"/>
          <a:srcRect/>
          <a:stretch/>
        </p:blipFill>
        <p:spPr>
          <a:xfrm>
            <a:off x="8983234" y="321404"/>
            <a:ext cx="3200400" cy="3017520"/>
          </a:xfrm>
          <a:prstGeom prst="rect">
            <a:avLst/>
          </a:prstGeom>
        </p:spPr>
      </p:pic>
      <p:sp>
        <p:nvSpPr>
          <p:cNvPr id="20" name="TextBox 19">
            <a:extLst>
              <a:ext uri="{FF2B5EF4-FFF2-40B4-BE49-F238E27FC236}">
                <a16:creationId xmlns:a16="http://schemas.microsoft.com/office/drawing/2014/main" id="{75D33937-F7DD-3840-9F81-2288A7C122A2}"/>
              </a:ext>
            </a:extLst>
          </p:cNvPr>
          <p:cNvSpPr txBox="1"/>
          <p:nvPr/>
        </p:nvSpPr>
        <p:spPr>
          <a:xfrm>
            <a:off x="1933822" y="3250757"/>
            <a:ext cx="1517515" cy="369332"/>
          </a:xfrm>
          <a:prstGeom prst="rect">
            <a:avLst/>
          </a:prstGeom>
          <a:noFill/>
        </p:spPr>
        <p:txBody>
          <a:bodyPr wrap="square" rtlCol="0">
            <a:spAutoFit/>
          </a:bodyPr>
          <a:lstStyle/>
          <a:p>
            <a:pPr algn="ctr"/>
            <a:r>
              <a:rPr lang="en-US" dirty="0"/>
              <a:t>CNTRL</a:t>
            </a:r>
          </a:p>
        </p:txBody>
      </p:sp>
      <p:sp>
        <p:nvSpPr>
          <p:cNvPr id="21" name="TextBox 20">
            <a:extLst>
              <a:ext uri="{FF2B5EF4-FFF2-40B4-BE49-F238E27FC236}">
                <a16:creationId xmlns:a16="http://schemas.microsoft.com/office/drawing/2014/main" id="{0C43B8EF-25E3-BE48-908C-D4CC41C439C7}"/>
              </a:ext>
            </a:extLst>
          </p:cNvPr>
          <p:cNvSpPr txBox="1"/>
          <p:nvPr/>
        </p:nvSpPr>
        <p:spPr>
          <a:xfrm>
            <a:off x="5557929" y="3380103"/>
            <a:ext cx="1517515" cy="369332"/>
          </a:xfrm>
          <a:prstGeom prst="rect">
            <a:avLst/>
          </a:prstGeom>
          <a:noFill/>
        </p:spPr>
        <p:txBody>
          <a:bodyPr wrap="square" rtlCol="0">
            <a:spAutoFit/>
          </a:bodyPr>
          <a:lstStyle/>
          <a:p>
            <a:pPr algn="ctr"/>
            <a:r>
              <a:rPr lang="en-US" dirty="0"/>
              <a:t>CYG50</a:t>
            </a:r>
          </a:p>
        </p:txBody>
      </p:sp>
      <p:sp>
        <p:nvSpPr>
          <p:cNvPr id="22" name="TextBox 21">
            <a:extLst>
              <a:ext uri="{FF2B5EF4-FFF2-40B4-BE49-F238E27FC236}">
                <a16:creationId xmlns:a16="http://schemas.microsoft.com/office/drawing/2014/main" id="{EB4FF678-7821-C248-A4F6-CA630745E331}"/>
              </a:ext>
            </a:extLst>
          </p:cNvPr>
          <p:cNvSpPr txBox="1"/>
          <p:nvPr/>
        </p:nvSpPr>
        <p:spPr>
          <a:xfrm>
            <a:off x="9623898" y="3357762"/>
            <a:ext cx="1517515" cy="369332"/>
          </a:xfrm>
          <a:prstGeom prst="rect">
            <a:avLst/>
          </a:prstGeom>
          <a:noFill/>
        </p:spPr>
        <p:txBody>
          <a:bodyPr wrap="square" rtlCol="0">
            <a:spAutoFit/>
          </a:bodyPr>
          <a:lstStyle/>
          <a:p>
            <a:pPr algn="ctr"/>
            <a:r>
              <a:rPr lang="en-US" dirty="0"/>
              <a:t>VAM50</a:t>
            </a:r>
          </a:p>
        </p:txBody>
      </p:sp>
      <p:pic>
        <p:nvPicPr>
          <p:cNvPr id="23" name="Picture 22">
            <a:extLst>
              <a:ext uri="{FF2B5EF4-FFF2-40B4-BE49-F238E27FC236}">
                <a16:creationId xmlns:a16="http://schemas.microsoft.com/office/drawing/2014/main" id="{BDF74C1B-3BDD-D744-B985-CF00FEB59EAE}"/>
              </a:ext>
            </a:extLst>
          </p:cNvPr>
          <p:cNvPicPr>
            <a:picLocks noChangeAspect="1"/>
          </p:cNvPicPr>
          <p:nvPr/>
        </p:nvPicPr>
        <p:blipFill>
          <a:blip r:embed="rId2"/>
          <a:stretch>
            <a:fillRect/>
          </a:stretch>
        </p:blipFill>
        <p:spPr>
          <a:xfrm>
            <a:off x="1167995" y="3782537"/>
            <a:ext cx="3481754" cy="3017520"/>
          </a:xfrm>
          <a:prstGeom prst="rect">
            <a:avLst/>
          </a:prstGeom>
        </p:spPr>
      </p:pic>
      <p:pic>
        <p:nvPicPr>
          <p:cNvPr id="24" name="Picture 23">
            <a:extLst>
              <a:ext uri="{FF2B5EF4-FFF2-40B4-BE49-F238E27FC236}">
                <a16:creationId xmlns:a16="http://schemas.microsoft.com/office/drawing/2014/main" id="{CDD1AE50-7F64-0D45-8266-403C85B36AF7}"/>
              </a:ext>
            </a:extLst>
          </p:cNvPr>
          <p:cNvPicPr>
            <a:picLocks noChangeAspect="1"/>
          </p:cNvPicPr>
          <p:nvPr/>
        </p:nvPicPr>
        <p:blipFill>
          <a:blip r:embed="rId5"/>
          <a:srcRect/>
          <a:stretch/>
        </p:blipFill>
        <p:spPr>
          <a:xfrm>
            <a:off x="4880108" y="3782537"/>
            <a:ext cx="3249168" cy="3017520"/>
          </a:xfrm>
          <a:prstGeom prst="rect">
            <a:avLst/>
          </a:prstGeom>
        </p:spPr>
      </p:pic>
      <p:pic>
        <p:nvPicPr>
          <p:cNvPr id="25" name="Picture 24">
            <a:extLst>
              <a:ext uri="{FF2B5EF4-FFF2-40B4-BE49-F238E27FC236}">
                <a16:creationId xmlns:a16="http://schemas.microsoft.com/office/drawing/2014/main" id="{80E10A40-4EC8-AE46-A95E-5565852C7BA9}"/>
              </a:ext>
            </a:extLst>
          </p:cNvPr>
          <p:cNvPicPr>
            <a:picLocks noChangeAspect="1"/>
          </p:cNvPicPr>
          <p:nvPr/>
        </p:nvPicPr>
        <p:blipFill>
          <a:blip r:embed="rId6"/>
          <a:srcRect/>
          <a:stretch/>
        </p:blipFill>
        <p:spPr>
          <a:xfrm>
            <a:off x="8812417" y="3782537"/>
            <a:ext cx="3460739" cy="3017520"/>
          </a:xfrm>
          <a:prstGeom prst="rect">
            <a:avLst/>
          </a:prstGeom>
        </p:spPr>
      </p:pic>
      <p:sp>
        <p:nvSpPr>
          <p:cNvPr id="15" name="TextBox 14">
            <a:extLst>
              <a:ext uri="{FF2B5EF4-FFF2-40B4-BE49-F238E27FC236}">
                <a16:creationId xmlns:a16="http://schemas.microsoft.com/office/drawing/2014/main" id="{4AC84823-D113-6947-89DC-254B6D08BDBA}"/>
              </a:ext>
            </a:extLst>
          </p:cNvPr>
          <p:cNvSpPr txBox="1"/>
          <p:nvPr/>
        </p:nvSpPr>
        <p:spPr>
          <a:xfrm rot="16200000">
            <a:off x="-614262" y="3178003"/>
            <a:ext cx="2398516" cy="461665"/>
          </a:xfrm>
          <a:prstGeom prst="rect">
            <a:avLst/>
          </a:prstGeom>
          <a:noFill/>
        </p:spPr>
        <p:txBody>
          <a:bodyPr wrap="square" rtlCol="0">
            <a:spAutoFit/>
          </a:bodyPr>
          <a:lstStyle/>
          <a:p>
            <a:r>
              <a:rPr lang="en-US" sz="2400" b="1" dirty="0"/>
              <a:t>10/07 18UTC</a:t>
            </a:r>
          </a:p>
        </p:txBody>
      </p:sp>
      <p:sp>
        <p:nvSpPr>
          <p:cNvPr id="16" name="Slide Number Placeholder 3">
            <a:extLst>
              <a:ext uri="{FF2B5EF4-FFF2-40B4-BE49-F238E27FC236}">
                <a16:creationId xmlns:a16="http://schemas.microsoft.com/office/drawing/2014/main" id="{552CB8C7-F3F3-6C4A-A2EB-F46061A09B8A}"/>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17</a:t>
            </a:fld>
            <a:endParaRPr lang="en-US" sz="1400" dirty="0"/>
          </a:p>
        </p:txBody>
      </p:sp>
    </p:spTree>
    <p:extLst>
      <p:ext uri="{BB962C8B-B14F-4D97-AF65-F5344CB8AC3E}">
        <p14:creationId xmlns:p14="http://schemas.microsoft.com/office/powerpoint/2010/main" val="3316648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 up of a map&#10;&#10;Description automatically generated">
            <a:extLst>
              <a:ext uri="{FF2B5EF4-FFF2-40B4-BE49-F238E27FC236}">
                <a16:creationId xmlns:a16="http://schemas.microsoft.com/office/drawing/2014/main" id="{8BF1BBE1-45B4-E349-B9F7-F6CFF3B56E6A}"/>
              </a:ext>
            </a:extLst>
          </p:cNvPr>
          <p:cNvPicPr>
            <a:picLocks noChangeAspect="1"/>
          </p:cNvPicPr>
          <p:nvPr/>
        </p:nvPicPr>
        <p:blipFill rotWithShape="1">
          <a:blip r:embed="rId2"/>
          <a:srcRect l="4811" t="5981"/>
          <a:stretch/>
        </p:blipFill>
        <p:spPr>
          <a:xfrm>
            <a:off x="3777161" y="1146830"/>
            <a:ext cx="2462215" cy="2150327"/>
          </a:xfrm>
          <a:prstGeom prst="rect">
            <a:avLst/>
          </a:prstGeom>
        </p:spPr>
      </p:pic>
      <p:pic>
        <p:nvPicPr>
          <p:cNvPr id="14" name="Picture 13" descr="A close up of a map&#10;&#10;Description automatically generated">
            <a:extLst>
              <a:ext uri="{FF2B5EF4-FFF2-40B4-BE49-F238E27FC236}">
                <a16:creationId xmlns:a16="http://schemas.microsoft.com/office/drawing/2014/main" id="{E328CAF1-4C6D-664F-A786-9EAD387F113D}"/>
              </a:ext>
            </a:extLst>
          </p:cNvPr>
          <p:cNvPicPr>
            <a:picLocks noChangeAspect="1"/>
          </p:cNvPicPr>
          <p:nvPr/>
        </p:nvPicPr>
        <p:blipFill rotWithShape="1">
          <a:blip r:embed="rId3"/>
          <a:srcRect t="6167" r="10064"/>
          <a:stretch/>
        </p:blipFill>
        <p:spPr>
          <a:xfrm>
            <a:off x="1461352" y="1146832"/>
            <a:ext cx="2334478" cy="2150326"/>
          </a:xfrm>
          <a:prstGeom prst="rect">
            <a:avLst/>
          </a:prstGeom>
        </p:spPr>
      </p:pic>
      <p:pic>
        <p:nvPicPr>
          <p:cNvPr id="20" name="Picture 19" descr="A close up of a map&#10;&#10;Description automatically generated">
            <a:extLst>
              <a:ext uri="{FF2B5EF4-FFF2-40B4-BE49-F238E27FC236}">
                <a16:creationId xmlns:a16="http://schemas.microsoft.com/office/drawing/2014/main" id="{63166FAF-6280-1F4D-BE2F-F7E216EF694C}"/>
              </a:ext>
            </a:extLst>
          </p:cNvPr>
          <p:cNvPicPr>
            <a:picLocks noChangeAspect="1"/>
          </p:cNvPicPr>
          <p:nvPr/>
        </p:nvPicPr>
        <p:blipFill rotWithShape="1">
          <a:blip r:embed="rId4"/>
          <a:srcRect l="4928" t="5728" r="-1"/>
          <a:stretch/>
        </p:blipFill>
        <p:spPr>
          <a:xfrm>
            <a:off x="3782757" y="3297157"/>
            <a:ext cx="2450563" cy="2156112"/>
          </a:xfrm>
          <a:prstGeom prst="rect">
            <a:avLst/>
          </a:prstGeom>
        </p:spPr>
      </p:pic>
      <p:pic>
        <p:nvPicPr>
          <p:cNvPr id="18" name="Picture 17" descr="A close up of a map&#10;&#10;Description automatically generated">
            <a:extLst>
              <a:ext uri="{FF2B5EF4-FFF2-40B4-BE49-F238E27FC236}">
                <a16:creationId xmlns:a16="http://schemas.microsoft.com/office/drawing/2014/main" id="{8AC73E0C-CDD9-B14B-98CA-A6F7A024F81A}"/>
              </a:ext>
            </a:extLst>
          </p:cNvPr>
          <p:cNvPicPr>
            <a:picLocks noChangeAspect="1"/>
          </p:cNvPicPr>
          <p:nvPr/>
        </p:nvPicPr>
        <p:blipFill rotWithShape="1">
          <a:blip r:embed="rId5"/>
          <a:srcRect t="5607" r="9430"/>
          <a:stretch/>
        </p:blipFill>
        <p:spPr>
          <a:xfrm>
            <a:off x="1474704" y="3297157"/>
            <a:ext cx="2334478" cy="2150326"/>
          </a:xfrm>
          <a:prstGeom prst="rect">
            <a:avLst/>
          </a:prstGeom>
        </p:spPr>
      </p:pic>
      <p:sp>
        <p:nvSpPr>
          <p:cNvPr id="2" name="TextBox 1">
            <a:extLst>
              <a:ext uri="{FF2B5EF4-FFF2-40B4-BE49-F238E27FC236}">
                <a16:creationId xmlns:a16="http://schemas.microsoft.com/office/drawing/2014/main" id="{BFAAB95C-0D07-B44A-BCAC-9EE5334E6C15}"/>
              </a:ext>
            </a:extLst>
          </p:cNvPr>
          <p:cNvSpPr txBox="1"/>
          <p:nvPr/>
        </p:nvSpPr>
        <p:spPr>
          <a:xfrm>
            <a:off x="971283" y="1863197"/>
            <a:ext cx="479618" cy="265457"/>
          </a:xfrm>
          <a:prstGeom prst="rect">
            <a:avLst/>
          </a:prstGeom>
          <a:noFill/>
        </p:spPr>
        <p:txBody>
          <a:bodyPr wrap="none" rtlCol="0">
            <a:spAutoFit/>
          </a:bodyPr>
          <a:lstStyle/>
          <a:p>
            <a:r>
              <a:rPr lang="en-US" sz="1125" b="1" dirty="0"/>
              <a:t>0712</a:t>
            </a:r>
          </a:p>
        </p:txBody>
      </p:sp>
      <p:sp>
        <p:nvSpPr>
          <p:cNvPr id="3" name="TextBox 2">
            <a:extLst>
              <a:ext uri="{FF2B5EF4-FFF2-40B4-BE49-F238E27FC236}">
                <a16:creationId xmlns:a16="http://schemas.microsoft.com/office/drawing/2014/main" id="{7A3407C4-80CB-C14F-BBC3-A2F368B27D7E}"/>
              </a:ext>
            </a:extLst>
          </p:cNvPr>
          <p:cNvSpPr txBox="1"/>
          <p:nvPr/>
        </p:nvSpPr>
        <p:spPr>
          <a:xfrm>
            <a:off x="998070" y="3914477"/>
            <a:ext cx="479618" cy="265457"/>
          </a:xfrm>
          <a:prstGeom prst="rect">
            <a:avLst/>
          </a:prstGeom>
          <a:noFill/>
        </p:spPr>
        <p:txBody>
          <a:bodyPr wrap="none" rtlCol="0">
            <a:spAutoFit/>
          </a:bodyPr>
          <a:lstStyle/>
          <a:p>
            <a:r>
              <a:rPr lang="en-US" sz="1125" b="1" dirty="0"/>
              <a:t>0718</a:t>
            </a:r>
          </a:p>
        </p:txBody>
      </p:sp>
      <p:sp>
        <p:nvSpPr>
          <p:cNvPr id="4" name="TextBox 3">
            <a:extLst>
              <a:ext uri="{FF2B5EF4-FFF2-40B4-BE49-F238E27FC236}">
                <a16:creationId xmlns:a16="http://schemas.microsoft.com/office/drawing/2014/main" id="{EEE52C9A-AE93-5649-A345-47DF273FD40E}"/>
              </a:ext>
            </a:extLst>
          </p:cNvPr>
          <p:cNvSpPr txBox="1"/>
          <p:nvPr/>
        </p:nvSpPr>
        <p:spPr>
          <a:xfrm>
            <a:off x="6596833" y="1966158"/>
            <a:ext cx="479618" cy="265457"/>
          </a:xfrm>
          <a:prstGeom prst="rect">
            <a:avLst/>
          </a:prstGeom>
          <a:noFill/>
        </p:spPr>
        <p:txBody>
          <a:bodyPr wrap="none" rtlCol="0">
            <a:spAutoFit/>
          </a:bodyPr>
          <a:lstStyle/>
          <a:p>
            <a:r>
              <a:rPr lang="en-US" sz="1125" b="1" dirty="0"/>
              <a:t>0800</a:t>
            </a:r>
          </a:p>
        </p:txBody>
      </p:sp>
      <p:sp>
        <p:nvSpPr>
          <p:cNvPr id="5" name="TextBox 4">
            <a:extLst>
              <a:ext uri="{FF2B5EF4-FFF2-40B4-BE49-F238E27FC236}">
                <a16:creationId xmlns:a16="http://schemas.microsoft.com/office/drawing/2014/main" id="{79A1F595-2ED5-4B45-9E1B-127B96DE2E56}"/>
              </a:ext>
            </a:extLst>
          </p:cNvPr>
          <p:cNvSpPr txBox="1"/>
          <p:nvPr/>
        </p:nvSpPr>
        <p:spPr>
          <a:xfrm>
            <a:off x="6579847" y="3936438"/>
            <a:ext cx="479618" cy="265457"/>
          </a:xfrm>
          <a:prstGeom prst="rect">
            <a:avLst/>
          </a:prstGeom>
          <a:noFill/>
        </p:spPr>
        <p:txBody>
          <a:bodyPr wrap="none" rtlCol="0">
            <a:spAutoFit/>
          </a:bodyPr>
          <a:lstStyle/>
          <a:p>
            <a:r>
              <a:rPr lang="en-US" sz="1125" b="1" dirty="0"/>
              <a:t>0806</a:t>
            </a:r>
          </a:p>
        </p:txBody>
      </p:sp>
      <p:sp>
        <p:nvSpPr>
          <p:cNvPr id="6" name="TextBox 5">
            <a:extLst>
              <a:ext uri="{FF2B5EF4-FFF2-40B4-BE49-F238E27FC236}">
                <a16:creationId xmlns:a16="http://schemas.microsoft.com/office/drawing/2014/main" id="{A3CA2541-7DA0-8142-B752-42B18F8AA7B3}"/>
              </a:ext>
            </a:extLst>
          </p:cNvPr>
          <p:cNvSpPr txBox="1"/>
          <p:nvPr/>
        </p:nvSpPr>
        <p:spPr>
          <a:xfrm>
            <a:off x="819848" y="997290"/>
            <a:ext cx="734496" cy="438582"/>
          </a:xfrm>
          <a:prstGeom prst="rect">
            <a:avLst/>
          </a:prstGeom>
          <a:noFill/>
        </p:spPr>
        <p:txBody>
          <a:bodyPr wrap="none" rtlCol="0">
            <a:spAutoFit/>
          </a:bodyPr>
          <a:lstStyle/>
          <a:p>
            <a:pPr algn="ctr"/>
            <a:r>
              <a:rPr lang="en-US" sz="1125" b="1" dirty="0">
                <a:latin typeface="+mj-lt"/>
              </a:rPr>
              <a:t>Forecasts</a:t>
            </a:r>
          </a:p>
          <a:p>
            <a:pPr algn="ctr"/>
            <a:r>
              <a:rPr lang="en-US" sz="1125" b="1" dirty="0">
                <a:latin typeface="+mj-lt"/>
              </a:rPr>
              <a:t>starting</a:t>
            </a:r>
          </a:p>
        </p:txBody>
      </p:sp>
      <p:sp>
        <p:nvSpPr>
          <p:cNvPr id="7" name="TextBox 6">
            <a:extLst>
              <a:ext uri="{FF2B5EF4-FFF2-40B4-BE49-F238E27FC236}">
                <a16:creationId xmlns:a16="http://schemas.microsoft.com/office/drawing/2014/main" id="{07DAFD1F-1746-1741-AAA6-33A28211A7B7}"/>
              </a:ext>
            </a:extLst>
          </p:cNvPr>
          <p:cNvSpPr txBox="1"/>
          <p:nvPr/>
        </p:nvSpPr>
        <p:spPr>
          <a:xfrm>
            <a:off x="4588523" y="843688"/>
            <a:ext cx="643125" cy="265457"/>
          </a:xfrm>
          <a:prstGeom prst="rect">
            <a:avLst/>
          </a:prstGeom>
          <a:noFill/>
        </p:spPr>
        <p:txBody>
          <a:bodyPr wrap="none" rtlCol="0">
            <a:spAutoFit/>
          </a:bodyPr>
          <a:lstStyle/>
          <a:p>
            <a:pPr algn="ctr"/>
            <a:r>
              <a:rPr lang="en-US" sz="1125" b="1" dirty="0"/>
              <a:t>CYG_50</a:t>
            </a:r>
          </a:p>
        </p:txBody>
      </p:sp>
      <p:sp>
        <p:nvSpPr>
          <p:cNvPr id="8" name="TextBox 7">
            <a:extLst>
              <a:ext uri="{FF2B5EF4-FFF2-40B4-BE49-F238E27FC236}">
                <a16:creationId xmlns:a16="http://schemas.microsoft.com/office/drawing/2014/main" id="{AFD35770-A0D7-9943-9101-54C3DD9329E3}"/>
              </a:ext>
            </a:extLst>
          </p:cNvPr>
          <p:cNvSpPr txBox="1"/>
          <p:nvPr/>
        </p:nvSpPr>
        <p:spPr>
          <a:xfrm>
            <a:off x="2438790" y="858699"/>
            <a:ext cx="864339" cy="265457"/>
          </a:xfrm>
          <a:prstGeom prst="rect">
            <a:avLst/>
          </a:prstGeom>
          <a:noFill/>
        </p:spPr>
        <p:txBody>
          <a:bodyPr wrap="none" rtlCol="0">
            <a:spAutoFit/>
          </a:bodyPr>
          <a:lstStyle/>
          <a:p>
            <a:pPr algn="ctr"/>
            <a:r>
              <a:rPr lang="en-US" sz="1125" b="1" dirty="0"/>
              <a:t>No CYGNSS</a:t>
            </a:r>
          </a:p>
        </p:txBody>
      </p:sp>
      <p:pic>
        <p:nvPicPr>
          <p:cNvPr id="22" name="Picture 21" descr="A close up of a map&#10;&#10;Description automatically generated">
            <a:extLst>
              <a:ext uri="{FF2B5EF4-FFF2-40B4-BE49-F238E27FC236}">
                <a16:creationId xmlns:a16="http://schemas.microsoft.com/office/drawing/2014/main" id="{58907DB9-6F0A-E346-9A0A-734AF48DC983}"/>
              </a:ext>
            </a:extLst>
          </p:cNvPr>
          <p:cNvPicPr>
            <a:picLocks noChangeAspect="1"/>
          </p:cNvPicPr>
          <p:nvPr/>
        </p:nvPicPr>
        <p:blipFill rotWithShape="1">
          <a:blip r:embed="rId6"/>
          <a:srcRect t="5981" r="10221"/>
          <a:stretch/>
        </p:blipFill>
        <p:spPr>
          <a:xfrm>
            <a:off x="7180321" y="1143349"/>
            <a:ext cx="2351991" cy="2166468"/>
          </a:xfrm>
          <a:prstGeom prst="rect">
            <a:avLst/>
          </a:prstGeom>
        </p:spPr>
      </p:pic>
      <p:pic>
        <p:nvPicPr>
          <p:cNvPr id="24" name="Picture 23" descr="A close up of a map&#10;&#10;Description automatically generated">
            <a:extLst>
              <a:ext uri="{FF2B5EF4-FFF2-40B4-BE49-F238E27FC236}">
                <a16:creationId xmlns:a16="http://schemas.microsoft.com/office/drawing/2014/main" id="{6F078608-6E24-0C48-B38D-CF39E9C650F1}"/>
              </a:ext>
            </a:extLst>
          </p:cNvPr>
          <p:cNvPicPr>
            <a:picLocks noChangeAspect="1"/>
          </p:cNvPicPr>
          <p:nvPr/>
        </p:nvPicPr>
        <p:blipFill rotWithShape="1">
          <a:blip r:embed="rId7"/>
          <a:srcRect l="4743" t="5879" r="9590"/>
          <a:stretch/>
        </p:blipFill>
        <p:spPr>
          <a:xfrm>
            <a:off x="9520591" y="1143349"/>
            <a:ext cx="2228599" cy="2168819"/>
          </a:xfrm>
          <a:prstGeom prst="rect">
            <a:avLst/>
          </a:prstGeom>
        </p:spPr>
      </p:pic>
      <p:pic>
        <p:nvPicPr>
          <p:cNvPr id="26" name="Picture 25" descr="A close up of a map&#10;&#10;Description automatically generated">
            <a:extLst>
              <a:ext uri="{FF2B5EF4-FFF2-40B4-BE49-F238E27FC236}">
                <a16:creationId xmlns:a16="http://schemas.microsoft.com/office/drawing/2014/main" id="{9C55025C-8728-8348-80A6-F0090570D1B3}"/>
              </a:ext>
            </a:extLst>
          </p:cNvPr>
          <p:cNvPicPr>
            <a:picLocks noChangeAspect="1"/>
          </p:cNvPicPr>
          <p:nvPr/>
        </p:nvPicPr>
        <p:blipFill rotWithShape="1">
          <a:blip r:embed="rId8"/>
          <a:srcRect t="5692" r="11913"/>
          <a:stretch/>
        </p:blipFill>
        <p:spPr>
          <a:xfrm>
            <a:off x="7168626" y="3297156"/>
            <a:ext cx="2351965" cy="2168816"/>
          </a:xfrm>
          <a:prstGeom prst="rect">
            <a:avLst/>
          </a:prstGeom>
        </p:spPr>
      </p:pic>
      <p:pic>
        <p:nvPicPr>
          <p:cNvPr id="28" name="Picture 27" descr="A close up of a map&#10;&#10;Description automatically generated">
            <a:extLst>
              <a:ext uri="{FF2B5EF4-FFF2-40B4-BE49-F238E27FC236}">
                <a16:creationId xmlns:a16="http://schemas.microsoft.com/office/drawing/2014/main" id="{F8E41276-4C29-B54C-869C-52F8EC10D8DB}"/>
              </a:ext>
            </a:extLst>
          </p:cNvPr>
          <p:cNvPicPr>
            <a:picLocks noChangeAspect="1"/>
          </p:cNvPicPr>
          <p:nvPr/>
        </p:nvPicPr>
        <p:blipFill rotWithShape="1">
          <a:blip r:embed="rId9"/>
          <a:srcRect l="4923" t="5795"/>
          <a:stretch/>
        </p:blipFill>
        <p:spPr>
          <a:xfrm>
            <a:off x="9509456" y="3297157"/>
            <a:ext cx="2438622" cy="2166448"/>
          </a:xfrm>
          <a:prstGeom prst="rect">
            <a:avLst/>
          </a:prstGeom>
        </p:spPr>
      </p:pic>
      <p:sp>
        <p:nvSpPr>
          <p:cNvPr id="29" name="TextBox 28">
            <a:extLst>
              <a:ext uri="{FF2B5EF4-FFF2-40B4-BE49-F238E27FC236}">
                <a16:creationId xmlns:a16="http://schemas.microsoft.com/office/drawing/2014/main" id="{60AE5684-2EE3-8641-A8D3-57E5D6C9C07B}"/>
              </a:ext>
            </a:extLst>
          </p:cNvPr>
          <p:cNvSpPr txBox="1"/>
          <p:nvPr/>
        </p:nvSpPr>
        <p:spPr>
          <a:xfrm>
            <a:off x="2446350" y="5567803"/>
            <a:ext cx="7958124" cy="1015663"/>
          </a:xfrm>
          <a:prstGeom prst="rect">
            <a:avLst/>
          </a:prstGeom>
          <a:noFill/>
        </p:spPr>
        <p:txBody>
          <a:bodyPr wrap="square" rtlCol="0">
            <a:spAutoFit/>
          </a:bodyPr>
          <a:lstStyle/>
          <a:p>
            <a:r>
              <a:rPr lang="en-US" sz="2000" b="1" dirty="0"/>
              <a:t>  Azimuthally averaged tangential wind cross sections of forecasts started at 6 hour intervals, all valid at the same time, 0600 UTC 10 August 2018, about 12 hours before hurricane Michael made landfall.</a:t>
            </a:r>
          </a:p>
        </p:txBody>
      </p:sp>
      <p:sp>
        <p:nvSpPr>
          <p:cNvPr id="19" name="TextBox 18">
            <a:extLst>
              <a:ext uri="{FF2B5EF4-FFF2-40B4-BE49-F238E27FC236}">
                <a16:creationId xmlns:a16="http://schemas.microsoft.com/office/drawing/2014/main" id="{8C92B560-C998-3447-A552-6D0E982470C5}"/>
              </a:ext>
            </a:extLst>
          </p:cNvPr>
          <p:cNvSpPr txBox="1"/>
          <p:nvPr/>
        </p:nvSpPr>
        <p:spPr>
          <a:xfrm>
            <a:off x="-23059" y="-19296"/>
            <a:ext cx="1731068" cy="523220"/>
          </a:xfrm>
          <a:prstGeom prst="rect">
            <a:avLst/>
          </a:prstGeom>
          <a:noFill/>
        </p:spPr>
        <p:txBody>
          <a:bodyPr wrap="square" rtlCol="0">
            <a:spAutoFit/>
          </a:bodyPr>
          <a:lstStyle/>
          <a:p>
            <a:r>
              <a:rPr lang="en-US" sz="2800" b="1" dirty="0"/>
              <a:t>Forecasts</a:t>
            </a:r>
          </a:p>
        </p:txBody>
      </p:sp>
      <p:sp>
        <p:nvSpPr>
          <p:cNvPr id="21" name="TextBox 20">
            <a:extLst>
              <a:ext uri="{FF2B5EF4-FFF2-40B4-BE49-F238E27FC236}">
                <a16:creationId xmlns:a16="http://schemas.microsoft.com/office/drawing/2014/main" id="{EAC7B4D4-F0DE-4D49-AA44-3F91E1843E97}"/>
              </a:ext>
            </a:extLst>
          </p:cNvPr>
          <p:cNvSpPr txBox="1"/>
          <p:nvPr/>
        </p:nvSpPr>
        <p:spPr>
          <a:xfrm>
            <a:off x="6517042" y="1007014"/>
            <a:ext cx="734496" cy="438582"/>
          </a:xfrm>
          <a:prstGeom prst="rect">
            <a:avLst/>
          </a:prstGeom>
          <a:noFill/>
        </p:spPr>
        <p:txBody>
          <a:bodyPr wrap="none" rtlCol="0">
            <a:spAutoFit/>
          </a:bodyPr>
          <a:lstStyle/>
          <a:p>
            <a:pPr algn="ctr"/>
            <a:r>
              <a:rPr lang="en-US" sz="1125" b="1" dirty="0">
                <a:latin typeface="+mj-lt"/>
              </a:rPr>
              <a:t>Forecasts</a:t>
            </a:r>
          </a:p>
          <a:p>
            <a:pPr algn="ctr"/>
            <a:r>
              <a:rPr lang="en-US" sz="1125" b="1" dirty="0">
                <a:latin typeface="+mj-lt"/>
              </a:rPr>
              <a:t>starting</a:t>
            </a:r>
          </a:p>
        </p:txBody>
      </p:sp>
      <p:sp>
        <p:nvSpPr>
          <p:cNvPr id="23" name="TextBox 22">
            <a:extLst>
              <a:ext uri="{FF2B5EF4-FFF2-40B4-BE49-F238E27FC236}">
                <a16:creationId xmlns:a16="http://schemas.microsoft.com/office/drawing/2014/main" id="{05117C60-2AA1-A04E-B337-357B5ECAE399}"/>
              </a:ext>
            </a:extLst>
          </p:cNvPr>
          <p:cNvSpPr txBox="1"/>
          <p:nvPr/>
        </p:nvSpPr>
        <p:spPr>
          <a:xfrm>
            <a:off x="10439959" y="869233"/>
            <a:ext cx="643125" cy="265457"/>
          </a:xfrm>
          <a:prstGeom prst="rect">
            <a:avLst/>
          </a:prstGeom>
          <a:noFill/>
        </p:spPr>
        <p:txBody>
          <a:bodyPr wrap="none" rtlCol="0">
            <a:spAutoFit/>
          </a:bodyPr>
          <a:lstStyle/>
          <a:p>
            <a:pPr algn="ctr"/>
            <a:r>
              <a:rPr lang="en-US" sz="1125" b="1" dirty="0"/>
              <a:t>CYG_50</a:t>
            </a:r>
          </a:p>
        </p:txBody>
      </p:sp>
      <p:sp>
        <p:nvSpPr>
          <p:cNvPr id="25" name="TextBox 24">
            <a:extLst>
              <a:ext uri="{FF2B5EF4-FFF2-40B4-BE49-F238E27FC236}">
                <a16:creationId xmlns:a16="http://schemas.microsoft.com/office/drawing/2014/main" id="{C11A93BF-8AC3-CE40-B5C1-8F623275B5F0}"/>
              </a:ext>
            </a:extLst>
          </p:cNvPr>
          <p:cNvSpPr txBox="1"/>
          <p:nvPr/>
        </p:nvSpPr>
        <p:spPr>
          <a:xfrm>
            <a:off x="8265827" y="884244"/>
            <a:ext cx="864339" cy="265457"/>
          </a:xfrm>
          <a:prstGeom prst="rect">
            <a:avLst/>
          </a:prstGeom>
          <a:noFill/>
        </p:spPr>
        <p:txBody>
          <a:bodyPr wrap="none" rtlCol="0">
            <a:spAutoFit/>
          </a:bodyPr>
          <a:lstStyle/>
          <a:p>
            <a:pPr algn="ctr"/>
            <a:r>
              <a:rPr lang="en-US" sz="1125" b="1" dirty="0"/>
              <a:t>No CYGNSS</a:t>
            </a:r>
          </a:p>
        </p:txBody>
      </p:sp>
      <p:sp>
        <p:nvSpPr>
          <p:cNvPr id="27" name="Slide Number Placeholder 3">
            <a:extLst>
              <a:ext uri="{FF2B5EF4-FFF2-40B4-BE49-F238E27FC236}">
                <a16:creationId xmlns:a16="http://schemas.microsoft.com/office/drawing/2014/main" id="{AD854BC4-874B-CF48-898E-F6A858588C4B}"/>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18</a:t>
            </a:fld>
            <a:endParaRPr lang="en-US" sz="1400" dirty="0"/>
          </a:p>
        </p:txBody>
      </p:sp>
    </p:spTree>
    <p:extLst>
      <p:ext uri="{BB962C8B-B14F-4D97-AF65-F5344CB8AC3E}">
        <p14:creationId xmlns:p14="http://schemas.microsoft.com/office/powerpoint/2010/main" val="1774340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592795-A269-0C4C-8186-C98831B8C60C}"/>
              </a:ext>
            </a:extLst>
          </p:cNvPr>
          <p:cNvPicPr>
            <a:picLocks noChangeAspect="1"/>
          </p:cNvPicPr>
          <p:nvPr/>
        </p:nvPicPr>
        <p:blipFill>
          <a:blip r:embed="rId2"/>
          <a:stretch>
            <a:fillRect/>
          </a:stretch>
        </p:blipFill>
        <p:spPr>
          <a:xfrm>
            <a:off x="689230" y="1348663"/>
            <a:ext cx="2857500" cy="2286000"/>
          </a:xfrm>
          <a:prstGeom prst="rect">
            <a:avLst/>
          </a:prstGeom>
          <a:solidFill>
            <a:schemeClr val="bg1"/>
          </a:solidFill>
        </p:spPr>
      </p:pic>
      <p:pic>
        <p:nvPicPr>
          <p:cNvPr id="8" name="Picture 7">
            <a:extLst>
              <a:ext uri="{FF2B5EF4-FFF2-40B4-BE49-F238E27FC236}">
                <a16:creationId xmlns:a16="http://schemas.microsoft.com/office/drawing/2014/main" id="{C7787197-7BC3-B343-994C-5DA168D3F189}"/>
              </a:ext>
            </a:extLst>
          </p:cNvPr>
          <p:cNvPicPr>
            <a:picLocks noChangeAspect="1"/>
          </p:cNvPicPr>
          <p:nvPr/>
        </p:nvPicPr>
        <p:blipFill>
          <a:blip r:embed="rId3"/>
          <a:srcRect/>
          <a:stretch/>
        </p:blipFill>
        <p:spPr>
          <a:xfrm>
            <a:off x="3635577" y="1335674"/>
            <a:ext cx="2857501" cy="2286000"/>
          </a:xfrm>
          <a:prstGeom prst="rect">
            <a:avLst/>
          </a:prstGeom>
          <a:solidFill>
            <a:schemeClr val="bg1"/>
          </a:solidFill>
        </p:spPr>
      </p:pic>
      <p:pic>
        <p:nvPicPr>
          <p:cNvPr id="11" name="Picture 10">
            <a:extLst>
              <a:ext uri="{FF2B5EF4-FFF2-40B4-BE49-F238E27FC236}">
                <a16:creationId xmlns:a16="http://schemas.microsoft.com/office/drawing/2014/main" id="{362DF40B-4EF0-7143-9E6B-5493CA42EE51}"/>
              </a:ext>
            </a:extLst>
          </p:cNvPr>
          <p:cNvPicPr>
            <a:picLocks noChangeAspect="1"/>
          </p:cNvPicPr>
          <p:nvPr/>
        </p:nvPicPr>
        <p:blipFill>
          <a:blip r:embed="rId4"/>
          <a:srcRect/>
          <a:stretch/>
        </p:blipFill>
        <p:spPr>
          <a:xfrm>
            <a:off x="6611785" y="1327020"/>
            <a:ext cx="2814992" cy="2286000"/>
          </a:xfrm>
          <a:prstGeom prst="rect">
            <a:avLst/>
          </a:prstGeom>
          <a:solidFill>
            <a:schemeClr val="bg1"/>
          </a:solidFill>
        </p:spPr>
      </p:pic>
      <p:pic>
        <p:nvPicPr>
          <p:cNvPr id="12" name="Picture 11">
            <a:extLst>
              <a:ext uri="{FF2B5EF4-FFF2-40B4-BE49-F238E27FC236}">
                <a16:creationId xmlns:a16="http://schemas.microsoft.com/office/drawing/2014/main" id="{60099110-0410-5C4B-A452-ADF75A93B72D}"/>
              </a:ext>
            </a:extLst>
          </p:cNvPr>
          <p:cNvPicPr>
            <a:picLocks noChangeAspect="1"/>
          </p:cNvPicPr>
          <p:nvPr/>
        </p:nvPicPr>
        <p:blipFill>
          <a:blip r:embed="rId5"/>
          <a:srcRect/>
          <a:stretch/>
        </p:blipFill>
        <p:spPr>
          <a:xfrm>
            <a:off x="9545963" y="1312967"/>
            <a:ext cx="2515049" cy="2286000"/>
          </a:xfrm>
          <a:prstGeom prst="rect">
            <a:avLst/>
          </a:prstGeom>
          <a:solidFill>
            <a:schemeClr val="bg1"/>
          </a:solidFill>
        </p:spPr>
      </p:pic>
      <p:pic>
        <p:nvPicPr>
          <p:cNvPr id="1028" name="Picture 5">
            <a:extLst>
              <a:ext uri="{FF2B5EF4-FFF2-40B4-BE49-F238E27FC236}">
                <a16:creationId xmlns:a16="http://schemas.microsoft.com/office/drawing/2014/main" id="{0F9D43B0-8937-5F4C-90F3-25BA9F3557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8" y="3763122"/>
            <a:ext cx="2857500" cy="2286000"/>
          </a:xfrm>
          <a:prstGeom prst="rect">
            <a:avLst/>
          </a:prstGeom>
          <a:solidFill>
            <a:srgbClr val="FFFFFF"/>
          </a:solidFill>
        </p:spPr>
      </p:pic>
      <p:pic>
        <p:nvPicPr>
          <p:cNvPr id="1025" name="Picture 6">
            <a:extLst>
              <a:ext uri="{FF2B5EF4-FFF2-40B4-BE49-F238E27FC236}">
                <a16:creationId xmlns:a16="http://schemas.microsoft.com/office/drawing/2014/main" id="{3D18E0B3-3F32-2F49-A5F1-A44F4671DF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9628" y="3769472"/>
            <a:ext cx="2857500" cy="2286000"/>
          </a:xfrm>
          <a:prstGeom prst="rect">
            <a:avLst/>
          </a:prstGeom>
          <a:solidFill>
            <a:srgbClr val="FFFFFF"/>
          </a:solidFill>
        </p:spPr>
      </p:pic>
      <p:pic>
        <p:nvPicPr>
          <p:cNvPr id="1027" name="Picture 7">
            <a:extLst>
              <a:ext uri="{FF2B5EF4-FFF2-40B4-BE49-F238E27FC236}">
                <a16:creationId xmlns:a16="http://schemas.microsoft.com/office/drawing/2014/main" id="{EBED709D-8585-C248-80D4-C2173757F2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4603" y="3788522"/>
            <a:ext cx="2795588" cy="2286000"/>
          </a:xfrm>
          <a:prstGeom prst="rect">
            <a:avLst/>
          </a:prstGeom>
          <a:solidFill>
            <a:srgbClr val="FFFFFF"/>
          </a:solidFill>
        </p:spPr>
      </p:pic>
      <p:pic>
        <p:nvPicPr>
          <p:cNvPr id="1026" name="Picture 8">
            <a:extLst>
              <a:ext uri="{FF2B5EF4-FFF2-40B4-BE49-F238E27FC236}">
                <a16:creationId xmlns:a16="http://schemas.microsoft.com/office/drawing/2014/main" id="{A6DE9210-987C-D34E-9292-5A7E84AE8EB4}"/>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9891" y="3783760"/>
            <a:ext cx="2514600" cy="2286000"/>
          </a:xfrm>
          <a:prstGeom prst="rect">
            <a:avLst/>
          </a:prstGeom>
          <a:solidFill>
            <a:srgbClr val="FFFFFF"/>
          </a:solidFill>
        </p:spPr>
      </p:pic>
      <p:sp>
        <p:nvSpPr>
          <p:cNvPr id="19" name="TextBox 18">
            <a:extLst>
              <a:ext uri="{FF2B5EF4-FFF2-40B4-BE49-F238E27FC236}">
                <a16:creationId xmlns:a16="http://schemas.microsoft.com/office/drawing/2014/main" id="{6455FFD0-0AAA-304E-9530-7E2BCD676DBA}"/>
              </a:ext>
            </a:extLst>
          </p:cNvPr>
          <p:cNvSpPr txBox="1"/>
          <p:nvPr/>
        </p:nvSpPr>
        <p:spPr>
          <a:xfrm rot="16200000">
            <a:off x="-139165" y="2018865"/>
            <a:ext cx="1418417" cy="523220"/>
          </a:xfrm>
          <a:prstGeom prst="rect">
            <a:avLst/>
          </a:prstGeom>
          <a:noFill/>
        </p:spPr>
        <p:txBody>
          <a:bodyPr wrap="square" rtlCol="0">
            <a:spAutoFit/>
          </a:bodyPr>
          <a:lstStyle/>
          <a:p>
            <a:r>
              <a:rPr lang="en-US" sz="1400" b="1" dirty="0"/>
              <a:t>CNTROL NO CYCGNSS</a:t>
            </a:r>
          </a:p>
        </p:txBody>
      </p:sp>
      <p:sp>
        <p:nvSpPr>
          <p:cNvPr id="28" name="TextBox 27">
            <a:extLst>
              <a:ext uri="{FF2B5EF4-FFF2-40B4-BE49-F238E27FC236}">
                <a16:creationId xmlns:a16="http://schemas.microsoft.com/office/drawing/2014/main" id="{09ED0A8B-1C2C-1B4C-B1CD-5B237801CE3D}"/>
              </a:ext>
            </a:extLst>
          </p:cNvPr>
          <p:cNvSpPr txBox="1"/>
          <p:nvPr/>
        </p:nvSpPr>
        <p:spPr>
          <a:xfrm rot="16200000">
            <a:off x="-153455" y="4621104"/>
            <a:ext cx="1418417" cy="523220"/>
          </a:xfrm>
          <a:prstGeom prst="rect">
            <a:avLst/>
          </a:prstGeom>
          <a:noFill/>
        </p:spPr>
        <p:txBody>
          <a:bodyPr wrap="square" rtlCol="0">
            <a:spAutoFit/>
          </a:bodyPr>
          <a:lstStyle/>
          <a:p>
            <a:r>
              <a:rPr lang="en-US" sz="1400" b="1" dirty="0"/>
              <a:t> CYCGNSS NO THINNING, VAM</a:t>
            </a:r>
          </a:p>
        </p:txBody>
      </p:sp>
      <p:sp>
        <p:nvSpPr>
          <p:cNvPr id="20" name="TextBox 19">
            <a:extLst>
              <a:ext uri="{FF2B5EF4-FFF2-40B4-BE49-F238E27FC236}">
                <a16:creationId xmlns:a16="http://schemas.microsoft.com/office/drawing/2014/main" id="{42723DA9-05D6-0E40-B51F-FB5A4FA5F26E}"/>
              </a:ext>
            </a:extLst>
          </p:cNvPr>
          <p:cNvSpPr txBox="1"/>
          <p:nvPr/>
        </p:nvSpPr>
        <p:spPr>
          <a:xfrm>
            <a:off x="5340096" y="6039629"/>
            <a:ext cx="6074831" cy="646331"/>
          </a:xfrm>
          <a:prstGeom prst="rect">
            <a:avLst/>
          </a:prstGeom>
          <a:noFill/>
        </p:spPr>
        <p:txBody>
          <a:bodyPr wrap="square" rtlCol="0">
            <a:spAutoFit/>
          </a:bodyPr>
          <a:lstStyle/>
          <a:p>
            <a:r>
              <a:rPr lang="en-US" b="1" dirty="0"/>
              <a:t>Moisture convergence, latent heating, secondary circulation enhanced by CYGNSS data.</a:t>
            </a:r>
            <a:endParaRPr lang="en-US" sz="2000" b="1" dirty="0"/>
          </a:p>
        </p:txBody>
      </p:sp>
      <p:sp>
        <p:nvSpPr>
          <p:cNvPr id="21" name="TextBox 20">
            <a:extLst>
              <a:ext uri="{FF2B5EF4-FFF2-40B4-BE49-F238E27FC236}">
                <a16:creationId xmlns:a16="http://schemas.microsoft.com/office/drawing/2014/main" id="{6F393827-42F7-7E42-ADE8-2F6B4C03C16D}"/>
              </a:ext>
            </a:extLst>
          </p:cNvPr>
          <p:cNvSpPr txBox="1"/>
          <p:nvPr/>
        </p:nvSpPr>
        <p:spPr>
          <a:xfrm>
            <a:off x="1205802" y="803868"/>
            <a:ext cx="1788607" cy="369332"/>
          </a:xfrm>
          <a:prstGeom prst="rect">
            <a:avLst/>
          </a:prstGeom>
          <a:noFill/>
        </p:spPr>
        <p:txBody>
          <a:bodyPr wrap="square" rtlCol="0">
            <a:spAutoFit/>
          </a:bodyPr>
          <a:lstStyle/>
          <a:p>
            <a:pPr algn="ctr"/>
            <a:r>
              <a:rPr lang="en-US" dirty="0"/>
              <a:t>Analysis</a:t>
            </a:r>
          </a:p>
        </p:txBody>
      </p:sp>
      <p:sp>
        <p:nvSpPr>
          <p:cNvPr id="31" name="TextBox 30">
            <a:extLst>
              <a:ext uri="{FF2B5EF4-FFF2-40B4-BE49-F238E27FC236}">
                <a16:creationId xmlns:a16="http://schemas.microsoft.com/office/drawing/2014/main" id="{989AB191-F5A6-0A47-A713-3AFDC1DA6DED}"/>
              </a:ext>
            </a:extLst>
          </p:cNvPr>
          <p:cNvSpPr txBox="1"/>
          <p:nvPr/>
        </p:nvSpPr>
        <p:spPr>
          <a:xfrm>
            <a:off x="4154074" y="802528"/>
            <a:ext cx="1788607" cy="369332"/>
          </a:xfrm>
          <a:prstGeom prst="rect">
            <a:avLst/>
          </a:prstGeom>
          <a:noFill/>
        </p:spPr>
        <p:txBody>
          <a:bodyPr wrap="square" rtlCol="0">
            <a:spAutoFit/>
          </a:bodyPr>
          <a:lstStyle/>
          <a:p>
            <a:pPr algn="ctr"/>
            <a:r>
              <a:rPr lang="en-US" dirty="0"/>
              <a:t>24 hour forecast</a:t>
            </a:r>
          </a:p>
        </p:txBody>
      </p:sp>
      <p:sp>
        <p:nvSpPr>
          <p:cNvPr id="32" name="TextBox 31">
            <a:extLst>
              <a:ext uri="{FF2B5EF4-FFF2-40B4-BE49-F238E27FC236}">
                <a16:creationId xmlns:a16="http://schemas.microsoft.com/office/drawing/2014/main" id="{D6A1E2DD-4B9C-0B4C-A9C0-3311B524FC8E}"/>
              </a:ext>
            </a:extLst>
          </p:cNvPr>
          <p:cNvSpPr txBox="1"/>
          <p:nvPr/>
        </p:nvSpPr>
        <p:spPr>
          <a:xfrm>
            <a:off x="7098093" y="802528"/>
            <a:ext cx="1788607" cy="369332"/>
          </a:xfrm>
          <a:prstGeom prst="rect">
            <a:avLst/>
          </a:prstGeom>
          <a:noFill/>
        </p:spPr>
        <p:txBody>
          <a:bodyPr wrap="square" rtlCol="0">
            <a:spAutoFit/>
          </a:bodyPr>
          <a:lstStyle/>
          <a:p>
            <a:pPr algn="ctr"/>
            <a:r>
              <a:rPr lang="en-US" dirty="0"/>
              <a:t>24 hour forecast</a:t>
            </a:r>
          </a:p>
        </p:txBody>
      </p:sp>
      <p:sp>
        <p:nvSpPr>
          <p:cNvPr id="33" name="TextBox 32">
            <a:extLst>
              <a:ext uri="{FF2B5EF4-FFF2-40B4-BE49-F238E27FC236}">
                <a16:creationId xmlns:a16="http://schemas.microsoft.com/office/drawing/2014/main" id="{3B055166-F9C1-8C42-AE81-18AA8CF7C954}"/>
              </a:ext>
            </a:extLst>
          </p:cNvPr>
          <p:cNvSpPr txBox="1"/>
          <p:nvPr/>
        </p:nvSpPr>
        <p:spPr>
          <a:xfrm>
            <a:off x="9909183" y="779480"/>
            <a:ext cx="1788607" cy="369332"/>
          </a:xfrm>
          <a:prstGeom prst="rect">
            <a:avLst/>
          </a:prstGeom>
          <a:noFill/>
        </p:spPr>
        <p:txBody>
          <a:bodyPr wrap="square" rtlCol="0">
            <a:spAutoFit/>
          </a:bodyPr>
          <a:lstStyle/>
          <a:p>
            <a:pPr algn="ctr"/>
            <a:r>
              <a:rPr lang="en-US" dirty="0"/>
              <a:t>24 hour forecast</a:t>
            </a:r>
          </a:p>
        </p:txBody>
      </p:sp>
      <p:sp>
        <p:nvSpPr>
          <p:cNvPr id="34" name="TextBox 33">
            <a:extLst>
              <a:ext uri="{FF2B5EF4-FFF2-40B4-BE49-F238E27FC236}">
                <a16:creationId xmlns:a16="http://schemas.microsoft.com/office/drawing/2014/main" id="{C0B175B9-8353-5147-88AC-9B1404E71624}"/>
              </a:ext>
            </a:extLst>
          </p:cNvPr>
          <p:cNvSpPr txBox="1"/>
          <p:nvPr/>
        </p:nvSpPr>
        <p:spPr>
          <a:xfrm>
            <a:off x="689231" y="80387"/>
            <a:ext cx="11276028" cy="646331"/>
          </a:xfrm>
          <a:prstGeom prst="rect">
            <a:avLst/>
          </a:prstGeom>
          <a:noFill/>
        </p:spPr>
        <p:txBody>
          <a:bodyPr wrap="square" rtlCol="0">
            <a:spAutoFit/>
          </a:bodyPr>
          <a:lstStyle/>
          <a:p>
            <a:pPr algn="ctr"/>
            <a:r>
              <a:rPr lang="en-US" sz="3600" dirty="0"/>
              <a:t>CYGNSS impact on analyses and forecasts</a:t>
            </a:r>
          </a:p>
        </p:txBody>
      </p:sp>
      <p:sp>
        <p:nvSpPr>
          <p:cNvPr id="23" name="Right Arrow 22">
            <a:extLst>
              <a:ext uri="{FF2B5EF4-FFF2-40B4-BE49-F238E27FC236}">
                <a16:creationId xmlns:a16="http://schemas.microsoft.com/office/drawing/2014/main" id="{B63377CA-215D-DE42-8AF0-1EC384F6757D}"/>
              </a:ext>
            </a:extLst>
          </p:cNvPr>
          <p:cNvSpPr/>
          <p:nvPr/>
        </p:nvSpPr>
        <p:spPr>
          <a:xfrm>
            <a:off x="3152950" y="1310997"/>
            <a:ext cx="829945" cy="707390"/>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4" name="Right Arrow 23">
            <a:extLst>
              <a:ext uri="{FF2B5EF4-FFF2-40B4-BE49-F238E27FC236}">
                <a16:creationId xmlns:a16="http://schemas.microsoft.com/office/drawing/2014/main" id="{841E4CC4-57C9-1144-8FD6-442872834C01}"/>
              </a:ext>
            </a:extLst>
          </p:cNvPr>
          <p:cNvSpPr/>
          <p:nvPr/>
        </p:nvSpPr>
        <p:spPr>
          <a:xfrm>
            <a:off x="3152950" y="3646351"/>
            <a:ext cx="829945" cy="707390"/>
          </a:xfrm>
          <a:prstGeom prst="rightArrow">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5" name="Slide Number Placeholder 3">
            <a:extLst>
              <a:ext uri="{FF2B5EF4-FFF2-40B4-BE49-F238E27FC236}">
                <a16:creationId xmlns:a16="http://schemas.microsoft.com/office/drawing/2014/main" id="{7992D549-FC32-A54C-9767-4984913B971D}"/>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19</a:t>
            </a:fld>
            <a:endParaRPr lang="en-US" sz="1400" dirty="0"/>
          </a:p>
        </p:txBody>
      </p:sp>
    </p:spTree>
    <p:extLst>
      <p:ext uri="{BB962C8B-B14F-4D97-AF65-F5344CB8AC3E}">
        <p14:creationId xmlns:p14="http://schemas.microsoft.com/office/powerpoint/2010/main" val="3466882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FC9BF7C-1533-684D-BE1B-ADF8A24138E5}"/>
              </a:ext>
            </a:extLst>
          </p:cNvPr>
          <p:cNvSpPr txBox="1">
            <a:spLocks/>
          </p:cNvSpPr>
          <p:nvPr/>
        </p:nvSpPr>
        <p:spPr>
          <a:xfrm>
            <a:off x="1709893" y="1178168"/>
            <a:ext cx="8229603" cy="525780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ormAutofit/>
          </a:bodyPr>
          <a:lstStyle>
            <a:lvl1pPr marL="0" indent="0" algn="ctr" defTabSz="584200">
              <a:spcBef>
                <a:spcPts val="0"/>
              </a:spcBef>
              <a:buSzTx/>
              <a:buFontTx/>
              <a:buNone/>
              <a:defRPr sz="4200">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1pPr>
            <a:lvl2pPr marL="0" indent="0" algn="ctr" defTabSz="584200">
              <a:spcBef>
                <a:spcPts val="0"/>
              </a:spcBef>
              <a:buSzTx/>
              <a:buFontTx/>
              <a:buNone/>
              <a:defRPr sz="4200">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2pPr>
            <a:lvl3pPr marL="0" indent="0" algn="ctr" defTabSz="584200">
              <a:spcBef>
                <a:spcPts val="0"/>
              </a:spcBef>
              <a:buSzTx/>
              <a:buFontTx/>
              <a:buNone/>
              <a:defRPr sz="4200">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3pPr>
            <a:lvl4pPr marL="0" indent="0" algn="ctr" defTabSz="584200">
              <a:spcBef>
                <a:spcPts val="0"/>
              </a:spcBef>
              <a:buSzTx/>
              <a:buFontTx/>
              <a:buNone/>
              <a:defRPr sz="4200">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4pPr>
            <a:lvl5pPr marL="0" indent="0" algn="ctr" defTabSz="584200">
              <a:spcBef>
                <a:spcPts val="0"/>
              </a:spcBef>
              <a:buSzTx/>
              <a:buFontTx/>
              <a:buNone/>
              <a:defRPr sz="4200">
                <a:solidFill>
                  <a:srgbClr val="FFFCF2"/>
                </a:solidFill>
                <a:effectLst>
                  <a:outerShdw blurRad="25400" dist="25400" dir="13500000" rotWithShape="0">
                    <a:srgbClr val="424242">
                      <a:alpha val="50000"/>
                    </a:srgbClr>
                  </a:outerShdw>
                </a:effectLst>
                <a:latin typeface="Copperplate"/>
                <a:ea typeface="Copperplate"/>
                <a:cs typeface="Copperplate"/>
                <a:sym typeface="Copperplate"/>
              </a:defRPr>
            </a:lvl5pPr>
            <a:lvl6pPr marL="2366010" indent="-461010" defTabSz="650240">
              <a:spcBef>
                <a:spcPts val="1000"/>
              </a:spcBef>
              <a:buSzPct val="100000"/>
              <a:buFont typeface="Arial"/>
              <a:buChar char="•"/>
              <a:defRPr sz="4400">
                <a:latin typeface="Calibri"/>
                <a:ea typeface="Calibri"/>
                <a:cs typeface="Calibri"/>
                <a:sym typeface="Calibri"/>
              </a:defRPr>
            </a:lvl6pPr>
            <a:lvl7pPr marL="2747010" indent="-461010" defTabSz="650240">
              <a:spcBef>
                <a:spcPts val="1000"/>
              </a:spcBef>
              <a:buSzPct val="100000"/>
              <a:buFont typeface="Arial"/>
              <a:buChar char="•"/>
              <a:defRPr sz="4400">
                <a:latin typeface="Calibri"/>
                <a:ea typeface="Calibri"/>
                <a:cs typeface="Calibri"/>
                <a:sym typeface="Calibri"/>
              </a:defRPr>
            </a:lvl7pPr>
            <a:lvl8pPr marL="3128010" indent="-461010" defTabSz="650240">
              <a:spcBef>
                <a:spcPts val="1000"/>
              </a:spcBef>
              <a:buSzPct val="100000"/>
              <a:buFont typeface="Arial"/>
              <a:buChar char="•"/>
              <a:defRPr sz="4400">
                <a:latin typeface="Calibri"/>
                <a:ea typeface="Calibri"/>
                <a:cs typeface="Calibri"/>
                <a:sym typeface="Calibri"/>
              </a:defRPr>
            </a:lvl8pPr>
            <a:lvl9pPr marL="3509009" indent="-461009" defTabSz="650240">
              <a:spcBef>
                <a:spcPts val="1000"/>
              </a:spcBef>
              <a:buSzPct val="100000"/>
              <a:buFont typeface="Arial"/>
              <a:buChar char="•"/>
              <a:defRPr sz="4400">
                <a:latin typeface="Calibri"/>
                <a:ea typeface="Calibri"/>
                <a:cs typeface="Calibri"/>
                <a:sym typeface="Calibri"/>
              </a:defRPr>
            </a:lvl9pPr>
          </a:lstStyle>
          <a:p>
            <a:pPr algn="l">
              <a:lnSpc>
                <a:spcPct val="150000"/>
              </a:lnSpc>
            </a:pPr>
            <a:endParaRPr lang="en-US" sz="2812" dirty="0">
              <a:solidFill>
                <a:schemeClr val="tx1"/>
              </a:solidFill>
              <a:latin typeface="+mn-lt"/>
              <a:cs typeface="Arial Black" panose="020B0604020202020204" pitchFamily="34" charset="0"/>
            </a:endParaRPr>
          </a:p>
          <a:p>
            <a:pPr marL="401822" indent="-401822" algn="l">
              <a:lnSpc>
                <a:spcPct val="150000"/>
              </a:lnSpc>
              <a:buFont typeface="Arial" panose="020B0604020202020204" pitchFamily="34" charset="0"/>
              <a:buChar char="•"/>
            </a:pPr>
            <a:r>
              <a:rPr lang="en-US" sz="2812" dirty="0">
                <a:solidFill>
                  <a:schemeClr val="tx1"/>
                </a:solidFill>
                <a:latin typeface="+mn-lt"/>
                <a:cs typeface="Arial Black" panose="020B0604020202020204" pitchFamily="34" charset="0"/>
              </a:rPr>
              <a:t>Components of an OSE</a:t>
            </a:r>
          </a:p>
          <a:p>
            <a:pPr marL="401822" indent="-401822" algn="l">
              <a:lnSpc>
                <a:spcPct val="150000"/>
              </a:lnSpc>
              <a:buFont typeface="Arial" panose="020B0604020202020204" pitchFamily="34" charset="0"/>
              <a:buChar char="•"/>
            </a:pPr>
            <a:r>
              <a:rPr lang="en-US" sz="2812" dirty="0">
                <a:solidFill>
                  <a:schemeClr val="tx1"/>
                </a:solidFill>
                <a:latin typeface="+mn-lt"/>
                <a:cs typeface="Arial Black" panose="020B0604020202020204" pitchFamily="34" charset="0"/>
              </a:rPr>
              <a:t>Case Study </a:t>
            </a:r>
          </a:p>
          <a:p>
            <a:pPr marL="401822" indent="-401822" algn="l">
              <a:lnSpc>
                <a:spcPct val="150000"/>
              </a:lnSpc>
              <a:buFont typeface="Arial" panose="020B0604020202020204" pitchFamily="34" charset="0"/>
              <a:buChar char="•"/>
            </a:pPr>
            <a:r>
              <a:rPr lang="en-US" sz="2812" dirty="0">
                <a:solidFill>
                  <a:schemeClr val="tx1"/>
                </a:solidFill>
                <a:latin typeface="+mn-lt"/>
                <a:cs typeface="Arial Black" panose="020B0604020202020204" pitchFamily="34" charset="0"/>
              </a:rPr>
              <a:t>Experiments</a:t>
            </a:r>
          </a:p>
          <a:p>
            <a:pPr marL="401822" indent="-401822" algn="l">
              <a:lnSpc>
                <a:spcPct val="150000"/>
              </a:lnSpc>
              <a:buFont typeface="Arial" panose="020B0604020202020204" pitchFamily="34" charset="0"/>
              <a:buChar char="•"/>
            </a:pPr>
            <a:r>
              <a:rPr lang="en-US" sz="2812" dirty="0">
                <a:solidFill>
                  <a:schemeClr val="tx1"/>
                </a:solidFill>
                <a:latin typeface="+mn-lt"/>
                <a:cs typeface="Arial Black" panose="020B0604020202020204" pitchFamily="34" charset="0"/>
              </a:rPr>
              <a:t>Summary</a:t>
            </a:r>
          </a:p>
        </p:txBody>
      </p:sp>
      <p:sp>
        <p:nvSpPr>
          <p:cNvPr id="5" name="Shape 60">
            <a:extLst>
              <a:ext uri="{FF2B5EF4-FFF2-40B4-BE49-F238E27FC236}">
                <a16:creationId xmlns:a16="http://schemas.microsoft.com/office/drawing/2014/main" id="{71189AD4-0BFC-0546-9E9C-DC8BFF98F814}"/>
              </a:ext>
            </a:extLst>
          </p:cNvPr>
          <p:cNvSpPr>
            <a:spLocks noGrp="1"/>
          </p:cNvSpPr>
          <p:nvPr>
            <p:ph type="title"/>
          </p:nvPr>
        </p:nvSpPr>
        <p:spPr>
          <a:xfrm>
            <a:off x="2238375" y="447967"/>
            <a:ext cx="7715250" cy="740249"/>
          </a:xfrm>
          <a:prstGeom prst="rect">
            <a:avLst/>
          </a:prstGeom>
        </p:spPr>
        <p:txBody>
          <a:bodyPr>
            <a:normAutofit/>
          </a:bodyPr>
          <a:lstStyle>
            <a:lvl1pPr defTabSz="414780">
              <a:defRPr sz="5500">
                <a:effectLst>
                  <a:outerShdw blurRad="12700" dist="36068" dir="13500000" rotWithShape="0">
                    <a:srgbClr val="424242">
                      <a:alpha val="50000"/>
                    </a:srgbClr>
                  </a:outerShdw>
                </a:effectLst>
              </a:defRPr>
            </a:lvl1pPr>
          </a:lstStyle>
          <a:p>
            <a:pPr lvl="0" algn="ctr">
              <a:defRPr sz="1800">
                <a:solidFill>
                  <a:srgbClr val="000000"/>
                </a:solidFill>
                <a:effectLst/>
              </a:defRPr>
            </a:pPr>
            <a:r>
              <a:rPr lang="en-US" sz="3600" dirty="0">
                <a:latin typeface="+mn-lt"/>
                <a:cs typeface="Arial Black"/>
              </a:rPr>
              <a:t>Overview</a:t>
            </a:r>
            <a:endParaRPr sz="3600" dirty="0">
              <a:latin typeface="+mn-lt"/>
              <a:cs typeface="Arial Black"/>
            </a:endParaRPr>
          </a:p>
        </p:txBody>
      </p:sp>
      <p:sp>
        <p:nvSpPr>
          <p:cNvPr id="6" name="Slide Number Placeholder 3">
            <a:extLst>
              <a:ext uri="{FF2B5EF4-FFF2-40B4-BE49-F238E27FC236}">
                <a16:creationId xmlns:a16="http://schemas.microsoft.com/office/drawing/2014/main" id="{9AFA575C-6D94-0942-8F37-698C8F513BBE}"/>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2</a:t>
            </a:fld>
            <a:endParaRPr lang="en-US" sz="1400" dirty="0"/>
          </a:p>
        </p:txBody>
      </p:sp>
    </p:spTree>
    <p:extLst>
      <p:ext uri="{BB962C8B-B14F-4D97-AF65-F5344CB8AC3E}">
        <p14:creationId xmlns:p14="http://schemas.microsoft.com/office/powerpoint/2010/main" val="2202794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DB709-086D-A64A-B753-609E39FFB1AB}"/>
              </a:ext>
            </a:extLst>
          </p:cNvPr>
          <p:cNvSpPr txBox="1"/>
          <p:nvPr/>
        </p:nvSpPr>
        <p:spPr>
          <a:xfrm>
            <a:off x="170689" y="97537"/>
            <a:ext cx="1325299" cy="953915"/>
          </a:xfrm>
          <a:prstGeom prst="rect">
            <a:avLst/>
          </a:prstGeom>
          <a:noFill/>
          <a:ln w="12700">
            <a:solidFill>
              <a:schemeClr val="tx1"/>
            </a:solidFill>
          </a:ln>
        </p:spPr>
        <p:txBody>
          <a:bodyPr wrap="none" rtlCol="0">
            <a:spAutoFit/>
          </a:bodyPr>
          <a:lstStyle/>
          <a:p>
            <a:r>
              <a:rPr lang="en-US" sz="1600" b="1" i="1" dirty="0"/>
              <a:t>60-h Forecast</a:t>
            </a:r>
          </a:p>
          <a:p>
            <a:r>
              <a:rPr lang="en-US" sz="1333" dirty="0">
                <a:solidFill>
                  <a:schemeClr val="bg1">
                    <a:lumMod val="50000"/>
                  </a:schemeClr>
                </a:solidFill>
              </a:rPr>
              <a:t>from</a:t>
            </a:r>
          </a:p>
          <a:p>
            <a:r>
              <a:rPr lang="en-US" sz="1333" dirty="0">
                <a:solidFill>
                  <a:schemeClr val="bg1">
                    <a:lumMod val="50000"/>
                  </a:schemeClr>
                </a:solidFill>
              </a:rPr>
              <a:t>20181007</a:t>
            </a:r>
          </a:p>
          <a:p>
            <a:r>
              <a:rPr lang="en-US" sz="1333" dirty="0">
                <a:solidFill>
                  <a:schemeClr val="bg1">
                    <a:lumMod val="50000"/>
                  </a:schemeClr>
                </a:solidFill>
              </a:rPr>
              <a:t>1800 UTC</a:t>
            </a:r>
          </a:p>
        </p:txBody>
      </p:sp>
      <p:pic>
        <p:nvPicPr>
          <p:cNvPr id="17" name="Picture 16">
            <a:extLst>
              <a:ext uri="{FF2B5EF4-FFF2-40B4-BE49-F238E27FC236}">
                <a16:creationId xmlns:a16="http://schemas.microsoft.com/office/drawing/2014/main" id="{DD04EAB4-B7B7-F241-BE88-93823876226C}"/>
              </a:ext>
            </a:extLst>
          </p:cNvPr>
          <p:cNvPicPr>
            <a:picLocks noChangeAspect="1"/>
          </p:cNvPicPr>
          <p:nvPr/>
        </p:nvPicPr>
        <p:blipFill rotWithShape="1">
          <a:blip r:embed="rId2"/>
          <a:srcRect t="7450"/>
          <a:stretch/>
        </p:blipFill>
        <p:spPr>
          <a:xfrm>
            <a:off x="995996" y="386093"/>
            <a:ext cx="4064000" cy="3009003"/>
          </a:xfrm>
          <a:prstGeom prst="rect">
            <a:avLst/>
          </a:prstGeom>
        </p:spPr>
      </p:pic>
      <p:pic>
        <p:nvPicPr>
          <p:cNvPr id="19" name="Picture 18">
            <a:extLst>
              <a:ext uri="{FF2B5EF4-FFF2-40B4-BE49-F238E27FC236}">
                <a16:creationId xmlns:a16="http://schemas.microsoft.com/office/drawing/2014/main" id="{42E14717-E68B-A04F-90CF-8201F0871E85}"/>
              </a:ext>
            </a:extLst>
          </p:cNvPr>
          <p:cNvPicPr>
            <a:picLocks noChangeAspect="1"/>
          </p:cNvPicPr>
          <p:nvPr/>
        </p:nvPicPr>
        <p:blipFill rotWithShape="1">
          <a:blip r:embed="rId3"/>
          <a:srcRect t="7450"/>
          <a:stretch/>
        </p:blipFill>
        <p:spPr>
          <a:xfrm>
            <a:off x="995996" y="3529208"/>
            <a:ext cx="4064000" cy="3009003"/>
          </a:xfrm>
          <a:prstGeom prst="rect">
            <a:avLst/>
          </a:prstGeom>
        </p:spPr>
      </p:pic>
      <p:sp>
        <p:nvSpPr>
          <p:cNvPr id="5" name="TextBox 4">
            <a:extLst>
              <a:ext uri="{FF2B5EF4-FFF2-40B4-BE49-F238E27FC236}">
                <a16:creationId xmlns:a16="http://schemas.microsoft.com/office/drawing/2014/main" id="{511A6143-4962-7742-BD92-6FF9C9A6B551}"/>
              </a:ext>
            </a:extLst>
          </p:cNvPr>
          <p:cNvSpPr txBox="1"/>
          <p:nvPr/>
        </p:nvSpPr>
        <p:spPr>
          <a:xfrm>
            <a:off x="-48975" y="1521189"/>
            <a:ext cx="1065484" cy="546432"/>
          </a:xfrm>
          <a:prstGeom prst="rect">
            <a:avLst/>
          </a:prstGeom>
          <a:noFill/>
        </p:spPr>
        <p:txBody>
          <a:bodyPr wrap="none" rtlCol="0">
            <a:spAutoFit/>
          </a:bodyPr>
          <a:lstStyle/>
          <a:p>
            <a:r>
              <a:rPr lang="en-US" sz="1600" dirty="0"/>
              <a:t>Control</a:t>
            </a:r>
          </a:p>
          <a:p>
            <a:r>
              <a:rPr lang="en-US" sz="1351" dirty="0">
                <a:solidFill>
                  <a:schemeClr val="bg1">
                    <a:lumMod val="65000"/>
                  </a:schemeClr>
                </a:solidFill>
              </a:rPr>
              <a:t>(no CYGNSS)</a:t>
            </a:r>
          </a:p>
        </p:txBody>
      </p:sp>
      <p:sp>
        <p:nvSpPr>
          <p:cNvPr id="6" name="TextBox 5">
            <a:extLst>
              <a:ext uri="{FF2B5EF4-FFF2-40B4-BE49-F238E27FC236}">
                <a16:creationId xmlns:a16="http://schemas.microsoft.com/office/drawing/2014/main" id="{3E08CA88-C49C-6340-9CBD-AD55F7B21833}"/>
              </a:ext>
            </a:extLst>
          </p:cNvPr>
          <p:cNvSpPr txBox="1"/>
          <p:nvPr/>
        </p:nvSpPr>
        <p:spPr>
          <a:xfrm>
            <a:off x="-48974" y="4660106"/>
            <a:ext cx="1670855" cy="338554"/>
          </a:xfrm>
          <a:prstGeom prst="rect">
            <a:avLst/>
          </a:prstGeom>
          <a:noFill/>
        </p:spPr>
        <p:txBody>
          <a:bodyPr wrap="square" rtlCol="0">
            <a:spAutoFit/>
          </a:bodyPr>
          <a:lstStyle/>
          <a:p>
            <a:r>
              <a:rPr lang="en-US" sz="1600" dirty="0"/>
              <a:t>VAM-CYGNSS</a:t>
            </a:r>
          </a:p>
        </p:txBody>
      </p:sp>
      <p:sp>
        <p:nvSpPr>
          <p:cNvPr id="7" name="TextBox 6">
            <a:extLst>
              <a:ext uri="{FF2B5EF4-FFF2-40B4-BE49-F238E27FC236}">
                <a16:creationId xmlns:a16="http://schemas.microsoft.com/office/drawing/2014/main" id="{D03C6E6B-75C2-0246-80BA-26E206C083B3}"/>
              </a:ext>
            </a:extLst>
          </p:cNvPr>
          <p:cNvSpPr txBox="1"/>
          <p:nvPr/>
        </p:nvSpPr>
        <p:spPr>
          <a:xfrm>
            <a:off x="2506758" y="103916"/>
            <a:ext cx="1003801" cy="300210"/>
          </a:xfrm>
          <a:prstGeom prst="rect">
            <a:avLst/>
          </a:prstGeom>
          <a:noFill/>
        </p:spPr>
        <p:txBody>
          <a:bodyPr wrap="none" rtlCol="0">
            <a:spAutoFit/>
          </a:bodyPr>
          <a:lstStyle/>
          <a:p>
            <a:r>
              <a:rPr lang="en-US" sz="1351" dirty="0"/>
              <a:t>10-m winds</a:t>
            </a:r>
          </a:p>
        </p:txBody>
      </p:sp>
      <p:sp>
        <p:nvSpPr>
          <p:cNvPr id="16" name="TextBox 15">
            <a:extLst>
              <a:ext uri="{FF2B5EF4-FFF2-40B4-BE49-F238E27FC236}">
                <a16:creationId xmlns:a16="http://schemas.microsoft.com/office/drawing/2014/main" id="{36A80FE2-C5AF-BF4E-B22E-E83A76BB1DC7}"/>
              </a:ext>
            </a:extLst>
          </p:cNvPr>
          <p:cNvSpPr txBox="1"/>
          <p:nvPr/>
        </p:nvSpPr>
        <p:spPr>
          <a:xfrm>
            <a:off x="5922227" y="56029"/>
            <a:ext cx="2598197" cy="508088"/>
          </a:xfrm>
          <a:prstGeom prst="rect">
            <a:avLst/>
          </a:prstGeom>
          <a:noFill/>
        </p:spPr>
        <p:txBody>
          <a:bodyPr wrap="square" rtlCol="0">
            <a:spAutoFit/>
          </a:bodyPr>
          <a:lstStyle/>
          <a:p>
            <a:pPr algn="ctr"/>
            <a:r>
              <a:rPr lang="en-US" sz="1351" dirty="0"/>
              <a:t>Azimuthally-averaged</a:t>
            </a:r>
          </a:p>
          <a:p>
            <a:pPr algn="ctr"/>
            <a:r>
              <a:rPr lang="en-US" sz="1351" dirty="0"/>
              <a:t>Tangential Wind</a:t>
            </a:r>
          </a:p>
        </p:txBody>
      </p:sp>
      <p:sp>
        <p:nvSpPr>
          <p:cNvPr id="18" name="TextBox 17">
            <a:extLst>
              <a:ext uri="{FF2B5EF4-FFF2-40B4-BE49-F238E27FC236}">
                <a16:creationId xmlns:a16="http://schemas.microsoft.com/office/drawing/2014/main" id="{336F4489-3B47-B24E-93DC-EEDBA2227E1E}"/>
              </a:ext>
            </a:extLst>
          </p:cNvPr>
          <p:cNvSpPr txBox="1"/>
          <p:nvPr/>
        </p:nvSpPr>
        <p:spPr>
          <a:xfrm>
            <a:off x="8958828" y="56029"/>
            <a:ext cx="2853499" cy="508088"/>
          </a:xfrm>
          <a:prstGeom prst="rect">
            <a:avLst/>
          </a:prstGeom>
          <a:noFill/>
        </p:spPr>
        <p:txBody>
          <a:bodyPr wrap="square" rtlCol="0">
            <a:spAutoFit/>
          </a:bodyPr>
          <a:lstStyle/>
          <a:p>
            <a:pPr algn="ctr"/>
            <a:r>
              <a:rPr lang="en-US" sz="1351" dirty="0"/>
              <a:t>Azimuthally-averaged</a:t>
            </a:r>
          </a:p>
          <a:p>
            <a:pPr algn="ctr"/>
            <a:r>
              <a:rPr lang="en-US" sz="1351" dirty="0"/>
              <a:t>Temperature Departure</a:t>
            </a:r>
          </a:p>
        </p:txBody>
      </p:sp>
      <p:pic>
        <p:nvPicPr>
          <p:cNvPr id="20" name="Picture 19">
            <a:extLst>
              <a:ext uri="{FF2B5EF4-FFF2-40B4-BE49-F238E27FC236}">
                <a16:creationId xmlns:a16="http://schemas.microsoft.com/office/drawing/2014/main" id="{76CEE8C4-2216-124D-9437-DA3FF7435240}"/>
              </a:ext>
            </a:extLst>
          </p:cNvPr>
          <p:cNvPicPr>
            <a:picLocks noChangeAspect="1"/>
          </p:cNvPicPr>
          <p:nvPr/>
        </p:nvPicPr>
        <p:blipFill rotWithShape="1">
          <a:blip r:embed="rId4"/>
          <a:srcRect t="5419"/>
          <a:stretch/>
        </p:blipFill>
        <p:spPr>
          <a:xfrm>
            <a:off x="5256017" y="3731181"/>
            <a:ext cx="3505200" cy="2930852"/>
          </a:xfrm>
          <a:prstGeom prst="rect">
            <a:avLst/>
          </a:prstGeom>
        </p:spPr>
      </p:pic>
      <p:pic>
        <p:nvPicPr>
          <p:cNvPr id="21" name="Picture 20">
            <a:extLst>
              <a:ext uri="{FF2B5EF4-FFF2-40B4-BE49-F238E27FC236}">
                <a16:creationId xmlns:a16="http://schemas.microsoft.com/office/drawing/2014/main" id="{1089C747-3D69-9649-9206-5A7ABBF55F99}"/>
              </a:ext>
            </a:extLst>
          </p:cNvPr>
          <p:cNvPicPr>
            <a:picLocks noChangeAspect="1"/>
          </p:cNvPicPr>
          <p:nvPr/>
        </p:nvPicPr>
        <p:blipFill rotWithShape="1">
          <a:blip r:embed="rId5"/>
          <a:srcRect t="6148"/>
          <a:stretch/>
        </p:blipFill>
        <p:spPr>
          <a:xfrm>
            <a:off x="5246432" y="576037"/>
            <a:ext cx="3454400" cy="2967904"/>
          </a:xfrm>
          <a:prstGeom prst="rect">
            <a:avLst/>
          </a:prstGeom>
        </p:spPr>
      </p:pic>
      <p:pic>
        <p:nvPicPr>
          <p:cNvPr id="22" name="Picture 21">
            <a:extLst>
              <a:ext uri="{FF2B5EF4-FFF2-40B4-BE49-F238E27FC236}">
                <a16:creationId xmlns:a16="http://schemas.microsoft.com/office/drawing/2014/main" id="{C37D6786-D792-BA43-8C05-EB28603BA497}"/>
              </a:ext>
            </a:extLst>
          </p:cNvPr>
          <p:cNvPicPr>
            <a:picLocks noChangeAspect="1"/>
          </p:cNvPicPr>
          <p:nvPr/>
        </p:nvPicPr>
        <p:blipFill rotWithShape="1">
          <a:blip r:embed="rId6"/>
          <a:srcRect l="6880" t="8044"/>
          <a:stretch/>
        </p:blipFill>
        <p:spPr>
          <a:xfrm>
            <a:off x="8580899" y="574116"/>
            <a:ext cx="3382327" cy="3048081"/>
          </a:xfrm>
          <a:prstGeom prst="rect">
            <a:avLst/>
          </a:prstGeom>
        </p:spPr>
      </p:pic>
      <p:pic>
        <p:nvPicPr>
          <p:cNvPr id="23" name="Picture 22">
            <a:extLst>
              <a:ext uri="{FF2B5EF4-FFF2-40B4-BE49-F238E27FC236}">
                <a16:creationId xmlns:a16="http://schemas.microsoft.com/office/drawing/2014/main" id="{025B7B82-B85F-254E-8EF4-0C623CE773FA}"/>
              </a:ext>
            </a:extLst>
          </p:cNvPr>
          <p:cNvPicPr>
            <a:picLocks noChangeAspect="1"/>
          </p:cNvPicPr>
          <p:nvPr/>
        </p:nvPicPr>
        <p:blipFill rotWithShape="1">
          <a:blip r:embed="rId7"/>
          <a:srcRect l="5893" t="6678"/>
          <a:stretch/>
        </p:blipFill>
        <p:spPr>
          <a:xfrm>
            <a:off x="8532131" y="3732771"/>
            <a:ext cx="3382327" cy="3022252"/>
          </a:xfrm>
          <a:prstGeom prst="rect">
            <a:avLst/>
          </a:prstGeom>
        </p:spPr>
      </p:pic>
      <p:sp>
        <p:nvSpPr>
          <p:cNvPr id="24" name="Rectangle 23">
            <a:extLst>
              <a:ext uri="{FF2B5EF4-FFF2-40B4-BE49-F238E27FC236}">
                <a16:creationId xmlns:a16="http://schemas.microsoft.com/office/drawing/2014/main" id="{E213CAD9-E8D8-4A4C-9AF1-FC06EF3D0463}"/>
              </a:ext>
            </a:extLst>
          </p:cNvPr>
          <p:cNvSpPr/>
          <p:nvPr/>
        </p:nvSpPr>
        <p:spPr>
          <a:xfrm>
            <a:off x="3392496" y="3128240"/>
            <a:ext cx="1463040" cy="8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3923342D-E6BA-4642-9FE3-85D6B0038CBA}"/>
              </a:ext>
            </a:extLst>
          </p:cNvPr>
          <p:cNvSpPr/>
          <p:nvPr/>
        </p:nvSpPr>
        <p:spPr>
          <a:xfrm>
            <a:off x="3392496" y="6273113"/>
            <a:ext cx="1463040" cy="8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61CB001B-B24A-884C-864C-C2B264E88DB8}"/>
              </a:ext>
            </a:extLst>
          </p:cNvPr>
          <p:cNvSpPr/>
          <p:nvPr/>
        </p:nvSpPr>
        <p:spPr>
          <a:xfrm rot="5400000">
            <a:off x="7854035" y="1525875"/>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0D824835-2A13-5747-8263-8406746E2175}"/>
              </a:ext>
            </a:extLst>
          </p:cNvPr>
          <p:cNvSpPr/>
          <p:nvPr/>
        </p:nvSpPr>
        <p:spPr>
          <a:xfrm rot="5400000">
            <a:off x="7831847" y="4849456"/>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a:extLst>
              <a:ext uri="{FF2B5EF4-FFF2-40B4-BE49-F238E27FC236}">
                <a16:creationId xmlns:a16="http://schemas.microsoft.com/office/drawing/2014/main" id="{A4EAFF35-A050-414D-AB1B-453E8BD9889C}"/>
              </a:ext>
            </a:extLst>
          </p:cNvPr>
          <p:cNvSpPr>
            <a:spLocks noGrp="1"/>
          </p:cNvSpPr>
          <p:nvPr>
            <p:ph type="sldNum" sz="quarter" idx="12"/>
          </p:nvPr>
        </p:nvSpPr>
        <p:spPr/>
        <p:txBody>
          <a:bodyPr/>
          <a:lstStyle/>
          <a:p>
            <a:fld id="{EB629580-478B-784C-8141-289107B6172B}" type="slidenum">
              <a:rPr lang="en-US" smtClean="0"/>
              <a:pPr/>
              <a:t>20</a:t>
            </a:fld>
            <a:endParaRPr lang="en-US" dirty="0"/>
          </a:p>
        </p:txBody>
      </p:sp>
      <p:sp>
        <p:nvSpPr>
          <p:cNvPr id="28" name="Slide Number Placeholder 3">
            <a:extLst>
              <a:ext uri="{FF2B5EF4-FFF2-40B4-BE49-F238E27FC236}">
                <a16:creationId xmlns:a16="http://schemas.microsoft.com/office/drawing/2014/main" id="{C0E9E5B6-4E7F-E049-A5DB-0247CA039E3E}"/>
              </a:ext>
            </a:extLst>
          </p:cNvPr>
          <p:cNvSpPr txBox="1">
            <a:spLocks/>
          </p:cNvSpPr>
          <p:nvPr/>
        </p:nvSpPr>
        <p:spPr>
          <a:xfrm>
            <a:off x="9313124"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629580-478B-784C-8141-289107B6172B}" type="slidenum">
              <a:rPr lang="en-US" sz="1400" smtClean="0"/>
              <a:pPr/>
              <a:t>20</a:t>
            </a:fld>
            <a:endParaRPr lang="en-US" sz="1400" dirty="0"/>
          </a:p>
        </p:txBody>
      </p:sp>
    </p:spTree>
    <p:extLst>
      <p:ext uri="{BB962C8B-B14F-4D97-AF65-F5344CB8AC3E}">
        <p14:creationId xmlns:p14="http://schemas.microsoft.com/office/powerpoint/2010/main" val="1459856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4DDA3B-36F8-2445-A7B0-4CAEBC4C96B7}"/>
              </a:ext>
            </a:extLst>
          </p:cNvPr>
          <p:cNvPicPr>
            <a:picLocks noChangeAspect="1"/>
          </p:cNvPicPr>
          <p:nvPr/>
        </p:nvPicPr>
        <p:blipFill>
          <a:blip r:embed="rId2"/>
          <a:srcRect/>
          <a:stretch/>
        </p:blipFill>
        <p:spPr>
          <a:xfrm>
            <a:off x="1074537" y="111544"/>
            <a:ext cx="10042925" cy="5843899"/>
          </a:xfrm>
          <a:prstGeom prst="rect">
            <a:avLst/>
          </a:prstGeom>
        </p:spPr>
      </p:pic>
      <p:sp>
        <p:nvSpPr>
          <p:cNvPr id="11" name="Slide Number Placeholder 3">
            <a:extLst>
              <a:ext uri="{FF2B5EF4-FFF2-40B4-BE49-F238E27FC236}">
                <a16:creationId xmlns:a16="http://schemas.microsoft.com/office/drawing/2014/main" id="{A7889731-A1D6-6840-8EAE-AF10C1D7FA3E}"/>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21</a:t>
            </a:fld>
            <a:endParaRPr lang="en-US" sz="1400" dirty="0"/>
          </a:p>
        </p:txBody>
      </p:sp>
    </p:spTree>
    <p:extLst>
      <p:ext uri="{BB962C8B-B14F-4D97-AF65-F5344CB8AC3E}">
        <p14:creationId xmlns:p14="http://schemas.microsoft.com/office/powerpoint/2010/main" val="4130419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57A89A-E16E-7E44-81B6-383C23D0A16E}"/>
              </a:ext>
            </a:extLst>
          </p:cNvPr>
          <p:cNvPicPr>
            <a:picLocks noChangeAspect="1"/>
          </p:cNvPicPr>
          <p:nvPr/>
        </p:nvPicPr>
        <p:blipFill rotWithShape="1">
          <a:blip r:embed="rId2"/>
          <a:srcRect t="7460" b="7141"/>
          <a:stretch/>
        </p:blipFill>
        <p:spPr>
          <a:xfrm>
            <a:off x="372432" y="2291788"/>
            <a:ext cx="5489708" cy="1958208"/>
          </a:xfrm>
          <a:prstGeom prst="rect">
            <a:avLst/>
          </a:prstGeom>
        </p:spPr>
      </p:pic>
      <p:pic>
        <p:nvPicPr>
          <p:cNvPr id="4" name="Picture 3">
            <a:extLst>
              <a:ext uri="{FF2B5EF4-FFF2-40B4-BE49-F238E27FC236}">
                <a16:creationId xmlns:a16="http://schemas.microsoft.com/office/drawing/2014/main" id="{93F90180-7FB9-764F-BDA9-AA63FA447375}"/>
              </a:ext>
            </a:extLst>
          </p:cNvPr>
          <p:cNvPicPr>
            <a:picLocks noChangeAspect="1"/>
          </p:cNvPicPr>
          <p:nvPr/>
        </p:nvPicPr>
        <p:blipFill>
          <a:blip r:embed="rId3"/>
          <a:stretch>
            <a:fillRect/>
          </a:stretch>
        </p:blipFill>
        <p:spPr>
          <a:xfrm>
            <a:off x="6364584" y="1301889"/>
            <a:ext cx="5753100" cy="3771900"/>
          </a:xfrm>
          <a:prstGeom prst="rect">
            <a:avLst/>
          </a:prstGeom>
        </p:spPr>
      </p:pic>
      <p:cxnSp>
        <p:nvCxnSpPr>
          <p:cNvPr id="5" name="Straight Connector 4">
            <a:extLst>
              <a:ext uri="{FF2B5EF4-FFF2-40B4-BE49-F238E27FC236}">
                <a16:creationId xmlns:a16="http://schemas.microsoft.com/office/drawing/2014/main" id="{F4F9F50D-9BBC-9E45-87AD-BD110112A893}"/>
              </a:ext>
            </a:extLst>
          </p:cNvPr>
          <p:cNvCxnSpPr>
            <a:cxnSpLocks/>
          </p:cNvCxnSpPr>
          <p:nvPr/>
        </p:nvCxnSpPr>
        <p:spPr>
          <a:xfrm>
            <a:off x="1647930" y="6000541"/>
            <a:ext cx="371789"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12D9918-1688-BB46-BA31-319D742ADBE9}"/>
              </a:ext>
            </a:extLst>
          </p:cNvPr>
          <p:cNvSpPr txBox="1"/>
          <p:nvPr/>
        </p:nvSpPr>
        <p:spPr>
          <a:xfrm>
            <a:off x="2201779" y="5538876"/>
            <a:ext cx="2502569" cy="1200329"/>
          </a:xfrm>
          <a:prstGeom prst="rect">
            <a:avLst/>
          </a:prstGeom>
          <a:noFill/>
        </p:spPr>
        <p:txBody>
          <a:bodyPr wrap="square" rtlCol="0">
            <a:spAutoFit/>
          </a:bodyPr>
          <a:lstStyle/>
          <a:p>
            <a:r>
              <a:rPr lang="en-US" dirty="0"/>
              <a:t>CNTRL NO DA</a:t>
            </a:r>
          </a:p>
          <a:p>
            <a:r>
              <a:rPr lang="en-US" dirty="0"/>
              <a:t>CNTRL WITH DA</a:t>
            </a:r>
          </a:p>
          <a:p>
            <a:r>
              <a:rPr lang="en-US" dirty="0"/>
              <a:t>CYGNSS NO-THINNING</a:t>
            </a:r>
          </a:p>
          <a:p>
            <a:endParaRPr lang="en-US" dirty="0"/>
          </a:p>
        </p:txBody>
      </p:sp>
      <p:cxnSp>
        <p:nvCxnSpPr>
          <p:cNvPr id="9" name="Straight Connector 8">
            <a:extLst>
              <a:ext uri="{FF2B5EF4-FFF2-40B4-BE49-F238E27FC236}">
                <a16:creationId xmlns:a16="http://schemas.microsoft.com/office/drawing/2014/main" id="{34CC93F9-154E-1844-96A4-1EBA29DA437C}"/>
              </a:ext>
            </a:extLst>
          </p:cNvPr>
          <p:cNvCxnSpPr>
            <a:cxnSpLocks/>
          </p:cNvCxnSpPr>
          <p:nvPr/>
        </p:nvCxnSpPr>
        <p:spPr>
          <a:xfrm flipV="1">
            <a:off x="4716258" y="1721046"/>
            <a:ext cx="0" cy="427949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1F22FB8-DA51-7648-8D79-C3B64F5F41AB}"/>
              </a:ext>
            </a:extLst>
          </p:cNvPr>
          <p:cNvCxnSpPr>
            <a:cxnSpLocks/>
          </p:cNvCxnSpPr>
          <p:nvPr/>
        </p:nvCxnSpPr>
        <p:spPr>
          <a:xfrm flipV="1">
            <a:off x="10547574" y="1536550"/>
            <a:ext cx="0" cy="427949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1BFE659-CCB2-CE45-BFBC-50C59F22CCE4}"/>
              </a:ext>
            </a:extLst>
          </p:cNvPr>
          <p:cNvSpPr txBox="1"/>
          <p:nvPr/>
        </p:nvSpPr>
        <p:spPr>
          <a:xfrm>
            <a:off x="1779604" y="1748721"/>
            <a:ext cx="2269789" cy="369332"/>
          </a:xfrm>
          <a:prstGeom prst="rect">
            <a:avLst/>
          </a:prstGeom>
          <a:noFill/>
        </p:spPr>
        <p:txBody>
          <a:bodyPr wrap="none" rtlCol="0">
            <a:spAutoFit/>
          </a:bodyPr>
          <a:lstStyle/>
          <a:p>
            <a:r>
              <a:rPr lang="en-US" dirty="0"/>
              <a:t>Experiment-Best Track</a:t>
            </a:r>
          </a:p>
        </p:txBody>
      </p:sp>
      <p:sp>
        <p:nvSpPr>
          <p:cNvPr id="14" name="TextBox 13">
            <a:extLst>
              <a:ext uri="{FF2B5EF4-FFF2-40B4-BE49-F238E27FC236}">
                <a16:creationId xmlns:a16="http://schemas.microsoft.com/office/drawing/2014/main" id="{696A85E0-A8BB-F340-AA24-67C2CF3AD141}"/>
              </a:ext>
            </a:extLst>
          </p:cNvPr>
          <p:cNvSpPr txBox="1"/>
          <p:nvPr/>
        </p:nvSpPr>
        <p:spPr>
          <a:xfrm rot="16200000">
            <a:off x="-973447" y="3163887"/>
            <a:ext cx="2189317" cy="338554"/>
          </a:xfrm>
          <a:prstGeom prst="rect">
            <a:avLst/>
          </a:prstGeom>
          <a:noFill/>
        </p:spPr>
        <p:txBody>
          <a:bodyPr wrap="none" rtlCol="0">
            <a:spAutoFit/>
          </a:bodyPr>
          <a:lstStyle/>
          <a:p>
            <a:r>
              <a:rPr lang="en-US" sz="1600" dirty="0"/>
              <a:t>Min Pressure Error (mb)</a:t>
            </a:r>
          </a:p>
        </p:txBody>
      </p:sp>
      <p:sp>
        <p:nvSpPr>
          <p:cNvPr id="15" name="TextBox 14">
            <a:extLst>
              <a:ext uri="{FF2B5EF4-FFF2-40B4-BE49-F238E27FC236}">
                <a16:creationId xmlns:a16="http://schemas.microsoft.com/office/drawing/2014/main" id="{2E8F65E0-99AC-9345-876E-644C136C6F6B}"/>
              </a:ext>
            </a:extLst>
          </p:cNvPr>
          <p:cNvSpPr txBox="1"/>
          <p:nvPr/>
        </p:nvSpPr>
        <p:spPr>
          <a:xfrm>
            <a:off x="2223142" y="4340438"/>
            <a:ext cx="1470852" cy="369332"/>
          </a:xfrm>
          <a:prstGeom prst="rect">
            <a:avLst/>
          </a:prstGeom>
          <a:noFill/>
        </p:spPr>
        <p:txBody>
          <a:bodyPr wrap="none" rtlCol="0">
            <a:spAutoFit/>
          </a:bodyPr>
          <a:lstStyle/>
          <a:p>
            <a:r>
              <a:rPr lang="en-US" dirty="0"/>
              <a:t>Forecast hour</a:t>
            </a:r>
          </a:p>
        </p:txBody>
      </p:sp>
      <p:sp>
        <p:nvSpPr>
          <p:cNvPr id="16" name="TextBox 15">
            <a:extLst>
              <a:ext uri="{FF2B5EF4-FFF2-40B4-BE49-F238E27FC236}">
                <a16:creationId xmlns:a16="http://schemas.microsoft.com/office/drawing/2014/main" id="{443E1C12-6030-1147-9859-2B9CA0B8F6BE}"/>
              </a:ext>
            </a:extLst>
          </p:cNvPr>
          <p:cNvSpPr txBox="1"/>
          <p:nvPr/>
        </p:nvSpPr>
        <p:spPr>
          <a:xfrm>
            <a:off x="3525644" y="200722"/>
            <a:ext cx="5140712" cy="1200329"/>
          </a:xfrm>
          <a:prstGeom prst="rect">
            <a:avLst/>
          </a:prstGeom>
          <a:noFill/>
        </p:spPr>
        <p:txBody>
          <a:bodyPr wrap="square" rtlCol="0">
            <a:spAutoFit/>
          </a:bodyPr>
          <a:lstStyle/>
          <a:p>
            <a:pPr algn="ctr"/>
            <a:r>
              <a:rPr lang="en-US" sz="3600" dirty="0"/>
              <a:t>Tropical depression 10W</a:t>
            </a:r>
          </a:p>
          <a:p>
            <a:pPr algn="ctr"/>
            <a:r>
              <a:rPr lang="en-US" sz="3600" dirty="0"/>
              <a:t>080400 </a:t>
            </a:r>
          </a:p>
        </p:txBody>
      </p:sp>
      <p:sp>
        <p:nvSpPr>
          <p:cNvPr id="18" name="Slide Number Placeholder 3">
            <a:extLst>
              <a:ext uri="{FF2B5EF4-FFF2-40B4-BE49-F238E27FC236}">
                <a16:creationId xmlns:a16="http://schemas.microsoft.com/office/drawing/2014/main" id="{4CCE5BD7-19A0-F049-AAD7-EA0F4638B42F}"/>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22</a:t>
            </a:fld>
            <a:endParaRPr lang="en-US" sz="1400" dirty="0"/>
          </a:p>
        </p:txBody>
      </p:sp>
      <p:cxnSp>
        <p:nvCxnSpPr>
          <p:cNvPr id="19" name="Straight Connector 18">
            <a:extLst>
              <a:ext uri="{FF2B5EF4-FFF2-40B4-BE49-F238E27FC236}">
                <a16:creationId xmlns:a16="http://schemas.microsoft.com/office/drawing/2014/main" id="{446BF15E-A85C-8B4C-9F93-4BD164EA4C6A}"/>
              </a:ext>
            </a:extLst>
          </p:cNvPr>
          <p:cNvCxnSpPr>
            <a:cxnSpLocks/>
          </p:cNvCxnSpPr>
          <p:nvPr/>
        </p:nvCxnSpPr>
        <p:spPr>
          <a:xfrm>
            <a:off x="1647930" y="6303966"/>
            <a:ext cx="371789" cy="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44114D8-07A3-F94A-8B8D-80E4EA50AEC3}"/>
              </a:ext>
            </a:extLst>
          </p:cNvPr>
          <p:cNvCxnSpPr>
            <a:cxnSpLocks/>
          </p:cNvCxnSpPr>
          <p:nvPr/>
        </p:nvCxnSpPr>
        <p:spPr>
          <a:xfrm>
            <a:off x="1647930" y="5716583"/>
            <a:ext cx="371789" cy="0"/>
          </a:xfrm>
          <a:prstGeom prst="line">
            <a:avLst/>
          </a:prstGeom>
          <a:ln w="508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414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A10D1-67F1-BA4A-BD70-F3CC69E1991A}"/>
              </a:ext>
            </a:extLst>
          </p:cNvPr>
          <p:cNvSpPr>
            <a:spLocks noGrp="1"/>
          </p:cNvSpPr>
          <p:nvPr>
            <p:ph type="title"/>
          </p:nvPr>
        </p:nvSpPr>
        <p:spPr>
          <a:xfrm>
            <a:off x="838200" y="365125"/>
            <a:ext cx="10515600" cy="1325563"/>
          </a:xfrm>
        </p:spPr>
        <p:txBody>
          <a:bodyPr>
            <a:normAutofit/>
          </a:bodyPr>
          <a:lstStyle/>
          <a:p>
            <a:pPr algn="ctr"/>
            <a:r>
              <a:rPr lang="en-US" sz="3600" dirty="0">
                <a:cs typeface="Calibri" panose="020F0502020204030204" pitchFamily="34" charset="0"/>
              </a:rPr>
              <a:t>Conclusions &amp; Next Steps</a:t>
            </a:r>
          </a:p>
        </p:txBody>
      </p:sp>
      <p:sp>
        <p:nvSpPr>
          <p:cNvPr id="3" name="Content Placeholder 2">
            <a:extLst>
              <a:ext uri="{FF2B5EF4-FFF2-40B4-BE49-F238E27FC236}">
                <a16:creationId xmlns:a16="http://schemas.microsoft.com/office/drawing/2014/main" id="{A084A98D-AB33-D541-97B9-6DD237DD868D}"/>
              </a:ext>
            </a:extLst>
          </p:cNvPr>
          <p:cNvSpPr>
            <a:spLocks noGrp="1"/>
          </p:cNvSpPr>
          <p:nvPr>
            <p:ph idx="1"/>
          </p:nvPr>
        </p:nvSpPr>
        <p:spPr>
          <a:xfrm>
            <a:off x="838200" y="1634529"/>
            <a:ext cx="10515600" cy="4770195"/>
          </a:xfrm>
        </p:spPr>
        <p:txBody>
          <a:bodyPr>
            <a:normAutofit/>
          </a:bodyPr>
          <a:lstStyle/>
          <a:p>
            <a:pPr>
              <a:spcBef>
                <a:spcPts val="1600"/>
              </a:spcBef>
            </a:pPr>
            <a:r>
              <a:rPr lang="en-US" dirty="0"/>
              <a:t>CYGNSS supplies critical observations early in Tropical Cyclone lifecycle </a:t>
            </a:r>
          </a:p>
          <a:p>
            <a:pPr lvl="1">
              <a:spcBef>
                <a:spcPts val="0"/>
              </a:spcBef>
            </a:pPr>
            <a:r>
              <a:rPr lang="en-US" dirty="0">
                <a:solidFill>
                  <a:schemeClr val="bg1">
                    <a:lumMod val="50000"/>
                  </a:schemeClr>
                </a:solidFill>
              </a:rPr>
              <a:t>Other observing systems are often absent when tropical storms are weak</a:t>
            </a:r>
          </a:p>
          <a:p>
            <a:pPr>
              <a:spcBef>
                <a:spcPts val="1600"/>
              </a:spcBef>
            </a:pPr>
            <a:r>
              <a:rPr lang="en-US" dirty="0"/>
              <a:t>Improved early analyses lead to the improvement in intensity forecasts  </a:t>
            </a:r>
          </a:p>
          <a:p>
            <a:pPr lvl="1">
              <a:spcBef>
                <a:spcPts val="0"/>
              </a:spcBef>
            </a:pPr>
            <a:r>
              <a:rPr lang="en-US" dirty="0">
                <a:solidFill>
                  <a:schemeClr val="bg1">
                    <a:lumMod val="50000"/>
                  </a:schemeClr>
                </a:solidFill>
              </a:rPr>
              <a:t>Small changes to ocean/atmosphere fluxes can trigger a different evolution</a:t>
            </a:r>
          </a:p>
          <a:p>
            <a:pPr lvl="1">
              <a:spcBef>
                <a:spcPts val="0"/>
              </a:spcBef>
            </a:pPr>
            <a:r>
              <a:rPr lang="en-US" dirty="0">
                <a:solidFill>
                  <a:schemeClr val="bg1">
                    <a:lumMod val="50000"/>
                  </a:schemeClr>
                </a:solidFill>
              </a:rPr>
              <a:t>Improved surface fluxes modify the distribution of latent and sensible heat </a:t>
            </a:r>
          </a:p>
          <a:p>
            <a:pPr>
              <a:lnSpc>
                <a:spcPct val="110000"/>
              </a:lnSpc>
              <a:spcBef>
                <a:spcPts val="1600"/>
              </a:spcBef>
            </a:pPr>
            <a:r>
              <a:rPr lang="en-US" dirty="0"/>
              <a:t>Continue tuning of vector CYGNSS winds in regional DA (HWRF)</a:t>
            </a:r>
          </a:p>
          <a:p>
            <a:pPr marL="682735" lvl="1" indent="-226478">
              <a:lnSpc>
                <a:spcPct val="100000"/>
              </a:lnSpc>
              <a:spcBef>
                <a:spcPts val="0"/>
              </a:spcBef>
            </a:pPr>
            <a:r>
              <a:rPr lang="en-US" dirty="0">
                <a:solidFill>
                  <a:schemeClr val="bg1">
                    <a:lumMod val="50000"/>
                  </a:schemeClr>
                </a:solidFill>
              </a:rPr>
              <a:t>Additional cases (2019): Dorian, Erick, </a:t>
            </a:r>
            <a:r>
              <a:rPr lang="en-US" dirty="0" err="1">
                <a:solidFill>
                  <a:schemeClr val="bg1">
                    <a:lumMod val="50000"/>
                  </a:schemeClr>
                </a:solidFill>
              </a:rPr>
              <a:t>Kiko</a:t>
            </a:r>
            <a:r>
              <a:rPr lang="en-US" dirty="0">
                <a:solidFill>
                  <a:schemeClr val="bg1">
                    <a:lumMod val="50000"/>
                  </a:schemeClr>
                </a:solidFill>
              </a:rPr>
              <a:t>, </a:t>
            </a:r>
            <a:r>
              <a:rPr lang="en-US" dirty="0" err="1">
                <a:solidFill>
                  <a:schemeClr val="bg1">
                    <a:lumMod val="50000"/>
                  </a:schemeClr>
                </a:solidFill>
              </a:rPr>
              <a:t>Lekima</a:t>
            </a:r>
            <a:r>
              <a:rPr lang="en-US" dirty="0">
                <a:solidFill>
                  <a:schemeClr val="bg1">
                    <a:lumMod val="50000"/>
                  </a:schemeClr>
                </a:solidFill>
              </a:rPr>
              <a:t> </a:t>
            </a:r>
          </a:p>
          <a:p>
            <a:pPr lvl="1">
              <a:lnSpc>
                <a:spcPct val="100000"/>
              </a:lnSpc>
              <a:spcBef>
                <a:spcPts val="0"/>
              </a:spcBef>
            </a:pPr>
            <a:r>
              <a:rPr lang="en-US" dirty="0">
                <a:solidFill>
                  <a:schemeClr val="bg1">
                    <a:lumMod val="50000"/>
                  </a:schemeClr>
                </a:solidFill>
              </a:rPr>
              <a:t>Preparing for use of vector CYGNSS winds in global DA (FV3-GFS)</a:t>
            </a:r>
          </a:p>
        </p:txBody>
      </p:sp>
      <p:sp>
        <p:nvSpPr>
          <p:cNvPr id="5" name="Slide Number Placeholder 3">
            <a:extLst>
              <a:ext uri="{FF2B5EF4-FFF2-40B4-BE49-F238E27FC236}">
                <a16:creationId xmlns:a16="http://schemas.microsoft.com/office/drawing/2014/main" id="{24937790-374C-E74A-9561-7837E60CBF33}"/>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23</a:t>
            </a:fld>
            <a:endParaRPr lang="en-US" sz="1400" dirty="0"/>
          </a:p>
        </p:txBody>
      </p:sp>
    </p:spTree>
    <p:extLst>
      <p:ext uri="{BB962C8B-B14F-4D97-AF65-F5344CB8AC3E}">
        <p14:creationId xmlns:p14="http://schemas.microsoft.com/office/powerpoint/2010/main" val="26354939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879777-D76D-9C40-BF5B-2CC3C5EFE09F}"/>
              </a:ext>
            </a:extLst>
          </p:cNvPr>
          <p:cNvSpPr txBox="1"/>
          <p:nvPr/>
        </p:nvSpPr>
        <p:spPr>
          <a:xfrm>
            <a:off x="2852615" y="2516554"/>
            <a:ext cx="6314831" cy="1015663"/>
          </a:xfrm>
          <a:prstGeom prst="rect">
            <a:avLst/>
          </a:prstGeom>
          <a:noFill/>
        </p:spPr>
        <p:txBody>
          <a:bodyPr wrap="square" rtlCol="0">
            <a:spAutoFit/>
          </a:bodyPr>
          <a:lstStyle/>
          <a:p>
            <a:pPr algn="ctr"/>
            <a:r>
              <a:rPr lang="en-US" sz="6000" dirty="0"/>
              <a:t>Additional Slides</a:t>
            </a:r>
          </a:p>
        </p:txBody>
      </p:sp>
    </p:spTree>
    <p:extLst>
      <p:ext uri="{BB962C8B-B14F-4D97-AF65-F5344CB8AC3E}">
        <p14:creationId xmlns:p14="http://schemas.microsoft.com/office/powerpoint/2010/main" val="1840537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273;p29">
            <a:extLst>
              <a:ext uri="{FF2B5EF4-FFF2-40B4-BE49-F238E27FC236}">
                <a16:creationId xmlns:a16="http://schemas.microsoft.com/office/drawing/2014/main" id="{5C1E8A8F-863B-2E4F-AE00-06089E3D19B8}"/>
              </a:ext>
            </a:extLst>
          </p:cNvPr>
          <p:cNvPicPr/>
          <p:nvPr/>
        </p:nvPicPr>
        <p:blipFill rotWithShape="1">
          <a:blip r:embed="rId2">
            <a:alphaModFix/>
          </a:blip>
          <a:srcRect/>
          <a:stretch/>
        </p:blipFill>
        <p:spPr>
          <a:xfrm>
            <a:off x="1984918" y="847493"/>
            <a:ext cx="8251902" cy="5207619"/>
          </a:xfrm>
          <a:prstGeom prst="rect">
            <a:avLst/>
          </a:prstGeom>
          <a:solidFill>
            <a:schemeClr val="lt1"/>
          </a:solidFill>
          <a:ln>
            <a:noFill/>
          </a:ln>
        </p:spPr>
      </p:pic>
    </p:spTree>
    <p:extLst>
      <p:ext uri="{BB962C8B-B14F-4D97-AF65-F5344CB8AC3E}">
        <p14:creationId xmlns:p14="http://schemas.microsoft.com/office/powerpoint/2010/main" val="3772294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60A446-28A5-CE4E-8A9B-4C0ACA7FD9FB}"/>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661727" y="1381125"/>
            <a:ext cx="4868545" cy="4095750"/>
          </a:xfrm>
          <a:prstGeom prst="rect">
            <a:avLst/>
          </a:prstGeom>
        </p:spPr>
      </p:pic>
    </p:spTree>
    <p:extLst>
      <p:ext uri="{BB962C8B-B14F-4D97-AF65-F5344CB8AC3E}">
        <p14:creationId xmlns:p14="http://schemas.microsoft.com/office/powerpoint/2010/main" val="36159409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1C182BE-7130-EE47-AA3C-D25DE45C44E9}"/>
              </a:ext>
            </a:extLst>
          </p:cNvPr>
          <p:cNvPicPr>
            <a:picLocks noChangeAspect="1"/>
          </p:cNvPicPr>
          <p:nvPr/>
        </p:nvPicPr>
        <p:blipFill rotWithShape="1">
          <a:blip r:embed="rId2"/>
          <a:srcRect t="7548"/>
          <a:stretch/>
        </p:blipFill>
        <p:spPr>
          <a:xfrm>
            <a:off x="996291" y="3526537"/>
            <a:ext cx="4064000" cy="3005804"/>
          </a:xfrm>
          <a:prstGeom prst="rect">
            <a:avLst/>
          </a:prstGeom>
        </p:spPr>
      </p:pic>
      <p:pic>
        <p:nvPicPr>
          <p:cNvPr id="14" name="Picture 13">
            <a:extLst>
              <a:ext uri="{FF2B5EF4-FFF2-40B4-BE49-F238E27FC236}">
                <a16:creationId xmlns:a16="http://schemas.microsoft.com/office/drawing/2014/main" id="{E76C7748-9F80-904E-815B-0AE1B2E8A999}"/>
              </a:ext>
            </a:extLst>
          </p:cNvPr>
          <p:cNvPicPr>
            <a:picLocks noChangeAspect="1"/>
          </p:cNvPicPr>
          <p:nvPr/>
        </p:nvPicPr>
        <p:blipFill rotWithShape="1">
          <a:blip r:embed="rId3"/>
          <a:srcRect t="7548"/>
          <a:stretch/>
        </p:blipFill>
        <p:spPr>
          <a:xfrm>
            <a:off x="996291" y="386380"/>
            <a:ext cx="4064000" cy="3005803"/>
          </a:xfrm>
          <a:prstGeom prst="rect">
            <a:avLst/>
          </a:prstGeom>
        </p:spPr>
      </p:pic>
      <p:pic>
        <p:nvPicPr>
          <p:cNvPr id="11" name="Picture 10">
            <a:extLst>
              <a:ext uri="{FF2B5EF4-FFF2-40B4-BE49-F238E27FC236}">
                <a16:creationId xmlns:a16="http://schemas.microsoft.com/office/drawing/2014/main" id="{EC4E0A52-9005-DB48-A554-EB128C8BDA2B}"/>
              </a:ext>
            </a:extLst>
          </p:cNvPr>
          <p:cNvPicPr>
            <a:picLocks noChangeAspect="1"/>
          </p:cNvPicPr>
          <p:nvPr/>
        </p:nvPicPr>
        <p:blipFill rotWithShape="1">
          <a:blip r:embed="rId4"/>
          <a:srcRect t="5524"/>
          <a:stretch/>
        </p:blipFill>
        <p:spPr>
          <a:xfrm>
            <a:off x="5256288" y="3727316"/>
            <a:ext cx="3454400" cy="2963619"/>
          </a:xfrm>
          <a:prstGeom prst="rect">
            <a:avLst/>
          </a:prstGeom>
        </p:spPr>
      </p:pic>
      <p:pic>
        <p:nvPicPr>
          <p:cNvPr id="9" name="Picture 8">
            <a:extLst>
              <a:ext uri="{FF2B5EF4-FFF2-40B4-BE49-F238E27FC236}">
                <a16:creationId xmlns:a16="http://schemas.microsoft.com/office/drawing/2014/main" id="{D707AE73-497E-AF45-8FD5-8B80BF6E5D36}"/>
              </a:ext>
            </a:extLst>
          </p:cNvPr>
          <p:cNvPicPr>
            <a:picLocks noChangeAspect="1"/>
          </p:cNvPicPr>
          <p:nvPr/>
        </p:nvPicPr>
        <p:blipFill rotWithShape="1">
          <a:blip r:embed="rId5"/>
          <a:srcRect t="5905"/>
          <a:stretch/>
        </p:blipFill>
        <p:spPr>
          <a:xfrm>
            <a:off x="5256288" y="567389"/>
            <a:ext cx="3530600" cy="2963616"/>
          </a:xfrm>
          <a:prstGeom prst="rect">
            <a:avLst/>
          </a:prstGeom>
        </p:spPr>
      </p:pic>
      <p:sp>
        <p:nvSpPr>
          <p:cNvPr id="5" name="TextBox 4">
            <a:extLst>
              <a:ext uri="{FF2B5EF4-FFF2-40B4-BE49-F238E27FC236}">
                <a16:creationId xmlns:a16="http://schemas.microsoft.com/office/drawing/2014/main" id="{511A6143-4962-7742-BD92-6FF9C9A6B551}"/>
              </a:ext>
            </a:extLst>
          </p:cNvPr>
          <p:cNvSpPr txBox="1"/>
          <p:nvPr/>
        </p:nvSpPr>
        <p:spPr>
          <a:xfrm>
            <a:off x="-48975" y="1521189"/>
            <a:ext cx="1065484" cy="546432"/>
          </a:xfrm>
          <a:prstGeom prst="rect">
            <a:avLst/>
          </a:prstGeom>
          <a:noFill/>
        </p:spPr>
        <p:txBody>
          <a:bodyPr wrap="none" rtlCol="0">
            <a:spAutoFit/>
          </a:bodyPr>
          <a:lstStyle/>
          <a:p>
            <a:r>
              <a:rPr lang="en-US" sz="1600" dirty="0"/>
              <a:t>Control</a:t>
            </a:r>
          </a:p>
          <a:p>
            <a:r>
              <a:rPr lang="en-US" sz="1351" dirty="0">
                <a:solidFill>
                  <a:schemeClr val="bg1">
                    <a:lumMod val="65000"/>
                  </a:schemeClr>
                </a:solidFill>
              </a:rPr>
              <a:t>(no CYGNSS)</a:t>
            </a:r>
          </a:p>
        </p:txBody>
      </p:sp>
      <p:sp>
        <p:nvSpPr>
          <p:cNvPr id="6" name="TextBox 5">
            <a:extLst>
              <a:ext uri="{FF2B5EF4-FFF2-40B4-BE49-F238E27FC236}">
                <a16:creationId xmlns:a16="http://schemas.microsoft.com/office/drawing/2014/main" id="{3E08CA88-C49C-6340-9CBD-AD55F7B21833}"/>
              </a:ext>
            </a:extLst>
          </p:cNvPr>
          <p:cNvSpPr txBox="1"/>
          <p:nvPr/>
        </p:nvSpPr>
        <p:spPr>
          <a:xfrm>
            <a:off x="-48974" y="4660106"/>
            <a:ext cx="1670855" cy="338554"/>
          </a:xfrm>
          <a:prstGeom prst="rect">
            <a:avLst/>
          </a:prstGeom>
          <a:noFill/>
        </p:spPr>
        <p:txBody>
          <a:bodyPr wrap="square" rtlCol="0">
            <a:spAutoFit/>
          </a:bodyPr>
          <a:lstStyle/>
          <a:p>
            <a:r>
              <a:rPr lang="en-US" sz="1600" dirty="0"/>
              <a:t>VAM-CYGNSS</a:t>
            </a:r>
          </a:p>
        </p:txBody>
      </p:sp>
      <p:sp>
        <p:nvSpPr>
          <p:cNvPr id="7" name="TextBox 6">
            <a:extLst>
              <a:ext uri="{FF2B5EF4-FFF2-40B4-BE49-F238E27FC236}">
                <a16:creationId xmlns:a16="http://schemas.microsoft.com/office/drawing/2014/main" id="{D03C6E6B-75C2-0246-80BA-26E206C083B3}"/>
              </a:ext>
            </a:extLst>
          </p:cNvPr>
          <p:cNvSpPr txBox="1"/>
          <p:nvPr/>
        </p:nvSpPr>
        <p:spPr>
          <a:xfrm>
            <a:off x="2506758" y="103916"/>
            <a:ext cx="1003801" cy="300210"/>
          </a:xfrm>
          <a:prstGeom prst="rect">
            <a:avLst/>
          </a:prstGeom>
          <a:noFill/>
        </p:spPr>
        <p:txBody>
          <a:bodyPr wrap="none" rtlCol="0">
            <a:spAutoFit/>
          </a:bodyPr>
          <a:lstStyle/>
          <a:p>
            <a:r>
              <a:rPr lang="en-US" sz="1351" dirty="0"/>
              <a:t>10-m winds</a:t>
            </a:r>
          </a:p>
        </p:txBody>
      </p:sp>
      <p:pic>
        <p:nvPicPr>
          <p:cNvPr id="13" name="Picture 12">
            <a:extLst>
              <a:ext uri="{FF2B5EF4-FFF2-40B4-BE49-F238E27FC236}">
                <a16:creationId xmlns:a16="http://schemas.microsoft.com/office/drawing/2014/main" id="{FDF12BCC-8BAB-204D-A3E6-4BC6D171C679}"/>
              </a:ext>
            </a:extLst>
          </p:cNvPr>
          <p:cNvPicPr>
            <a:picLocks noChangeAspect="1"/>
          </p:cNvPicPr>
          <p:nvPr/>
        </p:nvPicPr>
        <p:blipFill rotWithShape="1">
          <a:blip r:embed="rId6"/>
          <a:srcRect l="7482" t="6603"/>
          <a:stretch/>
        </p:blipFill>
        <p:spPr>
          <a:xfrm>
            <a:off x="8542027" y="570426"/>
            <a:ext cx="3454400" cy="3060247"/>
          </a:xfrm>
          <a:prstGeom prst="rect">
            <a:avLst/>
          </a:prstGeom>
        </p:spPr>
      </p:pic>
      <p:pic>
        <p:nvPicPr>
          <p:cNvPr id="15" name="Picture 14">
            <a:extLst>
              <a:ext uri="{FF2B5EF4-FFF2-40B4-BE49-F238E27FC236}">
                <a16:creationId xmlns:a16="http://schemas.microsoft.com/office/drawing/2014/main" id="{AF2A755B-542F-304E-9071-654E64D977F0}"/>
              </a:ext>
            </a:extLst>
          </p:cNvPr>
          <p:cNvPicPr>
            <a:picLocks noChangeAspect="1"/>
          </p:cNvPicPr>
          <p:nvPr/>
        </p:nvPicPr>
        <p:blipFill rotWithShape="1">
          <a:blip r:embed="rId7"/>
          <a:srcRect l="6309" t="6603"/>
          <a:stretch/>
        </p:blipFill>
        <p:spPr>
          <a:xfrm>
            <a:off x="8520424" y="3757155"/>
            <a:ext cx="3403035" cy="3060247"/>
          </a:xfrm>
          <a:prstGeom prst="rect">
            <a:avLst/>
          </a:prstGeom>
        </p:spPr>
      </p:pic>
      <p:sp>
        <p:nvSpPr>
          <p:cNvPr id="16" name="TextBox 15">
            <a:extLst>
              <a:ext uri="{FF2B5EF4-FFF2-40B4-BE49-F238E27FC236}">
                <a16:creationId xmlns:a16="http://schemas.microsoft.com/office/drawing/2014/main" id="{36A80FE2-C5AF-BF4E-B22E-E83A76BB1DC7}"/>
              </a:ext>
            </a:extLst>
          </p:cNvPr>
          <p:cNvSpPr txBox="1"/>
          <p:nvPr/>
        </p:nvSpPr>
        <p:spPr>
          <a:xfrm>
            <a:off x="5922227" y="56029"/>
            <a:ext cx="2598197" cy="508088"/>
          </a:xfrm>
          <a:prstGeom prst="rect">
            <a:avLst/>
          </a:prstGeom>
          <a:noFill/>
        </p:spPr>
        <p:txBody>
          <a:bodyPr wrap="square" rtlCol="0">
            <a:spAutoFit/>
          </a:bodyPr>
          <a:lstStyle/>
          <a:p>
            <a:pPr algn="ctr"/>
            <a:r>
              <a:rPr lang="en-US" sz="1351" dirty="0"/>
              <a:t>Azimuthally-averaged</a:t>
            </a:r>
          </a:p>
          <a:p>
            <a:pPr algn="ctr"/>
            <a:r>
              <a:rPr lang="en-US" sz="1351" dirty="0"/>
              <a:t>Tangential Wind</a:t>
            </a:r>
          </a:p>
        </p:txBody>
      </p:sp>
      <p:sp>
        <p:nvSpPr>
          <p:cNvPr id="18" name="TextBox 17">
            <a:extLst>
              <a:ext uri="{FF2B5EF4-FFF2-40B4-BE49-F238E27FC236}">
                <a16:creationId xmlns:a16="http://schemas.microsoft.com/office/drawing/2014/main" id="{336F4489-3B47-B24E-93DC-EEDBA2227E1E}"/>
              </a:ext>
            </a:extLst>
          </p:cNvPr>
          <p:cNvSpPr txBox="1"/>
          <p:nvPr/>
        </p:nvSpPr>
        <p:spPr>
          <a:xfrm>
            <a:off x="8958828" y="56029"/>
            <a:ext cx="2853499" cy="508088"/>
          </a:xfrm>
          <a:prstGeom prst="rect">
            <a:avLst/>
          </a:prstGeom>
          <a:noFill/>
        </p:spPr>
        <p:txBody>
          <a:bodyPr wrap="square" rtlCol="0">
            <a:spAutoFit/>
          </a:bodyPr>
          <a:lstStyle/>
          <a:p>
            <a:pPr algn="ctr"/>
            <a:r>
              <a:rPr lang="en-US" sz="1351" dirty="0"/>
              <a:t>Azimuthally-averaged</a:t>
            </a:r>
          </a:p>
          <a:p>
            <a:pPr algn="ctr"/>
            <a:r>
              <a:rPr lang="en-US" sz="1351" dirty="0"/>
              <a:t>Temperature Departure</a:t>
            </a:r>
          </a:p>
        </p:txBody>
      </p:sp>
      <p:sp>
        <p:nvSpPr>
          <p:cNvPr id="17" name="Rectangle 16">
            <a:extLst>
              <a:ext uri="{FF2B5EF4-FFF2-40B4-BE49-F238E27FC236}">
                <a16:creationId xmlns:a16="http://schemas.microsoft.com/office/drawing/2014/main" id="{E622DF00-CF1D-0940-A62B-84527E6781BA}"/>
              </a:ext>
            </a:extLst>
          </p:cNvPr>
          <p:cNvSpPr/>
          <p:nvPr/>
        </p:nvSpPr>
        <p:spPr>
          <a:xfrm>
            <a:off x="3392496" y="3128240"/>
            <a:ext cx="1463040" cy="8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Rectangle 18">
            <a:extLst>
              <a:ext uri="{FF2B5EF4-FFF2-40B4-BE49-F238E27FC236}">
                <a16:creationId xmlns:a16="http://schemas.microsoft.com/office/drawing/2014/main" id="{99F4B67D-DC7A-8F4A-9A07-7415FC0B1762}"/>
              </a:ext>
            </a:extLst>
          </p:cNvPr>
          <p:cNvSpPr/>
          <p:nvPr/>
        </p:nvSpPr>
        <p:spPr>
          <a:xfrm>
            <a:off x="3392496" y="6273113"/>
            <a:ext cx="1463040" cy="8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Rectangle 19">
            <a:extLst>
              <a:ext uri="{FF2B5EF4-FFF2-40B4-BE49-F238E27FC236}">
                <a16:creationId xmlns:a16="http://schemas.microsoft.com/office/drawing/2014/main" id="{BBA84A95-4993-F84D-858F-C1198D24B6B2}"/>
              </a:ext>
            </a:extLst>
          </p:cNvPr>
          <p:cNvSpPr/>
          <p:nvPr/>
        </p:nvSpPr>
        <p:spPr>
          <a:xfrm rot="5400000">
            <a:off x="7854035" y="1525875"/>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Rectangle 21">
            <a:extLst>
              <a:ext uri="{FF2B5EF4-FFF2-40B4-BE49-F238E27FC236}">
                <a16:creationId xmlns:a16="http://schemas.microsoft.com/office/drawing/2014/main" id="{3A76E031-0E2D-4741-85D3-C0C56E55C022}"/>
              </a:ext>
            </a:extLst>
          </p:cNvPr>
          <p:cNvSpPr/>
          <p:nvPr/>
        </p:nvSpPr>
        <p:spPr>
          <a:xfrm rot="5400000">
            <a:off x="7831847" y="4849456"/>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a:extLst>
              <a:ext uri="{FF2B5EF4-FFF2-40B4-BE49-F238E27FC236}">
                <a16:creationId xmlns:a16="http://schemas.microsoft.com/office/drawing/2014/main" id="{2E85F5CB-6949-C245-BF6B-A44E06D6440D}"/>
              </a:ext>
            </a:extLst>
          </p:cNvPr>
          <p:cNvSpPr>
            <a:spLocks noGrp="1"/>
          </p:cNvSpPr>
          <p:nvPr>
            <p:ph type="sldNum" sz="quarter" idx="12"/>
          </p:nvPr>
        </p:nvSpPr>
        <p:spPr/>
        <p:txBody>
          <a:bodyPr/>
          <a:lstStyle/>
          <a:p>
            <a:fld id="{EB629580-478B-784C-8141-289107B6172B}" type="slidenum">
              <a:rPr lang="en-US" smtClean="0"/>
              <a:pPr/>
              <a:t>27</a:t>
            </a:fld>
            <a:endParaRPr lang="en-US" dirty="0"/>
          </a:p>
        </p:txBody>
      </p:sp>
      <p:sp>
        <p:nvSpPr>
          <p:cNvPr id="21" name="TextBox 20">
            <a:extLst>
              <a:ext uri="{FF2B5EF4-FFF2-40B4-BE49-F238E27FC236}">
                <a16:creationId xmlns:a16="http://schemas.microsoft.com/office/drawing/2014/main" id="{E15F91A0-2A10-DE47-8598-9AE549793753}"/>
              </a:ext>
            </a:extLst>
          </p:cNvPr>
          <p:cNvSpPr txBox="1"/>
          <p:nvPr/>
        </p:nvSpPr>
        <p:spPr>
          <a:xfrm>
            <a:off x="170689" y="97537"/>
            <a:ext cx="883575" cy="953915"/>
          </a:xfrm>
          <a:prstGeom prst="rect">
            <a:avLst/>
          </a:prstGeom>
          <a:noFill/>
          <a:ln w="12700">
            <a:solidFill>
              <a:schemeClr val="tx1"/>
            </a:solidFill>
          </a:ln>
        </p:spPr>
        <p:txBody>
          <a:bodyPr wrap="none" rtlCol="0">
            <a:spAutoFit/>
          </a:bodyPr>
          <a:lstStyle/>
          <a:p>
            <a:r>
              <a:rPr lang="en-US" sz="1600" b="1" i="1" dirty="0"/>
              <a:t>Analysis</a:t>
            </a:r>
          </a:p>
          <a:p>
            <a:r>
              <a:rPr lang="en-US" sz="1333" dirty="0">
                <a:solidFill>
                  <a:schemeClr val="bg1">
                    <a:lumMod val="50000"/>
                  </a:schemeClr>
                </a:solidFill>
              </a:rPr>
              <a:t>valid</a:t>
            </a:r>
          </a:p>
          <a:p>
            <a:r>
              <a:rPr lang="en-US" sz="1333" dirty="0">
                <a:solidFill>
                  <a:schemeClr val="bg1">
                    <a:lumMod val="50000"/>
                  </a:schemeClr>
                </a:solidFill>
              </a:rPr>
              <a:t>20181007</a:t>
            </a:r>
          </a:p>
          <a:p>
            <a:r>
              <a:rPr lang="en-US" sz="1333" dirty="0">
                <a:solidFill>
                  <a:schemeClr val="bg1">
                    <a:lumMod val="50000"/>
                  </a:schemeClr>
                </a:solidFill>
              </a:rPr>
              <a:t>1800 UTC</a:t>
            </a:r>
            <a:endParaRPr lang="en-US" sz="1600" dirty="0">
              <a:solidFill>
                <a:schemeClr val="bg1">
                  <a:lumMod val="50000"/>
                </a:schemeClr>
              </a:solidFill>
            </a:endParaRPr>
          </a:p>
        </p:txBody>
      </p:sp>
    </p:spTree>
    <p:extLst>
      <p:ext uri="{BB962C8B-B14F-4D97-AF65-F5344CB8AC3E}">
        <p14:creationId xmlns:p14="http://schemas.microsoft.com/office/powerpoint/2010/main" val="29425626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E76C7748-9F80-904E-815B-0AE1B2E8A999}"/>
              </a:ext>
            </a:extLst>
          </p:cNvPr>
          <p:cNvPicPr>
            <a:picLocks noChangeAspect="1"/>
          </p:cNvPicPr>
          <p:nvPr/>
        </p:nvPicPr>
        <p:blipFill rotWithShape="1">
          <a:blip r:embed="rId2"/>
          <a:srcRect t="7761"/>
          <a:stretch/>
        </p:blipFill>
        <p:spPr>
          <a:xfrm>
            <a:off x="2644068" y="335330"/>
            <a:ext cx="3779520" cy="3198820"/>
          </a:xfrm>
          <a:prstGeom prst="rect">
            <a:avLst/>
          </a:prstGeom>
        </p:spPr>
      </p:pic>
      <p:pic>
        <p:nvPicPr>
          <p:cNvPr id="9" name="Picture 8">
            <a:extLst>
              <a:ext uri="{FF2B5EF4-FFF2-40B4-BE49-F238E27FC236}">
                <a16:creationId xmlns:a16="http://schemas.microsoft.com/office/drawing/2014/main" id="{D707AE73-497E-AF45-8FD5-8B80BF6E5D36}"/>
              </a:ext>
            </a:extLst>
          </p:cNvPr>
          <p:cNvPicPr>
            <a:picLocks noChangeAspect="1"/>
          </p:cNvPicPr>
          <p:nvPr/>
        </p:nvPicPr>
        <p:blipFill rotWithShape="1">
          <a:blip r:embed="rId3">
            <a:alphaModFix/>
          </a:blip>
          <a:srcRect l="5020" t="6521"/>
          <a:stretch/>
        </p:blipFill>
        <p:spPr>
          <a:xfrm>
            <a:off x="6931614" y="312046"/>
            <a:ext cx="3692737" cy="3102513"/>
          </a:xfrm>
          <a:prstGeom prst="rect">
            <a:avLst/>
          </a:prstGeom>
        </p:spPr>
      </p:pic>
      <p:sp>
        <p:nvSpPr>
          <p:cNvPr id="7" name="TextBox 6">
            <a:extLst>
              <a:ext uri="{FF2B5EF4-FFF2-40B4-BE49-F238E27FC236}">
                <a16:creationId xmlns:a16="http://schemas.microsoft.com/office/drawing/2014/main" id="{D03C6E6B-75C2-0246-80BA-26E206C083B3}"/>
              </a:ext>
            </a:extLst>
          </p:cNvPr>
          <p:cNvSpPr txBox="1"/>
          <p:nvPr/>
        </p:nvSpPr>
        <p:spPr>
          <a:xfrm>
            <a:off x="3150064" y="29868"/>
            <a:ext cx="2657522" cy="300210"/>
          </a:xfrm>
          <a:prstGeom prst="rect">
            <a:avLst/>
          </a:prstGeom>
          <a:noFill/>
        </p:spPr>
        <p:txBody>
          <a:bodyPr wrap="none" rtlCol="0">
            <a:spAutoFit/>
          </a:bodyPr>
          <a:lstStyle/>
          <a:p>
            <a:r>
              <a:rPr lang="en-US" sz="1351" dirty="0"/>
              <a:t>Azimuthally-averaged Radial Inflow</a:t>
            </a:r>
          </a:p>
        </p:txBody>
      </p:sp>
      <p:sp>
        <p:nvSpPr>
          <p:cNvPr id="16" name="TextBox 15">
            <a:extLst>
              <a:ext uri="{FF2B5EF4-FFF2-40B4-BE49-F238E27FC236}">
                <a16:creationId xmlns:a16="http://schemas.microsoft.com/office/drawing/2014/main" id="{36A80FE2-C5AF-BF4E-B22E-E83A76BB1DC7}"/>
              </a:ext>
            </a:extLst>
          </p:cNvPr>
          <p:cNvSpPr txBox="1"/>
          <p:nvPr/>
        </p:nvSpPr>
        <p:spPr>
          <a:xfrm>
            <a:off x="6556371" y="29868"/>
            <a:ext cx="4208541" cy="300210"/>
          </a:xfrm>
          <a:prstGeom prst="rect">
            <a:avLst/>
          </a:prstGeom>
          <a:noFill/>
        </p:spPr>
        <p:txBody>
          <a:bodyPr wrap="square" rtlCol="0">
            <a:spAutoFit/>
          </a:bodyPr>
          <a:lstStyle/>
          <a:p>
            <a:pPr algn="ctr"/>
            <a:r>
              <a:rPr lang="en-US" sz="1351" dirty="0"/>
              <a:t>Azimuthally-averaged Radial Moisture Flux Convergence</a:t>
            </a:r>
          </a:p>
        </p:txBody>
      </p:sp>
      <p:pic>
        <p:nvPicPr>
          <p:cNvPr id="10" name="Picture 9">
            <a:extLst>
              <a:ext uri="{FF2B5EF4-FFF2-40B4-BE49-F238E27FC236}">
                <a16:creationId xmlns:a16="http://schemas.microsoft.com/office/drawing/2014/main" id="{D1C182BE-7130-EE47-AA3C-D25DE45C44E9}"/>
              </a:ext>
            </a:extLst>
          </p:cNvPr>
          <p:cNvPicPr>
            <a:picLocks noChangeAspect="1"/>
          </p:cNvPicPr>
          <p:nvPr/>
        </p:nvPicPr>
        <p:blipFill rotWithShape="1">
          <a:blip r:embed="rId4"/>
          <a:srcRect t="7473" b="1"/>
          <a:stretch/>
        </p:blipFill>
        <p:spPr>
          <a:xfrm>
            <a:off x="2593303" y="3624179"/>
            <a:ext cx="3820160" cy="3233821"/>
          </a:xfrm>
          <a:prstGeom prst="rect">
            <a:avLst/>
          </a:prstGeom>
        </p:spPr>
      </p:pic>
      <p:pic>
        <p:nvPicPr>
          <p:cNvPr id="11" name="Picture 10">
            <a:extLst>
              <a:ext uri="{FF2B5EF4-FFF2-40B4-BE49-F238E27FC236}">
                <a16:creationId xmlns:a16="http://schemas.microsoft.com/office/drawing/2014/main" id="{EC4E0A52-9005-DB48-A554-EB128C8BDA2B}"/>
              </a:ext>
            </a:extLst>
          </p:cNvPr>
          <p:cNvPicPr>
            <a:picLocks noChangeAspect="1"/>
          </p:cNvPicPr>
          <p:nvPr/>
        </p:nvPicPr>
        <p:blipFill rotWithShape="1">
          <a:blip r:embed="rId5">
            <a:alphaModFix/>
          </a:blip>
          <a:srcRect l="5427" t="5120"/>
          <a:stretch/>
        </p:blipFill>
        <p:spPr>
          <a:xfrm>
            <a:off x="6918255" y="3588107"/>
            <a:ext cx="3894677" cy="3123283"/>
          </a:xfrm>
          <a:prstGeom prst="rect">
            <a:avLst/>
          </a:prstGeom>
        </p:spPr>
      </p:pic>
      <p:sp>
        <p:nvSpPr>
          <p:cNvPr id="12" name="TextBox 11">
            <a:extLst>
              <a:ext uri="{FF2B5EF4-FFF2-40B4-BE49-F238E27FC236}">
                <a16:creationId xmlns:a16="http://schemas.microsoft.com/office/drawing/2014/main" id="{4A4B1719-C2BA-2C4A-A574-29E5FFFD0CCD}"/>
              </a:ext>
            </a:extLst>
          </p:cNvPr>
          <p:cNvSpPr txBox="1"/>
          <p:nvPr/>
        </p:nvSpPr>
        <p:spPr>
          <a:xfrm>
            <a:off x="848492" y="1521189"/>
            <a:ext cx="1065484" cy="546432"/>
          </a:xfrm>
          <a:prstGeom prst="rect">
            <a:avLst/>
          </a:prstGeom>
          <a:noFill/>
        </p:spPr>
        <p:txBody>
          <a:bodyPr wrap="none" rtlCol="0">
            <a:spAutoFit/>
          </a:bodyPr>
          <a:lstStyle/>
          <a:p>
            <a:r>
              <a:rPr lang="en-US" sz="1600" dirty="0"/>
              <a:t>Control</a:t>
            </a:r>
          </a:p>
          <a:p>
            <a:r>
              <a:rPr lang="en-US" sz="1351" dirty="0">
                <a:solidFill>
                  <a:schemeClr val="bg1">
                    <a:lumMod val="65000"/>
                  </a:schemeClr>
                </a:solidFill>
              </a:rPr>
              <a:t>(no CYGNSS)</a:t>
            </a:r>
          </a:p>
        </p:txBody>
      </p:sp>
      <p:sp>
        <p:nvSpPr>
          <p:cNvPr id="13" name="TextBox 12">
            <a:extLst>
              <a:ext uri="{FF2B5EF4-FFF2-40B4-BE49-F238E27FC236}">
                <a16:creationId xmlns:a16="http://schemas.microsoft.com/office/drawing/2014/main" id="{E6ECDCDA-EEE8-E345-8D51-FD7D324E2D96}"/>
              </a:ext>
            </a:extLst>
          </p:cNvPr>
          <p:cNvSpPr txBox="1"/>
          <p:nvPr/>
        </p:nvSpPr>
        <p:spPr>
          <a:xfrm>
            <a:off x="848493" y="4660106"/>
            <a:ext cx="1670855" cy="338554"/>
          </a:xfrm>
          <a:prstGeom prst="rect">
            <a:avLst/>
          </a:prstGeom>
          <a:noFill/>
        </p:spPr>
        <p:txBody>
          <a:bodyPr wrap="square" rtlCol="0">
            <a:spAutoFit/>
          </a:bodyPr>
          <a:lstStyle/>
          <a:p>
            <a:r>
              <a:rPr lang="en-US" sz="1600" dirty="0"/>
              <a:t>VAM-CYGNSS</a:t>
            </a:r>
          </a:p>
        </p:txBody>
      </p:sp>
      <p:sp>
        <p:nvSpPr>
          <p:cNvPr id="15" name="Rectangle 14">
            <a:extLst>
              <a:ext uri="{FF2B5EF4-FFF2-40B4-BE49-F238E27FC236}">
                <a16:creationId xmlns:a16="http://schemas.microsoft.com/office/drawing/2014/main" id="{6E11AE45-EE7D-9F44-8B1A-1263252370E3}"/>
              </a:ext>
            </a:extLst>
          </p:cNvPr>
          <p:cNvSpPr/>
          <p:nvPr/>
        </p:nvSpPr>
        <p:spPr>
          <a:xfrm rot="5400000">
            <a:off x="6248129" y="1540052"/>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B916AFD1-E349-2B4B-9151-895756383A87}"/>
              </a:ext>
            </a:extLst>
          </p:cNvPr>
          <p:cNvSpPr/>
          <p:nvPr/>
        </p:nvSpPr>
        <p:spPr>
          <a:xfrm rot="5400000">
            <a:off x="6225941" y="4863633"/>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Slide Number Placeholder 1">
            <a:extLst>
              <a:ext uri="{FF2B5EF4-FFF2-40B4-BE49-F238E27FC236}">
                <a16:creationId xmlns:a16="http://schemas.microsoft.com/office/drawing/2014/main" id="{1577A10B-ECB0-8042-9A6F-757F0034E2CB}"/>
              </a:ext>
            </a:extLst>
          </p:cNvPr>
          <p:cNvSpPr>
            <a:spLocks noGrp="1"/>
          </p:cNvSpPr>
          <p:nvPr>
            <p:ph type="sldNum" sz="quarter" idx="12"/>
          </p:nvPr>
        </p:nvSpPr>
        <p:spPr/>
        <p:txBody>
          <a:bodyPr/>
          <a:lstStyle/>
          <a:p>
            <a:fld id="{EB629580-478B-784C-8141-289107B6172B}" type="slidenum">
              <a:rPr lang="en-US" smtClean="0"/>
              <a:pPr/>
              <a:t>28</a:t>
            </a:fld>
            <a:endParaRPr lang="en-US" dirty="0"/>
          </a:p>
        </p:txBody>
      </p:sp>
      <p:sp>
        <p:nvSpPr>
          <p:cNvPr id="18" name="TextBox 17">
            <a:extLst>
              <a:ext uri="{FF2B5EF4-FFF2-40B4-BE49-F238E27FC236}">
                <a16:creationId xmlns:a16="http://schemas.microsoft.com/office/drawing/2014/main" id="{589F32F2-D097-A846-9F39-97C8D856CCAD}"/>
              </a:ext>
            </a:extLst>
          </p:cNvPr>
          <p:cNvSpPr txBox="1"/>
          <p:nvPr/>
        </p:nvSpPr>
        <p:spPr>
          <a:xfrm>
            <a:off x="170689" y="97537"/>
            <a:ext cx="1325299" cy="953915"/>
          </a:xfrm>
          <a:prstGeom prst="rect">
            <a:avLst/>
          </a:prstGeom>
          <a:noFill/>
          <a:ln w="12700">
            <a:solidFill>
              <a:schemeClr val="tx1"/>
            </a:solidFill>
          </a:ln>
        </p:spPr>
        <p:txBody>
          <a:bodyPr wrap="none" rtlCol="0">
            <a:spAutoFit/>
          </a:bodyPr>
          <a:lstStyle/>
          <a:p>
            <a:r>
              <a:rPr lang="en-US" sz="1600" b="1" i="1" dirty="0"/>
              <a:t>30-h Forecast</a:t>
            </a:r>
          </a:p>
          <a:p>
            <a:r>
              <a:rPr lang="en-US" sz="1333" dirty="0">
                <a:solidFill>
                  <a:schemeClr val="bg1">
                    <a:lumMod val="50000"/>
                  </a:schemeClr>
                </a:solidFill>
              </a:rPr>
              <a:t>from</a:t>
            </a:r>
          </a:p>
          <a:p>
            <a:r>
              <a:rPr lang="en-US" sz="1333" dirty="0">
                <a:solidFill>
                  <a:schemeClr val="bg1">
                    <a:lumMod val="50000"/>
                  </a:schemeClr>
                </a:solidFill>
              </a:rPr>
              <a:t>20181007</a:t>
            </a:r>
          </a:p>
          <a:p>
            <a:r>
              <a:rPr lang="en-US" sz="1333" dirty="0">
                <a:solidFill>
                  <a:schemeClr val="bg1">
                    <a:lumMod val="50000"/>
                  </a:schemeClr>
                </a:solidFill>
              </a:rPr>
              <a:t>1800 UTC</a:t>
            </a:r>
          </a:p>
        </p:txBody>
      </p:sp>
    </p:spTree>
    <p:extLst>
      <p:ext uri="{BB962C8B-B14F-4D97-AF65-F5344CB8AC3E}">
        <p14:creationId xmlns:p14="http://schemas.microsoft.com/office/powerpoint/2010/main" val="7182679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5DB709-086D-A64A-B753-609E39FFB1AB}"/>
              </a:ext>
            </a:extLst>
          </p:cNvPr>
          <p:cNvSpPr txBox="1"/>
          <p:nvPr/>
        </p:nvSpPr>
        <p:spPr>
          <a:xfrm>
            <a:off x="170689" y="97537"/>
            <a:ext cx="1325299" cy="953915"/>
          </a:xfrm>
          <a:prstGeom prst="rect">
            <a:avLst/>
          </a:prstGeom>
          <a:noFill/>
          <a:ln w="12700">
            <a:solidFill>
              <a:schemeClr val="tx1"/>
            </a:solidFill>
          </a:ln>
        </p:spPr>
        <p:txBody>
          <a:bodyPr wrap="none" rtlCol="0">
            <a:spAutoFit/>
          </a:bodyPr>
          <a:lstStyle/>
          <a:p>
            <a:r>
              <a:rPr lang="en-US" sz="1600" b="1" i="1" dirty="0"/>
              <a:t>60-h Forecast</a:t>
            </a:r>
          </a:p>
          <a:p>
            <a:r>
              <a:rPr lang="en-US" sz="1333" dirty="0">
                <a:solidFill>
                  <a:schemeClr val="bg1">
                    <a:lumMod val="50000"/>
                  </a:schemeClr>
                </a:solidFill>
              </a:rPr>
              <a:t>from</a:t>
            </a:r>
          </a:p>
          <a:p>
            <a:r>
              <a:rPr lang="en-US" sz="1333" dirty="0">
                <a:solidFill>
                  <a:schemeClr val="bg1">
                    <a:lumMod val="50000"/>
                  </a:schemeClr>
                </a:solidFill>
              </a:rPr>
              <a:t>20181007</a:t>
            </a:r>
          </a:p>
          <a:p>
            <a:r>
              <a:rPr lang="en-US" sz="1333" dirty="0">
                <a:solidFill>
                  <a:schemeClr val="bg1">
                    <a:lumMod val="50000"/>
                  </a:schemeClr>
                </a:solidFill>
              </a:rPr>
              <a:t>1800 UTC</a:t>
            </a:r>
          </a:p>
        </p:txBody>
      </p:sp>
      <p:pic>
        <p:nvPicPr>
          <p:cNvPr id="17" name="Picture 16">
            <a:extLst>
              <a:ext uri="{FF2B5EF4-FFF2-40B4-BE49-F238E27FC236}">
                <a16:creationId xmlns:a16="http://schemas.microsoft.com/office/drawing/2014/main" id="{DD04EAB4-B7B7-F241-BE88-93823876226C}"/>
              </a:ext>
            </a:extLst>
          </p:cNvPr>
          <p:cNvPicPr>
            <a:picLocks noChangeAspect="1"/>
          </p:cNvPicPr>
          <p:nvPr/>
        </p:nvPicPr>
        <p:blipFill rotWithShape="1">
          <a:blip r:embed="rId2"/>
          <a:srcRect t="7450"/>
          <a:stretch/>
        </p:blipFill>
        <p:spPr>
          <a:xfrm>
            <a:off x="995996" y="386093"/>
            <a:ext cx="4064000" cy="3009003"/>
          </a:xfrm>
          <a:prstGeom prst="rect">
            <a:avLst/>
          </a:prstGeom>
        </p:spPr>
      </p:pic>
      <p:pic>
        <p:nvPicPr>
          <p:cNvPr id="19" name="Picture 18">
            <a:extLst>
              <a:ext uri="{FF2B5EF4-FFF2-40B4-BE49-F238E27FC236}">
                <a16:creationId xmlns:a16="http://schemas.microsoft.com/office/drawing/2014/main" id="{42E14717-E68B-A04F-90CF-8201F0871E85}"/>
              </a:ext>
            </a:extLst>
          </p:cNvPr>
          <p:cNvPicPr>
            <a:picLocks noChangeAspect="1"/>
          </p:cNvPicPr>
          <p:nvPr/>
        </p:nvPicPr>
        <p:blipFill rotWithShape="1">
          <a:blip r:embed="rId3"/>
          <a:srcRect t="7450"/>
          <a:stretch/>
        </p:blipFill>
        <p:spPr>
          <a:xfrm>
            <a:off x="995996" y="3529208"/>
            <a:ext cx="4064000" cy="3009003"/>
          </a:xfrm>
          <a:prstGeom prst="rect">
            <a:avLst/>
          </a:prstGeom>
        </p:spPr>
      </p:pic>
      <p:sp>
        <p:nvSpPr>
          <p:cNvPr id="5" name="TextBox 4">
            <a:extLst>
              <a:ext uri="{FF2B5EF4-FFF2-40B4-BE49-F238E27FC236}">
                <a16:creationId xmlns:a16="http://schemas.microsoft.com/office/drawing/2014/main" id="{511A6143-4962-7742-BD92-6FF9C9A6B551}"/>
              </a:ext>
            </a:extLst>
          </p:cNvPr>
          <p:cNvSpPr txBox="1"/>
          <p:nvPr/>
        </p:nvSpPr>
        <p:spPr>
          <a:xfrm>
            <a:off x="-48975" y="1521189"/>
            <a:ext cx="1065484" cy="546432"/>
          </a:xfrm>
          <a:prstGeom prst="rect">
            <a:avLst/>
          </a:prstGeom>
          <a:noFill/>
        </p:spPr>
        <p:txBody>
          <a:bodyPr wrap="none" rtlCol="0">
            <a:spAutoFit/>
          </a:bodyPr>
          <a:lstStyle/>
          <a:p>
            <a:r>
              <a:rPr lang="en-US" sz="1600" dirty="0"/>
              <a:t>Control</a:t>
            </a:r>
          </a:p>
          <a:p>
            <a:r>
              <a:rPr lang="en-US" sz="1351" dirty="0">
                <a:solidFill>
                  <a:schemeClr val="bg1">
                    <a:lumMod val="65000"/>
                  </a:schemeClr>
                </a:solidFill>
              </a:rPr>
              <a:t>(no CYGNSS)</a:t>
            </a:r>
          </a:p>
        </p:txBody>
      </p:sp>
      <p:sp>
        <p:nvSpPr>
          <p:cNvPr id="6" name="TextBox 5">
            <a:extLst>
              <a:ext uri="{FF2B5EF4-FFF2-40B4-BE49-F238E27FC236}">
                <a16:creationId xmlns:a16="http://schemas.microsoft.com/office/drawing/2014/main" id="{3E08CA88-C49C-6340-9CBD-AD55F7B21833}"/>
              </a:ext>
            </a:extLst>
          </p:cNvPr>
          <p:cNvSpPr txBox="1"/>
          <p:nvPr/>
        </p:nvSpPr>
        <p:spPr>
          <a:xfrm>
            <a:off x="-48974" y="4660106"/>
            <a:ext cx="1670855" cy="338554"/>
          </a:xfrm>
          <a:prstGeom prst="rect">
            <a:avLst/>
          </a:prstGeom>
          <a:noFill/>
        </p:spPr>
        <p:txBody>
          <a:bodyPr wrap="square" rtlCol="0">
            <a:spAutoFit/>
          </a:bodyPr>
          <a:lstStyle/>
          <a:p>
            <a:r>
              <a:rPr lang="en-US" sz="1600" dirty="0"/>
              <a:t>VAM-CYGNSS</a:t>
            </a:r>
          </a:p>
        </p:txBody>
      </p:sp>
      <p:sp>
        <p:nvSpPr>
          <p:cNvPr id="7" name="TextBox 6">
            <a:extLst>
              <a:ext uri="{FF2B5EF4-FFF2-40B4-BE49-F238E27FC236}">
                <a16:creationId xmlns:a16="http://schemas.microsoft.com/office/drawing/2014/main" id="{D03C6E6B-75C2-0246-80BA-26E206C083B3}"/>
              </a:ext>
            </a:extLst>
          </p:cNvPr>
          <p:cNvSpPr txBox="1"/>
          <p:nvPr/>
        </p:nvSpPr>
        <p:spPr>
          <a:xfrm>
            <a:off x="2506758" y="103916"/>
            <a:ext cx="1003801" cy="300210"/>
          </a:xfrm>
          <a:prstGeom prst="rect">
            <a:avLst/>
          </a:prstGeom>
          <a:noFill/>
        </p:spPr>
        <p:txBody>
          <a:bodyPr wrap="none" rtlCol="0">
            <a:spAutoFit/>
          </a:bodyPr>
          <a:lstStyle/>
          <a:p>
            <a:r>
              <a:rPr lang="en-US" sz="1351" dirty="0"/>
              <a:t>10-m winds</a:t>
            </a:r>
          </a:p>
        </p:txBody>
      </p:sp>
      <p:sp>
        <p:nvSpPr>
          <p:cNvPr id="16" name="TextBox 15">
            <a:extLst>
              <a:ext uri="{FF2B5EF4-FFF2-40B4-BE49-F238E27FC236}">
                <a16:creationId xmlns:a16="http://schemas.microsoft.com/office/drawing/2014/main" id="{36A80FE2-C5AF-BF4E-B22E-E83A76BB1DC7}"/>
              </a:ext>
            </a:extLst>
          </p:cNvPr>
          <p:cNvSpPr txBox="1"/>
          <p:nvPr/>
        </p:nvSpPr>
        <p:spPr>
          <a:xfrm>
            <a:off x="5922227" y="56029"/>
            <a:ext cx="2598197" cy="508088"/>
          </a:xfrm>
          <a:prstGeom prst="rect">
            <a:avLst/>
          </a:prstGeom>
          <a:noFill/>
        </p:spPr>
        <p:txBody>
          <a:bodyPr wrap="square" rtlCol="0">
            <a:spAutoFit/>
          </a:bodyPr>
          <a:lstStyle/>
          <a:p>
            <a:pPr algn="ctr"/>
            <a:r>
              <a:rPr lang="en-US" sz="1351" dirty="0"/>
              <a:t>Azimuthally-averaged</a:t>
            </a:r>
          </a:p>
          <a:p>
            <a:pPr algn="ctr"/>
            <a:r>
              <a:rPr lang="en-US" sz="1351" dirty="0"/>
              <a:t>Tangential Wind</a:t>
            </a:r>
          </a:p>
        </p:txBody>
      </p:sp>
      <p:sp>
        <p:nvSpPr>
          <p:cNvPr id="18" name="TextBox 17">
            <a:extLst>
              <a:ext uri="{FF2B5EF4-FFF2-40B4-BE49-F238E27FC236}">
                <a16:creationId xmlns:a16="http://schemas.microsoft.com/office/drawing/2014/main" id="{336F4489-3B47-B24E-93DC-EEDBA2227E1E}"/>
              </a:ext>
            </a:extLst>
          </p:cNvPr>
          <p:cNvSpPr txBox="1"/>
          <p:nvPr/>
        </p:nvSpPr>
        <p:spPr>
          <a:xfrm>
            <a:off x="8958828" y="56029"/>
            <a:ext cx="2853499" cy="508088"/>
          </a:xfrm>
          <a:prstGeom prst="rect">
            <a:avLst/>
          </a:prstGeom>
          <a:noFill/>
        </p:spPr>
        <p:txBody>
          <a:bodyPr wrap="square" rtlCol="0">
            <a:spAutoFit/>
          </a:bodyPr>
          <a:lstStyle/>
          <a:p>
            <a:pPr algn="ctr"/>
            <a:r>
              <a:rPr lang="en-US" sz="1351" dirty="0"/>
              <a:t>Azimuthally-averaged</a:t>
            </a:r>
          </a:p>
          <a:p>
            <a:pPr algn="ctr"/>
            <a:r>
              <a:rPr lang="en-US" sz="1351" dirty="0"/>
              <a:t>Temperature Departure</a:t>
            </a:r>
          </a:p>
        </p:txBody>
      </p:sp>
      <p:pic>
        <p:nvPicPr>
          <p:cNvPr id="20" name="Picture 19">
            <a:extLst>
              <a:ext uri="{FF2B5EF4-FFF2-40B4-BE49-F238E27FC236}">
                <a16:creationId xmlns:a16="http://schemas.microsoft.com/office/drawing/2014/main" id="{76CEE8C4-2216-124D-9437-DA3FF7435240}"/>
              </a:ext>
            </a:extLst>
          </p:cNvPr>
          <p:cNvPicPr>
            <a:picLocks noChangeAspect="1"/>
          </p:cNvPicPr>
          <p:nvPr/>
        </p:nvPicPr>
        <p:blipFill rotWithShape="1">
          <a:blip r:embed="rId4"/>
          <a:srcRect t="5419"/>
          <a:stretch/>
        </p:blipFill>
        <p:spPr>
          <a:xfrm>
            <a:off x="5256017" y="3731181"/>
            <a:ext cx="3505200" cy="2930852"/>
          </a:xfrm>
          <a:prstGeom prst="rect">
            <a:avLst/>
          </a:prstGeom>
        </p:spPr>
      </p:pic>
      <p:pic>
        <p:nvPicPr>
          <p:cNvPr id="21" name="Picture 20">
            <a:extLst>
              <a:ext uri="{FF2B5EF4-FFF2-40B4-BE49-F238E27FC236}">
                <a16:creationId xmlns:a16="http://schemas.microsoft.com/office/drawing/2014/main" id="{1089C747-3D69-9649-9206-5A7ABBF55F99}"/>
              </a:ext>
            </a:extLst>
          </p:cNvPr>
          <p:cNvPicPr>
            <a:picLocks noChangeAspect="1"/>
          </p:cNvPicPr>
          <p:nvPr/>
        </p:nvPicPr>
        <p:blipFill rotWithShape="1">
          <a:blip r:embed="rId5"/>
          <a:srcRect t="6148"/>
          <a:stretch/>
        </p:blipFill>
        <p:spPr>
          <a:xfrm>
            <a:off x="5246432" y="576037"/>
            <a:ext cx="3454400" cy="2967904"/>
          </a:xfrm>
          <a:prstGeom prst="rect">
            <a:avLst/>
          </a:prstGeom>
        </p:spPr>
      </p:pic>
      <p:pic>
        <p:nvPicPr>
          <p:cNvPr id="22" name="Picture 21">
            <a:extLst>
              <a:ext uri="{FF2B5EF4-FFF2-40B4-BE49-F238E27FC236}">
                <a16:creationId xmlns:a16="http://schemas.microsoft.com/office/drawing/2014/main" id="{C37D6786-D792-BA43-8C05-EB28603BA497}"/>
              </a:ext>
            </a:extLst>
          </p:cNvPr>
          <p:cNvPicPr>
            <a:picLocks noChangeAspect="1"/>
          </p:cNvPicPr>
          <p:nvPr/>
        </p:nvPicPr>
        <p:blipFill rotWithShape="1">
          <a:blip r:embed="rId6"/>
          <a:srcRect l="6880" t="8044"/>
          <a:stretch/>
        </p:blipFill>
        <p:spPr>
          <a:xfrm>
            <a:off x="8580899" y="574116"/>
            <a:ext cx="3382327" cy="3048081"/>
          </a:xfrm>
          <a:prstGeom prst="rect">
            <a:avLst/>
          </a:prstGeom>
        </p:spPr>
      </p:pic>
      <p:pic>
        <p:nvPicPr>
          <p:cNvPr id="23" name="Picture 22">
            <a:extLst>
              <a:ext uri="{FF2B5EF4-FFF2-40B4-BE49-F238E27FC236}">
                <a16:creationId xmlns:a16="http://schemas.microsoft.com/office/drawing/2014/main" id="{025B7B82-B85F-254E-8EF4-0C623CE773FA}"/>
              </a:ext>
            </a:extLst>
          </p:cNvPr>
          <p:cNvPicPr>
            <a:picLocks noChangeAspect="1"/>
          </p:cNvPicPr>
          <p:nvPr/>
        </p:nvPicPr>
        <p:blipFill rotWithShape="1">
          <a:blip r:embed="rId7"/>
          <a:srcRect l="5893" t="6678"/>
          <a:stretch/>
        </p:blipFill>
        <p:spPr>
          <a:xfrm>
            <a:off x="8532131" y="3732771"/>
            <a:ext cx="3382327" cy="3022252"/>
          </a:xfrm>
          <a:prstGeom prst="rect">
            <a:avLst/>
          </a:prstGeom>
        </p:spPr>
      </p:pic>
      <p:sp>
        <p:nvSpPr>
          <p:cNvPr id="24" name="Rectangle 23">
            <a:extLst>
              <a:ext uri="{FF2B5EF4-FFF2-40B4-BE49-F238E27FC236}">
                <a16:creationId xmlns:a16="http://schemas.microsoft.com/office/drawing/2014/main" id="{E213CAD9-E8D8-4A4C-9AF1-FC06EF3D0463}"/>
              </a:ext>
            </a:extLst>
          </p:cNvPr>
          <p:cNvSpPr/>
          <p:nvPr/>
        </p:nvSpPr>
        <p:spPr>
          <a:xfrm>
            <a:off x="3392496" y="3128240"/>
            <a:ext cx="1463040" cy="8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Rectangle 24">
            <a:extLst>
              <a:ext uri="{FF2B5EF4-FFF2-40B4-BE49-F238E27FC236}">
                <a16:creationId xmlns:a16="http://schemas.microsoft.com/office/drawing/2014/main" id="{3923342D-E6BA-4642-9FE3-85D6B0038CBA}"/>
              </a:ext>
            </a:extLst>
          </p:cNvPr>
          <p:cNvSpPr/>
          <p:nvPr/>
        </p:nvSpPr>
        <p:spPr>
          <a:xfrm>
            <a:off x="3392496" y="6273113"/>
            <a:ext cx="1463040" cy="85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Rectangle 25">
            <a:extLst>
              <a:ext uri="{FF2B5EF4-FFF2-40B4-BE49-F238E27FC236}">
                <a16:creationId xmlns:a16="http://schemas.microsoft.com/office/drawing/2014/main" id="{61CB001B-B24A-884C-864C-C2B264E88DB8}"/>
              </a:ext>
            </a:extLst>
          </p:cNvPr>
          <p:cNvSpPr/>
          <p:nvPr/>
        </p:nvSpPr>
        <p:spPr>
          <a:xfrm rot="5400000">
            <a:off x="7854035" y="1525875"/>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Rectangle 26">
            <a:extLst>
              <a:ext uri="{FF2B5EF4-FFF2-40B4-BE49-F238E27FC236}">
                <a16:creationId xmlns:a16="http://schemas.microsoft.com/office/drawing/2014/main" id="{0D824835-2A13-5747-8263-8406746E2175}"/>
              </a:ext>
            </a:extLst>
          </p:cNvPr>
          <p:cNvSpPr/>
          <p:nvPr/>
        </p:nvSpPr>
        <p:spPr>
          <a:xfrm rot="5400000">
            <a:off x="7831847" y="4849456"/>
            <a:ext cx="1463040" cy="1324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Slide Number Placeholder 2">
            <a:extLst>
              <a:ext uri="{FF2B5EF4-FFF2-40B4-BE49-F238E27FC236}">
                <a16:creationId xmlns:a16="http://schemas.microsoft.com/office/drawing/2014/main" id="{A4EAFF35-A050-414D-AB1B-453E8BD9889C}"/>
              </a:ext>
            </a:extLst>
          </p:cNvPr>
          <p:cNvSpPr>
            <a:spLocks noGrp="1"/>
          </p:cNvSpPr>
          <p:nvPr>
            <p:ph type="sldNum" sz="quarter" idx="12"/>
          </p:nvPr>
        </p:nvSpPr>
        <p:spPr/>
        <p:txBody>
          <a:bodyPr/>
          <a:lstStyle/>
          <a:p>
            <a:fld id="{EB629580-478B-784C-8141-289107B6172B}" type="slidenum">
              <a:rPr lang="en-US" smtClean="0"/>
              <a:pPr/>
              <a:t>29</a:t>
            </a:fld>
            <a:endParaRPr lang="en-US" dirty="0"/>
          </a:p>
        </p:txBody>
      </p:sp>
    </p:spTree>
    <p:extLst>
      <p:ext uri="{BB962C8B-B14F-4D97-AF65-F5344CB8AC3E}">
        <p14:creationId xmlns:p14="http://schemas.microsoft.com/office/powerpoint/2010/main" val="4139464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C60030-2077-D94A-9590-C96D523B4CDB}"/>
              </a:ext>
            </a:extLst>
          </p:cNvPr>
          <p:cNvSpPr>
            <a:spLocks noGrp="1"/>
          </p:cNvSpPr>
          <p:nvPr>
            <p:ph idx="1"/>
          </p:nvPr>
        </p:nvSpPr>
        <p:spPr/>
        <p:txBody>
          <a:bodyPr/>
          <a:lstStyle/>
          <a:p>
            <a:pPr marL="0" indent="0">
              <a:buNone/>
            </a:pPr>
            <a:r>
              <a:rPr lang="en-US" dirty="0"/>
              <a:t>The CYGNSS science goals are enabled by meeting the following mission objectives:</a:t>
            </a:r>
          </a:p>
          <a:p>
            <a:pPr lvl="0"/>
            <a:r>
              <a:rPr lang="en-US" dirty="0"/>
              <a:t>Measure ocean surface wind speed in most naturally occurring precipitating conditions, including those experienced in the TC eyewall.</a:t>
            </a:r>
          </a:p>
          <a:p>
            <a:pPr lvl="0"/>
            <a:r>
              <a:rPr lang="en-US" dirty="0"/>
              <a:t>Measure ocean surface wind speed in the TC inner core with sufficient frequency to resolve genesis and rapid intensification.</a:t>
            </a:r>
          </a:p>
          <a:p>
            <a:endParaRPr lang="en-US" dirty="0"/>
          </a:p>
        </p:txBody>
      </p:sp>
      <p:sp>
        <p:nvSpPr>
          <p:cNvPr id="4" name="TextBox 3">
            <a:extLst>
              <a:ext uri="{FF2B5EF4-FFF2-40B4-BE49-F238E27FC236}">
                <a16:creationId xmlns:a16="http://schemas.microsoft.com/office/drawing/2014/main" id="{7A6DBF99-B209-6D45-AD8B-7E54A8F6763A}"/>
              </a:ext>
            </a:extLst>
          </p:cNvPr>
          <p:cNvSpPr txBox="1"/>
          <p:nvPr/>
        </p:nvSpPr>
        <p:spPr>
          <a:xfrm>
            <a:off x="942114" y="95441"/>
            <a:ext cx="10307772" cy="646331"/>
          </a:xfrm>
          <a:prstGeom prst="rect">
            <a:avLst/>
          </a:prstGeom>
          <a:noFill/>
        </p:spPr>
        <p:txBody>
          <a:bodyPr wrap="square" rtlCol="0">
            <a:spAutoFit/>
          </a:bodyPr>
          <a:lstStyle/>
          <a:p>
            <a:pPr algn="ctr"/>
            <a:r>
              <a:rPr lang="en-US" sz="3600" dirty="0"/>
              <a:t>CYGNSS Science Objectives</a:t>
            </a:r>
          </a:p>
        </p:txBody>
      </p:sp>
      <p:sp>
        <p:nvSpPr>
          <p:cNvPr id="5" name="Slide Number Placeholder 3">
            <a:extLst>
              <a:ext uri="{FF2B5EF4-FFF2-40B4-BE49-F238E27FC236}">
                <a16:creationId xmlns:a16="http://schemas.microsoft.com/office/drawing/2014/main" id="{D6F2882F-AAB7-CB45-B26C-0E7F17FD6265}"/>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3</a:t>
            </a:fld>
            <a:endParaRPr lang="en-US" sz="1400" dirty="0"/>
          </a:p>
        </p:txBody>
      </p:sp>
    </p:spTree>
    <p:extLst>
      <p:ext uri="{BB962C8B-B14F-4D97-AF65-F5344CB8AC3E}">
        <p14:creationId xmlns:p14="http://schemas.microsoft.com/office/powerpoint/2010/main" val="2219157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88D80-C26C-C046-BFD7-3805A709CA7A}"/>
              </a:ext>
            </a:extLst>
          </p:cNvPr>
          <p:cNvSpPr txBox="1"/>
          <p:nvPr/>
        </p:nvSpPr>
        <p:spPr>
          <a:xfrm>
            <a:off x="1933822" y="58365"/>
            <a:ext cx="1517515" cy="369332"/>
          </a:xfrm>
          <a:prstGeom prst="rect">
            <a:avLst/>
          </a:prstGeom>
          <a:noFill/>
        </p:spPr>
        <p:txBody>
          <a:bodyPr wrap="square" rtlCol="0">
            <a:spAutoFit/>
          </a:bodyPr>
          <a:lstStyle/>
          <a:p>
            <a:r>
              <a:rPr lang="en-US" dirty="0" err="1"/>
              <a:t>cntrl</a:t>
            </a:r>
            <a:endParaRPr lang="en-US" dirty="0"/>
          </a:p>
        </p:txBody>
      </p:sp>
      <p:sp>
        <p:nvSpPr>
          <p:cNvPr id="5" name="TextBox 4">
            <a:extLst>
              <a:ext uri="{FF2B5EF4-FFF2-40B4-BE49-F238E27FC236}">
                <a16:creationId xmlns:a16="http://schemas.microsoft.com/office/drawing/2014/main" id="{0571BAD9-03BB-1948-BE8B-4F88D55C9848}"/>
              </a:ext>
            </a:extLst>
          </p:cNvPr>
          <p:cNvSpPr txBox="1"/>
          <p:nvPr/>
        </p:nvSpPr>
        <p:spPr>
          <a:xfrm>
            <a:off x="5710136" y="243031"/>
            <a:ext cx="1517515" cy="369332"/>
          </a:xfrm>
          <a:prstGeom prst="rect">
            <a:avLst/>
          </a:prstGeom>
          <a:noFill/>
        </p:spPr>
        <p:txBody>
          <a:bodyPr wrap="square" rtlCol="0">
            <a:spAutoFit/>
          </a:bodyPr>
          <a:lstStyle/>
          <a:p>
            <a:r>
              <a:rPr lang="en-US" dirty="0" err="1"/>
              <a:t>cygntn</a:t>
            </a:r>
            <a:endParaRPr lang="en-US" dirty="0"/>
          </a:p>
        </p:txBody>
      </p:sp>
      <p:sp>
        <p:nvSpPr>
          <p:cNvPr id="6" name="TextBox 5">
            <a:extLst>
              <a:ext uri="{FF2B5EF4-FFF2-40B4-BE49-F238E27FC236}">
                <a16:creationId xmlns:a16="http://schemas.microsoft.com/office/drawing/2014/main" id="{5A27CCDA-EE75-994D-8EE6-AE931E2021F8}"/>
              </a:ext>
            </a:extLst>
          </p:cNvPr>
          <p:cNvSpPr txBox="1"/>
          <p:nvPr/>
        </p:nvSpPr>
        <p:spPr>
          <a:xfrm>
            <a:off x="9623898" y="165370"/>
            <a:ext cx="1517515" cy="369332"/>
          </a:xfrm>
          <a:prstGeom prst="rect">
            <a:avLst/>
          </a:prstGeom>
          <a:noFill/>
        </p:spPr>
        <p:txBody>
          <a:bodyPr wrap="square" rtlCol="0">
            <a:spAutoFit/>
          </a:bodyPr>
          <a:lstStyle/>
          <a:p>
            <a:r>
              <a:rPr lang="en-US" dirty="0" err="1"/>
              <a:t>vamntn</a:t>
            </a:r>
            <a:endParaRPr lang="en-US" dirty="0"/>
          </a:p>
        </p:txBody>
      </p:sp>
      <p:sp>
        <p:nvSpPr>
          <p:cNvPr id="7" name="TextBox 6">
            <a:extLst>
              <a:ext uri="{FF2B5EF4-FFF2-40B4-BE49-F238E27FC236}">
                <a16:creationId xmlns:a16="http://schemas.microsoft.com/office/drawing/2014/main" id="{8309958A-9524-D44A-87A1-263E3177C8EE}"/>
              </a:ext>
            </a:extLst>
          </p:cNvPr>
          <p:cNvSpPr txBox="1"/>
          <p:nvPr/>
        </p:nvSpPr>
        <p:spPr>
          <a:xfrm>
            <a:off x="-23059" y="-19296"/>
            <a:ext cx="1517515" cy="369332"/>
          </a:xfrm>
          <a:prstGeom prst="rect">
            <a:avLst/>
          </a:prstGeom>
          <a:noFill/>
        </p:spPr>
        <p:txBody>
          <a:bodyPr wrap="square" rtlCol="0">
            <a:spAutoFit/>
          </a:bodyPr>
          <a:lstStyle/>
          <a:p>
            <a:r>
              <a:rPr lang="en-US" dirty="0"/>
              <a:t>10/07 18UTC</a:t>
            </a:r>
          </a:p>
        </p:txBody>
      </p:sp>
      <p:pic>
        <p:nvPicPr>
          <p:cNvPr id="9" name="Picture 8">
            <a:extLst>
              <a:ext uri="{FF2B5EF4-FFF2-40B4-BE49-F238E27FC236}">
                <a16:creationId xmlns:a16="http://schemas.microsoft.com/office/drawing/2014/main" id="{080941ED-2B57-8F49-9F29-63C76E13DEF8}"/>
              </a:ext>
            </a:extLst>
          </p:cNvPr>
          <p:cNvPicPr>
            <a:picLocks noChangeAspect="1"/>
          </p:cNvPicPr>
          <p:nvPr/>
        </p:nvPicPr>
        <p:blipFill>
          <a:blip r:embed="rId2"/>
          <a:stretch>
            <a:fillRect/>
          </a:stretch>
        </p:blipFill>
        <p:spPr>
          <a:xfrm>
            <a:off x="1338814" y="534702"/>
            <a:ext cx="2311325" cy="2003148"/>
          </a:xfrm>
          <a:prstGeom prst="rect">
            <a:avLst/>
          </a:prstGeom>
        </p:spPr>
      </p:pic>
      <p:pic>
        <p:nvPicPr>
          <p:cNvPr id="11" name="Picture 10">
            <a:extLst>
              <a:ext uri="{FF2B5EF4-FFF2-40B4-BE49-F238E27FC236}">
                <a16:creationId xmlns:a16="http://schemas.microsoft.com/office/drawing/2014/main" id="{BB85633B-A47E-2F46-BC49-20DF4E4C2A3C}"/>
              </a:ext>
            </a:extLst>
          </p:cNvPr>
          <p:cNvPicPr>
            <a:picLocks noChangeAspect="1"/>
          </p:cNvPicPr>
          <p:nvPr/>
        </p:nvPicPr>
        <p:blipFill>
          <a:blip r:embed="rId3"/>
          <a:stretch>
            <a:fillRect/>
          </a:stretch>
        </p:blipFill>
        <p:spPr>
          <a:xfrm>
            <a:off x="1315106" y="4684455"/>
            <a:ext cx="2335033" cy="2173545"/>
          </a:xfrm>
          <a:prstGeom prst="rect">
            <a:avLst/>
          </a:prstGeom>
        </p:spPr>
      </p:pic>
      <p:pic>
        <p:nvPicPr>
          <p:cNvPr id="13" name="Picture 12">
            <a:extLst>
              <a:ext uri="{FF2B5EF4-FFF2-40B4-BE49-F238E27FC236}">
                <a16:creationId xmlns:a16="http://schemas.microsoft.com/office/drawing/2014/main" id="{22F5FCF9-4689-F74C-AE1A-57CACA51406F}"/>
              </a:ext>
            </a:extLst>
          </p:cNvPr>
          <p:cNvPicPr>
            <a:picLocks noChangeAspect="1"/>
          </p:cNvPicPr>
          <p:nvPr/>
        </p:nvPicPr>
        <p:blipFill>
          <a:blip r:embed="rId4"/>
          <a:stretch>
            <a:fillRect/>
          </a:stretch>
        </p:blipFill>
        <p:spPr>
          <a:xfrm>
            <a:off x="1338814" y="2537850"/>
            <a:ext cx="2426688" cy="2173545"/>
          </a:xfrm>
          <a:prstGeom prst="rect">
            <a:avLst/>
          </a:prstGeom>
        </p:spPr>
      </p:pic>
      <p:pic>
        <p:nvPicPr>
          <p:cNvPr id="14" name="Picture 13">
            <a:extLst>
              <a:ext uri="{FF2B5EF4-FFF2-40B4-BE49-F238E27FC236}">
                <a16:creationId xmlns:a16="http://schemas.microsoft.com/office/drawing/2014/main" id="{9DAE0643-5812-3C4A-89B7-C49EE8A81D42}"/>
              </a:ext>
            </a:extLst>
          </p:cNvPr>
          <p:cNvPicPr>
            <a:picLocks noChangeAspect="1"/>
          </p:cNvPicPr>
          <p:nvPr/>
        </p:nvPicPr>
        <p:blipFill>
          <a:blip r:embed="rId5"/>
          <a:srcRect/>
          <a:stretch/>
        </p:blipFill>
        <p:spPr>
          <a:xfrm>
            <a:off x="5013864" y="580094"/>
            <a:ext cx="2231051" cy="2003148"/>
          </a:xfrm>
          <a:prstGeom prst="rect">
            <a:avLst/>
          </a:prstGeom>
        </p:spPr>
      </p:pic>
      <p:pic>
        <p:nvPicPr>
          <p:cNvPr id="15" name="Picture 14">
            <a:extLst>
              <a:ext uri="{FF2B5EF4-FFF2-40B4-BE49-F238E27FC236}">
                <a16:creationId xmlns:a16="http://schemas.microsoft.com/office/drawing/2014/main" id="{37848347-75F5-3E43-AC78-D2211BCACB0A}"/>
              </a:ext>
            </a:extLst>
          </p:cNvPr>
          <p:cNvPicPr>
            <a:picLocks noChangeAspect="1"/>
          </p:cNvPicPr>
          <p:nvPr/>
        </p:nvPicPr>
        <p:blipFill>
          <a:blip r:embed="rId6"/>
          <a:srcRect/>
          <a:stretch/>
        </p:blipFill>
        <p:spPr>
          <a:xfrm>
            <a:off x="4950019" y="4785485"/>
            <a:ext cx="2335033" cy="2062268"/>
          </a:xfrm>
          <a:prstGeom prst="rect">
            <a:avLst/>
          </a:prstGeom>
        </p:spPr>
      </p:pic>
      <p:pic>
        <p:nvPicPr>
          <p:cNvPr id="16" name="Picture 15">
            <a:extLst>
              <a:ext uri="{FF2B5EF4-FFF2-40B4-BE49-F238E27FC236}">
                <a16:creationId xmlns:a16="http://schemas.microsoft.com/office/drawing/2014/main" id="{785BB805-5822-4D4A-AA82-1BC460677E0C}"/>
              </a:ext>
            </a:extLst>
          </p:cNvPr>
          <p:cNvPicPr>
            <a:picLocks noChangeAspect="1"/>
          </p:cNvPicPr>
          <p:nvPr/>
        </p:nvPicPr>
        <p:blipFill>
          <a:blip r:embed="rId7"/>
          <a:srcRect/>
          <a:stretch/>
        </p:blipFill>
        <p:spPr>
          <a:xfrm>
            <a:off x="4973727" y="2605112"/>
            <a:ext cx="2426688" cy="2129805"/>
          </a:xfrm>
          <a:prstGeom prst="rect">
            <a:avLst/>
          </a:prstGeom>
        </p:spPr>
      </p:pic>
      <p:pic>
        <p:nvPicPr>
          <p:cNvPr id="17" name="Picture 16">
            <a:extLst>
              <a:ext uri="{FF2B5EF4-FFF2-40B4-BE49-F238E27FC236}">
                <a16:creationId xmlns:a16="http://schemas.microsoft.com/office/drawing/2014/main" id="{333FB23D-23D4-5341-BE3C-1555685935D8}"/>
              </a:ext>
            </a:extLst>
          </p:cNvPr>
          <p:cNvPicPr>
            <a:picLocks noChangeAspect="1"/>
          </p:cNvPicPr>
          <p:nvPr/>
        </p:nvPicPr>
        <p:blipFill>
          <a:blip r:embed="rId8"/>
          <a:srcRect/>
          <a:stretch/>
        </p:blipFill>
        <p:spPr>
          <a:xfrm>
            <a:off x="8983235" y="502275"/>
            <a:ext cx="2171749" cy="2003148"/>
          </a:xfrm>
          <a:prstGeom prst="rect">
            <a:avLst/>
          </a:prstGeom>
        </p:spPr>
      </p:pic>
      <p:pic>
        <p:nvPicPr>
          <p:cNvPr id="18" name="Picture 17">
            <a:extLst>
              <a:ext uri="{FF2B5EF4-FFF2-40B4-BE49-F238E27FC236}">
                <a16:creationId xmlns:a16="http://schemas.microsoft.com/office/drawing/2014/main" id="{ADEA0F58-89FD-F64E-810E-102E2A3596CF}"/>
              </a:ext>
            </a:extLst>
          </p:cNvPr>
          <p:cNvPicPr>
            <a:picLocks noChangeAspect="1"/>
          </p:cNvPicPr>
          <p:nvPr/>
        </p:nvPicPr>
        <p:blipFill>
          <a:blip r:embed="rId9"/>
          <a:srcRect/>
          <a:stretch/>
        </p:blipFill>
        <p:spPr>
          <a:xfrm>
            <a:off x="8889739" y="4688454"/>
            <a:ext cx="2335033" cy="2100692"/>
          </a:xfrm>
          <a:prstGeom prst="rect">
            <a:avLst/>
          </a:prstGeom>
        </p:spPr>
      </p:pic>
      <p:pic>
        <p:nvPicPr>
          <p:cNvPr id="19" name="Picture 18">
            <a:extLst>
              <a:ext uri="{FF2B5EF4-FFF2-40B4-BE49-F238E27FC236}">
                <a16:creationId xmlns:a16="http://schemas.microsoft.com/office/drawing/2014/main" id="{AA184307-0CEF-554A-897A-3074721F772C}"/>
              </a:ext>
            </a:extLst>
          </p:cNvPr>
          <p:cNvPicPr>
            <a:picLocks noChangeAspect="1"/>
          </p:cNvPicPr>
          <p:nvPr/>
        </p:nvPicPr>
        <p:blipFill>
          <a:blip r:embed="rId10"/>
          <a:srcRect/>
          <a:stretch/>
        </p:blipFill>
        <p:spPr>
          <a:xfrm>
            <a:off x="8954739" y="2505423"/>
            <a:ext cx="2344104" cy="2173545"/>
          </a:xfrm>
          <a:prstGeom prst="rect">
            <a:avLst/>
          </a:prstGeom>
        </p:spPr>
      </p:pic>
    </p:spTree>
    <p:extLst>
      <p:ext uri="{BB962C8B-B14F-4D97-AF65-F5344CB8AC3E}">
        <p14:creationId xmlns:p14="http://schemas.microsoft.com/office/powerpoint/2010/main" val="4506801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88D80-C26C-C046-BFD7-3805A709CA7A}"/>
              </a:ext>
            </a:extLst>
          </p:cNvPr>
          <p:cNvSpPr txBox="1"/>
          <p:nvPr/>
        </p:nvSpPr>
        <p:spPr>
          <a:xfrm>
            <a:off x="1933822" y="58365"/>
            <a:ext cx="1517515" cy="369332"/>
          </a:xfrm>
          <a:prstGeom prst="rect">
            <a:avLst/>
          </a:prstGeom>
          <a:noFill/>
        </p:spPr>
        <p:txBody>
          <a:bodyPr wrap="square" rtlCol="0">
            <a:spAutoFit/>
          </a:bodyPr>
          <a:lstStyle/>
          <a:p>
            <a:r>
              <a:rPr lang="en-US" dirty="0" err="1"/>
              <a:t>cntrl</a:t>
            </a:r>
            <a:endParaRPr lang="en-US" dirty="0"/>
          </a:p>
        </p:txBody>
      </p:sp>
      <p:sp>
        <p:nvSpPr>
          <p:cNvPr id="5" name="TextBox 4">
            <a:extLst>
              <a:ext uri="{FF2B5EF4-FFF2-40B4-BE49-F238E27FC236}">
                <a16:creationId xmlns:a16="http://schemas.microsoft.com/office/drawing/2014/main" id="{0571BAD9-03BB-1948-BE8B-4F88D55C9848}"/>
              </a:ext>
            </a:extLst>
          </p:cNvPr>
          <p:cNvSpPr txBox="1"/>
          <p:nvPr/>
        </p:nvSpPr>
        <p:spPr>
          <a:xfrm>
            <a:off x="5710136" y="243031"/>
            <a:ext cx="1517515" cy="369332"/>
          </a:xfrm>
          <a:prstGeom prst="rect">
            <a:avLst/>
          </a:prstGeom>
          <a:noFill/>
        </p:spPr>
        <p:txBody>
          <a:bodyPr wrap="square" rtlCol="0">
            <a:spAutoFit/>
          </a:bodyPr>
          <a:lstStyle/>
          <a:p>
            <a:r>
              <a:rPr lang="en-US" dirty="0"/>
              <a:t>cyg50</a:t>
            </a:r>
          </a:p>
        </p:txBody>
      </p:sp>
      <p:sp>
        <p:nvSpPr>
          <p:cNvPr id="6" name="TextBox 5">
            <a:extLst>
              <a:ext uri="{FF2B5EF4-FFF2-40B4-BE49-F238E27FC236}">
                <a16:creationId xmlns:a16="http://schemas.microsoft.com/office/drawing/2014/main" id="{5A27CCDA-EE75-994D-8EE6-AE931E2021F8}"/>
              </a:ext>
            </a:extLst>
          </p:cNvPr>
          <p:cNvSpPr txBox="1"/>
          <p:nvPr/>
        </p:nvSpPr>
        <p:spPr>
          <a:xfrm>
            <a:off x="9623898" y="165370"/>
            <a:ext cx="1517515" cy="369332"/>
          </a:xfrm>
          <a:prstGeom prst="rect">
            <a:avLst/>
          </a:prstGeom>
          <a:noFill/>
        </p:spPr>
        <p:txBody>
          <a:bodyPr wrap="square" rtlCol="0">
            <a:spAutoFit/>
          </a:bodyPr>
          <a:lstStyle/>
          <a:p>
            <a:r>
              <a:rPr lang="en-US" dirty="0"/>
              <a:t>vam50</a:t>
            </a:r>
          </a:p>
        </p:txBody>
      </p:sp>
      <p:sp>
        <p:nvSpPr>
          <p:cNvPr id="7" name="TextBox 6">
            <a:extLst>
              <a:ext uri="{FF2B5EF4-FFF2-40B4-BE49-F238E27FC236}">
                <a16:creationId xmlns:a16="http://schemas.microsoft.com/office/drawing/2014/main" id="{8309958A-9524-D44A-87A1-263E3177C8EE}"/>
              </a:ext>
            </a:extLst>
          </p:cNvPr>
          <p:cNvSpPr txBox="1"/>
          <p:nvPr/>
        </p:nvSpPr>
        <p:spPr>
          <a:xfrm>
            <a:off x="-23059" y="-19296"/>
            <a:ext cx="1517515" cy="369332"/>
          </a:xfrm>
          <a:prstGeom prst="rect">
            <a:avLst/>
          </a:prstGeom>
          <a:noFill/>
        </p:spPr>
        <p:txBody>
          <a:bodyPr wrap="square" rtlCol="0">
            <a:spAutoFit/>
          </a:bodyPr>
          <a:lstStyle/>
          <a:p>
            <a:r>
              <a:rPr lang="en-US" dirty="0"/>
              <a:t>10/07 18UTC</a:t>
            </a:r>
          </a:p>
        </p:txBody>
      </p:sp>
      <p:pic>
        <p:nvPicPr>
          <p:cNvPr id="9" name="Picture 8">
            <a:extLst>
              <a:ext uri="{FF2B5EF4-FFF2-40B4-BE49-F238E27FC236}">
                <a16:creationId xmlns:a16="http://schemas.microsoft.com/office/drawing/2014/main" id="{080941ED-2B57-8F49-9F29-63C76E13DEF8}"/>
              </a:ext>
            </a:extLst>
          </p:cNvPr>
          <p:cNvPicPr>
            <a:picLocks noChangeAspect="1"/>
          </p:cNvPicPr>
          <p:nvPr/>
        </p:nvPicPr>
        <p:blipFill>
          <a:blip r:embed="rId2"/>
          <a:stretch>
            <a:fillRect/>
          </a:stretch>
        </p:blipFill>
        <p:spPr>
          <a:xfrm>
            <a:off x="1338814" y="534702"/>
            <a:ext cx="2311325" cy="2003148"/>
          </a:xfrm>
          <a:prstGeom prst="rect">
            <a:avLst/>
          </a:prstGeom>
        </p:spPr>
      </p:pic>
      <p:pic>
        <p:nvPicPr>
          <p:cNvPr id="11" name="Picture 10">
            <a:extLst>
              <a:ext uri="{FF2B5EF4-FFF2-40B4-BE49-F238E27FC236}">
                <a16:creationId xmlns:a16="http://schemas.microsoft.com/office/drawing/2014/main" id="{BB85633B-A47E-2F46-BC49-20DF4E4C2A3C}"/>
              </a:ext>
            </a:extLst>
          </p:cNvPr>
          <p:cNvPicPr>
            <a:picLocks noChangeAspect="1"/>
          </p:cNvPicPr>
          <p:nvPr/>
        </p:nvPicPr>
        <p:blipFill>
          <a:blip r:embed="rId3"/>
          <a:stretch>
            <a:fillRect/>
          </a:stretch>
        </p:blipFill>
        <p:spPr>
          <a:xfrm>
            <a:off x="1315106" y="4684455"/>
            <a:ext cx="2335033" cy="2173545"/>
          </a:xfrm>
          <a:prstGeom prst="rect">
            <a:avLst/>
          </a:prstGeom>
        </p:spPr>
      </p:pic>
      <p:pic>
        <p:nvPicPr>
          <p:cNvPr id="13" name="Picture 12">
            <a:extLst>
              <a:ext uri="{FF2B5EF4-FFF2-40B4-BE49-F238E27FC236}">
                <a16:creationId xmlns:a16="http://schemas.microsoft.com/office/drawing/2014/main" id="{22F5FCF9-4689-F74C-AE1A-57CACA51406F}"/>
              </a:ext>
            </a:extLst>
          </p:cNvPr>
          <p:cNvPicPr>
            <a:picLocks noChangeAspect="1"/>
          </p:cNvPicPr>
          <p:nvPr/>
        </p:nvPicPr>
        <p:blipFill>
          <a:blip r:embed="rId4"/>
          <a:stretch>
            <a:fillRect/>
          </a:stretch>
        </p:blipFill>
        <p:spPr>
          <a:xfrm>
            <a:off x="1338814" y="2537850"/>
            <a:ext cx="2426688" cy="2173545"/>
          </a:xfrm>
          <a:prstGeom prst="rect">
            <a:avLst/>
          </a:prstGeom>
        </p:spPr>
      </p:pic>
      <p:pic>
        <p:nvPicPr>
          <p:cNvPr id="14" name="Picture 13">
            <a:extLst>
              <a:ext uri="{FF2B5EF4-FFF2-40B4-BE49-F238E27FC236}">
                <a16:creationId xmlns:a16="http://schemas.microsoft.com/office/drawing/2014/main" id="{9DAE0643-5812-3C4A-89B7-C49EE8A81D42}"/>
              </a:ext>
            </a:extLst>
          </p:cNvPr>
          <p:cNvPicPr>
            <a:picLocks noChangeAspect="1"/>
          </p:cNvPicPr>
          <p:nvPr/>
        </p:nvPicPr>
        <p:blipFill>
          <a:blip r:embed="rId5"/>
          <a:srcRect/>
          <a:stretch/>
        </p:blipFill>
        <p:spPr>
          <a:xfrm>
            <a:off x="5050927" y="580094"/>
            <a:ext cx="2156925" cy="2003148"/>
          </a:xfrm>
          <a:prstGeom prst="rect">
            <a:avLst/>
          </a:prstGeom>
        </p:spPr>
      </p:pic>
      <p:pic>
        <p:nvPicPr>
          <p:cNvPr id="15" name="Picture 14">
            <a:extLst>
              <a:ext uri="{FF2B5EF4-FFF2-40B4-BE49-F238E27FC236}">
                <a16:creationId xmlns:a16="http://schemas.microsoft.com/office/drawing/2014/main" id="{37848347-75F5-3E43-AC78-D2211BCACB0A}"/>
              </a:ext>
            </a:extLst>
          </p:cNvPr>
          <p:cNvPicPr>
            <a:picLocks noChangeAspect="1"/>
          </p:cNvPicPr>
          <p:nvPr/>
        </p:nvPicPr>
        <p:blipFill>
          <a:blip r:embed="rId6"/>
          <a:srcRect/>
          <a:stretch/>
        </p:blipFill>
        <p:spPr>
          <a:xfrm>
            <a:off x="4976301" y="4785485"/>
            <a:ext cx="2282469" cy="2062268"/>
          </a:xfrm>
          <a:prstGeom prst="rect">
            <a:avLst/>
          </a:prstGeom>
        </p:spPr>
      </p:pic>
      <p:pic>
        <p:nvPicPr>
          <p:cNvPr id="16" name="Picture 15">
            <a:extLst>
              <a:ext uri="{FF2B5EF4-FFF2-40B4-BE49-F238E27FC236}">
                <a16:creationId xmlns:a16="http://schemas.microsoft.com/office/drawing/2014/main" id="{785BB805-5822-4D4A-AA82-1BC460677E0C}"/>
              </a:ext>
            </a:extLst>
          </p:cNvPr>
          <p:cNvPicPr>
            <a:picLocks noChangeAspect="1"/>
          </p:cNvPicPr>
          <p:nvPr/>
        </p:nvPicPr>
        <p:blipFill>
          <a:blip r:embed="rId7"/>
          <a:srcRect/>
          <a:stretch/>
        </p:blipFill>
        <p:spPr>
          <a:xfrm>
            <a:off x="4973727" y="2608338"/>
            <a:ext cx="2426688" cy="2123352"/>
          </a:xfrm>
          <a:prstGeom prst="rect">
            <a:avLst/>
          </a:prstGeom>
        </p:spPr>
      </p:pic>
      <p:pic>
        <p:nvPicPr>
          <p:cNvPr id="17" name="Picture 16">
            <a:extLst>
              <a:ext uri="{FF2B5EF4-FFF2-40B4-BE49-F238E27FC236}">
                <a16:creationId xmlns:a16="http://schemas.microsoft.com/office/drawing/2014/main" id="{333FB23D-23D4-5341-BE3C-1555685935D8}"/>
              </a:ext>
            </a:extLst>
          </p:cNvPr>
          <p:cNvPicPr>
            <a:picLocks noChangeAspect="1"/>
          </p:cNvPicPr>
          <p:nvPr/>
        </p:nvPicPr>
        <p:blipFill>
          <a:blip r:embed="rId8"/>
          <a:srcRect/>
          <a:stretch/>
        </p:blipFill>
        <p:spPr>
          <a:xfrm>
            <a:off x="8983235" y="557043"/>
            <a:ext cx="2171749" cy="1893612"/>
          </a:xfrm>
          <a:prstGeom prst="rect">
            <a:avLst/>
          </a:prstGeom>
        </p:spPr>
      </p:pic>
      <p:pic>
        <p:nvPicPr>
          <p:cNvPr id="18" name="Picture 17">
            <a:extLst>
              <a:ext uri="{FF2B5EF4-FFF2-40B4-BE49-F238E27FC236}">
                <a16:creationId xmlns:a16="http://schemas.microsoft.com/office/drawing/2014/main" id="{ADEA0F58-89FD-F64E-810E-102E2A3596CF}"/>
              </a:ext>
            </a:extLst>
          </p:cNvPr>
          <p:cNvPicPr>
            <a:picLocks noChangeAspect="1"/>
          </p:cNvPicPr>
          <p:nvPr/>
        </p:nvPicPr>
        <p:blipFill>
          <a:blip r:embed="rId9"/>
          <a:srcRect/>
          <a:stretch/>
        </p:blipFill>
        <p:spPr>
          <a:xfrm>
            <a:off x="8889739" y="4705600"/>
            <a:ext cx="2335033" cy="2066400"/>
          </a:xfrm>
          <a:prstGeom prst="rect">
            <a:avLst/>
          </a:prstGeom>
        </p:spPr>
      </p:pic>
      <p:pic>
        <p:nvPicPr>
          <p:cNvPr id="19" name="Picture 18">
            <a:extLst>
              <a:ext uri="{FF2B5EF4-FFF2-40B4-BE49-F238E27FC236}">
                <a16:creationId xmlns:a16="http://schemas.microsoft.com/office/drawing/2014/main" id="{AA184307-0CEF-554A-897A-3074721F772C}"/>
              </a:ext>
            </a:extLst>
          </p:cNvPr>
          <p:cNvPicPr>
            <a:picLocks noChangeAspect="1"/>
          </p:cNvPicPr>
          <p:nvPr/>
        </p:nvPicPr>
        <p:blipFill>
          <a:blip r:embed="rId10"/>
          <a:srcRect/>
          <a:stretch/>
        </p:blipFill>
        <p:spPr>
          <a:xfrm>
            <a:off x="8954739" y="2522432"/>
            <a:ext cx="2344104" cy="2139527"/>
          </a:xfrm>
          <a:prstGeom prst="rect">
            <a:avLst/>
          </a:prstGeom>
        </p:spPr>
      </p:pic>
    </p:spTree>
    <p:extLst>
      <p:ext uri="{BB962C8B-B14F-4D97-AF65-F5344CB8AC3E}">
        <p14:creationId xmlns:p14="http://schemas.microsoft.com/office/powerpoint/2010/main" val="1060820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88D80-C26C-C046-BFD7-3805A709CA7A}"/>
              </a:ext>
            </a:extLst>
          </p:cNvPr>
          <p:cNvSpPr txBox="1"/>
          <p:nvPr/>
        </p:nvSpPr>
        <p:spPr>
          <a:xfrm>
            <a:off x="1933822" y="58365"/>
            <a:ext cx="1517515" cy="369332"/>
          </a:xfrm>
          <a:prstGeom prst="rect">
            <a:avLst/>
          </a:prstGeom>
          <a:noFill/>
        </p:spPr>
        <p:txBody>
          <a:bodyPr wrap="square" rtlCol="0">
            <a:spAutoFit/>
          </a:bodyPr>
          <a:lstStyle/>
          <a:p>
            <a:r>
              <a:rPr lang="en-US" dirty="0" err="1"/>
              <a:t>cntrl</a:t>
            </a:r>
            <a:endParaRPr lang="en-US" dirty="0"/>
          </a:p>
        </p:txBody>
      </p:sp>
      <p:sp>
        <p:nvSpPr>
          <p:cNvPr id="5" name="TextBox 4">
            <a:extLst>
              <a:ext uri="{FF2B5EF4-FFF2-40B4-BE49-F238E27FC236}">
                <a16:creationId xmlns:a16="http://schemas.microsoft.com/office/drawing/2014/main" id="{0571BAD9-03BB-1948-BE8B-4F88D55C9848}"/>
              </a:ext>
            </a:extLst>
          </p:cNvPr>
          <p:cNvSpPr txBox="1"/>
          <p:nvPr/>
        </p:nvSpPr>
        <p:spPr>
          <a:xfrm>
            <a:off x="5710136" y="243031"/>
            <a:ext cx="1517515" cy="369332"/>
          </a:xfrm>
          <a:prstGeom prst="rect">
            <a:avLst/>
          </a:prstGeom>
          <a:noFill/>
        </p:spPr>
        <p:txBody>
          <a:bodyPr wrap="square" rtlCol="0">
            <a:spAutoFit/>
          </a:bodyPr>
          <a:lstStyle/>
          <a:p>
            <a:r>
              <a:rPr lang="en-US" dirty="0"/>
              <a:t>cyg50</a:t>
            </a:r>
          </a:p>
        </p:txBody>
      </p:sp>
      <p:sp>
        <p:nvSpPr>
          <p:cNvPr id="6" name="TextBox 5">
            <a:extLst>
              <a:ext uri="{FF2B5EF4-FFF2-40B4-BE49-F238E27FC236}">
                <a16:creationId xmlns:a16="http://schemas.microsoft.com/office/drawing/2014/main" id="{5A27CCDA-EE75-994D-8EE6-AE931E2021F8}"/>
              </a:ext>
            </a:extLst>
          </p:cNvPr>
          <p:cNvSpPr txBox="1"/>
          <p:nvPr/>
        </p:nvSpPr>
        <p:spPr>
          <a:xfrm>
            <a:off x="9623898" y="165370"/>
            <a:ext cx="1517515" cy="369332"/>
          </a:xfrm>
          <a:prstGeom prst="rect">
            <a:avLst/>
          </a:prstGeom>
          <a:noFill/>
        </p:spPr>
        <p:txBody>
          <a:bodyPr wrap="square" rtlCol="0">
            <a:spAutoFit/>
          </a:bodyPr>
          <a:lstStyle/>
          <a:p>
            <a:r>
              <a:rPr lang="en-US" dirty="0"/>
              <a:t>vam50</a:t>
            </a:r>
          </a:p>
        </p:txBody>
      </p:sp>
      <p:sp>
        <p:nvSpPr>
          <p:cNvPr id="7" name="TextBox 6">
            <a:extLst>
              <a:ext uri="{FF2B5EF4-FFF2-40B4-BE49-F238E27FC236}">
                <a16:creationId xmlns:a16="http://schemas.microsoft.com/office/drawing/2014/main" id="{8309958A-9524-D44A-87A1-263E3177C8EE}"/>
              </a:ext>
            </a:extLst>
          </p:cNvPr>
          <p:cNvSpPr txBox="1"/>
          <p:nvPr/>
        </p:nvSpPr>
        <p:spPr>
          <a:xfrm>
            <a:off x="-23059" y="-19296"/>
            <a:ext cx="1517515" cy="369332"/>
          </a:xfrm>
          <a:prstGeom prst="rect">
            <a:avLst/>
          </a:prstGeom>
          <a:noFill/>
        </p:spPr>
        <p:txBody>
          <a:bodyPr wrap="square" rtlCol="0">
            <a:spAutoFit/>
          </a:bodyPr>
          <a:lstStyle/>
          <a:p>
            <a:r>
              <a:rPr lang="en-US" dirty="0"/>
              <a:t>10/07 18UTC</a:t>
            </a:r>
          </a:p>
        </p:txBody>
      </p:sp>
      <p:pic>
        <p:nvPicPr>
          <p:cNvPr id="9" name="Picture 8">
            <a:extLst>
              <a:ext uri="{FF2B5EF4-FFF2-40B4-BE49-F238E27FC236}">
                <a16:creationId xmlns:a16="http://schemas.microsoft.com/office/drawing/2014/main" id="{080941ED-2B57-8F49-9F29-63C76E13DEF8}"/>
              </a:ext>
            </a:extLst>
          </p:cNvPr>
          <p:cNvPicPr>
            <a:picLocks noChangeAspect="1"/>
          </p:cNvPicPr>
          <p:nvPr/>
        </p:nvPicPr>
        <p:blipFill>
          <a:blip r:embed="rId2"/>
          <a:srcRect/>
          <a:stretch/>
        </p:blipFill>
        <p:spPr>
          <a:xfrm>
            <a:off x="1338814" y="564148"/>
            <a:ext cx="2311325" cy="1944255"/>
          </a:xfrm>
          <a:prstGeom prst="rect">
            <a:avLst/>
          </a:prstGeom>
        </p:spPr>
      </p:pic>
      <p:pic>
        <p:nvPicPr>
          <p:cNvPr id="11" name="Picture 10">
            <a:extLst>
              <a:ext uri="{FF2B5EF4-FFF2-40B4-BE49-F238E27FC236}">
                <a16:creationId xmlns:a16="http://schemas.microsoft.com/office/drawing/2014/main" id="{BB85633B-A47E-2F46-BC49-20DF4E4C2A3C}"/>
              </a:ext>
            </a:extLst>
          </p:cNvPr>
          <p:cNvPicPr>
            <a:picLocks noChangeAspect="1"/>
          </p:cNvPicPr>
          <p:nvPr/>
        </p:nvPicPr>
        <p:blipFill>
          <a:blip r:embed="rId3"/>
          <a:srcRect/>
          <a:stretch/>
        </p:blipFill>
        <p:spPr>
          <a:xfrm>
            <a:off x="1315106" y="4754089"/>
            <a:ext cx="2335033" cy="2034277"/>
          </a:xfrm>
          <a:prstGeom prst="rect">
            <a:avLst/>
          </a:prstGeom>
        </p:spPr>
      </p:pic>
      <p:pic>
        <p:nvPicPr>
          <p:cNvPr id="13" name="Picture 12">
            <a:extLst>
              <a:ext uri="{FF2B5EF4-FFF2-40B4-BE49-F238E27FC236}">
                <a16:creationId xmlns:a16="http://schemas.microsoft.com/office/drawing/2014/main" id="{22F5FCF9-4689-F74C-AE1A-57CACA51406F}"/>
              </a:ext>
            </a:extLst>
          </p:cNvPr>
          <p:cNvPicPr>
            <a:picLocks noChangeAspect="1"/>
          </p:cNvPicPr>
          <p:nvPr/>
        </p:nvPicPr>
        <p:blipFill>
          <a:blip r:embed="rId4"/>
          <a:srcRect/>
          <a:stretch/>
        </p:blipFill>
        <p:spPr>
          <a:xfrm>
            <a:off x="1338814" y="2655536"/>
            <a:ext cx="2426688" cy="1938173"/>
          </a:xfrm>
          <a:prstGeom prst="rect">
            <a:avLst/>
          </a:prstGeom>
        </p:spPr>
      </p:pic>
      <p:pic>
        <p:nvPicPr>
          <p:cNvPr id="14" name="Picture 13">
            <a:extLst>
              <a:ext uri="{FF2B5EF4-FFF2-40B4-BE49-F238E27FC236}">
                <a16:creationId xmlns:a16="http://schemas.microsoft.com/office/drawing/2014/main" id="{9DAE0643-5812-3C4A-89B7-C49EE8A81D42}"/>
              </a:ext>
            </a:extLst>
          </p:cNvPr>
          <p:cNvPicPr>
            <a:picLocks noChangeAspect="1"/>
          </p:cNvPicPr>
          <p:nvPr/>
        </p:nvPicPr>
        <p:blipFill>
          <a:blip r:embed="rId5"/>
          <a:srcRect/>
          <a:stretch/>
        </p:blipFill>
        <p:spPr>
          <a:xfrm>
            <a:off x="5087979" y="652380"/>
            <a:ext cx="2082820" cy="1858575"/>
          </a:xfrm>
          <a:prstGeom prst="rect">
            <a:avLst/>
          </a:prstGeom>
        </p:spPr>
      </p:pic>
      <p:pic>
        <p:nvPicPr>
          <p:cNvPr id="15" name="Picture 14">
            <a:extLst>
              <a:ext uri="{FF2B5EF4-FFF2-40B4-BE49-F238E27FC236}">
                <a16:creationId xmlns:a16="http://schemas.microsoft.com/office/drawing/2014/main" id="{37848347-75F5-3E43-AC78-D2211BCACB0A}"/>
              </a:ext>
            </a:extLst>
          </p:cNvPr>
          <p:cNvPicPr>
            <a:picLocks noChangeAspect="1"/>
          </p:cNvPicPr>
          <p:nvPr/>
        </p:nvPicPr>
        <p:blipFill>
          <a:blip r:embed="rId6"/>
          <a:srcRect/>
          <a:stretch/>
        </p:blipFill>
        <p:spPr>
          <a:xfrm>
            <a:off x="4950019" y="4824638"/>
            <a:ext cx="2335033" cy="1983961"/>
          </a:xfrm>
          <a:prstGeom prst="rect">
            <a:avLst/>
          </a:prstGeom>
        </p:spPr>
      </p:pic>
      <p:pic>
        <p:nvPicPr>
          <p:cNvPr id="16" name="Picture 15">
            <a:extLst>
              <a:ext uri="{FF2B5EF4-FFF2-40B4-BE49-F238E27FC236}">
                <a16:creationId xmlns:a16="http://schemas.microsoft.com/office/drawing/2014/main" id="{785BB805-5822-4D4A-AA82-1BC460677E0C}"/>
              </a:ext>
            </a:extLst>
          </p:cNvPr>
          <p:cNvPicPr>
            <a:picLocks noChangeAspect="1"/>
          </p:cNvPicPr>
          <p:nvPr/>
        </p:nvPicPr>
        <p:blipFill>
          <a:blip r:embed="rId7"/>
          <a:srcRect/>
          <a:stretch/>
        </p:blipFill>
        <p:spPr>
          <a:xfrm>
            <a:off x="4987424" y="2659239"/>
            <a:ext cx="2399293" cy="2021550"/>
          </a:xfrm>
          <a:prstGeom prst="rect">
            <a:avLst/>
          </a:prstGeom>
        </p:spPr>
      </p:pic>
      <p:pic>
        <p:nvPicPr>
          <p:cNvPr id="17" name="Picture 16">
            <a:extLst>
              <a:ext uri="{FF2B5EF4-FFF2-40B4-BE49-F238E27FC236}">
                <a16:creationId xmlns:a16="http://schemas.microsoft.com/office/drawing/2014/main" id="{333FB23D-23D4-5341-BE3C-1555685935D8}"/>
              </a:ext>
            </a:extLst>
          </p:cNvPr>
          <p:cNvPicPr>
            <a:picLocks noChangeAspect="1"/>
          </p:cNvPicPr>
          <p:nvPr/>
        </p:nvPicPr>
        <p:blipFill>
          <a:blip r:embed="rId8"/>
          <a:srcRect/>
          <a:stretch/>
        </p:blipFill>
        <p:spPr>
          <a:xfrm>
            <a:off x="9039001" y="594265"/>
            <a:ext cx="2060216" cy="1819167"/>
          </a:xfrm>
          <a:prstGeom prst="rect">
            <a:avLst/>
          </a:prstGeom>
        </p:spPr>
      </p:pic>
      <p:pic>
        <p:nvPicPr>
          <p:cNvPr id="18" name="Picture 17">
            <a:extLst>
              <a:ext uri="{FF2B5EF4-FFF2-40B4-BE49-F238E27FC236}">
                <a16:creationId xmlns:a16="http://schemas.microsoft.com/office/drawing/2014/main" id="{ADEA0F58-89FD-F64E-810E-102E2A3596CF}"/>
              </a:ext>
            </a:extLst>
          </p:cNvPr>
          <p:cNvPicPr>
            <a:picLocks noChangeAspect="1"/>
          </p:cNvPicPr>
          <p:nvPr/>
        </p:nvPicPr>
        <p:blipFill>
          <a:blip r:embed="rId9"/>
          <a:srcRect/>
          <a:stretch/>
        </p:blipFill>
        <p:spPr>
          <a:xfrm>
            <a:off x="8889739" y="4743573"/>
            <a:ext cx="2335033" cy="1990453"/>
          </a:xfrm>
          <a:prstGeom prst="rect">
            <a:avLst/>
          </a:prstGeom>
        </p:spPr>
      </p:pic>
      <p:pic>
        <p:nvPicPr>
          <p:cNvPr id="19" name="Picture 18">
            <a:extLst>
              <a:ext uri="{FF2B5EF4-FFF2-40B4-BE49-F238E27FC236}">
                <a16:creationId xmlns:a16="http://schemas.microsoft.com/office/drawing/2014/main" id="{AA184307-0CEF-554A-897A-3074721F772C}"/>
              </a:ext>
            </a:extLst>
          </p:cNvPr>
          <p:cNvPicPr>
            <a:picLocks noChangeAspect="1"/>
          </p:cNvPicPr>
          <p:nvPr/>
        </p:nvPicPr>
        <p:blipFill>
          <a:blip r:embed="rId10"/>
          <a:srcRect/>
          <a:stretch/>
        </p:blipFill>
        <p:spPr>
          <a:xfrm>
            <a:off x="8954739" y="2575021"/>
            <a:ext cx="2344104" cy="2034347"/>
          </a:xfrm>
          <a:prstGeom prst="rect">
            <a:avLst/>
          </a:prstGeom>
        </p:spPr>
      </p:pic>
    </p:spTree>
    <p:extLst>
      <p:ext uri="{BB962C8B-B14F-4D97-AF65-F5344CB8AC3E}">
        <p14:creationId xmlns:p14="http://schemas.microsoft.com/office/powerpoint/2010/main" val="3366875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C88D80-C26C-C046-BFD7-3805A709CA7A}"/>
              </a:ext>
            </a:extLst>
          </p:cNvPr>
          <p:cNvSpPr txBox="1"/>
          <p:nvPr/>
        </p:nvSpPr>
        <p:spPr>
          <a:xfrm>
            <a:off x="1933822" y="58365"/>
            <a:ext cx="1517515" cy="369332"/>
          </a:xfrm>
          <a:prstGeom prst="rect">
            <a:avLst/>
          </a:prstGeom>
          <a:noFill/>
        </p:spPr>
        <p:txBody>
          <a:bodyPr wrap="square" rtlCol="0">
            <a:spAutoFit/>
          </a:bodyPr>
          <a:lstStyle/>
          <a:p>
            <a:r>
              <a:rPr lang="en-US" dirty="0" err="1"/>
              <a:t>cntrl</a:t>
            </a:r>
            <a:endParaRPr lang="en-US" dirty="0"/>
          </a:p>
        </p:txBody>
      </p:sp>
      <p:sp>
        <p:nvSpPr>
          <p:cNvPr id="5" name="TextBox 4">
            <a:extLst>
              <a:ext uri="{FF2B5EF4-FFF2-40B4-BE49-F238E27FC236}">
                <a16:creationId xmlns:a16="http://schemas.microsoft.com/office/drawing/2014/main" id="{0571BAD9-03BB-1948-BE8B-4F88D55C9848}"/>
              </a:ext>
            </a:extLst>
          </p:cNvPr>
          <p:cNvSpPr txBox="1"/>
          <p:nvPr/>
        </p:nvSpPr>
        <p:spPr>
          <a:xfrm>
            <a:off x="5710136" y="243031"/>
            <a:ext cx="1517515" cy="369332"/>
          </a:xfrm>
          <a:prstGeom prst="rect">
            <a:avLst/>
          </a:prstGeom>
          <a:noFill/>
        </p:spPr>
        <p:txBody>
          <a:bodyPr wrap="square" rtlCol="0">
            <a:spAutoFit/>
          </a:bodyPr>
          <a:lstStyle/>
          <a:p>
            <a:r>
              <a:rPr lang="en-US" dirty="0" err="1"/>
              <a:t>cygntn</a:t>
            </a:r>
            <a:endParaRPr lang="en-US" dirty="0"/>
          </a:p>
        </p:txBody>
      </p:sp>
      <p:sp>
        <p:nvSpPr>
          <p:cNvPr id="6" name="TextBox 5">
            <a:extLst>
              <a:ext uri="{FF2B5EF4-FFF2-40B4-BE49-F238E27FC236}">
                <a16:creationId xmlns:a16="http://schemas.microsoft.com/office/drawing/2014/main" id="{5A27CCDA-EE75-994D-8EE6-AE931E2021F8}"/>
              </a:ext>
            </a:extLst>
          </p:cNvPr>
          <p:cNvSpPr txBox="1"/>
          <p:nvPr/>
        </p:nvSpPr>
        <p:spPr>
          <a:xfrm>
            <a:off x="9623898" y="165370"/>
            <a:ext cx="1517515" cy="369332"/>
          </a:xfrm>
          <a:prstGeom prst="rect">
            <a:avLst/>
          </a:prstGeom>
          <a:noFill/>
        </p:spPr>
        <p:txBody>
          <a:bodyPr wrap="square" rtlCol="0">
            <a:spAutoFit/>
          </a:bodyPr>
          <a:lstStyle/>
          <a:p>
            <a:r>
              <a:rPr lang="en-US" dirty="0" err="1"/>
              <a:t>vamntn</a:t>
            </a:r>
            <a:endParaRPr lang="en-US" dirty="0"/>
          </a:p>
        </p:txBody>
      </p:sp>
      <p:sp>
        <p:nvSpPr>
          <p:cNvPr id="7" name="TextBox 6">
            <a:extLst>
              <a:ext uri="{FF2B5EF4-FFF2-40B4-BE49-F238E27FC236}">
                <a16:creationId xmlns:a16="http://schemas.microsoft.com/office/drawing/2014/main" id="{8309958A-9524-D44A-87A1-263E3177C8EE}"/>
              </a:ext>
            </a:extLst>
          </p:cNvPr>
          <p:cNvSpPr txBox="1"/>
          <p:nvPr/>
        </p:nvSpPr>
        <p:spPr>
          <a:xfrm>
            <a:off x="-23059" y="-19296"/>
            <a:ext cx="1517515" cy="369332"/>
          </a:xfrm>
          <a:prstGeom prst="rect">
            <a:avLst/>
          </a:prstGeom>
          <a:noFill/>
        </p:spPr>
        <p:txBody>
          <a:bodyPr wrap="square" rtlCol="0">
            <a:spAutoFit/>
          </a:bodyPr>
          <a:lstStyle/>
          <a:p>
            <a:r>
              <a:rPr lang="en-US" dirty="0"/>
              <a:t>10/07 18UTC</a:t>
            </a:r>
          </a:p>
        </p:txBody>
      </p:sp>
      <p:pic>
        <p:nvPicPr>
          <p:cNvPr id="9" name="Picture 8">
            <a:extLst>
              <a:ext uri="{FF2B5EF4-FFF2-40B4-BE49-F238E27FC236}">
                <a16:creationId xmlns:a16="http://schemas.microsoft.com/office/drawing/2014/main" id="{080941ED-2B57-8F49-9F29-63C76E13DEF8}"/>
              </a:ext>
            </a:extLst>
          </p:cNvPr>
          <p:cNvPicPr>
            <a:picLocks noChangeAspect="1"/>
          </p:cNvPicPr>
          <p:nvPr/>
        </p:nvPicPr>
        <p:blipFill>
          <a:blip r:embed="rId2"/>
          <a:srcRect/>
          <a:stretch/>
        </p:blipFill>
        <p:spPr>
          <a:xfrm>
            <a:off x="1338814" y="564148"/>
            <a:ext cx="2311325" cy="1944255"/>
          </a:xfrm>
          <a:prstGeom prst="rect">
            <a:avLst/>
          </a:prstGeom>
        </p:spPr>
      </p:pic>
      <p:pic>
        <p:nvPicPr>
          <p:cNvPr id="11" name="Picture 10">
            <a:extLst>
              <a:ext uri="{FF2B5EF4-FFF2-40B4-BE49-F238E27FC236}">
                <a16:creationId xmlns:a16="http://schemas.microsoft.com/office/drawing/2014/main" id="{BB85633B-A47E-2F46-BC49-20DF4E4C2A3C}"/>
              </a:ext>
            </a:extLst>
          </p:cNvPr>
          <p:cNvPicPr>
            <a:picLocks noChangeAspect="1"/>
          </p:cNvPicPr>
          <p:nvPr/>
        </p:nvPicPr>
        <p:blipFill>
          <a:blip r:embed="rId3"/>
          <a:srcRect/>
          <a:stretch/>
        </p:blipFill>
        <p:spPr>
          <a:xfrm>
            <a:off x="1315106" y="4754089"/>
            <a:ext cx="2335033" cy="2034277"/>
          </a:xfrm>
          <a:prstGeom prst="rect">
            <a:avLst/>
          </a:prstGeom>
        </p:spPr>
      </p:pic>
      <p:pic>
        <p:nvPicPr>
          <p:cNvPr id="13" name="Picture 12">
            <a:extLst>
              <a:ext uri="{FF2B5EF4-FFF2-40B4-BE49-F238E27FC236}">
                <a16:creationId xmlns:a16="http://schemas.microsoft.com/office/drawing/2014/main" id="{22F5FCF9-4689-F74C-AE1A-57CACA51406F}"/>
              </a:ext>
            </a:extLst>
          </p:cNvPr>
          <p:cNvPicPr>
            <a:picLocks noChangeAspect="1"/>
          </p:cNvPicPr>
          <p:nvPr/>
        </p:nvPicPr>
        <p:blipFill>
          <a:blip r:embed="rId4"/>
          <a:srcRect/>
          <a:stretch/>
        </p:blipFill>
        <p:spPr>
          <a:xfrm>
            <a:off x="1338814" y="2655536"/>
            <a:ext cx="2426688" cy="1938173"/>
          </a:xfrm>
          <a:prstGeom prst="rect">
            <a:avLst/>
          </a:prstGeom>
        </p:spPr>
      </p:pic>
      <p:pic>
        <p:nvPicPr>
          <p:cNvPr id="14" name="Picture 13">
            <a:extLst>
              <a:ext uri="{FF2B5EF4-FFF2-40B4-BE49-F238E27FC236}">
                <a16:creationId xmlns:a16="http://schemas.microsoft.com/office/drawing/2014/main" id="{9DAE0643-5812-3C4A-89B7-C49EE8A81D42}"/>
              </a:ext>
            </a:extLst>
          </p:cNvPr>
          <p:cNvPicPr>
            <a:picLocks noChangeAspect="1"/>
          </p:cNvPicPr>
          <p:nvPr/>
        </p:nvPicPr>
        <p:blipFill>
          <a:blip r:embed="rId5"/>
          <a:srcRect/>
          <a:stretch/>
        </p:blipFill>
        <p:spPr>
          <a:xfrm>
            <a:off x="5013864" y="652380"/>
            <a:ext cx="2231051" cy="1858575"/>
          </a:xfrm>
          <a:prstGeom prst="rect">
            <a:avLst/>
          </a:prstGeom>
        </p:spPr>
      </p:pic>
      <p:pic>
        <p:nvPicPr>
          <p:cNvPr id="15" name="Picture 14">
            <a:extLst>
              <a:ext uri="{FF2B5EF4-FFF2-40B4-BE49-F238E27FC236}">
                <a16:creationId xmlns:a16="http://schemas.microsoft.com/office/drawing/2014/main" id="{37848347-75F5-3E43-AC78-D2211BCACB0A}"/>
              </a:ext>
            </a:extLst>
          </p:cNvPr>
          <p:cNvPicPr>
            <a:picLocks noChangeAspect="1"/>
          </p:cNvPicPr>
          <p:nvPr/>
        </p:nvPicPr>
        <p:blipFill>
          <a:blip r:embed="rId6"/>
          <a:srcRect/>
          <a:stretch/>
        </p:blipFill>
        <p:spPr>
          <a:xfrm>
            <a:off x="4950019" y="4811486"/>
            <a:ext cx="2335033" cy="2010266"/>
          </a:xfrm>
          <a:prstGeom prst="rect">
            <a:avLst/>
          </a:prstGeom>
        </p:spPr>
      </p:pic>
      <p:pic>
        <p:nvPicPr>
          <p:cNvPr id="16" name="Picture 15">
            <a:extLst>
              <a:ext uri="{FF2B5EF4-FFF2-40B4-BE49-F238E27FC236}">
                <a16:creationId xmlns:a16="http://schemas.microsoft.com/office/drawing/2014/main" id="{785BB805-5822-4D4A-AA82-1BC460677E0C}"/>
              </a:ext>
            </a:extLst>
          </p:cNvPr>
          <p:cNvPicPr>
            <a:picLocks noChangeAspect="1"/>
          </p:cNvPicPr>
          <p:nvPr/>
        </p:nvPicPr>
        <p:blipFill>
          <a:blip r:embed="rId7"/>
          <a:srcRect/>
          <a:stretch/>
        </p:blipFill>
        <p:spPr>
          <a:xfrm>
            <a:off x="4973727" y="2659239"/>
            <a:ext cx="2426688" cy="2021550"/>
          </a:xfrm>
          <a:prstGeom prst="rect">
            <a:avLst/>
          </a:prstGeom>
        </p:spPr>
      </p:pic>
      <p:pic>
        <p:nvPicPr>
          <p:cNvPr id="17" name="Picture 16">
            <a:extLst>
              <a:ext uri="{FF2B5EF4-FFF2-40B4-BE49-F238E27FC236}">
                <a16:creationId xmlns:a16="http://schemas.microsoft.com/office/drawing/2014/main" id="{333FB23D-23D4-5341-BE3C-1555685935D8}"/>
              </a:ext>
            </a:extLst>
          </p:cNvPr>
          <p:cNvPicPr>
            <a:picLocks noChangeAspect="1"/>
          </p:cNvPicPr>
          <p:nvPr/>
        </p:nvPicPr>
        <p:blipFill>
          <a:blip r:embed="rId8"/>
          <a:srcRect/>
          <a:stretch/>
        </p:blipFill>
        <p:spPr>
          <a:xfrm>
            <a:off x="8983235" y="594265"/>
            <a:ext cx="2171749" cy="1819167"/>
          </a:xfrm>
          <a:prstGeom prst="rect">
            <a:avLst/>
          </a:prstGeom>
        </p:spPr>
      </p:pic>
      <p:pic>
        <p:nvPicPr>
          <p:cNvPr id="18" name="Picture 17">
            <a:extLst>
              <a:ext uri="{FF2B5EF4-FFF2-40B4-BE49-F238E27FC236}">
                <a16:creationId xmlns:a16="http://schemas.microsoft.com/office/drawing/2014/main" id="{ADEA0F58-89FD-F64E-810E-102E2A3596CF}"/>
              </a:ext>
            </a:extLst>
          </p:cNvPr>
          <p:cNvPicPr>
            <a:picLocks noChangeAspect="1"/>
          </p:cNvPicPr>
          <p:nvPr/>
        </p:nvPicPr>
        <p:blipFill>
          <a:blip r:embed="rId9"/>
          <a:srcRect/>
          <a:stretch/>
        </p:blipFill>
        <p:spPr>
          <a:xfrm>
            <a:off x="8889739" y="4703337"/>
            <a:ext cx="2335033" cy="2070926"/>
          </a:xfrm>
          <a:prstGeom prst="rect">
            <a:avLst/>
          </a:prstGeom>
        </p:spPr>
      </p:pic>
      <p:pic>
        <p:nvPicPr>
          <p:cNvPr id="19" name="Picture 18">
            <a:extLst>
              <a:ext uri="{FF2B5EF4-FFF2-40B4-BE49-F238E27FC236}">
                <a16:creationId xmlns:a16="http://schemas.microsoft.com/office/drawing/2014/main" id="{AA184307-0CEF-554A-897A-3074721F772C}"/>
              </a:ext>
            </a:extLst>
          </p:cNvPr>
          <p:cNvPicPr>
            <a:picLocks noChangeAspect="1"/>
          </p:cNvPicPr>
          <p:nvPr/>
        </p:nvPicPr>
        <p:blipFill>
          <a:blip r:embed="rId10"/>
          <a:srcRect/>
          <a:stretch/>
        </p:blipFill>
        <p:spPr>
          <a:xfrm>
            <a:off x="8954739" y="2569543"/>
            <a:ext cx="2344104" cy="2045304"/>
          </a:xfrm>
          <a:prstGeom prst="rect">
            <a:avLst/>
          </a:prstGeom>
        </p:spPr>
      </p:pic>
    </p:spTree>
    <p:extLst>
      <p:ext uri="{BB962C8B-B14F-4D97-AF65-F5344CB8AC3E}">
        <p14:creationId xmlns:p14="http://schemas.microsoft.com/office/powerpoint/2010/main" val="2598132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CAFA-9DEB-184A-91F5-D987BB7E7617}"/>
              </a:ext>
            </a:extLst>
          </p:cNvPr>
          <p:cNvSpPr>
            <a:spLocks noGrp="1"/>
          </p:cNvSpPr>
          <p:nvPr>
            <p:ph type="title"/>
          </p:nvPr>
        </p:nvSpPr>
        <p:spPr>
          <a:xfrm>
            <a:off x="1120302" y="2485755"/>
            <a:ext cx="10515600" cy="1325563"/>
          </a:xfrm>
        </p:spPr>
        <p:txBody>
          <a:bodyPr/>
          <a:lstStyle/>
          <a:p>
            <a:pPr algn="ctr"/>
            <a:r>
              <a:rPr lang="en-US" b="1" dirty="0">
                <a:latin typeface="Times New Roman" panose="02020603050405020304" pitchFamily="18" charset="0"/>
                <a:cs typeface="Times New Roman" panose="02020603050405020304" pitchFamily="18" charset="0"/>
              </a:rPr>
              <a:t>Global Experiments</a:t>
            </a:r>
          </a:p>
        </p:txBody>
      </p:sp>
    </p:spTree>
    <p:extLst>
      <p:ext uri="{BB962C8B-B14F-4D97-AF65-F5344CB8AC3E}">
        <p14:creationId xmlns:p14="http://schemas.microsoft.com/office/powerpoint/2010/main" val="9998850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C87555F-0A25-D84C-8DE8-E1295AAA625F}"/>
              </a:ext>
            </a:extLst>
          </p:cNvPr>
          <p:cNvSpPr txBox="1"/>
          <p:nvPr/>
        </p:nvSpPr>
        <p:spPr>
          <a:xfrm>
            <a:off x="0" y="0"/>
            <a:ext cx="8369300" cy="584775"/>
          </a:xfrm>
          <a:prstGeom prst="rect">
            <a:avLst/>
          </a:prstGeom>
          <a:noFill/>
        </p:spPr>
        <p:txBody>
          <a:bodyPr wrap="square" rtlCol="0">
            <a:spAutoFit/>
          </a:bodyPr>
          <a:lstStyle/>
          <a:p>
            <a:r>
              <a:rPr lang="en-US" sz="3200" b="1" dirty="0"/>
              <a:t>CYGNSS Impact Experiment</a:t>
            </a:r>
          </a:p>
        </p:txBody>
      </p:sp>
      <p:sp>
        <p:nvSpPr>
          <p:cNvPr id="3" name="TextBox 2">
            <a:extLst>
              <a:ext uri="{FF2B5EF4-FFF2-40B4-BE49-F238E27FC236}">
                <a16:creationId xmlns:a16="http://schemas.microsoft.com/office/drawing/2014/main" id="{2B8EEF35-9AA1-4140-BE04-8F8872AA11E5}"/>
              </a:ext>
            </a:extLst>
          </p:cNvPr>
          <p:cNvSpPr txBox="1"/>
          <p:nvPr/>
        </p:nvSpPr>
        <p:spPr>
          <a:xfrm>
            <a:off x="1093304" y="1004957"/>
            <a:ext cx="10920896"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t>Month-long global experiment 15 September – 15 October 2018</a:t>
            </a:r>
          </a:p>
          <a:p>
            <a:pPr marL="742950" lvl="1" indent="-285750">
              <a:buFont typeface="Arial" panose="020B0604020202020204" pitchFamily="34" charset="0"/>
              <a:buChar char="•"/>
            </a:pPr>
            <a:r>
              <a:rPr lang="en-US" dirty="0"/>
              <a:t>15-30 September spin-up; 1-15 October for impact study</a:t>
            </a:r>
          </a:p>
          <a:p>
            <a:pPr marL="742950" lvl="1" indent="-285750">
              <a:buFont typeface="Arial" panose="020B0604020202020204" pitchFamily="34" charset="0"/>
              <a:buChar char="•"/>
            </a:pPr>
            <a:r>
              <a:rPr lang="en-US" dirty="0"/>
              <a:t>week-long forecast at 00Z each day during impact study</a:t>
            </a:r>
          </a:p>
          <a:p>
            <a:pPr marL="742950" lvl="1" indent="-285750">
              <a:buFont typeface="Arial" panose="020B0604020202020204" pitchFamily="34" charset="0"/>
              <a:buChar char="•"/>
            </a:pPr>
            <a:r>
              <a:rPr lang="en-US" dirty="0"/>
              <a:t>Analysis cycling 4x per day</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sz="2000" dirty="0"/>
              <a:t>GDAS/GFS experimental system </a:t>
            </a:r>
          </a:p>
          <a:p>
            <a:pPr marL="742950" lvl="1" indent="-285750">
              <a:buFont typeface="Arial" panose="020B0604020202020204" pitchFamily="34" charset="0"/>
              <a:buChar char="•"/>
            </a:pPr>
            <a:r>
              <a:rPr lang="en-US" dirty="0"/>
              <a:t>Global Data Assimilation System (C192; ~50km)</a:t>
            </a:r>
          </a:p>
          <a:p>
            <a:pPr marL="742950" lvl="1" indent="-285750">
              <a:buFont typeface="Arial" panose="020B0604020202020204" pitchFamily="34" charset="0"/>
              <a:buChar char="•"/>
            </a:pPr>
            <a:r>
              <a:rPr lang="en-US" dirty="0"/>
              <a:t>Hybrid 4DEnVar </a:t>
            </a:r>
            <a:r>
              <a:rPr lang="en-US" dirty="0" err="1"/>
              <a:t>Gridpoint</a:t>
            </a:r>
            <a:r>
              <a:rPr lang="en-US" dirty="0"/>
              <a:t> Statistical Interpolation (GSI) – 6 </a:t>
            </a:r>
            <a:r>
              <a:rPr lang="en-US" dirty="0" err="1"/>
              <a:t>hr</a:t>
            </a:r>
            <a:r>
              <a:rPr lang="en-US" dirty="0"/>
              <a:t> assimilation windows</a:t>
            </a:r>
          </a:p>
          <a:p>
            <a:pPr marL="742950" lvl="1" indent="-285750">
              <a:buFont typeface="Arial" panose="020B0604020202020204" pitchFamily="34" charset="0"/>
              <a:buChar char="•"/>
            </a:pPr>
            <a:r>
              <a:rPr lang="en-US" dirty="0"/>
              <a:t>Global Forecast System (C384; ~27km) </a:t>
            </a:r>
          </a:p>
          <a:p>
            <a:pPr marL="742950" lvl="1" indent="-285750">
              <a:buFont typeface="Arial" panose="020B0604020202020204" pitchFamily="34" charset="0"/>
              <a:buChar char="•"/>
            </a:pPr>
            <a:r>
              <a:rPr lang="en-US" dirty="0"/>
              <a:t>Finite-Volume Cubed Sphere core (FV3)</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Three tests: </a:t>
            </a:r>
            <a:r>
              <a:rPr lang="en-US" b="1" dirty="0"/>
              <a:t>CYGCTL (conventional and radiances),</a:t>
            </a:r>
            <a:r>
              <a:rPr lang="en-US" dirty="0"/>
              <a:t> </a:t>
            </a:r>
            <a:r>
              <a:rPr lang="en-US" b="1" dirty="0">
                <a:solidFill>
                  <a:srgbClr val="FF0000"/>
                </a:solidFill>
              </a:rPr>
              <a:t>CYGSPD (conventional, radiances, and CYGNSS-derived scalar winds), </a:t>
            </a:r>
            <a:r>
              <a:rPr lang="en-US" b="1" dirty="0">
                <a:solidFill>
                  <a:srgbClr val="00B050"/>
                </a:solidFill>
              </a:rPr>
              <a:t>CYGDIR (conventional, radiances, and CYGNSS-derived vector winds (used VAM with GSM-GFS background)</a:t>
            </a:r>
          </a:p>
          <a:p>
            <a:endParaRPr lang="en-US" sz="2400" dirty="0"/>
          </a:p>
          <a:p>
            <a:pPr marL="285750" indent="-285750">
              <a:buFont typeface="Arial" panose="020B0604020202020204" pitchFamily="34" charset="0"/>
              <a:buChar char="•"/>
            </a:pPr>
            <a:r>
              <a:rPr lang="en-US" sz="2000" dirty="0"/>
              <a:t>Best track databases: HURDAT-2 (</a:t>
            </a:r>
            <a:r>
              <a:rPr lang="en-US" sz="2000" dirty="0" err="1"/>
              <a:t>Atl</a:t>
            </a:r>
            <a:r>
              <a:rPr lang="en-US" sz="2000" dirty="0"/>
              <a:t>/E. Pac.) and JTWC (W. Pac.)</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7 tropical cyclones (</a:t>
            </a:r>
            <a:r>
              <a:rPr lang="en-US" sz="2000" dirty="0">
                <a:solidFill>
                  <a:srgbClr val="0089FF"/>
                </a:solidFill>
              </a:rPr>
              <a:t>Leslie, Michael, Nadine, </a:t>
            </a:r>
            <a:r>
              <a:rPr lang="en-US" sz="2000" dirty="0">
                <a:solidFill>
                  <a:srgbClr val="C00000"/>
                </a:solidFill>
              </a:rPr>
              <a:t>Rosa, Sergio, Tara, </a:t>
            </a:r>
            <a:r>
              <a:rPr lang="en-US" sz="2000" dirty="0">
                <a:solidFill>
                  <a:srgbClr val="7A5C00"/>
                </a:solidFill>
              </a:rPr>
              <a:t>Kong-</a:t>
            </a:r>
            <a:r>
              <a:rPr lang="en-US" sz="2000" dirty="0" err="1">
                <a:solidFill>
                  <a:srgbClr val="7A5C00"/>
                </a:solidFill>
              </a:rPr>
              <a:t>rey</a:t>
            </a:r>
            <a:r>
              <a:rPr lang="en-US" sz="2000" dirty="0"/>
              <a:t>)</a:t>
            </a:r>
          </a:p>
        </p:txBody>
      </p:sp>
    </p:spTree>
    <p:extLst>
      <p:ext uri="{BB962C8B-B14F-4D97-AF65-F5344CB8AC3E}">
        <p14:creationId xmlns:p14="http://schemas.microsoft.com/office/powerpoint/2010/main" val="7939851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3CFEDB9-A2DF-574E-993F-9055A6DC8C60}"/>
              </a:ext>
            </a:extLst>
          </p:cNvPr>
          <p:cNvSpPr txBox="1"/>
          <p:nvPr/>
        </p:nvSpPr>
        <p:spPr>
          <a:xfrm>
            <a:off x="0" y="0"/>
            <a:ext cx="8280400" cy="584775"/>
          </a:xfrm>
          <a:prstGeom prst="rect">
            <a:avLst/>
          </a:prstGeom>
          <a:noFill/>
        </p:spPr>
        <p:txBody>
          <a:bodyPr wrap="square" rtlCol="0">
            <a:spAutoFit/>
          </a:bodyPr>
          <a:lstStyle/>
          <a:p>
            <a:r>
              <a:rPr lang="en-US" sz="3200" b="1" dirty="0"/>
              <a:t>Preparing CYGNSS data for assimilation</a:t>
            </a:r>
          </a:p>
        </p:txBody>
      </p:sp>
      <p:sp>
        <p:nvSpPr>
          <p:cNvPr id="4" name="TextBox 3">
            <a:extLst>
              <a:ext uri="{FF2B5EF4-FFF2-40B4-BE49-F238E27FC236}">
                <a16:creationId xmlns:a16="http://schemas.microsoft.com/office/drawing/2014/main" id="{7A84499D-F310-3C44-AC60-D94B51BBE071}"/>
              </a:ext>
            </a:extLst>
          </p:cNvPr>
          <p:cNvSpPr txBox="1"/>
          <p:nvPr/>
        </p:nvSpPr>
        <p:spPr>
          <a:xfrm>
            <a:off x="903653" y="1136064"/>
            <a:ext cx="10849549" cy="4124206"/>
          </a:xfrm>
          <a:prstGeom prst="rect">
            <a:avLst/>
          </a:prstGeom>
          <a:noFill/>
        </p:spPr>
        <p:txBody>
          <a:bodyPr wrap="square" rtlCol="0">
            <a:spAutoFit/>
          </a:bodyPr>
          <a:lstStyle/>
          <a:p>
            <a:r>
              <a:rPr lang="en-US" sz="2400" b="1" u="sng" dirty="0"/>
              <a:t>CYGNSS Dataset Used</a:t>
            </a:r>
          </a:p>
          <a:p>
            <a:endParaRPr lang="en-US" sz="2000" dirty="0"/>
          </a:p>
          <a:p>
            <a:pPr marL="342900" indent="-342900">
              <a:buFont typeface="Arial" panose="020B0604020202020204" pitchFamily="34" charset="0"/>
              <a:buChar char="•"/>
            </a:pPr>
            <a:r>
              <a:rPr lang="en-US" sz="2000" dirty="0"/>
              <a:t>Surface scalar winds derived from backscatter assuming “fully developed seas”</a:t>
            </a:r>
          </a:p>
          <a:p>
            <a:pPr marL="800100" lvl="1" indent="-342900">
              <a:buFont typeface="Arial" panose="020B0604020202020204" pitchFamily="34" charset="0"/>
              <a:buChar char="•"/>
            </a:pPr>
            <a:r>
              <a:rPr lang="en-US" dirty="0"/>
              <a:t>Occurs when wind not strong or rapidly changing (majority of ocean surface)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Did not use wind over 15 ms</a:t>
            </a:r>
            <a:r>
              <a:rPr lang="en-US" sz="2000" baseline="30000" dirty="0"/>
              <a:t>-1 </a:t>
            </a:r>
          </a:p>
          <a:p>
            <a:pPr marL="800100" lvl="1" indent="-342900">
              <a:buFont typeface="Arial" panose="020B0604020202020204" pitchFamily="34" charset="0"/>
              <a:buChar char="•"/>
            </a:pPr>
            <a:r>
              <a:rPr lang="en-US" dirty="0"/>
              <a:t>Stronger relationship between backscatter and surface wind at lower wind speeds</a:t>
            </a:r>
          </a:p>
          <a:p>
            <a:pPr marL="800100" lvl="1" indent="-342900">
              <a:buFont typeface="Arial" panose="020B0604020202020204" pitchFamily="34" charset="0"/>
              <a:buChar char="•"/>
            </a:pPr>
            <a:r>
              <a:rPr lang="en-US" dirty="0"/>
              <a:t>More difficult to distinguish between 25 ms</a:t>
            </a:r>
            <a:r>
              <a:rPr lang="en-US" baseline="30000" dirty="0"/>
              <a:t>-1</a:t>
            </a:r>
            <a:r>
              <a:rPr lang="en-US" dirty="0"/>
              <a:t> and 30 ms</a:t>
            </a:r>
            <a:r>
              <a:rPr lang="en-US" baseline="30000" dirty="0"/>
              <a:t>-1</a:t>
            </a:r>
            <a:r>
              <a:rPr lang="en-US" dirty="0"/>
              <a:t> than between 5 ms</a:t>
            </a:r>
            <a:r>
              <a:rPr lang="en-US" baseline="30000" dirty="0"/>
              <a:t>-1</a:t>
            </a:r>
            <a:r>
              <a:rPr lang="en-US" dirty="0"/>
              <a:t> and 10 ms</a:t>
            </a:r>
            <a:r>
              <a:rPr lang="en-US" baseline="30000" dirty="0"/>
              <a:t>-1</a:t>
            </a:r>
          </a:p>
          <a:p>
            <a:pPr marL="342900" indent="-342900">
              <a:buFont typeface="Arial" panose="020B0604020202020204" pitchFamily="34" charset="0"/>
              <a:buChar char="•"/>
            </a:pPr>
            <a:endParaRPr lang="en-US" sz="2000" dirty="0"/>
          </a:p>
          <a:p>
            <a:r>
              <a:rPr lang="en-US" sz="2400" b="1" u="sng" dirty="0"/>
              <a:t>CYGNSS yields lots of data</a:t>
            </a:r>
          </a:p>
          <a:p>
            <a:endParaRPr lang="en-US" sz="2000" dirty="0"/>
          </a:p>
          <a:p>
            <a:pPr marL="342900" indent="-342900">
              <a:buFont typeface="Arial" panose="020B0604020202020204" pitchFamily="34" charset="0"/>
              <a:buChar char="•"/>
            </a:pPr>
            <a:r>
              <a:rPr lang="en-US" sz="2000" dirty="0"/>
              <a:t>Avoid thinning data, but don’t want to overfit: Assigned inflated observation errors to weight individual observations less</a:t>
            </a:r>
          </a:p>
        </p:txBody>
      </p:sp>
    </p:spTree>
    <p:extLst>
      <p:ext uri="{BB962C8B-B14F-4D97-AF65-F5344CB8AC3E}">
        <p14:creationId xmlns:p14="http://schemas.microsoft.com/office/powerpoint/2010/main" val="4010009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D4F3A43A-1683-0449-8786-B635946D629E}"/>
              </a:ext>
            </a:extLst>
          </p:cNvPr>
          <p:cNvSpPr txBox="1"/>
          <p:nvPr/>
        </p:nvSpPr>
        <p:spPr>
          <a:xfrm>
            <a:off x="3628396" y="4993614"/>
            <a:ext cx="2081394" cy="923330"/>
          </a:xfrm>
          <a:prstGeom prst="rect">
            <a:avLst/>
          </a:prstGeom>
          <a:noFill/>
        </p:spPr>
        <p:txBody>
          <a:bodyPr wrap="square" rtlCol="0">
            <a:spAutoFit/>
          </a:bodyPr>
          <a:lstStyle/>
          <a:p>
            <a:r>
              <a:rPr lang="en-US" b="1" dirty="0"/>
              <a:t>Bars: 95% confidence intervals </a:t>
            </a:r>
            <a:r>
              <a:rPr lang="en-US" b="1" dirty="0" err="1"/>
              <a:t>w.r.t</a:t>
            </a:r>
            <a:r>
              <a:rPr lang="en-US" b="1" dirty="0"/>
              <a:t>. CTL</a:t>
            </a:r>
          </a:p>
        </p:txBody>
      </p:sp>
      <p:sp>
        <p:nvSpPr>
          <p:cNvPr id="64" name="TextBox 63">
            <a:extLst>
              <a:ext uri="{FF2B5EF4-FFF2-40B4-BE49-F238E27FC236}">
                <a16:creationId xmlns:a16="http://schemas.microsoft.com/office/drawing/2014/main" id="{2D01F2DB-6DDC-C049-9A01-B48B06C1266C}"/>
              </a:ext>
            </a:extLst>
          </p:cNvPr>
          <p:cNvSpPr txBox="1"/>
          <p:nvPr/>
        </p:nvSpPr>
        <p:spPr>
          <a:xfrm>
            <a:off x="9521596" y="4939092"/>
            <a:ext cx="2081394" cy="923330"/>
          </a:xfrm>
          <a:prstGeom prst="rect">
            <a:avLst/>
          </a:prstGeom>
          <a:noFill/>
        </p:spPr>
        <p:txBody>
          <a:bodyPr wrap="square" rtlCol="0">
            <a:spAutoFit/>
          </a:bodyPr>
          <a:lstStyle/>
          <a:p>
            <a:r>
              <a:rPr lang="en-US" b="1" dirty="0"/>
              <a:t>Bars: 95% confidence intervals </a:t>
            </a:r>
            <a:r>
              <a:rPr lang="en-US" b="1" dirty="0" err="1"/>
              <a:t>w.r.t</a:t>
            </a:r>
            <a:r>
              <a:rPr lang="en-US" b="1" dirty="0"/>
              <a:t>. CTL</a:t>
            </a:r>
          </a:p>
        </p:txBody>
      </p:sp>
      <p:sp>
        <p:nvSpPr>
          <p:cNvPr id="25" name="Rectangle 24">
            <a:extLst>
              <a:ext uri="{FF2B5EF4-FFF2-40B4-BE49-F238E27FC236}">
                <a16:creationId xmlns:a16="http://schemas.microsoft.com/office/drawing/2014/main" id="{631E7742-6295-544A-9BD1-806186C4F087}"/>
              </a:ext>
            </a:extLst>
          </p:cNvPr>
          <p:cNvSpPr/>
          <p:nvPr/>
        </p:nvSpPr>
        <p:spPr>
          <a:xfrm>
            <a:off x="3652838" y="5051112"/>
            <a:ext cx="1865312" cy="779992"/>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extBox 1">
            <a:extLst>
              <a:ext uri="{FF2B5EF4-FFF2-40B4-BE49-F238E27FC236}">
                <a16:creationId xmlns:a16="http://schemas.microsoft.com/office/drawing/2014/main" id="{6E551A82-4684-9B46-A6F5-AEB90214D3E1}"/>
              </a:ext>
            </a:extLst>
          </p:cNvPr>
          <p:cNvSpPr txBox="1"/>
          <p:nvPr/>
        </p:nvSpPr>
        <p:spPr>
          <a:xfrm>
            <a:off x="0" y="0"/>
            <a:ext cx="11036300" cy="584775"/>
          </a:xfrm>
          <a:prstGeom prst="rect">
            <a:avLst/>
          </a:prstGeom>
          <a:noFill/>
        </p:spPr>
        <p:txBody>
          <a:bodyPr wrap="square" rtlCol="0">
            <a:spAutoFit/>
          </a:bodyPr>
          <a:lstStyle/>
          <a:p>
            <a:r>
              <a:rPr lang="en-US" sz="3200" b="1" dirty="0"/>
              <a:t>Global Impacts on Tropical Cyclones (</a:t>
            </a:r>
            <a:r>
              <a:rPr lang="en-US" sz="3200" b="1" dirty="0">
                <a:solidFill>
                  <a:srgbClr val="0070C0"/>
                </a:solidFill>
              </a:rPr>
              <a:t>1-15 October 2018</a:t>
            </a:r>
            <a:r>
              <a:rPr lang="en-US" sz="3200" b="1" dirty="0"/>
              <a:t>)</a:t>
            </a:r>
          </a:p>
        </p:txBody>
      </p:sp>
      <p:sp>
        <p:nvSpPr>
          <p:cNvPr id="5" name="TextBox 4">
            <a:extLst>
              <a:ext uri="{FF2B5EF4-FFF2-40B4-BE49-F238E27FC236}">
                <a16:creationId xmlns:a16="http://schemas.microsoft.com/office/drawing/2014/main" id="{354297F3-73E2-9540-A459-65B334146858}"/>
              </a:ext>
            </a:extLst>
          </p:cNvPr>
          <p:cNvSpPr txBox="1"/>
          <p:nvPr/>
        </p:nvSpPr>
        <p:spPr>
          <a:xfrm>
            <a:off x="1601068" y="606552"/>
            <a:ext cx="1627632" cy="384048"/>
          </a:xfrm>
          <a:prstGeom prst="rect">
            <a:avLst/>
          </a:prstGeom>
          <a:noFill/>
        </p:spPr>
        <p:txBody>
          <a:bodyPr wrap="square" rtlCol="0">
            <a:spAutoFit/>
          </a:bodyPr>
          <a:lstStyle/>
          <a:p>
            <a:r>
              <a:rPr lang="en-US" b="1" dirty="0"/>
              <a:t>Track Errors</a:t>
            </a:r>
          </a:p>
        </p:txBody>
      </p:sp>
      <p:pic>
        <p:nvPicPr>
          <p:cNvPr id="8" name="Picture 7">
            <a:extLst>
              <a:ext uri="{FF2B5EF4-FFF2-40B4-BE49-F238E27FC236}">
                <a16:creationId xmlns:a16="http://schemas.microsoft.com/office/drawing/2014/main" id="{7C23E29A-0268-5041-9CE6-4510AFC65C00}"/>
              </a:ext>
            </a:extLst>
          </p:cNvPr>
          <p:cNvPicPr>
            <a:picLocks noChangeAspect="1"/>
          </p:cNvPicPr>
          <p:nvPr/>
        </p:nvPicPr>
        <p:blipFill>
          <a:blip r:embed="rId2"/>
          <a:srcRect/>
          <a:stretch/>
        </p:blipFill>
        <p:spPr>
          <a:xfrm>
            <a:off x="744860" y="952969"/>
            <a:ext cx="2802843" cy="3005401"/>
          </a:xfrm>
          <a:prstGeom prst="rect">
            <a:avLst/>
          </a:prstGeom>
        </p:spPr>
      </p:pic>
      <p:pic>
        <p:nvPicPr>
          <p:cNvPr id="9" name="Picture 8">
            <a:extLst>
              <a:ext uri="{FF2B5EF4-FFF2-40B4-BE49-F238E27FC236}">
                <a16:creationId xmlns:a16="http://schemas.microsoft.com/office/drawing/2014/main" id="{E4C1D0EC-0FC7-0048-B77D-5A1FB1C4FE58}"/>
              </a:ext>
            </a:extLst>
          </p:cNvPr>
          <p:cNvPicPr>
            <a:picLocks noChangeAspect="1"/>
          </p:cNvPicPr>
          <p:nvPr/>
        </p:nvPicPr>
        <p:blipFill>
          <a:blip r:embed="rId3"/>
          <a:srcRect/>
          <a:stretch/>
        </p:blipFill>
        <p:spPr>
          <a:xfrm>
            <a:off x="945317" y="4074275"/>
            <a:ext cx="2602386" cy="2502294"/>
          </a:xfrm>
          <a:prstGeom prst="rect">
            <a:avLst/>
          </a:prstGeom>
        </p:spPr>
      </p:pic>
      <p:sp>
        <p:nvSpPr>
          <p:cNvPr id="10" name="TextBox 9">
            <a:extLst>
              <a:ext uri="{FF2B5EF4-FFF2-40B4-BE49-F238E27FC236}">
                <a16:creationId xmlns:a16="http://schemas.microsoft.com/office/drawing/2014/main" id="{C0C7D45E-7B18-8044-9D34-389AC5FA583D}"/>
              </a:ext>
            </a:extLst>
          </p:cNvPr>
          <p:cNvSpPr txBox="1"/>
          <p:nvPr/>
        </p:nvSpPr>
        <p:spPr>
          <a:xfrm>
            <a:off x="660774" y="5149947"/>
            <a:ext cx="548640" cy="369332"/>
          </a:xfrm>
          <a:prstGeom prst="rect">
            <a:avLst/>
          </a:prstGeom>
          <a:noFill/>
        </p:spPr>
        <p:txBody>
          <a:bodyPr wrap="square" rtlCol="0">
            <a:spAutoFit/>
          </a:bodyPr>
          <a:lstStyle/>
          <a:p>
            <a:r>
              <a:rPr lang="en-US" b="1" dirty="0"/>
              <a:t>0</a:t>
            </a:r>
          </a:p>
        </p:txBody>
      </p:sp>
      <p:sp>
        <p:nvSpPr>
          <p:cNvPr id="11" name="TextBox 10">
            <a:extLst>
              <a:ext uri="{FF2B5EF4-FFF2-40B4-BE49-F238E27FC236}">
                <a16:creationId xmlns:a16="http://schemas.microsoft.com/office/drawing/2014/main" id="{5649906A-03BB-1947-8732-8F8FDCFD7CAE}"/>
              </a:ext>
            </a:extLst>
          </p:cNvPr>
          <p:cNvSpPr txBox="1"/>
          <p:nvPr/>
        </p:nvSpPr>
        <p:spPr>
          <a:xfrm>
            <a:off x="509422" y="4664710"/>
            <a:ext cx="548640" cy="369332"/>
          </a:xfrm>
          <a:prstGeom prst="rect">
            <a:avLst/>
          </a:prstGeom>
          <a:noFill/>
        </p:spPr>
        <p:txBody>
          <a:bodyPr wrap="square" rtlCol="0">
            <a:spAutoFit/>
          </a:bodyPr>
          <a:lstStyle/>
          <a:p>
            <a:r>
              <a:rPr lang="en-US" b="1" dirty="0"/>
              <a:t>100</a:t>
            </a:r>
          </a:p>
        </p:txBody>
      </p:sp>
      <p:sp>
        <p:nvSpPr>
          <p:cNvPr id="12" name="TextBox 11">
            <a:extLst>
              <a:ext uri="{FF2B5EF4-FFF2-40B4-BE49-F238E27FC236}">
                <a16:creationId xmlns:a16="http://schemas.microsoft.com/office/drawing/2014/main" id="{727784D0-70E6-0D48-BB60-09F61EB84C80}"/>
              </a:ext>
            </a:extLst>
          </p:cNvPr>
          <p:cNvSpPr txBox="1"/>
          <p:nvPr/>
        </p:nvSpPr>
        <p:spPr>
          <a:xfrm>
            <a:off x="426914" y="5616240"/>
            <a:ext cx="654812" cy="369332"/>
          </a:xfrm>
          <a:prstGeom prst="rect">
            <a:avLst/>
          </a:prstGeom>
          <a:noFill/>
        </p:spPr>
        <p:txBody>
          <a:bodyPr wrap="square" rtlCol="0">
            <a:spAutoFit/>
          </a:bodyPr>
          <a:lstStyle/>
          <a:p>
            <a:r>
              <a:rPr lang="en-US" b="1" dirty="0"/>
              <a:t>-100</a:t>
            </a:r>
          </a:p>
        </p:txBody>
      </p:sp>
      <p:sp>
        <p:nvSpPr>
          <p:cNvPr id="13" name="TextBox 12">
            <a:extLst>
              <a:ext uri="{FF2B5EF4-FFF2-40B4-BE49-F238E27FC236}">
                <a16:creationId xmlns:a16="http://schemas.microsoft.com/office/drawing/2014/main" id="{8EC8A416-8AC3-8045-B1A3-76BE09464484}"/>
              </a:ext>
            </a:extLst>
          </p:cNvPr>
          <p:cNvSpPr txBox="1"/>
          <p:nvPr/>
        </p:nvSpPr>
        <p:spPr>
          <a:xfrm>
            <a:off x="507938" y="4198417"/>
            <a:ext cx="654812" cy="369332"/>
          </a:xfrm>
          <a:prstGeom prst="rect">
            <a:avLst/>
          </a:prstGeom>
          <a:noFill/>
        </p:spPr>
        <p:txBody>
          <a:bodyPr wrap="square" rtlCol="0">
            <a:spAutoFit/>
          </a:bodyPr>
          <a:lstStyle/>
          <a:p>
            <a:r>
              <a:rPr lang="en-US" b="1" dirty="0"/>
              <a:t>200</a:t>
            </a:r>
          </a:p>
        </p:txBody>
      </p:sp>
      <p:sp>
        <p:nvSpPr>
          <p:cNvPr id="20" name="TextBox 19">
            <a:extLst>
              <a:ext uri="{FF2B5EF4-FFF2-40B4-BE49-F238E27FC236}">
                <a16:creationId xmlns:a16="http://schemas.microsoft.com/office/drawing/2014/main" id="{B77B8253-0114-6F40-936E-098E40CD3936}"/>
              </a:ext>
            </a:extLst>
          </p:cNvPr>
          <p:cNvSpPr txBox="1"/>
          <p:nvPr/>
        </p:nvSpPr>
        <p:spPr>
          <a:xfrm rot="16200000">
            <a:off x="-635450" y="1791372"/>
            <a:ext cx="1863137" cy="369332"/>
          </a:xfrm>
          <a:prstGeom prst="rect">
            <a:avLst/>
          </a:prstGeom>
          <a:noFill/>
        </p:spPr>
        <p:txBody>
          <a:bodyPr wrap="square" rtlCol="0">
            <a:spAutoFit/>
          </a:bodyPr>
          <a:lstStyle/>
          <a:p>
            <a:r>
              <a:rPr lang="en-US" b="1" dirty="0"/>
              <a:t>Track Error (km)</a:t>
            </a:r>
          </a:p>
        </p:txBody>
      </p:sp>
      <p:sp>
        <p:nvSpPr>
          <p:cNvPr id="21" name="TextBox 20">
            <a:extLst>
              <a:ext uri="{FF2B5EF4-FFF2-40B4-BE49-F238E27FC236}">
                <a16:creationId xmlns:a16="http://schemas.microsoft.com/office/drawing/2014/main" id="{9F916A07-2103-1D49-9568-7B913BC5983F}"/>
              </a:ext>
            </a:extLst>
          </p:cNvPr>
          <p:cNvSpPr txBox="1"/>
          <p:nvPr/>
        </p:nvSpPr>
        <p:spPr>
          <a:xfrm rot="16200000">
            <a:off x="-877537" y="4969691"/>
            <a:ext cx="2302357" cy="369332"/>
          </a:xfrm>
          <a:prstGeom prst="rect">
            <a:avLst/>
          </a:prstGeom>
          <a:noFill/>
        </p:spPr>
        <p:txBody>
          <a:bodyPr wrap="square" rtlCol="0">
            <a:spAutoFit/>
          </a:bodyPr>
          <a:lstStyle/>
          <a:p>
            <a:r>
              <a:rPr lang="en-US" b="1" dirty="0"/>
              <a:t>Track Error Diff (km)</a:t>
            </a:r>
          </a:p>
        </p:txBody>
      </p:sp>
      <p:sp>
        <p:nvSpPr>
          <p:cNvPr id="22" name="Rectangle 21">
            <a:extLst>
              <a:ext uri="{FF2B5EF4-FFF2-40B4-BE49-F238E27FC236}">
                <a16:creationId xmlns:a16="http://schemas.microsoft.com/office/drawing/2014/main" id="{D289F7D7-761C-F347-8353-0089E88C3841}"/>
              </a:ext>
            </a:extLst>
          </p:cNvPr>
          <p:cNvSpPr/>
          <p:nvPr/>
        </p:nvSpPr>
        <p:spPr>
          <a:xfrm>
            <a:off x="1448161" y="1093404"/>
            <a:ext cx="553973" cy="52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D287378-0FCC-4640-8FE7-D7235C0482EE}"/>
              </a:ext>
            </a:extLst>
          </p:cNvPr>
          <p:cNvSpPr/>
          <p:nvPr/>
        </p:nvSpPr>
        <p:spPr>
          <a:xfrm>
            <a:off x="1242401" y="4242919"/>
            <a:ext cx="678194" cy="177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94D7C3B-C00F-7440-9C2D-7B78EEE5E20E}"/>
              </a:ext>
            </a:extLst>
          </p:cNvPr>
          <p:cNvSpPr txBox="1"/>
          <p:nvPr/>
        </p:nvSpPr>
        <p:spPr>
          <a:xfrm>
            <a:off x="1369882" y="1086803"/>
            <a:ext cx="1057602" cy="584775"/>
          </a:xfrm>
          <a:prstGeom prst="rect">
            <a:avLst/>
          </a:prstGeom>
          <a:noFill/>
        </p:spPr>
        <p:txBody>
          <a:bodyPr wrap="square" rtlCol="0">
            <a:spAutoFit/>
          </a:bodyPr>
          <a:lstStyle/>
          <a:p>
            <a:r>
              <a:rPr lang="en-US" sz="1600" dirty="0"/>
              <a:t>CYGCTL</a:t>
            </a:r>
          </a:p>
          <a:p>
            <a:r>
              <a:rPr lang="en-US" sz="1600" dirty="0">
                <a:solidFill>
                  <a:srgbClr val="FF0000"/>
                </a:solidFill>
              </a:rPr>
              <a:t>CYGSPD</a:t>
            </a:r>
          </a:p>
        </p:txBody>
      </p:sp>
      <p:sp>
        <p:nvSpPr>
          <p:cNvPr id="26" name="Rectangle 25">
            <a:extLst>
              <a:ext uri="{FF2B5EF4-FFF2-40B4-BE49-F238E27FC236}">
                <a16:creationId xmlns:a16="http://schemas.microsoft.com/office/drawing/2014/main" id="{47F02280-61AC-CD47-A089-AF690A3E9454}"/>
              </a:ext>
            </a:extLst>
          </p:cNvPr>
          <p:cNvSpPr/>
          <p:nvPr/>
        </p:nvSpPr>
        <p:spPr>
          <a:xfrm>
            <a:off x="1229948" y="4146716"/>
            <a:ext cx="1120152" cy="338554"/>
          </a:xfrm>
          <a:prstGeom prst="rect">
            <a:avLst/>
          </a:prstGeom>
        </p:spPr>
        <p:txBody>
          <a:bodyPr wrap="square">
            <a:spAutoFit/>
          </a:bodyPr>
          <a:lstStyle/>
          <a:p>
            <a:r>
              <a:rPr lang="en-US" sz="1600" dirty="0">
                <a:solidFill>
                  <a:srgbClr val="FF0000"/>
                </a:solidFill>
              </a:rPr>
              <a:t>SPD</a:t>
            </a:r>
            <a:r>
              <a:rPr lang="en-US" sz="1600" dirty="0">
                <a:solidFill>
                  <a:srgbClr val="009645"/>
                </a:solidFill>
              </a:rPr>
              <a:t> </a:t>
            </a:r>
            <a:r>
              <a:rPr lang="en-US" sz="1600" dirty="0"/>
              <a:t>- CTL</a:t>
            </a:r>
          </a:p>
        </p:txBody>
      </p:sp>
      <p:grpSp>
        <p:nvGrpSpPr>
          <p:cNvPr id="47" name="Group 46">
            <a:extLst>
              <a:ext uri="{FF2B5EF4-FFF2-40B4-BE49-F238E27FC236}">
                <a16:creationId xmlns:a16="http://schemas.microsoft.com/office/drawing/2014/main" id="{8A106241-248F-7843-A6CA-F0E09508A674}"/>
              </a:ext>
            </a:extLst>
          </p:cNvPr>
          <p:cNvGrpSpPr/>
          <p:nvPr/>
        </p:nvGrpSpPr>
        <p:grpSpPr>
          <a:xfrm>
            <a:off x="5919745" y="639392"/>
            <a:ext cx="3502933" cy="5937177"/>
            <a:chOff x="5854425" y="763568"/>
            <a:chExt cx="3502933" cy="5937177"/>
          </a:xfrm>
        </p:grpSpPr>
        <p:sp>
          <p:nvSpPr>
            <p:cNvPr id="7" name="TextBox 6">
              <a:extLst>
                <a:ext uri="{FF2B5EF4-FFF2-40B4-BE49-F238E27FC236}">
                  <a16:creationId xmlns:a16="http://schemas.microsoft.com/office/drawing/2014/main" id="{BD78DCAA-4268-FD4E-9EF5-E8C43BFEE973}"/>
                </a:ext>
              </a:extLst>
            </p:cNvPr>
            <p:cNvSpPr txBox="1"/>
            <p:nvPr/>
          </p:nvSpPr>
          <p:spPr>
            <a:xfrm>
              <a:off x="6263638" y="763568"/>
              <a:ext cx="3093720" cy="369332"/>
            </a:xfrm>
            <a:prstGeom prst="rect">
              <a:avLst/>
            </a:prstGeom>
            <a:noFill/>
          </p:spPr>
          <p:txBody>
            <a:bodyPr wrap="square" rtlCol="0">
              <a:spAutoFit/>
            </a:bodyPr>
            <a:lstStyle/>
            <a:p>
              <a:r>
                <a:rPr lang="en-US" b="1" dirty="0"/>
                <a:t>Maximum Wind Speed Errors</a:t>
              </a:r>
            </a:p>
          </p:txBody>
        </p:sp>
        <p:pic>
          <p:nvPicPr>
            <p:cNvPr id="28" name="Picture 27">
              <a:extLst>
                <a:ext uri="{FF2B5EF4-FFF2-40B4-BE49-F238E27FC236}">
                  <a16:creationId xmlns:a16="http://schemas.microsoft.com/office/drawing/2014/main" id="{2DF67087-BC2B-3A49-A722-088CCDD3EFF3}"/>
                </a:ext>
              </a:extLst>
            </p:cNvPr>
            <p:cNvPicPr>
              <a:picLocks noChangeAspect="1"/>
            </p:cNvPicPr>
            <p:nvPr/>
          </p:nvPicPr>
          <p:blipFill>
            <a:blip r:embed="rId4"/>
            <a:srcRect/>
            <a:stretch/>
          </p:blipFill>
          <p:spPr>
            <a:xfrm>
              <a:off x="6408420" y="1084241"/>
              <a:ext cx="2685283" cy="2947261"/>
            </a:xfrm>
            <a:prstGeom prst="rect">
              <a:avLst/>
            </a:prstGeom>
          </p:spPr>
        </p:pic>
        <p:sp>
          <p:nvSpPr>
            <p:cNvPr id="29" name="Rectangle 28">
              <a:extLst>
                <a:ext uri="{FF2B5EF4-FFF2-40B4-BE49-F238E27FC236}">
                  <a16:creationId xmlns:a16="http://schemas.microsoft.com/office/drawing/2014/main" id="{D12F6AA2-9395-5E42-A24F-B2D773CB6388}"/>
                </a:ext>
              </a:extLst>
            </p:cNvPr>
            <p:cNvSpPr/>
            <p:nvPr/>
          </p:nvSpPr>
          <p:spPr>
            <a:xfrm>
              <a:off x="6380490" y="1154141"/>
              <a:ext cx="185928" cy="213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1DD1901-537D-1B47-BD8B-72493192B428}"/>
                </a:ext>
              </a:extLst>
            </p:cNvPr>
            <p:cNvSpPr txBox="1"/>
            <p:nvPr/>
          </p:nvSpPr>
          <p:spPr>
            <a:xfrm>
              <a:off x="6244530" y="2463196"/>
              <a:ext cx="463041" cy="369332"/>
            </a:xfrm>
            <a:prstGeom prst="rect">
              <a:avLst/>
            </a:prstGeom>
            <a:noFill/>
          </p:spPr>
          <p:txBody>
            <a:bodyPr wrap="square" rtlCol="0">
              <a:spAutoFit/>
            </a:bodyPr>
            <a:lstStyle/>
            <a:p>
              <a:r>
                <a:rPr lang="en-US" b="1" dirty="0"/>
                <a:t>10</a:t>
              </a:r>
            </a:p>
          </p:txBody>
        </p:sp>
        <p:sp>
          <p:nvSpPr>
            <p:cNvPr id="31" name="TextBox 30">
              <a:extLst>
                <a:ext uri="{FF2B5EF4-FFF2-40B4-BE49-F238E27FC236}">
                  <a16:creationId xmlns:a16="http://schemas.microsoft.com/office/drawing/2014/main" id="{75224A3F-B8A7-C74C-AD37-10D3B244291F}"/>
                </a:ext>
              </a:extLst>
            </p:cNvPr>
            <p:cNvSpPr txBox="1"/>
            <p:nvPr/>
          </p:nvSpPr>
          <p:spPr>
            <a:xfrm>
              <a:off x="6248738" y="1921648"/>
              <a:ext cx="463041" cy="369332"/>
            </a:xfrm>
            <a:prstGeom prst="rect">
              <a:avLst/>
            </a:prstGeom>
            <a:noFill/>
          </p:spPr>
          <p:txBody>
            <a:bodyPr wrap="square" rtlCol="0">
              <a:spAutoFit/>
            </a:bodyPr>
            <a:lstStyle/>
            <a:p>
              <a:r>
                <a:rPr lang="en-US" b="1" dirty="0"/>
                <a:t>20</a:t>
              </a:r>
            </a:p>
          </p:txBody>
        </p:sp>
        <p:sp>
          <p:nvSpPr>
            <p:cNvPr id="32" name="TextBox 31">
              <a:extLst>
                <a:ext uri="{FF2B5EF4-FFF2-40B4-BE49-F238E27FC236}">
                  <a16:creationId xmlns:a16="http://schemas.microsoft.com/office/drawing/2014/main" id="{8414BB80-AED9-9D4C-BC12-4C6F5B4BA700}"/>
                </a:ext>
              </a:extLst>
            </p:cNvPr>
            <p:cNvSpPr txBox="1"/>
            <p:nvPr/>
          </p:nvSpPr>
          <p:spPr>
            <a:xfrm>
              <a:off x="6246864" y="1377475"/>
              <a:ext cx="463041" cy="369332"/>
            </a:xfrm>
            <a:prstGeom prst="rect">
              <a:avLst/>
            </a:prstGeom>
            <a:noFill/>
          </p:spPr>
          <p:txBody>
            <a:bodyPr wrap="square" rtlCol="0">
              <a:spAutoFit/>
            </a:bodyPr>
            <a:lstStyle/>
            <a:p>
              <a:r>
                <a:rPr lang="en-US" b="1" dirty="0"/>
                <a:t>30</a:t>
              </a:r>
            </a:p>
          </p:txBody>
        </p:sp>
        <p:sp>
          <p:nvSpPr>
            <p:cNvPr id="34" name="TextBox 33">
              <a:extLst>
                <a:ext uri="{FF2B5EF4-FFF2-40B4-BE49-F238E27FC236}">
                  <a16:creationId xmlns:a16="http://schemas.microsoft.com/office/drawing/2014/main" id="{A1E0BE33-76CB-3140-ACD8-EFD514C1AA22}"/>
                </a:ext>
              </a:extLst>
            </p:cNvPr>
            <p:cNvSpPr txBox="1"/>
            <p:nvPr/>
          </p:nvSpPr>
          <p:spPr>
            <a:xfrm rot="16200000">
              <a:off x="5107522" y="1831144"/>
              <a:ext cx="1863137" cy="369332"/>
            </a:xfrm>
            <a:prstGeom prst="rect">
              <a:avLst/>
            </a:prstGeom>
            <a:noFill/>
          </p:spPr>
          <p:txBody>
            <a:bodyPr wrap="square" rtlCol="0">
              <a:spAutoFit/>
            </a:bodyPr>
            <a:lstStyle/>
            <a:p>
              <a:r>
                <a:rPr lang="en-US" b="1" dirty="0"/>
                <a:t>Wind Error (</a:t>
              </a:r>
              <a:r>
                <a:rPr lang="en-US" b="1" dirty="0" err="1"/>
                <a:t>kt</a:t>
              </a:r>
              <a:r>
                <a:rPr lang="en-US" b="1" dirty="0"/>
                <a:t>)</a:t>
              </a:r>
            </a:p>
          </p:txBody>
        </p:sp>
        <p:pic>
          <p:nvPicPr>
            <p:cNvPr id="35" name="Picture 34">
              <a:extLst>
                <a:ext uri="{FF2B5EF4-FFF2-40B4-BE49-F238E27FC236}">
                  <a16:creationId xmlns:a16="http://schemas.microsoft.com/office/drawing/2014/main" id="{EE2476D8-D380-2940-9A6B-E019F65E2922}"/>
                </a:ext>
              </a:extLst>
            </p:cNvPr>
            <p:cNvPicPr>
              <a:picLocks noChangeAspect="1"/>
            </p:cNvPicPr>
            <p:nvPr/>
          </p:nvPicPr>
          <p:blipFill>
            <a:blip r:embed="rId5"/>
            <a:srcRect/>
            <a:stretch/>
          </p:blipFill>
          <p:spPr>
            <a:xfrm>
              <a:off x="6586411" y="4219933"/>
              <a:ext cx="2546715" cy="2480812"/>
            </a:xfrm>
            <a:prstGeom prst="rect">
              <a:avLst/>
            </a:prstGeom>
          </p:spPr>
        </p:pic>
        <p:sp>
          <p:nvSpPr>
            <p:cNvPr id="36" name="TextBox 35">
              <a:extLst>
                <a:ext uri="{FF2B5EF4-FFF2-40B4-BE49-F238E27FC236}">
                  <a16:creationId xmlns:a16="http://schemas.microsoft.com/office/drawing/2014/main" id="{5223F716-86B2-9643-96C8-92D94D957900}"/>
                </a:ext>
              </a:extLst>
            </p:cNvPr>
            <p:cNvSpPr txBox="1"/>
            <p:nvPr/>
          </p:nvSpPr>
          <p:spPr>
            <a:xfrm>
              <a:off x="6609862" y="5827973"/>
              <a:ext cx="2215894" cy="584775"/>
            </a:xfrm>
            <a:prstGeom prst="rect">
              <a:avLst/>
            </a:prstGeom>
            <a:noFill/>
          </p:spPr>
          <p:txBody>
            <a:bodyPr wrap="square" rtlCol="0">
              <a:spAutoFit/>
            </a:bodyPr>
            <a:lstStyle/>
            <a:p>
              <a:r>
                <a:rPr lang="en-US" sz="1600" dirty="0"/>
                <a:t>Bars: 95% confidence intervals </a:t>
              </a:r>
              <a:r>
                <a:rPr lang="en-US" sz="1600" dirty="0" err="1"/>
                <a:t>w.r.t</a:t>
              </a:r>
              <a:r>
                <a:rPr lang="en-US" sz="1600" dirty="0"/>
                <a:t>. CTL</a:t>
              </a:r>
            </a:p>
          </p:txBody>
        </p:sp>
        <p:sp>
          <p:nvSpPr>
            <p:cNvPr id="37" name="Rectangle 36">
              <a:extLst>
                <a:ext uri="{FF2B5EF4-FFF2-40B4-BE49-F238E27FC236}">
                  <a16:creationId xmlns:a16="http://schemas.microsoft.com/office/drawing/2014/main" id="{3C564A81-1AA2-7E46-99AF-C59774B6D6B4}"/>
                </a:ext>
              </a:extLst>
            </p:cNvPr>
            <p:cNvSpPr/>
            <p:nvPr/>
          </p:nvSpPr>
          <p:spPr>
            <a:xfrm>
              <a:off x="6991521" y="1187517"/>
              <a:ext cx="561338" cy="477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73DE4C5-27CE-3446-A028-EEDC16ED5823}"/>
                </a:ext>
              </a:extLst>
            </p:cNvPr>
            <p:cNvSpPr/>
            <p:nvPr/>
          </p:nvSpPr>
          <p:spPr>
            <a:xfrm>
              <a:off x="6843731" y="4405961"/>
              <a:ext cx="967637" cy="196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4656894-1AB2-CF4C-B688-8E26BB6A8EAB}"/>
                </a:ext>
              </a:extLst>
            </p:cNvPr>
            <p:cNvSpPr txBox="1"/>
            <p:nvPr/>
          </p:nvSpPr>
          <p:spPr>
            <a:xfrm>
              <a:off x="6919192" y="1146862"/>
              <a:ext cx="1127588" cy="584775"/>
            </a:xfrm>
            <a:prstGeom prst="rect">
              <a:avLst/>
            </a:prstGeom>
            <a:noFill/>
          </p:spPr>
          <p:txBody>
            <a:bodyPr wrap="square" rtlCol="0">
              <a:spAutoFit/>
            </a:bodyPr>
            <a:lstStyle/>
            <a:p>
              <a:r>
                <a:rPr lang="en-US" sz="1600" dirty="0"/>
                <a:t>CYGCTL</a:t>
              </a:r>
            </a:p>
            <a:p>
              <a:r>
                <a:rPr lang="en-US" sz="1600" dirty="0">
                  <a:solidFill>
                    <a:srgbClr val="FF0000"/>
                  </a:solidFill>
                </a:rPr>
                <a:t>CYGSPD</a:t>
              </a:r>
            </a:p>
          </p:txBody>
        </p:sp>
        <p:sp>
          <p:nvSpPr>
            <p:cNvPr id="40" name="Rectangle 39">
              <a:extLst>
                <a:ext uri="{FF2B5EF4-FFF2-40B4-BE49-F238E27FC236}">
                  <a16:creationId xmlns:a16="http://schemas.microsoft.com/office/drawing/2014/main" id="{C8671353-39DE-F341-B527-118D035A8820}"/>
                </a:ext>
              </a:extLst>
            </p:cNvPr>
            <p:cNvSpPr/>
            <p:nvPr/>
          </p:nvSpPr>
          <p:spPr>
            <a:xfrm>
              <a:off x="6690435" y="4319146"/>
              <a:ext cx="963149" cy="338554"/>
            </a:xfrm>
            <a:prstGeom prst="rect">
              <a:avLst/>
            </a:prstGeom>
          </p:spPr>
          <p:txBody>
            <a:bodyPr wrap="none">
              <a:spAutoFit/>
            </a:bodyPr>
            <a:lstStyle/>
            <a:p>
              <a:r>
                <a:rPr lang="en-US" sz="1600" dirty="0">
                  <a:solidFill>
                    <a:srgbClr val="FF0000"/>
                  </a:solidFill>
                </a:rPr>
                <a:t>SPD</a:t>
              </a:r>
              <a:r>
                <a:rPr lang="en-US" sz="1600" dirty="0">
                  <a:solidFill>
                    <a:srgbClr val="009645"/>
                  </a:solidFill>
                </a:rPr>
                <a:t> </a:t>
              </a:r>
              <a:r>
                <a:rPr lang="en-US" sz="1600" dirty="0"/>
                <a:t>- CTL</a:t>
              </a:r>
            </a:p>
          </p:txBody>
        </p:sp>
        <p:sp>
          <p:nvSpPr>
            <p:cNvPr id="41" name="TextBox 40">
              <a:extLst>
                <a:ext uri="{FF2B5EF4-FFF2-40B4-BE49-F238E27FC236}">
                  <a16:creationId xmlns:a16="http://schemas.microsoft.com/office/drawing/2014/main" id="{C272C7A4-D791-904B-869E-9E87A8334041}"/>
                </a:ext>
              </a:extLst>
            </p:cNvPr>
            <p:cNvSpPr txBox="1"/>
            <p:nvPr/>
          </p:nvSpPr>
          <p:spPr>
            <a:xfrm>
              <a:off x="6263640" y="5061015"/>
              <a:ext cx="548640" cy="369332"/>
            </a:xfrm>
            <a:prstGeom prst="rect">
              <a:avLst/>
            </a:prstGeom>
            <a:noFill/>
          </p:spPr>
          <p:txBody>
            <a:bodyPr wrap="square" rtlCol="0">
              <a:spAutoFit/>
            </a:bodyPr>
            <a:lstStyle/>
            <a:p>
              <a:r>
                <a:rPr lang="en-US" b="1" dirty="0"/>
                <a:t>0</a:t>
              </a:r>
            </a:p>
          </p:txBody>
        </p:sp>
        <p:sp>
          <p:nvSpPr>
            <p:cNvPr id="42" name="TextBox 41">
              <a:extLst>
                <a:ext uri="{FF2B5EF4-FFF2-40B4-BE49-F238E27FC236}">
                  <a16:creationId xmlns:a16="http://schemas.microsoft.com/office/drawing/2014/main" id="{3AB89F43-4515-AB4F-9022-E50D3445A432}"/>
                </a:ext>
              </a:extLst>
            </p:cNvPr>
            <p:cNvSpPr txBox="1"/>
            <p:nvPr/>
          </p:nvSpPr>
          <p:spPr>
            <a:xfrm>
              <a:off x="6263640" y="4669893"/>
              <a:ext cx="548640" cy="369332"/>
            </a:xfrm>
            <a:prstGeom prst="rect">
              <a:avLst/>
            </a:prstGeom>
            <a:noFill/>
          </p:spPr>
          <p:txBody>
            <a:bodyPr wrap="square" rtlCol="0">
              <a:spAutoFit/>
            </a:bodyPr>
            <a:lstStyle/>
            <a:p>
              <a:r>
                <a:rPr lang="en-US" b="1" dirty="0"/>
                <a:t>3</a:t>
              </a:r>
            </a:p>
          </p:txBody>
        </p:sp>
        <p:sp>
          <p:nvSpPr>
            <p:cNvPr id="43" name="TextBox 42">
              <a:extLst>
                <a:ext uri="{FF2B5EF4-FFF2-40B4-BE49-F238E27FC236}">
                  <a16:creationId xmlns:a16="http://schemas.microsoft.com/office/drawing/2014/main" id="{4D64D927-1ABC-344C-B052-358E4E09C13D}"/>
                </a:ext>
              </a:extLst>
            </p:cNvPr>
            <p:cNvSpPr txBox="1"/>
            <p:nvPr/>
          </p:nvSpPr>
          <p:spPr>
            <a:xfrm>
              <a:off x="6263640" y="4256200"/>
              <a:ext cx="548640" cy="369332"/>
            </a:xfrm>
            <a:prstGeom prst="rect">
              <a:avLst/>
            </a:prstGeom>
            <a:noFill/>
          </p:spPr>
          <p:txBody>
            <a:bodyPr wrap="square" rtlCol="0">
              <a:spAutoFit/>
            </a:bodyPr>
            <a:lstStyle/>
            <a:p>
              <a:r>
                <a:rPr lang="en-US" b="1" dirty="0"/>
                <a:t>6</a:t>
              </a:r>
            </a:p>
          </p:txBody>
        </p:sp>
        <p:sp>
          <p:nvSpPr>
            <p:cNvPr id="44" name="TextBox 43">
              <a:extLst>
                <a:ext uri="{FF2B5EF4-FFF2-40B4-BE49-F238E27FC236}">
                  <a16:creationId xmlns:a16="http://schemas.microsoft.com/office/drawing/2014/main" id="{266C6CEC-FC40-C744-BE6E-E919B44EB750}"/>
                </a:ext>
              </a:extLst>
            </p:cNvPr>
            <p:cNvSpPr txBox="1"/>
            <p:nvPr/>
          </p:nvSpPr>
          <p:spPr>
            <a:xfrm>
              <a:off x="6208517" y="5468320"/>
              <a:ext cx="548640" cy="369332"/>
            </a:xfrm>
            <a:prstGeom prst="rect">
              <a:avLst/>
            </a:prstGeom>
            <a:noFill/>
          </p:spPr>
          <p:txBody>
            <a:bodyPr wrap="square" rtlCol="0">
              <a:spAutoFit/>
            </a:bodyPr>
            <a:lstStyle/>
            <a:p>
              <a:r>
                <a:rPr lang="en-US" b="1" dirty="0"/>
                <a:t>-3</a:t>
              </a:r>
            </a:p>
          </p:txBody>
        </p:sp>
        <p:sp>
          <p:nvSpPr>
            <p:cNvPr id="45" name="TextBox 44">
              <a:extLst>
                <a:ext uri="{FF2B5EF4-FFF2-40B4-BE49-F238E27FC236}">
                  <a16:creationId xmlns:a16="http://schemas.microsoft.com/office/drawing/2014/main" id="{9E997FAF-29FB-5541-B11C-07D4DE73ECF2}"/>
                </a:ext>
              </a:extLst>
            </p:cNvPr>
            <p:cNvSpPr txBox="1"/>
            <p:nvPr/>
          </p:nvSpPr>
          <p:spPr>
            <a:xfrm>
              <a:off x="6193681" y="5881233"/>
              <a:ext cx="548640" cy="369332"/>
            </a:xfrm>
            <a:prstGeom prst="rect">
              <a:avLst/>
            </a:prstGeom>
            <a:noFill/>
          </p:spPr>
          <p:txBody>
            <a:bodyPr wrap="square" rtlCol="0">
              <a:spAutoFit/>
            </a:bodyPr>
            <a:lstStyle/>
            <a:p>
              <a:r>
                <a:rPr lang="en-US" b="1" dirty="0"/>
                <a:t>-6</a:t>
              </a:r>
            </a:p>
          </p:txBody>
        </p:sp>
        <p:sp>
          <p:nvSpPr>
            <p:cNvPr id="46" name="TextBox 45">
              <a:extLst>
                <a:ext uri="{FF2B5EF4-FFF2-40B4-BE49-F238E27FC236}">
                  <a16:creationId xmlns:a16="http://schemas.microsoft.com/office/drawing/2014/main" id="{D2166A6E-6891-984D-A44B-B2E63A0E8266}"/>
                </a:ext>
              </a:extLst>
            </p:cNvPr>
            <p:cNvSpPr txBox="1"/>
            <p:nvPr/>
          </p:nvSpPr>
          <p:spPr>
            <a:xfrm rot="16200000">
              <a:off x="4935154" y="5018046"/>
              <a:ext cx="2302357" cy="369332"/>
            </a:xfrm>
            <a:prstGeom prst="rect">
              <a:avLst/>
            </a:prstGeom>
            <a:noFill/>
          </p:spPr>
          <p:txBody>
            <a:bodyPr wrap="square" rtlCol="0">
              <a:spAutoFit/>
            </a:bodyPr>
            <a:lstStyle/>
            <a:p>
              <a:r>
                <a:rPr lang="en-US" b="1" dirty="0"/>
                <a:t>Wind Error Diff (</a:t>
              </a:r>
              <a:r>
                <a:rPr lang="en-US" b="1" dirty="0" err="1"/>
                <a:t>kt</a:t>
              </a:r>
              <a:r>
                <a:rPr lang="en-US" b="1" dirty="0"/>
                <a:t>)</a:t>
              </a:r>
            </a:p>
          </p:txBody>
        </p:sp>
      </p:grpSp>
      <p:sp>
        <p:nvSpPr>
          <p:cNvPr id="3" name="TextBox 2">
            <a:extLst>
              <a:ext uri="{FF2B5EF4-FFF2-40B4-BE49-F238E27FC236}">
                <a16:creationId xmlns:a16="http://schemas.microsoft.com/office/drawing/2014/main" id="{4F6D062D-0714-5D4D-A612-522A473F6792}"/>
              </a:ext>
            </a:extLst>
          </p:cNvPr>
          <p:cNvSpPr txBox="1"/>
          <p:nvPr/>
        </p:nvSpPr>
        <p:spPr>
          <a:xfrm>
            <a:off x="3515359" y="1482922"/>
            <a:ext cx="219443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Significant improvement (~50km) at  36 – 60 </a:t>
            </a:r>
            <a:r>
              <a:rPr lang="en-US" dirty="0" err="1"/>
              <a:t>hr</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Neutral otherwise</a:t>
            </a:r>
          </a:p>
        </p:txBody>
      </p:sp>
      <p:sp>
        <p:nvSpPr>
          <p:cNvPr id="50" name="TextBox 49">
            <a:extLst>
              <a:ext uri="{FF2B5EF4-FFF2-40B4-BE49-F238E27FC236}">
                <a16:creationId xmlns:a16="http://schemas.microsoft.com/office/drawing/2014/main" id="{86462B8F-FB67-FB42-8FE1-FA8D6396B324}"/>
              </a:ext>
            </a:extLst>
          </p:cNvPr>
          <p:cNvSpPr txBox="1"/>
          <p:nvPr/>
        </p:nvSpPr>
        <p:spPr>
          <a:xfrm>
            <a:off x="9243850" y="1465593"/>
            <a:ext cx="2451363" cy="3139321"/>
          </a:xfrm>
          <a:prstGeom prst="rect">
            <a:avLst/>
          </a:prstGeom>
          <a:noFill/>
        </p:spPr>
        <p:txBody>
          <a:bodyPr wrap="square" rtlCol="0">
            <a:spAutoFit/>
          </a:bodyPr>
          <a:lstStyle/>
          <a:p>
            <a:pPr marL="285750" indent="-285750">
              <a:buFont typeface="Arial" panose="020B0604020202020204" pitchFamily="34" charset="0"/>
              <a:buChar char="•"/>
            </a:pPr>
            <a:r>
              <a:rPr lang="en-US" dirty="0"/>
              <a:t>Small average impacts at all lead times (+/- 2 </a:t>
            </a:r>
            <a:r>
              <a:rPr lang="en-US" dirty="0" err="1"/>
              <a:t>kt</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Significant degradation at 6 </a:t>
            </a:r>
            <a:r>
              <a:rPr lang="en-US" dirty="0" err="1"/>
              <a:t>hr</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Neutral otherwise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CD868F8A-0F7C-E345-BEA6-E040C3A22A2F}"/>
              </a:ext>
            </a:extLst>
          </p:cNvPr>
          <p:cNvSpPr/>
          <p:nvPr/>
        </p:nvSpPr>
        <p:spPr>
          <a:xfrm>
            <a:off x="673070" y="1204369"/>
            <a:ext cx="329048" cy="198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19BB9C2-3919-FD4B-8986-C06FE42E6BE4}"/>
              </a:ext>
            </a:extLst>
          </p:cNvPr>
          <p:cNvSpPr txBox="1"/>
          <p:nvPr/>
        </p:nvSpPr>
        <p:spPr>
          <a:xfrm>
            <a:off x="533560" y="2198167"/>
            <a:ext cx="708841" cy="369332"/>
          </a:xfrm>
          <a:prstGeom prst="rect">
            <a:avLst/>
          </a:prstGeom>
          <a:noFill/>
        </p:spPr>
        <p:txBody>
          <a:bodyPr wrap="square" rtlCol="0">
            <a:spAutoFit/>
          </a:bodyPr>
          <a:lstStyle/>
          <a:p>
            <a:r>
              <a:rPr lang="en-US" b="1" dirty="0"/>
              <a:t>400</a:t>
            </a:r>
          </a:p>
        </p:txBody>
      </p:sp>
      <p:sp>
        <p:nvSpPr>
          <p:cNvPr id="52" name="TextBox 51">
            <a:extLst>
              <a:ext uri="{FF2B5EF4-FFF2-40B4-BE49-F238E27FC236}">
                <a16:creationId xmlns:a16="http://schemas.microsoft.com/office/drawing/2014/main" id="{6C837054-8749-7940-B07D-159724CA3969}"/>
              </a:ext>
            </a:extLst>
          </p:cNvPr>
          <p:cNvSpPr txBox="1"/>
          <p:nvPr/>
        </p:nvSpPr>
        <p:spPr>
          <a:xfrm>
            <a:off x="422446" y="1140529"/>
            <a:ext cx="825796" cy="369332"/>
          </a:xfrm>
          <a:prstGeom prst="rect">
            <a:avLst/>
          </a:prstGeom>
          <a:noFill/>
        </p:spPr>
        <p:txBody>
          <a:bodyPr wrap="square" rtlCol="0">
            <a:spAutoFit/>
          </a:bodyPr>
          <a:lstStyle/>
          <a:p>
            <a:r>
              <a:rPr lang="en-US" b="1" dirty="0"/>
              <a:t>1000</a:t>
            </a:r>
          </a:p>
        </p:txBody>
      </p:sp>
      <p:sp>
        <p:nvSpPr>
          <p:cNvPr id="53" name="TextBox 52">
            <a:extLst>
              <a:ext uri="{FF2B5EF4-FFF2-40B4-BE49-F238E27FC236}">
                <a16:creationId xmlns:a16="http://schemas.microsoft.com/office/drawing/2014/main" id="{FB6AFA5D-6CA3-7C45-AB46-B8AED6B2A6A6}"/>
              </a:ext>
            </a:extLst>
          </p:cNvPr>
          <p:cNvSpPr txBox="1"/>
          <p:nvPr/>
        </p:nvSpPr>
        <p:spPr>
          <a:xfrm>
            <a:off x="536927" y="1851456"/>
            <a:ext cx="708841" cy="369332"/>
          </a:xfrm>
          <a:prstGeom prst="rect">
            <a:avLst/>
          </a:prstGeom>
          <a:noFill/>
        </p:spPr>
        <p:txBody>
          <a:bodyPr wrap="square" rtlCol="0">
            <a:spAutoFit/>
          </a:bodyPr>
          <a:lstStyle/>
          <a:p>
            <a:r>
              <a:rPr lang="en-US" b="1" dirty="0"/>
              <a:t>600</a:t>
            </a:r>
          </a:p>
        </p:txBody>
      </p:sp>
      <p:sp>
        <p:nvSpPr>
          <p:cNvPr id="54" name="TextBox 53">
            <a:extLst>
              <a:ext uri="{FF2B5EF4-FFF2-40B4-BE49-F238E27FC236}">
                <a16:creationId xmlns:a16="http://schemas.microsoft.com/office/drawing/2014/main" id="{97832DA7-7638-1C4C-96B7-11751BB826BA}"/>
              </a:ext>
            </a:extLst>
          </p:cNvPr>
          <p:cNvSpPr txBox="1"/>
          <p:nvPr/>
        </p:nvSpPr>
        <p:spPr>
          <a:xfrm>
            <a:off x="532168" y="1499621"/>
            <a:ext cx="708841" cy="369332"/>
          </a:xfrm>
          <a:prstGeom prst="rect">
            <a:avLst/>
          </a:prstGeom>
          <a:noFill/>
        </p:spPr>
        <p:txBody>
          <a:bodyPr wrap="square" rtlCol="0">
            <a:spAutoFit/>
          </a:bodyPr>
          <a:lstStyle/>
          <a:p>
            <a:r>
              <a:rPr lang="en-US" b="1" dirty="0"/>
              <a:t>800</a:t>
            </a:r>
          </a:p>
        </p:txBody>
      </p:sp>
      <p:sp>
        <p:nvSpPr>
          <p:cNvPr id="55" name="TextBox 54">
            <a:extLst>
              <a:ext uri="{FF2B5EF4-FFF2-40B4-BE49-F238E27FC236}">
                <a16:creationId xmlns:a16="http://schemas.microsoft.com/office/drawing/2014/main" id="{A489E941-7DEA-884B-85F6-477043C53132}"/>
              </a:ext>
            </a:extLst>
          </p:cNvPr>
          <p:cNvSpPr txBox="1"/>
          <p:nvPr/>
        </p:nvSpPr>
        <p:spPr>
          <a:xfrm>
            <a:off x="532168" y="2553078"/>
            <a:ext cx="708841" cy="369332"/>
          </a:xfrm>
          <a:prstGeom prst="rect">
            <a:avLst/>
          </a:prstGeom>
          <a:noFill/>
        </p:spPr>
        <p:txBody>
          <a:bodyPr wrap="square" rtlCol="0">
            <a:spAutoFit/>
          </a:bodyPr>
          <a:lstStyle/>
          <a:p>
            <a:r>
              <a:rPr lang="en-US" b="1" dirty="0"/>
              <a:t>200</a:t>
            </a:r>
          </a:p>
        </p:txBody>
      </p:sp>
      <p:sp>
        <p:nvSpPr>
          <p:cNvPr id="63" name="Rectangle 62">
            <a:extLst>
              <a:ext uri="{FF2B5EF4-FFF2-40B4-BE49-F238E27FC236}">
                <a16:creationId xmlns:a16="http://schemas.microsoft.com/office/drawing/2014/main" id="{D36FC2C4-9C35-4843-AB0E-6F4F1FA698CE}"/>
              </a:ext>
            </a:extLst>
          </p:cNvPr>
          <p:cNvSpPr/>
          <p:nvPr/>
        </p:nvSpPr>
        <p:spPr>
          <a:xfrm>
            <a:off x="9543168" y="5002411"/>
            <a:ext cx="1865312" cy="779992"/>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805721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D4F3A43A-1683-0449-8786-B635946D629E}"/>
              </a:ext>
            </a:extLst>
          </p:cNvPr>
          <p:cNvSpPr txBox="1"/>
          <p:nvPr/>
        </p:nvSpPr>
        <p:spPr>
          <a:xfrm>
            <a:off x="3628396" y="4993614"/>
            <a:ext cx="2081394" cy="923330"/>
          </a:xfrm>
          <a:prstGeom prst="rect">
            <a:avLst/>
          </a:prstGeom>
          <a:noFill/>
        </p:spPr>
        <p:txBody>
          <a:bodyPr wrap="square" rtlCol="0">
            <a:spAutoFit/>
          </a:bodyPr>
          <a:lstStyle/>
          <a:p>
            <a:r>
              <a:rPr lang="en-US" b="1" dirty="0"/>
              <a:t>Bars: 95% confidence intervals </a:t>
            </a:r>
            <a:r>
              <a:rPr lang="en-US" b="1" dirty="0" err="1"/>
              <a:t>w.r.t</a:t>
            </a:r>
            <a:r>
              <a:rPr lang="en-US" b="1" dirty="0"/>
              <a:t>. CTL</a:t>
            </a:r>
          </a:p>
        </p:txBody>
      </p:sp>
      <p:sp>
        <p:nvSpPr>
          <p:cNvPr id="64" name="TextBox 63">
            <a:extLst>
              <a:ext uri="{FF2B5EF4-FFF2-40B4-BE49-F238E27FC236}">
                <a16:creationId xmlns:a16="http://schemas.microsoft.com/office/drawing/2014/main" id="{2D01F2DB-6DDC-C049-9A01-B48B06C1266C}"/>
              </a:ext>
            </a:extLst>
          </p:cNvPr>
          <p:cNvSpPr txBox="1"/>
          <p:nvPr/>
        </p:nvSpPr>
        <p:spPr>
          <a:xfrm>
            <a:off x="9521596" y="4939092"/>
            <a:ext cx="2081394" cy="923330"/>
          </a:xfrm>
          <a:prstGeom prst="rect">
            <a:avLst/>
          </a:prstGeom>
          <a:noFill/>
        </p:spPr>
        <p:txBody>
          <a:bodyPr wrap="square" rtlCol="0">
            <a:spAutoFit/>
          </a:bodyPr>
          <a:lstStyle/>
          <a:p>
            <a:r>
              <a:rPr lang="en-US" b="1" dirty="0"/>
              <a:t>Bars: 95% confidence intervals </a:t>
            </a:r>
            <a:r>
              <a:rPr lang="en-US" b="1" dirty="0" err="1"/>
              <a:t>w.r.t</a:t>
            </a:r>
            <a:r>
              <a:rPr lang="en-US" b="1" dirty="0"/>
              <a:t>. CTL</a:t>
            </a:r>
          </a:p>
        </p:txBody>
      </p:sp>
      <p:sp>
        <p:nvSpPr>
          <p:cNvPr id="25" name="Rectangle 24">
            <a:extLst>
              <a:ext uri="{FF2B5EF4-FFF2-40B4-BE49-F238E27FC236}">
                <a16:creationId xmlns:a16="http://schemas.microsoft.com/office/drawing/2014/main" id="{631E7742-6295-544A-9BD1-806186C4F087}"/>
              </a:ext>
            </a:extLst>
          </p:cNvPr>
          <p:cNvSpPr/>
          <p:nvPr/>
        </p:nvSpPr>
        <p:spPr>
          <a:xfrm>
            <a:off x="3652838" y="5051112"/>
            <a:ext cx="1865312" cy="779992"/>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 name="TextBox 1">
            <a:extLst>
              <a:ext uri="{FF2B5EF4-FFF2-40B4-BE49-F238E27FC236}">
                <a16:creationId xmlns:a16="http://schemas.microsoft.com/office/drawing/2014/main" id="{6E551A82-4684-9B46-A6F5-AEB90214D3E1}"/>
              </a:ext>
            </a:extLst>
          </p:cNvPr>
          <p:cNvSpPr txBox="1"/>
          <p:nvPr/>
        </p:nvSpPr>
        <p:spPr>
          <a:xfrm>
            <a:off x="0" y="0"/>
            <a:ext cx="11036300" cy="584775"/>
          </a:xfrm>
          <a:prstGeom prst="rect">
            <a:avLst/>
          </a:prstGeom>
          <a:noFill/>
        </p:spPr>
        <p:txBody>
          <a:bodyPr wrap="square" rtlCol="0">
            <a:spAutoFit/>
          </a:bodyPr>
          <a:lstStyle/>
          <a:p>
            <a:r>
              <a:rPr lang="en-US" sz="3200" b="1" dirty="0"/>
              <a:t>Global Impacts on Tropical Cyclones (</a:t>
            </a:r>
            <a:r>
              <a:rPr lang="en-US" sz="3200" b="1" dirty="0">
                <a:solidFill>
                  <a:srgbClr val="0070C0"/>
                </a:solidFill>
              </a:rPr>
              <a:t>1-15 October 2018</a:t>
            </a:r>
            <a:r>
              <a:rPr lang="en-US" sz="3200" b="1" dirty="0"/>
              <a:t>)</a:t>
            </a:r>
          </a:p>
        </p:txBody>
      </p:sp>
      <p:sp>
        <p:nvSpPr>
          <p:cNvPr id="5" name="TextBox 4">
            <a:extLst>
              <a:ext uri="{FF2B5EF4-FFF2-40B4-BE49-F238E27FC236}">
                <a16:creationId xmlns:a16="http://schemas.microsoft.com/office/drawing/2014/main" id="{354297F3-73E2-9540-A459-65B334146858}"/>
              </a:ext>
            </a:extLst>
          </p:cNvPr>
          <p:cNvSpPr txBox="1"/>
          <p:nvPr/>
        </p:nvSpPr>
        <p:spPr>
          <a:xfrm>
            <a:off x="1601068" y="606552"/>
            <a:ext cx="1627632" cy="384048"/>
          </a:xfrm>
          <a:prstGeom prst="rect">
            <a:avLst/>
          </a:prstGeom>
          <a:noFill/>
        </p:spPr>
        <p:txBody>
          <a:bodyPr wrap="square" rtlCol="0">
            <a:spAutoFit/>
          </a:bodyPr>
          <a:lstStyle/>
          <a:p>
            <a:r>
              <a:rPr lang="en-US" b="1" dirty="0"/>
              <a:t>Track Errors</a:t>
            </a:r>
          </a:p>
        </p:txBody>
      </p:sp>
      <p:pic>
        <p:nvPicPr>
          <p:cNvPr id="8" name="Picture 7">
            <a:extLst>
              <a:ext uri="{FF2B5EF4-FFF2-40B4-BE49-F238E27FC236}">
                <a16:creationId xmlns:a16="http://schemas.microsoft.com/office/drawing/2014/main" id="{7C23E29A-0268-5041-9CE6-4510AFC65C00}"/>
              </a:ext>
            </a:extLst>
          </p:cNvPr>
          <p:cNvPicPr>
            <a:picLocks noChangeAspect="1"/>
          </p:cNvPicPr>
          <p:nvPr/>
        </p:nvPicPr>
        <p:blipFill>
          <a:blip r:embed="rId2"/>
          <a:srcRect/>
          <a:stretch/>
        </p:blipFill>
        <p:spPr>
          <a:xfrm>
            <a:off x="995013" y="960065"/>
            <a:ext cx="2574048" cy="3005401"/>
          </a:xfrm>
          <a:prstGeom prst="rect">
            <a:avLst/>
          </a:prstGeom>
        </p:spPr>
      </p:pic>
      <p:pic>
        <p:nvPicPr>
          <p:cNvPr id="9" name="Picture 8">
            <a:extLst>
              <a:ext uri="{FF2B5EF4-FFF2-40B4-BE49-F238E27FC236}">
                <a16:creationId xmlns:a16="http://schemas.microsoft.com/office/drawing/2014/main" id="{E4C1D0EC-0FC7-0048-B77D-5A1FB1C4FE58}"/>
              </a:ext>
            </a:extLst>
          </p:cNvPr>
          <p:cNvPicPr>
            <a:picLocks noChangeAspect="1"/>
          </p:cNvPicPr>
          <p:nvPr/>
        </p:nvPicPr>
        <p:blipFill>
          <a:blip r:embed="rId3"/>
          <a:srcRect/>
          <a:stretch/>
        </p:blipFill>
        <p:spPr>
          <a:xfrm>
            <a:off x="960086" y="4074275"/>
            <a:ext cx="2572847" cy="2502294"/>
          </a:xfrm>
          <a:prstGeom prst="rect">
            <a:avLst/>
          </a:prstGeom>
        </p:spPr>
      </p:pic>
      <p:sp>
        <p:nvSpPr>
          <p:cNvPr id="10" name="TextBox 9">
            <a:extLst>
              <a:ext uri="{FF2B5EF4-FFF2-40B4-BE49-F238E27FC236}">
                <a16:creationId xmlns:a16="http://schemas.microsoft.com/office/drawing/2014/main" id="{C0C7D45E-7B18-8044-9D34-389AC5FA583D}"/>
              </a:ext>
            </a:extLst>
          </p:cNvPr>
          <p:cNvSpPr txBox="1"/>
          <p:nvPr/>
        </p:nvSpPr>
        <p:spPr>
          <a:xfrm>
            <a:off x="720693" y="4752173"/>
            <a:ext cx="548640" cy="369332"/>
          </a:xfrm>
          <a:prstGeom prst="rect">
            <a:avLst/>
          </a:prstGeom>
          <a:noFill/>
        </p:spPr>
        <p:txBody>
          <a:bodyPr wrap="square" rtlCol="0">
            <a:spAutoFit/>
          </a:bodyPr>
          <a:lstStyle/>
          <a:p>
            <a:r>
              <a:rPr lang="en-US" b="1" dirty="0"/>
              <a:t>0</a:t>
            </a:r>
          </a:p>
        </p:txBody>
      </p:sp>
      <p:sp>
        <p:nvSpPr>
          <p:cNvPr id="11" name="TextBox 10">
            <a:extLst>
              <a:ext uri="{FF2B5EF4-FFF2-40B4-BE49-F238E27FC236}">
                <a16:creationId xmlns:a16="http://schemas.microsoft.com/office/drawing/2014/main" id="{5649906A-03BB-1947-8732-8F8FDCFD7CAE}"/>
              </a:ext>
            </a:extLst>
          </p:cNvPr>
          <p:cNvSpPr txBox="1"/>
          <p:nvPr/>
        </p:nvSpPr>
        <p:spPr>
          <a:xfrm>
            <a:off x="510171" y="4090430"/>
            <a:ext cx="548640" cy="369332"/>
          </a:xfrm>
          <a:prstGeom prst="rect">
            <a:avLst/>
          </a:prstGeom>
          <a:noFill/>
        </p:spPr>
        <p:txBody>
          <a:bodyPr wrap="square" rtlCol="0">
            <a:spAutoFit/>
          </a:bodyPr>
          <a:lstStyle/>
          <a:p>
            <a:r>
              <a:rPr lang="en-US" b="1" dirty="0"/>
              <a:t>100</a:t>
            </a:r>
          </a:p>
        </p:txBody>
      </p:sp>
      <p:sp>
        <p:nvSpPr>
          <p:cNvPr id="12" name="TextBox 11">
            <a:extLst>
              <a:ext uri="{FF2B5EF4-FFF2-40B4-BE49-F238E27FC236}">
                <a16:creationId xmlns:a16="http://schemas.microsoft.com/office/drawing/2014/main" id="{727784D0-70E6-0D48-BB60-09F61EB84C80}"/>
              </a:ext>
            </a:extLst>
          </p:cNvPr>
          <p:cNvSpPr txBox="1"/>
          <p:nvPr/>
        </p:nvSpPr>
        <p:spPr>
          <a:xfrm>
            <a:off x="437753" y="5413071"/>
            <a:ext cx="654812" cy="369332"/>
          </a:xfrm>
          <a:prstGeom prst="rect">
            <a:avLst/>
          </a:prstGeom>
          <a:noFill/>
        </p:spPr>
        <p:txBody>
          <a:bodyPr wrap="square" rtlCol="0">
            <a:spAutoFit/>
          </a:bodyPr>
          <a:lstStyle/>
          <a:p>
            <a:r>
              <a:rPr lang="en-US" b="1" dirty="0"/>
              <a:t>-100</a:t>
            </a:r>
          </a:p>
        </p:txBody>
      </p:sp>
      <p:sp>
        <p:nvSpPr>
          <p:cNvPr id="20" name="TextBox 19">
            <a:extLst>
              <a:ext uri="{FF2B5EF4-FFF2-40B4-BE49-F238E27FC236}">
                <a16:creationId xmlns:a16="http://schemas.microsoft.com/office/drawing/2014/main" id="{B77B8253-0114-6F40-936E-098E40CD3936}"/>
              </a:ext>
            </a:extLst>
          </p:cNvPr>
          <p:cNvSpPr txBox="1"/>
          <p:nvPr/>
        </p:nvSpPr>
        <p:spPr>
          <a:xfrm rot="16200000">
            <a:off x="-635450" y="1791372"/>
            <a:ext cx="1863137" cy="369332"/>
          </a:xfrm>
          <a:prstGeom prst="rect">
            <a:avLst/>
          </a:prstGeom>
          <a:noFill/>
        </p:spPr>
        <p:txBody>
          <a:bodyPr wrap="square" rtlCol="0">
            <a:spAutoFit/>
          </a:bodyPr>
          <a:lstStyle/>
          <a:p>
            <a:r>
              <a:rPr lang="en-US" b="1" dirty="0"/>
              <a:t>Track Error (km)</a:t>
            </a:r>
          </a:p>
        </p:txBody>
      </p:sp>
      <p:sp>
        <p:nvSpPr>
          <p:cNvPr id="21" name="TextBox 20">
            <a:extLst>
              <a:ext uri="{FF2B5EF4-FFF2-40B4-BE49-F238E27FC236}">
                <a16:creationId xmlns:a16="http://schemas.microsoft.com/office/drawing/2014/main" id="{9F916A07-2103-1D49-9568-7B913BC5983F}"/>
              </a:ext>
            </a:extLst>
          </p:cNvPr>
          <p:cNvSpPr txBox="1"/>
          <p:nvPr/>
        </p:nvSpPr>
        <p:spPr>
          <a:xfrm rot="16200000">
            <a:off x="-877537" y="4969691"/>
            <a:ext cx="2302357" cy="369332"/>
          </a:xfrm>
          <a:prstGeom prst="rect">
            <a:avLst/>
          </a:prstGeom>
          <a:noFill/>
        </p:spPr>
        <p:txBody>
          <a:bodyPr wrap="square" rtlCol="0">
            <a:spAutoFit/>
          </a:bodyPr>
          <a:lstStyle/>
          <a:p>
            <a:r>
              <a:rPr lang="en-US" b="1" dirty="0"/>
              <a:t>Track Error Diff (km)</a:t>
            </a:r>
          </a:p>
        </p:txBody>
      </p:sp>
      <p:sp>
        <p:nvSpPr>
          <p:cNvPr id="22" name="Rectangle 21">
            <a:extLst>
              <a:ext uri="{FF2B5EF4-FFF2-40B4-BE49-F238E27FC236}">
                <a16:creationId xmlns:a16="http://schemas.microsoft.com/office/drawing/2014/main" id="{D289F7D7-761C-F347-8353-0089E88C3841}"/>
              </a:ext>
            </a:extLst>
          </p:cNvPr>
          <p:cNvSpPr/>
          <p:nvPr/>
        </p:nvSpPr>
        <p:spPr>
          <a:xfrm>
            <a:off x="1448161" y="1093404"/>
            <a:ext cx="553973" cy="520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D287378-0FCC-4640-8FE7-D7235C0482EE}"/>
              </a:ext>
            </a:extLst>
          </p:cNvPr>
          <p:cNvSpPr/>
          <p:nvPr/>
        </p:nvSpPr>
        <p:spPr>
          <a:xfrm>
            <a:off x="1242401" y="4242919"/>
            <a:ext cx="678194" cy="177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494D7C3B-C00F-7440-9C2D-7B78EEE5E20E}"/>
              </a:ext>
            </a:extLst>
          </p:cNvPr>
          <p:cNvSpPr txBox="1"/>
          <p:nvPr/>
        </p:nvSpPr>
        <p:spPr>
          <a:xfrm>
            <a:off x="1369882" y="1086803"/>
            <a:ext cx="1057602" cy="584775"/>
          </a:xfrm>
          <a:prstGeom prst="rect">
            <a:avLst/>
          </a:prstGeom>
          <a:noFill/>
        </p:spPr>
        <p:txBody>
          <a:bodyPr wrap="square" rtlCol="0">
            <a:spAutoFit/>
          </a:bodyPr>
          <a:lstStyle/>
          <a:p>
            <a:r>
              <a:rPr lang="en-US" sz="1600" dirty="0"/>
              <a:t>CYGCTL</a:t>
            </a:r>
          </a:p>
          <a:p>
            <a:r>
              <a:rPr lang="en-US" sz="1600" dirty="0">
                <a:solidFill>
                  <a:srgbClr val="78E764"/>
                </a:solidFill>
              </a:rPr>
              <a:t>CYGDIR</a:t>
            </a:r>
          </a:p>
        </p:txBody>
      </p:sp>
      <p:sp>
        <p:nvSpPr>
          <p:cNvPr id="26" name="Rectangle 25">
            <a:extLst>
              <a:ext uri="{FF2B5EF4-FFF2-40B4-BE49-F238E27FC236}">
                <a16:creationId xmlns:a16="http://schemas.microsoft.com/office/drawing/2014/main" id="{47F02280-61AC-CD47-A089-AF690A3E9454}"/>
              </a:ext>
            </a:extLst>
          </p:cNvPr>
          <p:cNvSpPr/>
          <p:nvPr/>
        </p:nvSpPr>
        <p:spPr>
          <a:xfrm>
            <a:off x="1229948" y="4146716"/>
            <a:ext cx="1120152" cy="338554"/>
          </a:xfrm>
          <a:prstGeom prst="rect">
            <a:avLst/>
          </a:prstGeom>
        </p:spPr>
        <p:txBody>
          <a:bodyPr wrap="square">
            <a:spAutoFit/>
          </a:bodyPr>
          <a:lstStyle/>
          <a:p>
            <a:r>
              <a:rPr lang="en-US" sz="1600" dirty="0">
                <a:solidFill>
                  <a:srgbClr val="00B050"/>
                </a:solidFill>
              </a:rPr>
              <a:t>DIR</a:t>
            </a:r>
            <a:r>
              <a:rPr lang="en-US" sz="1600" dirty="0">
                <a:solidFill>
                  <a:srgbClr val="009645"/>
                </a:solidFill>
              </a:rPr>
              <a:t> </a:t>
            </a:r>
            <a:r>
              <a:rPr lang="en-US" sz="1600" dirty="0"/>
              <a:t>- CTL</a:t>
            </a:r>
          </a:p>
        </p:txBody>
      </p:sp>
      <p:grpSp>
        <p:nvGrpSpPr>
          <p:cNvPr id="47" name="Group 46">
            <a:extLst>
              <a:ext uri="{FF2B5EF4-FFF2-40B4-BE49-F238E27FC236}">
                <a16:creationId xmlns:a16="http://schemas.microsoft.com/office/drawing/2014/main" id="{8A106241-248F-7843-A6CA-F0E09508A674}"/>
              </a:ext>
            </a:extLst>
          </p:cNvPr>
          <p:cNvGrpSpPr/>
          <p:nvPr/>
        </p:nvGrpSpPr>
        <p:grpSpPr>
          <a:xfrm>
            <a:off x="5919745" y="639392"/>
            <a:ext cx="3502933" cy="5937177"/>
            <a:chOff x="5854425" y="763568"/>
            <a:chExt cx="3502933" cy="5937177"/>
          </a:xfrm>
        </p:grpSpPr>
        <p:sp>
          <p:nvSpPr>
            <p:cNvPr id="7" name="TextBox 6">
              <a:extLst>
                <a:ext uri="{FF2B5EF4-FFF2-40B4-BE49-F238E27FC236}">
                  <a16:creationId xmlns:a16="http://schemas.microsoft.com/office/drawing/2014/main" id="{BD78DCAA-4268-FD4E-9EF5-E8C43BFEE973}"/>
                </a:ext>
              </a:extLst>
            </p:cNvPr>
            <p:cNvSpPr txBox="1"/>
            <p:nvPr/>
          </p:nvSpPr>
          <p:spPr>
            <a:xfrm>
              <a:off x="6263638" y="763568"/>
              <a:ext cx="3093720" cy="369332"/>
            </a:xfrm>
            <a:prstGeom prst="rect">
              <a:avLst/>
            </a:prstGeom>
            <a:noFill/>
          </p:spPr>
          <p:txBody>
            <a:bodyPr wrap="square" rtlCol="0">
              <a:spAutoFit/>
            </a:bodyPr>
            <a:lstStyle/>
            <a:p>
              <a:r>
                <a:rPr lang="en-US" b="1" dirty="0"/>
                <a:t>Maximum Wind Speed Errors</a:t>
              </a:r>
            </a:p>
          </p:txBody>
        </p:sp>
        <p:pic>
          <p:nvPicPr>
            <p:cNvPr id="28" name="Picture 27">
              <a:extLst>
                <a:ext uri="{FF2B5EF4-FFF2-40B4-BE49-F238E27FC236}">
                  <a16:creationId xmlns:a16="http://schemas.microsoft.com/office/drawing/2014/main" id="{2DF67087-BC2B-3A49-A722-088CCDD3EFF3}"/>
                </a:ext>
              </a:extLst>
            </p:cNvPr>
            <p:cNvPicPr>
              <a:picLocks noChangeAspect="1"/>
            </p:cNvPicPr>
            <p:nvPr/>
          </p:nvPicPr>
          <p:blipFill>
            <a:blip r:embed="rId4"/>
            <a:srcRect/>
            <a:stretch/>
          </p:blipFill>
          <p:spPr>
            <a:xfrm>
              <a:off x="6418136" y="1102361"/>
              <a:ext cx="2685283" cy="2937745"/>
            </a:xfrm>
            <a:prstGeom prst="rect">
              <a:avLst/>
            </a:prstGeom>
          </p:spPr>
        </p:pic>
        <p:sp>
          <p:nvSpPr>
            <p:cNvPr id="29" name="Rectangle 28">
              <a:extLst>
                <a:ext uri="{FF2B5EF4-FFF2-40B4-BE49-F238E27FC236}">
                  <a16:creationId xmlns:a16="http://schemas.microsoft.com/office/drawing/2014/main" id="{D12F6AA2-9395-5E42-A24F-B2D773CB6388}"/>
                </a:ext>
              </a:extLst>
            </p:cNvPr>
            <p:cNvSpPr/>
            <p:nvPr/>
          </p:nvSpPr>
          <p:spPr>
            <a:xfrm>
              <a:off x="6380490" y="1154141"/>
              <a:ext cx="185928" cy="21339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1DD1901-537D-1B47-BD8B-72493192B428}"/>
                </a:ext>
              </a:extLst>
            </p:cNvPr>
            <p:cNvSpPr txBox="1"/>
            <p:nvPr/>
          </p:nvSpPr>
          <p:spPr>
            <a:xfrm>
              <a:off x="6244530" y="2463196"/>
              <a:ext cx="463041" cy="369332"/>
            </a:xfrm>
            <a:prstGeom prst="rect">
              <a:avLst/>
            </a:prstGeom>
            <a:noFill/>
          </p:spPr>
          <p:txBody>
            <a:bodyPr wrap="square" rtlCol="0">
              <a:spAutoFit/>
            </a:bodyPr>
            <a:lstStyle/>
            <a:p>
              <a:r>
                <a:rPr lang="en-US" b="1" dirty="0"/>
                <a:t>10</a:t>
              </a:r>
            </a:p>
          </p:txBody>
        </p:sp>
        <p:sp>
          <p:nvSpPr>
            <p:cNvPr id="31" name="TextBox 30">
              <a:extLst>
                <a:ext uri="{FF2B5EF4-FFF2-40B4-BE49-F238E27FC236}">
                  <a16:creationId xmlns:a16="http://schemas.microsoft.com/office/drawing/2014/main" id="{75224A3F-B8A7-C74C-AD37-10D3B244291F}"/>
                </a:ext>
              </a:extLst>
            </p:cNvPr>
            <p:cNvSpPr txBox="1"/>
            <p:nvPr/>
          </p:nvSpPr>
          <p:spPr>
            <a:xfrm>
              <a:off x="6248738" y="1921648"/>
              <a:ext cx="463041" cy="369332"/>
            </a:xfrm>
            <a:prstGeom prst="rect">
              <a:avLst/>
            </a:prstGeom>
            <a:noFill/>
          </p:spPr>
          <p:txBody>
            <a:bodyPr wrap="square" rtlCol="0">
              <a:spAutoFit/>
            </a:bodyPr>
            <a:lstStyle/>
            <a:p>
              <a:r>
                <a:rPr lang="en-US" b="1" dirty="0"/>
                <a:t>20</a:t>
              </a:r>
            </a:p>
          </p:txBody>
        </p:sp>
        <p:sp>
          <p:nvSpPr>
            <p:cNvPr id="32" name="TextBox 31">
              <a:extLst>
                <a:ext uri="{FF2B5EF4-FFF2-40B4-BE49-F238E27FC236}">
                  <a16:creationId xmlns:a16="http://schemas.microsoft.com/office/drawing/2014/main" id="{8414BB80-AED9-9D4C-BC12-4C6F5B4BA700}"/>
                </a:ext>
              </a:extLst>
            </p:cNvPr>
            <p:cNvSpPr txBox="1"/>
            <p:nvPr/>
          </p:nvSpPr>
          <p:spPr>
            <a:xfrm>
              <a:off x="6246864" y="1377475"/>
              <a:ext cx="463041" cy="369332"/>
            </a:xfrm>
            <a:prstGeom prst="rect">
              <a:avLst/>
            </a:prstGeom>
            <a:noFill/>
          </p:spPr>
          <p:txBody>
            <a:bodyPr wrap="square" rtlCol="0">
              <a:spAutoFit/>
            </a:bodyPr>
            <a:lstStyle/>
            <a:p>
              <a:r>
                <a:rPr lang="en-US" b="1" dirty="0"/>
                <a:t>30</a:t>
              </a:r>
            </a:p>
          </p:txBody>
        </p:sp>
        <p:sp>
          <p:nvSpPr>
            <p:cNvPr id="34" name="TextBox 33">
              <a:extLst>
                <a:ext uri="{FF2B5EF4-FFF2-40B4-BE49-F238E27FC236}">
                  <a16:creationId xmlns:a16="http://schemas.microsoft.com/office/drawing/2014/main" id="{A1E0BE33-76CB-3140-ACD8-EFD514C1AA22}"/>
                </a:ext>
              </a:extLst>
            </p:cNvPr>
            <p:cNvSpPr txBox="1"/>
            <p:nvPr/>
          </p:nvSpPr>
          <p:spPr>
            <a:xfrm rot="16200000">
              <a:off x="5107522" y="1831144"/>
              <a:ext cx="1863137" cy="369332"/>
            </a:xfrm>
            <a:prstGeom prst="rect">
              <a:avLst/>
            </a:prstGeom>
            <a:noFill/>
          </p:spPr>
          <p:txBody>
            <a:bodyPr wrap="square" rtlCol="0">
              <a:spAutoFit/>
            </a:bodyPr>
            <a:lstStyle/>
            <a:p>
              <a:r>
                <a:rPr lang="en-US" b="1" dirty="0"/>
                <a:t>Wind Error (</a:t>
              </a:r>
              <a:r>
                <a:rPr lang="en-US" b="1" dirty="0" err="1"/>
                <a:t>kt</a:t>
              </a:r>
              <a:r>
                <a:rPr lang="en-US" b="1" dirty="0"/>
                <a:t>)</a:t>
              </a:r>
            </a:p>
          </p:txBody>
        </p:sp>
        <p:pic>
          <p:nvPicPr>
            <p:cNvPr id="35" name="Picture 34">
              <a:extLst>
                <a:ext uri="{FF2B5EF4-FFF2-40B4-BE49-F238E27FC236}">
                  <a16:creationId xmlns:a16="http://schemas.microsoft.com/office/drawing/2014/main" id="{EE2476D8-D380-2940-9A6B-E019F65E2922}"/>
                </a:ext>
              </a:extLst>
            </p:cNvPr>
            <p:cNvPicPr>
              <a:picLocks noChangeAspect="1"/>
            </p:cNvPicPr>
            <p:nvPr/>
          </p:nvPicPr>
          <p:blipFill>
            <a:blip r:embed="rId5"/>
            <a:srcRect/>
            <a:stretch/>
          </p:blipFill>
          <p:spPr>
            <a:xfrm>
              <a:off x="6596221" y="4219933"/>
              <a:ext cx="2527095" cy="2480812"/>
            </a:xfrm>
            <a:prstGeom prst="rect">
              <a:avLst/>
            </a:prstGeom>
          </p:spPr>
        </p:pic>
        <p:sp>
          <p:nvSpPr>
            <p:cNvPr id="36" name="TextBox 35">
              <a:extLst>
                <a:ext uri="{FF2B5EF4-FFF2-40B4-BE49-F238E27FC236}">
                  <a16:creationId xmlns:a16="http://schemas.microsoft.com/office/drawing/2014/main" id="{5223F716-86B2-9643-96C8-92D94D957900}"/>
                </a:ext>
              </a:extLst>
            </p:cNvPr>
            <p:cNvSpPr txBox="1"/>
            <p:nvPr/>
          </p:nvSpPr>
          <p:spPr>
            <a:xfrm>
              <a:off x="6609862" y="5827973"/>
              <a:ext cx="2215894" cy="584775"/>
            </a:xfrm>
            <a:prstGeom prst="rect">
              <a:avLst/>
            </a:prstGeom>
            <a:noFill/>
          </p:spPr>
          <p:txBody>
            <a:bodyPr wrap="square" rtlCol="0">
              <a:spAutoFit/>
            </a:bodyPr>
            <a:lstStyle/>
            <a:p>
              <a:r>
                <a:rPr lang="en-US" sz="1600" dirty="0"/>
                <a:t>Bars: 95% confidence intervals </a:t>
              </a:r>
              <a:r>
                <a:rPr lang="en-US" sz="1600" dirty="0" err="1"/>
                <a:t>w.r.t</a:t>
              </a:r>
              <a:r>
                <a:rPr lang="en-US" sz="1600" dirty="0"/>
                <a:t>. CTL</a:t>
              </a:r>
            </a:p>
          </p:txBody>
        </p:sp>
        <p:sp>
          <p:nvSpPr>
            <p:cNvPr id="37" name="Rectangle 36">
              <a:extLst>
                <a:ext uri="{FF2B5EF4-FFF2-40B4-BE49-F238E27FC236}">
                  <a16:creationId xmlns:a16="http://schemas.microsoft.com/office/drawing/2014/main" id="{3C564A81-1AA2-7E46-99AF-C59774B6D6B4}"/>
                </a:ext>
              </a:extLst>
            </p:cNvPr>
            <p:cNvSpPr/>
            <p:nvPr/>
          </p:nvSpPr>
          <p:spPr>
            <a:xfrm>
              <a:off x="6991521" y="1187517"/>
              <a:ext cx="561338" cy="477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973DE4C5-27CE-3446-A028-EEDC16ED5823}"/>
                </a:ext>
              </a:extLst>
            </p:cNvPr>
            <p:cNvSpPr/>
            <p:nvPr/>
          </p:nvSpPr>
          <p:spPr>
            <a:xfrm>
              <a:off x="6843731" y="4405961"/>
              <a:ext cx="967637" cy="196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B4656894-1AB2-CF4C-B688-8E26BB6A8EAB}"/>
                </a:ext>
              </a:extLst>
            </p:cNvPr>
            <p:cNvSpPr txBox="1"/>
            <p:nvPr/>
          </p:nvSpPr>
          <p:spPr>
            <a:xfrm>
              <a:off x="6989065" y="1195846"/>
              <a:ext cx="1127588" cy="584775"/>
            </a:xfrm>
            <a:prstGeom prst="rect">
              <a:avLst/>
            </a:prstGeom>
            <a:noFill/>
          </p:spPr>
          <p:txBody>
            <a:bodyPr wrap="square" rtlCol="0">
              <a:spAutoFit/>
            </a:bodyPr>
            <a:lstStyle/>
            <a:p>
              <a:r>
                <a:rPr lang="en-US" sz="1600" dirty="0"/>
                <a:t>CYGCTL</a:t>
              </a:r>
            </a:p>
            <a:p>
              <a:r>
                <a:rPr lang="en-US" sz="1600" dirty="0">
                  <a:solidFill>
                    <a:srgbClr val="00B050"/>
                  </a:solidFill>
                </a:rPr>
                <a:t>CYGDIR</a:t>
              </a:r>
            </a:p>
          </p:txBody>
        </p:sp>
        <p:sp>
          <p:nvSpPr>
            <p:cNvPr id="40" name="Rectangle 39">
              <a:extLst>
                <a:ext uri="{FF2B5EF4-FFF2-40B4-BE49-F238E27FC236}">
                  <a16:creationId xmlns:a16="http://schemas.microsoft.com/office/drawing/2014/main" id="{C8671353-39DE-F341-B527-118D035A8820}"/>
                </a:ext>
              </a:extLst>
            </p:cNvPr>
            <p:cNvSpPr/>
            <p:nvPr/>
          </p:nvSpPr>
          <p:spPr>
            <a:xfrm>
              <a:off x="6690435" y="4319146"/>
              <a:ext cx="926279" cy="338554"/>
            </a:xfrm>
            <a:prstGeom prst="rect">
              <a:avLst/>
            </a:prstGeom>
          </p:spPr>
          <p:txBody>
            <a:bodyPr wrap="none">
              <a:spAutoFit/>
            </a:bodyPr>
            <a:lstStyle/>
            <a:p>
              <a:r>
                <a:rPr lang="en-US" sz="1600" dirty="0">
                  <a:solidFill>
                    <a:srgbClr val="00B050"/>
                  </a:solidFill>
                </a:rPr>
                <a:t>DIR</a:t>
              </a:r>
              <a:r>
                <a:rPr lang="en-US" sz="1600" dirty="0">
                  <a:solidFill>
                    <a:srgbClr val="009645"/>
                  </a:solidFill>
                </a:rPr>
                <a:t> </a:t>
              </a:r>
              <a:r>
                <a:rPr lang="en-US" sz="1600" dirty="0"/>
                <a:t>- CTL</a:t>
              </a:r>
            </a:p>
          </p:txBody>
        </p:sp>
        <p:sp>
          <p:nvSpPr>
            <p:cNvPr id="41" name="TextBox 40">
              <a:extLst>
                <a:ext uri="{FF2B5EF4-FFF2-40B4-BE49-F238E27FC236}">
                  <a16:creationId xmlns:a16="http://schemas.microsoft.com/office/drawing/2014/main" id="{C272C7A4-D791-904B-869E-9E87A8334041}"/>
                </a:ext>
              </a:extLst>
            </p:cNvPr>
            <p:cNvSpPr txBox="1"/>
            <p:nvPr/>
          </p:nvSpPr>
          <p:spPr>
            <a:xfrm>
              <a:off x="6357955" y="5224029"/>
              <a:ext cx="548640" cy="369332"/>
            </a:xfrm>
            <a:prstGeom prst="rect">
              <a:avLst/>
            </a:prstGeom>
            <a:noFill/>
          </p:spPr>
          <p:txBody>
            <a:bodyPr wrap="square" rtlCol="0">
              <a:spAutoFit/>
            </a:bodyPr>
            <a:lstStyle/>
            <a:p>
              <a:r>
                <a:rPr lang="en-US" b="1" dirty="0"/>
                <a:t>0</a:t>
              </a:r>
            </a:p>
          </p:txBody>
        </p:sp>
        <p:sp>
          <p:nvSpPr>
            <p:cNvPr id="42" name="TextBox 41">
              <a:extLst>
                <a:ext uri="{FF2B5EF4-FFF2-40B4-BE49-F238E27FC236}">
                  <a16:creationId xmlns:a16="http://schemas.microsoft.com/office/drawing/2014/main" id="{3AB89F43-4515-AB4F-9022-E50D3445A432}"/>
                </a:ext>
              </a:extLst>
            </p:cNvPr>
            <p:cNvSpPr txBox="1"/>
            <p:nvPr/>
          </p:nvSpPr>
          <p:spPr>
            <a:xfrm>
              <a:off x="6350926" y="4854697"/>
              <a:ext cx="548640" cy="369332"/>
            </a:xfrm>
            <a:prstGeom prst="rect">
              <a:avLst/>
            </a:prstGeom>
            <a:noFill/>
          </p:spPr>
          <p:txBody>
            <a:bodyPr wrap="square" rtlCol="0">
              <a:spAutoFit/>
            </a:bodyPr>
            <a:lstStyle/>
            <a:p>
              <a:r>
                <a:rPr lang="en-US" b="1" dirty="0"/>
                <a:t>2</a:t>
              </a:r>
            </a:p>
          </p:txBody>
        </p:sp>
        <p:sp>
          <p:nvSpPr>
            <p:cNvPr id="43" name="TextBox 42">
              <a:extLst>
                <a:ext uri="{FF2B5EF4-FFF2-40B4-BE49-F238E27FC236}">
                  <a16:creationId xmlns:a16="http://schemas.microsoft.com/office/drawing/2014/main" id="{4D64D927-1ABC-344C-B052-358E4E09C13D}"/>
                </a:ext>
              </a:extLst>
            </p:cNvPr>
            <p:cNvSpPr txBox="1"/>
            <p:nvPr/>
          </p:nvSpPr>
          <p:spPr>
            <a:xfrm>
              <a:off x="6350926" y="4490204"/>
              <a:ext cx="548640" cy="369332"/>
            </a:xfrm>
            <a:prstGeom prst="rect">
              <a:avLst/>
            </a:prstGeom>
            <a:noFill/>
          </p:spPr>
          <p:txBody>
            <a:bodyPr wrap="square" rtlCol="0">
              <a:spAutoFit/>
            </a:bodyPr>
            <a:lstStyle/>
            <a:p>
              <a:r>
                <a:rPr lang="en-US" b="1" dirty="0"/>
                <a:t>4</a:t>
              </a:r>
            </a:p>
          </p:txBody>
        </p:sp>
        <p:sp>
          <p:nvSpPr>
            <p:cNvPr id="44" name="TextBox 43">
              <a:extLst>
                <a:ext uri="{FF2B5EF4-FFF2-40B4-BE49-F238E27FC236}">
                  <a16:creationId xmlns:a16="http://schemas.microsoft.com/office/drawing/2014/main" id="{266C6CEC-FC40-C744-BE6E-E919B44EB750}"/>
                </a:ext>
              </a:extLst>
            </p:cNvPr>
            <p:cNvSpPr txBox="1"/>
            <p:nvPr/>
          </p:nvSpPr>
          <p:spPr>
            <a:xfrm>
              <a:off x="6295091" y="5593361"/>
              <a:ext cx="548640" cy="369332"/>
            </a:xfrm>
            <a:prstGeom prst="rect">
              <a:avLst/>
            </a:prstGeom>
            <a:noFill/>
          </p:spPr>
          <p:txBody>
            <a:bodyPr wrap="square" rtlCol="0">
              <a:spAutoFit/>
            </a:bodyPr>
            <a:lstStyle/>
            <a:p>
              <a:r>
                <a:rPr lang="en-US" b="1" dirty="0"/>
                <a:t>-2</a:t>
              </a:r>
            </a:p>
          </p:txBody>
        </p:sp>
        <p:sp>
          <p:nvSpPr>
            <p:cNvPr id="45" name="TextBox 44">
              <a:extLst>
                <a:ext uri="{FF2B5EF4-FFF2-40B4-BE49-F238E27FC236}">
                  <a16:creationId xmlns:a16="http://schemas.microsoft.com/office/drawing/2014/main" id="{9E997FAF-29FB-5541-B11C-07D4DE73ECF2}"/>
                </a:ext>
              </a:extLst>
            </p:cNvPr>
            <p:cNvSpPr txBox="1"/>
            <p:nvPr/>
          </p:nvSpPr>
          <p:spPr>
            <a:xfrm>
              <a:off x="6304582" y="5973452"/>
              <a:ext cx="548640" cy="369332"/>
            </a:xfrm>
            <a:prstGeom prst="rect">
              <a:avLst/>
            </a:prstGeom>
            <a:noFill/>
          </p:spPr>
          <p:txBody>
            <a:bodyPr wrap="square" rtlCol="0">
              <a:spAutoFit/>
            </a:bodyPr>
            <a:lstStyle/>
            <a:p>
              <a:r>
                <a:rPr lang="en-US" b="1" dirty="0"/>
                <a:t>-4</a:t>
              </a:r>
            </a:p>
          </p:txBody>
        </p:sp>
        <p:sp>
          <p:nvSpPr>
            <p:cNvPr id="46" name="TextBox 45">
              <a:extLst>
                <a:ext uri="{FF2B5EF4-FFF2-40B4-BE49-F238E27FC236}">
                  <a16:creationId xmlns:a16="http://schemas.microsoft.com/office/drawing/2014/main" id="{D2166A6E-6891-984D-A44B-B2E63A0E8266}"/>
                </a:ext>
              </a:extLst>
            </p:cNvPr>
            <p:cNvSpPr txBox="1"/>
            <p:nvPr/>
          </p:nvSpPr>
          <p:spPr>
            <a:xfrm rot="16200000">
              <a:off x="4935154" y="5018046"/>
              <a:ext cx="2302357" cy="369332"/>
            </a:xfrm>
            <a:prstGeom prst="rect">
              <a:avLst/>
            </a:prstGeom>
            <a:noFill/>
          </p:spPr>
          <p:txBody>
            <a:bodyPr wrap="square" rtlCol="0">
              <a:spAutoFit/>
            </a:bodyPr>
            <a:lstStyle/>
            <a:p>
              <a:r>
                <a:rPr lang="en-US" b="1" dirty="0"/>
                <a:t>Wind Error Diff (</a:t>
              </a:r>
              <a:r>
                <a:rPr lang="en-US" b="1" dirty="0" err="1"/>
                <a:t>kt</a:t>
              </a:r>
              <a:r>
                <a:rPr lang="en-US" b="1" dirty="0"/>
                <a:t>)</a:t>
              </a:r>
            </a:p>
          </p:txBody>
        </p:sp>
      </p:grpSp>
      <p:sp>
        <p:nvSpPr>
          <p:cNvPr id="3" name="TextBox 2">
            <a:extLst>
              <a:ext uri="{FF2B5EF4-FFF2-40B4-BE49-F238E27FC236}">
                <a16:creationId xmlns:a16="http://schemas.microsoft.com/office/drawing/2014/main" id="{4F6D062D-0714-5D4D-A612-522A473F6792}"/>
              </a:ext>
            </a:extLst>
          </p:cNvPr>
          <p:cNvSpPr txBox="1"/>
          <p:nvPr/>
        </p:nvSpPr>
        <p:spPr>
          <a:xfrm>
            <a:off x="3515359" y="1482922"/>
            <a:ext cx="2194431" cy="1754326"/>
          </a:xfrm>
          <a:prstGeom prst="rect">
            <a:avLst/>
          </a:prstGeom>
          <a:noFill/>
        </p:spPr>
        <p:txBody>
          <a:bodyPr wrap="square" rtlCol="0">
            <a:spAutoFit/>
          </a:bodyPr>
          <a:lstStyle/>
          <a:p>
            <a:pPr marL="285750" indent="-285750">
              <a:buFont typeface="Arial" panose="020B0604020202020204" pitchFamily="34" charset="0"/>
              <a:buChar char="•"/>
            </a:pPr>
            <a:r>
              <a:rPr lang="en-US" dirty="0"/>
              <a:t>Significant improvement (~50km) at  36, 42, and 90 </a:t>
            </a:r>
            <a:r>
              <a:rPr lang="en-US" dirty="0" err="1"/>
              <a:t>hr</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Neutral otherwise</a:t>
            </a:r>
          </a:p>
        </p:txBody>
      </p:sp>
      <p:sp>
        <p:nvSpPr>
          <p:cNvPr id="50" name="TextBox 49">
            <a:extLst>
              <a:ext uri="{FF2B5EF4-FFF2-40B4-BE49-F238E27FC236}">
                <a16:creationId xmlns:a16="http://schemas.microsoft.com/office/drawing/2014/main" id="{86462B8F-FB67-FB42-8FE1-FA8D6396B324}"/>
              </a:ext>
            </a:extLst>
          </p:cNvPr>
          <p:cNvSpPr txBox="1"/>
          <p:nvPr/>
        </p:nvSpPr>
        <p:spPr>
          <a:xfrm>
            <a:off x="9243850" y="1465593"/>
            <a:ext cx="2451363" cy="3416320"/>
          </a:xfrm>
          <a:prstGeom prst="rect">
            <a:avLst/>
          </a:prstGeom>
          <a:noFill/>
        </p:spPr>
        <p:txBody>
          <a:bodyPr wrap="square" rtlCol="0">
            <a:spAutoFit/>
          </a:bodyPr>
          <a:lstStyle/>
          <a:p>
            <a:pPr marL="285750" indent="-285750">
              <a:buFont typeface="Arial" panose="020B0604020202020204" pitchFamily="34" charset="0"/>
              <a:buChar char="•"/>
            </a:pPr>
            <a:r>
              <a:rPr lang="en-US" dirty="0"/>
              <a:t>Small average impacts at all lead times (+/- 2 </a:t>
            </a:r>
            <a:r>
              <a:rPr lang="en-US" dirty="0" err="1"/>
              <a:t>kt</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Significant degradation at 0 and 72 </a:t>
            </a:r>
            <a:r>
              <a:rPr lang="en-US" dirty="0" err="1"/>
              <a:t>hr</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Neutral otherwise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4" name="Rectangle 3">
            <a:extLst>
              <a:ext uri="{FF2B5EF4-FFF2-40B4-BE49-F238E27FC236}">
                <a16:creationId xmlns:a16="http://schemas.microsoft.com/office/drawing/2014/main" id="{CD868F8A-0F7C-E345-BEA6-E040C3A22A2F}"/>
              </a:ext>
            </a:extLst>
          </p:cNvPr>
          <p:cNvSpPr/>
          <p:nvPr/>
        </p:nvSpPr>
        <p:spPr>
          <a:xfrm>
            <a:off x="673070" y="1204369"/>
            <a:ext cx="329048" cy="19875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19BB9C2-3919-FD4B-8986-C06FE42E6BE4}"/>
              </a:ext>
            </a:extLst>
          </p:cNvPr>
          <p:cNvSpPr txBox="1"/>
          <p:nvPr/>
        </p:nvSpPr>
        <p:spPr>
          <a:xfrm>
            <a:off x="533560" y="2198167"/>
            <a:ext cx="708841" cy="369332"/>
          </a:xfrm>
          <a:prstGeom prst="rect">
            <a:avLst/>
          </a:prstGeom>
          <a:noFill/>
        </p:spPr>
        <p:txBody>
          <a:bodyPr wrap="square" rtlCol="0">
            <a:spAutoFit/>
          </a:bodyPr>
          <a:lstStyle/>
          <a:p>
            <a:r>
              <a:rPr lang="en-US" b="1" dirty="0"/>
              <a:t>400</a:t>
            </a:r>
          </a:p>
        </p:txBody>
      </p:sp>
      <p:sp>
        <p:nvSpPr>
          <p:cNvPr id="52" name="TextBox 51">
            <a:extLst>
              <a:ext uri="{FF2B5EF4-FFF2-40B4-BE49-F238E27FC236}">
                <a16:creationId xmlns:a16="http://schemas.microsoft.com/office/drawing/2014/main" id="{6C837054-8749-7940-B07D-159724CA3969}"/>
              </a:ext>
            </a:extLst>
          </p:cNvPr>
          <p:cNvSpPr txBox="1"/>
          <p:nvPr/>
        </p:nvSpPr>
        <p:spPr>
          <a:xfrm>
            <a:off x="422446" y="1140529"/>
            <a:ext cx="825796" cy="369332"/>
          </a:xfrm>
          <a:prstGeom prst="rect">
            <a:avLst/>
          </a:prstGeom>
          <a:noFill/>
        </p:spPr>
        <p:txBody>
          <a:bodyPr wrap="square" rtlCol="0">
            <a:spAutoFit/>
          </a:bodyPr>
          <a:lstStyle/>
          <a:p>
            <a:r>
              <a:rPr lang="en-US" b="1" dirty="0"/>
              <a:t>1000</a:t>
            </a:r>
          </a:p>
        </p:txBody>
      </p:sp>
      <p:sp>
        <p:nvSpPr>
          <p:cNvPr id="53" name="TextBox 52">
            <a:extLst>
              <a:ext uri="{FF2B5EF4-FFF2-40B4-BE49-F238E27FC236}">
                <a16:creationId xmlns:a16="http://schemas.microsoft.com/office/drawing/2014/main" id="{FB6AFA5D-6CA3-7C45-AB46-B8AED6B2A6A6}"/>
              </a:ext>
            </a:extLst>
          </p:cNvPr>
          <p:cNvSpPr txBox="1"/>
          <p:nvPr/>
        </p:nvSpPr>
        <p:spPr>
          <a:xfrm>
            <a:off x="536927" y="1851456"/>
            <a:ext cx="708841" cy="369332"/>
          </a:xfrm>
          <a:prstGeom prst="rect">
            <a:avLst/>
          </a:prstGeom>
          <a:noFill/>
        </p:spPr>
        <p:txBody>
          <a:bodyPr wrap="square" rtlCol="0">
            <a:spAutoFit/>
          </a:bodyPr>
          <a:lstStyle/>
          <a:p>
            <a:r>
              <a:rPr lang="en-US" b="1" dirty="0"/>
              <a:t>600</a:t>
            </a:r>
          </a:p>
        </p:txBody>
      </p:sp>
      <p:sp>
        <p:nvSpPr>
          <p:cNvPr id="54" name="TextBox 53">
            <a:extLst>
              <a:ext uri="{FF2B5EF4-FFF2-40B4-BE49-F238E27FC236}">
                <a16:creationId xmlns:a16="http://schemas.microsoft.com/office/drawing/2014/main" id="{97832DA7-7638-1C4C-96B7-11751BB826BA}"/>
              </a:ext>
            </a:extLst>
          </p:cNvPr>
          <p:cNvSpPr txBox="1"/>
          <p:nvPr/>
        </p:nvSpPr>
        <p:spPr>
          <a:xfrm>
            <a:off x="532168" y="1499621"/>
            <a:ext cx="708841" cy="369332"/>
          </a:xfrm>
          <a:prstGeom prst="rect">
            <a:avLst/>
          </a:prstGeom>
          <a:noFill/>
        </p:spPr>
        <p:txBody>
          <a:bodyPr wrap="square" rtlCol="0">
            <a:spAutoFit/>
          </a:bodyPr>
          <a:lstStyle/>
          <a:p>
            <a:r>
              <a:rPr lang="en-US" b="1" dirty="0"/>
              <a:t>800</a:t>
            </a:r>
          </a:p>
        </p:txBody>
      </p:sp>
      <p:sp>
        <p:nvSpPr>
          <p:cNvPr id="55" name="TextBox 54">
            <a:extLst>
              <a:ext uri="{FF2B5EF4-FFF2-40B4-BE49-F238E27FC236}">
                <a16:creationId xmlns:a16="http://schemas.microsoft.com/office/drawing/2014/main" id="{A489E941-7DEA-884B-85F6-477043C53132}"/>
              </a:ext>
            </a:extLst>
          </p:cNvPr>
          <p:cNvSpPr txBox="1"/>
          <p:nvPr/>
        </p:nvSpPr>
        <p:spPr>
          <a:xfrm>
            <a:off x="532168" y="2553078"/>
            <a:ext cx="708841" cy="369332"/>
          </a:xfrm>
          <a:prstGeom prst="rect">
            <a:avLst/>
          </a:prstGeom>
          <a:noFill/>
        </p:spPr>
        <p:txBody>
          <a:bodyPr wrap="square" rtlCol="0">
            <a:spAutoFit/>
          </a:bodyPr>
          <a:lstStyle/>
          <a:p>
            <a:r>
              <a:rPr lang="en-US" b="1" dirty="0"/>
              <a:t>200</a:t>
            </a:r>
          </a:p>
        </p:txBody>
      </p:sp>
      <p:sp>
        <p:nvSpPr>
          <p:cNvPr id="63" name="Rectangle 62">
            <a:extLst>
              <a:ext uri="{FF2B5EF4-FFF2-40B4-BE49-F238E27FC236}">
                <a16:creationId xmlns:a16="http://schemas.microsoft.com/office/drawing/2014/main" id="{D36FC2C4-9C35-4843-AB0E-6F4F1FA698CE}"/>
              </a:ext>
            </a:extLst>
          </p:cNvPr>
          <p:cNvSpPr/>
          <p:nvPr/>
        </p:nvSpPr>
        <p:spPr>
          <a:xfrm>
            <a:off x="9543168" y="5002411"/>
            <a:ext cx="1865312" cy="779992"/>
          </a:xfrm>
          <a:prstGeom prst="rect">
            <a:avLst/>
          </a:prstGeom>
          <a:solidFill>
            <a:srgbClr val="FF0000">
              <a:alpha val="1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Tree>
    <p:extLst>
      <p:ext uri="{BB962C8B-B14F-4D97-AF65-F5344CB8AC3E}">
        <p14:creationId xmlns:p14="http://schemas.microsoft.com/office/powerpoint/2010/main" val="3150294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BF7B73-F476-F546-ADF2-CF9FD29FB81D}"/>
              </a:ext>
            </a:extLst>
          </p:cNvPr>
          <p:cNvSpPr/>
          <p:nvPr/>
        </p:nvSpPr>
        <p:spPr>
          <a:xfrm>
            <a:off x="4449336" y="4449336"/>
            <a:ext cx="5932449" cy="35683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21C60030-2077-D94A-9590-C96D523B4CDB}"/>
              </a:ext>
            </a:extLst>
          </p:cNvPr>
          <p:cNvSpPr>
            <a:spLocks noGrp="1"/>
          </p:cNvSpPr>
          <p:nvPr>
            <p:ph idx="1"/>
          </p:nvPr>
        </p:nvSpPr>
        <p:spPr/>
        <p:txBody>
          <a:bodyPr/>
          <a:lstStyle/>
          <a:p>
            <a:pPr marL="0" indent="0">
              <a:buNone/>
            </a:pPr>
            <a:r>
              <a:rPr lang="en-US" dirty="0">
                <a:solidFill>
                  <a:schemeClr val="bg2">
                    <a:lumMod val="75000"/>
                  </a:schemeClr>
                </a:solidFill>
              </a:rPr>
              <a:t>The CYGNSS science goals are enabled by meeting the following mission objectives:</a:t>
            </a:r>
          </a:p>
          <a:p>
            <a:pPr lvl="0"/>
            <a:r>
              <a:rPr lang="en-US" dirty="0">
                <a:solidFill>
                  <a:schemeClr val="bg2">
                    <a:lumMod val="75000"/>
                  </a:schemeClr>
                </a:solidFill>
              </a:rPr>
              <a:t>Measure ocean surface wind speed in most naturally occurring precipitating conditions, including those experienced in the TC eyewall.</a:t>
            </a:r>
          </a:p>
          <a:p>
            <a:pPr lvl="0"/>
            <a:r>
              <a:rPr lang="en-US" dirty="0"/>
              <a:t>Measure ocean surface wind speed in the TC inner core with sufficient frequency to resolve genesis and rapid intensification.</a:t>
            </a:r>
          </a:p>
          <a:p>
            <a:endParaRPr lang="en-US" dirty="0"/>
          </a:p>
        </p:txBody>
      </p:sp>
      <p:sp>
        <p:nvSpPr>
          <p:cNvPr id="4" name="TextBox 3">
            <a:extLst>
              <a:ext uri="{FF2B5EF4-FFF2-40B4-BE49-F238E27FC236}">
                <a16:creationId xmlns:a16="http://schemas.microsoft.com/office/drawing/2014/main" id="{E1526488-FD6B-774B-950F-19F756F35D0D}"/>
              </a:ext>
            </a:extLst>
          </p:cNvPr>
          <p:cNvSpPr txBox="1"/>
          <p:nvPr/>
        </p:nvSpPr>
        <p:spPr>
          <a:xfrm>
            <a:off x="942114" y="95441"/>
            <a:ext cx="10307772" cy="646331"/>
          </a:xfrm>
          <a:prstGeom prst="rect">
            <a:avLst/>
          </a:prstGeom>
          <a:noFill/>
        </p:spPr>
        <p:txBody>
          <a:bodyPr wrap="square" rtlCol="0">
            <a:spAutoFit/>
          </a:bodyPr>
          <a:lstStyle/>
          <a:p>
            <a:pPr algn="ctr"/>
            <a:r>
              <a:rPr lang="en-US" sz="3600" dirty="0"/>
              <a:t>CYGNSS Science Objectives</a:t>
            </a:r>
          </a:p>
        </p:txBody>
      </p:sp>
      <p:sp>
        <p:nvSpPr>
          <p:cNvPr id="6" name="Slide Number Placeholder 3">
            <a:extLst>
              <a:ext uri="{FF2B5EF4-FFF2-40B4-BE49-F238E27FC236}">
                <a16:creationId xmlns:a16="http://schemas.microsoft.com/office/drawing/2014/main" id="{DA77B793-1B77-DA46-B1E4-D38FD8F21655}"/>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4</a:t>
            </a:fld>
            <a:endParaRPr lang="en-US" sz="1400" dirty="0"/>
          </a:p>
        </p:txBody>
      </p:sp>
    </p:spTree>
    <p:extLst>
      <p:ext uri="{BB962C8B-B14F-4D97-AF65-F5344CB8AC3E}">
        <p14:creationId xmlns:p14="http://schemas.microsoft.com/office/powerpoint/2010/main" val="1142708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152DFC8-6F75-354C-A946-04B02E276142}"/>
              </a:ext>
            </a:extLst>
          </p:cNvPr>
          <p:cNvSpPr/>
          <p:nvPr/>
        </p:nvSpPr>
        <p:spPr>
          <a:xfrm>
            <a:off x="1699886" y="2198225"/>
            <a:ext cx="7928149" cy="3600986"/>
          </a:xfrm>
          <a:prstGeom prst="rect">
            <a:avLst/>
          </a:prstGeom>
        </p:spPr>
        <p:txBody>
          <a:bodyPr wrap="square">
            <a:spAutoFit/>
          </a:bodyPr>
          <a:lstStyle/>
          <a:p>
            <a:r>
              <a:rPr lang="en-US" sz="1600" b="1" dirty="0"/>
              <a:t>. </a:t>
            </a:r>
            <a:r>
              <a:rPr lang="en-US" b="1" dirty="0"/>
              <a:t>Observing System Experiment (OSE) using 2019 HWRF (“H219”)</a:t>
            </a:r>
          </a:p>
          <a:p>
            <a:endParaRPr lang="en-US" sz="1600" dirty="0"/>
          </a:p>
          <a:p>
            <a:pPr marL="457189" indent="-457189">
              <a:buFont typeface="Arial" panose="020B0604020202020204" pitchFamily="34" charset="0"/>
              <a:buChar char="•"/>
            </a:pPr>
            <a:r>
              <a:rPr lang="en-US" sz="2000" dirty="0"/>
              <a:t>NOAA/NCEP FV3 GFS; 6-hourly Hybrid 3d-Var/</a:t>
            </a:r>
            <a:r>
              <a:rPr lang="en-US" sz="2000" dirty="0" err="1"/>
              <a:t>EnKF</a:t>
            </a:r>
            <a:endParaRPr lang="en-US" sz="2000" dirty="0"/>
          </a:p>
          <a:p>
            <a:pPr marL="457189" indent="-457189">
              <a:buFont typeface="Arial" panose="020B0604020202020204" pitchFamily="34" charset="0"/>
              <a:buChar char="•"/>
            </a:pPr>
            <a:r>
              <a:rPr lang="en-US" sz="2000" dirty="0"/>
              <a:t>HWRF Model and DA nested grids: 14.5 km / 4.5 / 1.5 km</a:t>
            </a:r>
          </a:p>
          <a:p>
            <a:pPr marL="457189" indent="-457189">
              <a:buFont typeface="Arial" panose="020B0604020202020204" pitchFamily="34" charset="0"/>
              <a:buChar char="•"/>
            </a:pPr>
            <a:r>
              <a:rPr lang="en-US" sz="2000" dirty="0"/>
              <a:t>Observations</a:t>
            </a:r>
          </a:p>
          <a:p>
            <a:pPr marL="914377" indent="-457189">
              <a:buFont typeface="Courier New" panose="02070309020205020404" pitchFamily="49" charset="0"/>
              <a:buChar char="o"/>
            </a:pPr>
            <a:r>
              <a:rPr lang="en-US" sz="2000" dirty="0"/>
              <a:t>All operational observations including radiances</a:t>
            </a:r>
          </a:p>
          <a:p>
            <a:pPr marL="914377" lvl="1" indent="-457189">
              <a:buFont typeface="Courier New" panose="02070309020205020404" pitchFamily="49" charset="0"/>
              <a:buChar char="o"/>
            </a:pPr>
            <a:r>
              <a:rPr lang="en-US" sz="2000" dirty="0"/>
              <a:t>CYGNSS Version 2.1</a:t>
            </a:r>
          </a:p>
          <a:p>
            <a:pPr marL="914377" lvl="1" indent="-457189">
              <a:buFont typeface="Courier New" panose="02070309020205020404" pitchFamily="49" charset="0"/>
              <a:buChar char="o"/>
            </a:pPr>
            <a:r>
              <a:rPr lang="en-US" sz="2000" dirty="0"/>
              <a:t>Fully Developed Seas (FDS) and Young Seas Limited Fetch (YSLF)</a:t>
            </a:r>
          </a:p>
          <a:p>
            <a:pPr marL="914377" lvl="1" indent="-457189">
              <a:buFont typeface="Courier New" panose="02070309020205020404" pitchFamily="49" charset="0"/>
              <a:buChar char="o"/>
            </a:pPr>
            <a:r>
              <a:rPr lang="en-US" sz="2000" dirty="0"/>
              <a:t>Data thinning vs no thinning with inflated error values</a:t>
            </a:r>
          </a:p>
          <a:p>
            <a:pPr marL="914377" lvl="1" indent="-457189">
              <a:buFont typeface="Courier New" panose="02070309020205020404" pitchFamily="49" charset="0"/>
              <a:buChar char="o"/>
            </a:pPr>
            <a:r>
              <a:rPr lang="en-US" sz="2000" dirty="0"/>
              <a:t>CYGNSS data with retrieval errors 3 m/s or less are included</a:t>
            </a:r>
          </a:p>
          <a:p>
            <a:pPr marL="914377" lvl="1" indent="-457189">
              <a:buFont typeface="Courier New" panose="02070309020205020404" pitchFamily="49" charset="0"/>
              <a:buChar char="o"/>
            </a:pPr>
            <a:r>
              <a:rPr lang="en-US" sz="2000" dirty="0"/>
              <a:t>Wind directional information from VAM</a:t>
            </a:r>
          </a:p>
          <a:p>
            <a:endParaRPr lang="en-US" sz="1400" dirty="0"/>
          </a:p>
        </p:txBody>
      </p:sp>
      <p:sp>
        <p:nvSpPr>
          <p:cNvPr id="8" name="TextBox 7">
            <a:extLst>
              <a:ext uri="{FF2B5EF4-FFF2-40B4-BE49-F238E27FC236}">
                <a16:creationId xmlns:a16="http://schemas.microsoft.com/office/drawing/2014/main" id="{EFCB6827-77AA-3C4F-9F18-7C087BD82AFE}"/>
              </a:ext>
            </a:extLst>
          </p:cNvPr>
          <p:cNvSpPr txBox="1"/>
          <p:nvPr/>
        </p:nvSpPr>
        <p:spPr>
          <a:xfrm>
            <a:off x="942114" y="95441"/>
            <a:ext cx="10307772" cy="646331"/>
          </a:xfrm>
          <a:prstGeom prst="rect">
            <a:avLst/>
          </a:prstGeom>
          <a:noFill/>
        </p:spPr>
        <p:txBody>
          <a:bodyPr wrap="square" rtlCol="0">
            <a:spAutoFit/>
          </a:bodyPr>
          <a:lstStyle/>
          <a:p>
            <a:pPr algn="ctr"/>
            <a:r>
              <a:rPr lang="en-US" sz="3600" dirty="0"/>
              <a:t>Components of an OSE</a:t>
            </a:r>
          </a:p>
        </p:txBody>
      </p:sp>
      <p:sp>
        <p:nvSpPr>
          <p:cNvPr id="6" name="Slide Number Placeholder 3">
            <a:extLst>
              <a:ext uri="{FF2B5EF4-FFF2-40B4-BE49-F238E27FC236}">
                <a16:creationId xmlns:a16="http://schemas.microsoft.com/office/drawing/2014/main" id="{8EA8F7ED-1491-6A43-83F6-24194223FB07}"/>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5</a:t>
            </a:fld>
            <a:endParaRPr lang="en-US" sz="1400" dirty="0"/>
          </a:p>
        </p:txBody>
      </p:sp>
    </p:spTree>
    <p:extLst>
      <p:ext uri="{BB962C8B-B14F-4D97-AF65-F5344CB8AC3E}">
        <p14:creationId xmlns:p14="http://schemas.microsoft.com/office/powerpoint/2010/main" val="1426883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035874-14E3-CA4C-B186-8D1D85DCF948}"/>
              </a:ext>
            </a:extLst>
          </p:cNvPr>
          <p:cNvSpPr>
            <a:spLocks noGrp="1"/>
          </p:cNvSpPr>
          <p:nvPr>
            <p:ph idx="1"/>
          </p:nvPr>
        </p:nvSpPr>
        <p:spPr>
          <a:xfrm>
            <a:off x="627184" y="1875867"/>
            <a:ext cx="10515600" cy="4351338"/>
          </a:xfrm>
        </p:spPr>
        <p:txBody>
          <a:bodyPr>
            <a:normAutofit fontScale="85000" lnSpcReduction="20000"/>
          </a:bodyPr>
          <a:lstStyle/>
          <a:p>
            <a:pPr marL="285750" indent="-285750"/>
            <a:r>
              <a:rPr lang="en-US" dirty="0"/>
              <a:t>There are two criteria that are used to pick case studies. </a:t>
            </a:r>
          </a:p>
          <a:p>
            <a:r>
              <a:rPr lang="en-US" dirty="0"/>
              <a:t>	1. Based on the OSSE results, we are looking at cases where the operational HWRF had significant errors in the intensity forecast. We want to see if CYGNSS data can improve these forecasts.</a:t>
            </a:r>
          </a:p>
          <a:p>
            <a:r>
              <a:rPr lang="en-US" dirty="0"/>
              <a:t>	2. Only lower-wind-speed retrievals are reliable. So, we are looking for tropical cyclones in their early stages (tropical depression and tropical storm), that are poorly observed. This is where CYGNSS can contribute information to the structure of the nascent system</a:t>
            </a:r>
          </a:p>
          <a:p>
            <a:pPr marL="285750" indent="-285750"/>
            <a:r>
              <a:rPr lang="en-US" dirty="0"/>
              <a:t> Investigate early in the lifecycles of tropical storms;</a:t>
            </a:r>
          </a:p>
          <a:p>
            <a:pPr marL="742950" lvl="1" indent="-285750"/>
            <a:r>
              <a:rPr lang="en-US" dirty="0"/>
              <a:t>Dorian (2019)</a:t>
            </a:r>
          </a:p>
          <a:p>
            <a:pPr marL="742950" lvl="1" indent="-285750"/>
            <a:r>
              <a:rPr lang="en-US" dirty="0"/>
              <a:t>Erick (2019)</a:t>
            </a:r>
          </a:p>
          <a:p>
            <a:pPr marL="742950" lvl="1" indent="-285750"/>
            <a:r>
              <a:rPr lang="en-US" dirty="0" err="1"/>
              <a:t>Kiko</a:t>
            </a:r>
            <a:r>
              <a:rPr lang="en-US" dirty="0"/>
              <a:t> (2019)</a:t>
            </a:r>
          </a:p>
          <a:p>
            <a:pPr marL="742950" lvl="1" indent="-285750"/>
            <a:r>
              <a:rPr lang="en-US" dirty="0" err="1"/>
              <a:t>Lekima</a:t>
            </a:r>
            <a:r>
              <a:rPr lang="en-US" dirty="0"/>
              <a:t> (2019)</a:t>
            </a:r>
          </a:p>
          <a:p>
            <a:pPr marL="742950" lvl="1" indent="-285750"/>
            <a:r>
              <a:rPr lang="en-US" dirty="0"/>
              <a:t>Michael’s life cycle (Tropical Storm): Oct 7</a:t>
            </a:r>
            <a:r>
              <a:rPr lang="en-US" baseline="30000" dirty="0"/>
              <a:t>th</a:t>
            </a:r>
            <a:r>
              <a:rPr lang="en-US" dirty="0"/>
              <a:t> 2018</a:t>
            </a:r>
          </a:p>
          <a:p>
            <a:pPr marL="742950" lvl="1" indent="-285750"/>
            <a:endParaRPr lang="en-US" dirty="0"/>
          </a:p>
          <a:p>
            <a:endParaRPr lang="en-US" dirty="0"/>
          </a:p>
          <a:p>
            <a:endParaRPr lang="en-US" dirty="0"/>
          </a:p>
        </p:txBody>
      </p:sp>
      <p:sp>
        <p:nvSpPr>
          <p:cNvPr id="5" name="TextBox 4">
            <a:extLst>
              <a:ext uri="{FF2B5EF4-FFF2-40B4-BE49-F238E27FC236}">
                <a16:creationId xmlns:a16="http://schemas.microsoft.com/office/drawing/2014/main" id="{F5A15E72-8165-6742-9A09-7534058B07F5}"/>
              </a:ext>
            </a:extLst>
          </p:cNvPr>
          <p:cNvSpPr txBox="1"/>
          <p:nvPr/>
        </p:nvSpPr>
        <p:spPr>
          <a:xfrm>
            <a:off x="942114" y="95441"/>
            <a:ext cx="10307772" cy="646331"/>
          </a:xfrm>
          <a:prstGeom prst="rect">
            <a:avLst/>
          </a:prstGeom>
          <a:noFill/>
        </p:spPr>
        <p:txBody>
          <a:bodyPr wrap="square" rtlCol="0">
            <a:spAutoFit/>
          </a:bodyPr>
          <a:lstStyle/>
          <a:p>
            <a:pPr algn="ctr"/>
            <a:r>
              <a:rPr lang="en-US" sz="3600" dirty="0"/>
              <a:t>Case Selection</a:t>
            </a:r>
          </a:p>
        </p:txBody>
      </p:sp>
      <p:sp>
        <p:nvSpPr>
          <p:cNvPr id="6" name="Slide Number Placeholder 3">
            <a:extLst>
              <a:ext uri="{FF2B5EF4-FFF2-40B4-BE49-F238E27FC236}">
                <a16:creationId xmlns:a16="http://schemas.microsoft.com/office/drawing/2014/main" id="{ECAA1058-41B6-054D-86C9-AD35E18F0ADA}"/>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6</a:t>
            </a:fld>
            <a:endParaRPr lang="en-US" sz="1400" dirty="0"/>
          </a:p>
        </p:txBody>
      </p:sp>
    </p:spTree>
    <p:extLst>
      <p:ext uri="{BB962C8B-B14F-4D97-AF65-F5344CB8AC3E}">
        <p14:creationId xmlns:p14="http://schemas.microsoft.com/office/powerpoint/2010/main" val="10484545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24A5DE-BE08-CF4A-8406-DC7FB2DF1B44}"/>
              </a:ext>
            </a:extLst>
          </p:cNvPr>
          <p:cNvPicPr>
            <a:picLocks noChangeAspect="1"/>
          </p:cNvPicPr>
          <p:nvPr/>
        </p:nvPicPr>
        <p:blipFill>
          <a:blip r:embed="rId2"/>
          <a:stretch>
            <a:fillRect/>
          </a:stretch>
        </p:blipFill>
        <p:spPr>
          <a:xfrm>
            <a:off x="130240" y="0"/>
            <a:ext cx="11931520" cy="6858000"/>
          </a:xfrm>
          <a:prstGeom prst="rect">
            <a:avLst/>
          </a:prstGeom>
        </p:spPr>
      </p:pic>
      <p:sp>
        <p:nvSpPr>
          <p:cNvPr id="4" name="Slide Number Placeholder 3">
            <a:extLst>
              <a:ext uri="{FF2B5EF4-FFF2-40B4-BE49-F238E27FC236}">
                <a16:creationId xmlns:a16="http://schemas.microsoft.com/office/drawing/2014/main" id="{C3F4C838-2E81-6D4B-8C5E-3BFFBA69AF78}"/>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7</a:t>
            </a:fld>
            <a:endParaRPr lang="en-US" sz="1400" dirty="0"/>
          </a:p>
        </p:txBody>
      </p:sp>
    </p:spTree>
    <p:extLst>
      <p:ext uri="{BB962C8B-B14F-4D97-AF65-F5344CB8AC3E}">
        <p14:creationId xmlns:p14="http://schemas.microsoft.com/office/powerpoint/2010/main" val="675899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417D15-956A-C445-A469-BABE1E7615DA}"/>
              </a:ext>
            </a:extLst>
          </p:cNvPr>
          <p:cNvPicPr>
            <a:picLocks noChangeAspect="1"/>
          </p:cNvPicPr>
          <p:nvPr/>
        </p:nvPicPr>
        <p:blipFill>
          <a:blip r:embed="rId2"/>
          <a:stretch>
            <a:fillRect/>
          </a:stretch>
        </p:blipFill>
        <p:spPr>
          <a:xfrm>
            <a:off x="483888" y="0"/>
            <a:ext cx="11224223" cy="6858000"/>
          </a:xfrm>
          <a:prstGeom prst="rect">
            <a:avLst/>
          </a:prstGeom>
        </p:spPr>
      </p:pic>
      <p:sp>
        <p:nvSpPr>
          <p:cNvPr id="4" name="Slide Number Placeholder 3">
            <a:extLst>
              <a:ext uri="{FF2B5EF4-FFF2-40B4-BE49-F238E27FC236}">
                <a16:creationId xmlns:a16="http://schemas.microsoft.com/office/drawing/2014/main" id="{F00D8F62-40D7-1041-ABA0-C700CD66E7B7}"/>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8</a:t>
            </a:fld>
            <a:endParaRPr lang="en-US" sz="1400" dirty="0"/>
          </a:p>
        </p:txBody>
      </p:sp>
    </p:spTree>
    <p:extLst>
      <p:ext uri="{BB962C8B-B14F-4D97-AF65-F5344CB8AC3E}">
        <p14:creationId xmlns:p14="http://schemas.microsoft.com/office/powerpoint/2010/main" val="2651634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88547E-43AD-4A46-AA46-74EB17B6F13A}"/>
              </a:ext>
            </a:extLst>
          </p:cNvPr>
          <p:cNvPicPr>
            <a:picLocks noChangeAspect="1"/>
          </p:cNvPicPr>
          <p:nvPr/>
        </p:nvPicPr>
        <p:blipFill>
          <a:blip r:embed="rId2"/>
          <a:stretch>
            <a:fillRect/>
          </a:stretch>
        </p:blipFill>
        <p:spPr>
          <a:xfrm>
            <a:off x="291315" y="0"/>
            <a:ext cx="11609369" cy="6858000"/>
          </a:xfrm>
          <a:prstGeom prst="rect">
            <a:avLst/>
          </a:prstGeom>
        </p:spPr>
      </p:pic>
      <p:sp>
        <p:nvSpPr>
          <p:cNvPr id="3" name="Slide Number Placeholder 3">
            <a:extLst>
              <a:ext uri="{FF2B5EF4-FFF2-40B4-BE49-F238E27FC236}">
                <a16:creationId xmlns:a16="http://schemas.microsoft.com/office/drawing/2014/main" id="{17880D80-B1D6-1046-990D-3B845AD0875D}"/>
              </a:ext>
            </a:extLst>
          </p:cNvPr>
          <p:cNvSpPr>
            <a:spLocks noGrp="1"/>
          </p:cNvSpPr>
          <p:nvPr>
            <p:ph type="sldNum" sz="quarter" idx="12"/>
          </p:nvPr>
        </p:nvSpPr>
        <p:spPr>
          <a:xfrm>
            <a:off x="9313124" y="6356350"/>
            <a:ext cx="2743200" cy="365125"/>
          </a:xfrm>
        </p:spPr>
        <p:txBody>
          <a:bodyPr/>
          <a:lstStyle/>
          <a:p>
            <a:fld id="{EB629580-478B-784C-8141-289107B6172B}" type="slidenum">
              <a:rPr lang="en-US" sz="1400" smtClean="0"/>
              <a:t>9</a:t>
            </a:fld>
            <a:endParaRPr lang="en-US" sz="1400" dirty="0"/>
          </a:p>
        </p:txBody>
      </p:sp>
    </p:spTree>
    <p:extLst>
      <p:ext uri="{BB962C8B-B14F-4D97-AF65-F5344CB8AC3E}">
        <p14:creationId xmlns:p14="http://schemas.microsoft.com/office/powerpoint/2010/main" val="9807497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1570</TotalTime>
  <Words>1643</Words>
  <Application>Microsoft Macintosh PowerPoint</Application>
  <PresentationFormat>Widescreen</PresentationFormat>
  <Paragraphs>356</Paragraphs>
  <Slides>38</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Arial Black</vt:lpstr>
      <vt:lpstr>Calibri</vt:lpstr>
      <vt:lpstr>Calibri Light</vt:lpstr>
      <vt:lpstr>Copperplate</vt:lpstr>
      <vt:lpstr>Courier New</vt:lpstr>
      <vt:lpstr>Times</vt:lpstr>
      <vt:lpstr>Times New Roman</vt:lpstr>
      <vt:lpstr>Office Theme</vt:lpstr>
      <vt:lpstr>PowerPoint Presentation</vt:lpstr>
      <vt:lpstr>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Tropical Cyclone Michael 10/07/2018 00Z  to 10/08/2018 06Z</vt:lpstr>
      <vt:lpstr>PowerPoint Presentation</vt:lpstr>
      <vt:lpstr>Vector wind analysis method 2-D Variational Wind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 &amp;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Experiments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52</cp:revision>
  <dcterms:created xsi:type="dcterms:W3CDTF">2019-10-09T19:02:07Z</dcterms:created>
  <dcterms:modified xsi:type="dcterms:W3CDTF">2020-02-20T14:21:22Z</dcterms:modified>
</cp:coreProperties>
</file>