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21" r:id="rId3"/>
    <p:sldId id="345" r:id="rId4"/>
    <p:sldId id="346" r:id="rId5"/>
    <p:sldId id="347" r:id="rId6"/>
    <p:sldId id="348" r:id="rId7"/>
    <p:sldId id="380" r:id="rId8"/>
    <p:sldId id="352" r:id="rId9"/>
    <p:sldId id="330" r:id="rId10"/>
    <p:sldId id="354" r:id="rId11"/>
    <p:sldId id="382" r:id="rId12"/>
    <p:sldId id="357" r:id="rId13"/>
    <p:sldId id="358" r:id="rId14"/>
    <p:sldId id="359" r:id="rId15"/>
    <p:sldId id="355" r:id="rId16"/>
    <p:sldId id="394" r:id="rId17"/>
    <p:sldId id="370" r:id="rId18"/>
    <p:sldId id="371" r:id="rId19"/>
    <p:sldId id="385" r:id="rId20"/>
    <p:sldId id="383" r:id="rId21"/>
    <p:sldId id="384" r:id="rId22"/>
    <p:sldId id="386" r:id="rId23"/>
    <p:sldId id="388" r:id="rId24"/>
    <p:sldId id="387" r:id="rId25"/>
    <p:sldId id="376" r:id="rId26"/>
    <p:sldId id="377" r:id="rId27"/>
    <p:sldId id="378" r:id="rId28"/>
    <p:sldId id="379" r:id="rId29"/>
    <p:sldId id="391" r:id="rId30"/>
    <p:sldId id="392" r:id="rId31"/>
    <p:sldId id="389" r:id="rId32"/>
    <p:sldId id="393" r:id="rId33"/>
    <p:sldId id="3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0A741-39CB-4A55-AC1D-97DAB5088C63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F27A9-6CCA-4A02-B1BA-261DB980C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8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7505577-F72D-4777-9D70-A2CBFECA9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C60E0037-5155-4C46-827E-8094B18AC4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F2A74-B34D-48CC-81EF-274B11533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E38C3A-D228-4B2D-8DEB-CD867CDE0DD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61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06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23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6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5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5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7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38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F27A9-6CCA-4A02-B1BA-261DB980C9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7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EB84-CDB8-4649-9179-850092D0E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2AACE-A169-4EA3-9D51-DBCB91B21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52868-8113-4994-A8F8-9EF6108C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81A69-A6E2-459D-865E-38B25F50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BB4EE-EE20-45C3-8669-32685D8B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6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E7D39-339D-4918-A1FE-0120E43A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94699-E1B6-4012-9A75-AA65F0D6C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73626-7B6F-4EE7-93E3-9B879957C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E078-7354-4D93-BD3F-AE99318D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0C134-A9E2-46B4-BB9D-8C616841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7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44368-944C-408C-B134-FC4461E3E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8E731-3F4B-4444-8DEC-8C2FBC26C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100ED-FDAC-4E0F-BA97-7482D9A7D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4213-1D9B-4F2C-AD1C-773195A5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DBF30-8EEF-4F28-B69C-ED5A52DC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4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6161-0328-4A1C-9C0E-BE793B57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90331-BD3D-4F01-91A0-96CC11E71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4AFA-D68F-4C10-9ECF-F8802837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41866-F461-49F0-9E4F-9DE14ECB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4BD4F-A86E-4415-9212-E000CA13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A346A-CBEB-4B59-A1B8-37540229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FE295-6161-4D5F-B3C1-EC9C9FA8E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B850D-209E-4B2D-B5E5-15EB5A6F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FCC69-FDFD-4999-9F98-B350223E6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27D8A-590B-47E1-931A-E6393F5E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6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C3C0B-0E7E-4EBC-B09B-7D506C79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1FCAD-5548-4286-BB8C-CE97620A6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C1C8E-F34F-494E-BE74-C60377B15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F3B05-EE24-4AB7-819D-50034211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CBB3B-8568-4C28-893E-1D7BB8DD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DF25B-573C-4B6B-B8A0-16399C8A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4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6175-FB59-41F5-ACD3-E197D833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F86E5-42BB-41A4-800E-9305F6770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05655-1ED9-4010-9D26-790E9B571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0249D-89F3-449B-8189-C15B2FC1E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21DC0-32B4-4B15-B0A0-AB5E9A4D9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3594F-216F-4D8F-807A-8AB59DE49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2F10F-42AA-48F2-9337-1DB17186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04837-58BC-4115-B50F-DD1A7AD1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8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70EB-EF99-44DC-A9D0-81DCDB48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BA9AB-0FB0-4D1B-90B7-26F5E1EA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2353B-1776-46F3-8DAD-74773123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22BAC-702D-48E1-B13E-177F23F5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1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662CB-D5AC-483E-94A1-070240F5D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2E6D4F-85C3-456A-A1F8-B6ECFC6D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E0BD7-2D72-4400-B9D1-B4EEF048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7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99FF-0A39-4A19-B130-359EF863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B40C7-0897-4403-A42C-9D2ED007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B4F19-A86E-4096-B4C6-E12AA054E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4DF4E-0F35-4A99-810E-AAACEC6D4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3F42C-CE11-4DAE-8753-7AF0F46C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38469-A068-440A-83D2-4D17DAE8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0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AE60-BFDF-43D7-9AAF-85D6FB49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71CB22-A223-4942-AB53-570559420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35747-7551-4FEA-9B9E-9BDA60AC5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8817D-DE57-4AD2-885A-52967D3C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C25F0-B74F-4822-ABDF-25B0548B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CF50C-5CC1-47AD-BE5F-1762E475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BBE75-5CA8-4BFF-80E9-0BF88660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FCBCC-2115-40F4-8DCB-C328A913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47F3A-8348-484A-9088-7EEF31774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FCA3-8103-44E4-838C-DEBE7A47B029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53850-B186-42EB-90AC-8172A9F2B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733CB-0605-4F68-8581-B8F484022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E0C87-FFF1-4FC6-8C3F-54A21899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8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14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tif"/><Relationship Id="rId4" Type="http://schemas.openxmlformats.org/officeDocument/2006/relationships/image" Target="../media/image16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6.tif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1BC3-1F97-4B1A-BBF4-31227C0D3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885" y="1815194"/>
            <a:ext cx="7772400" cy="81121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Storm-Structure and Downdraft Characteristics of Hurricane Michael (2018) During Rapid Intensification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5196B-F1A6-4EDF-8C51-26676B5E2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0588" y="4708150"/>
            <a:ext cx="9063077" cy="3055937"/>
          </a:xfrm>
        </p:spPr>
        <p:txBody>
          <a:bodyPr rtlCol="0">
            <a:no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Joshua Wadler</a:t>
            </a:r>
          </a:p>
          <a:p>
            <a:pPr>
              <a:buClr>
                <a:schemeClr val="accent3"/>
              </a:buClr>
              <a:defRPr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Co-authors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 Zhang, Robert Rogers, Benjamin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Jaimes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Nick Shay and Jonathan Zawislak</a:t>
            </a:r>
          </a:p>
          <a:p>
            <a:pPr>
              <a:buClr>
                <a:schemeClr val="accent3"/>
              </a:buClr>
              <a:defRPr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HRD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Meeting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89F93-493B-45D9-83E0-10A0B5174F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7246" cy="1102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C71C0-E9B1-4D48-A627-029CC1523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65" y="5594465"/>
            <a:ext cx="1568335" cy="1263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434"/>
            <a:ext cx="1560588" cy="1500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89F93-493B-45D9-83E0-10A0B5174F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54" y="0"/>
            <a:ext cx="1877246" cy="11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4" y="587830"/>
            <a:ext cx="12217614" cy="627017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Lower θ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to the north and west of the storm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closer look at the dropsonde skew-t’s show that there is dry air above 500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dropsonde Y (~400 km radius)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dry air does not exist closer to the center  as shown in dropsonde c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skew-t’s are fairly representative of the dropsondes surrounding their entire regions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resistance to dry air is important in the upshear-left quadrant, where there is storm-relative inflow between 4-10 km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4" b="50701"/>
          <a:stretch/>
        </p:blipFill>
        <p:spPr>
          <a:xfrm>
            <a:off x="4033461" y="2372431"/>
            <a:ext cx="2962095" cy="2018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68" t="49650"/>
          <a:stretch/>
        </p:blipFill>
        <p:spPr>
          <a:xfrm>
            <a:off x="4033460" y="4390439"/>
            <a:ext cx="2962095" cy="20940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 txBox="1">
            <a:spLocks/>
          </p:cNvSpPr>
          <p:nvPr/>
        </p:nvSpPr>
        <p:spPr>
          <a:xfrm>
            <a:off x="838200" y="-315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409" r="2896" b="49652"/>
          <a:stretch/>
        </p:blipFill>
        <p:spPr>
          <a:xfrm>
            <a:off x="7858975" y="3381435"/>
            <a:ext cx="3480842" cy="27771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52487" b="66568"/>
          <a:stretch/>
        </p:blipFill>
        <p:spPr>
          <a:xfrm>
            <a:off x="339045" y="3478029"/>
            <a:ext cx="3337666" cy="26289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728439" y="4486436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17879" y="4854426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3331" y="2551072"/>
            <a:ext cx="32133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G-IV Dropsonde Data at 5.0 km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(shaded), storm-relative winds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RMW and 2*RMW outlined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12315" y="2519474"/>
            <a:ext cx="39741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circulation from P-3 tail radar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= radial wind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contour = vertical velocity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4" y="587830"/>
            <a:ext cx="12217614" cy="627017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Lower θ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to the north and west of the storm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closer look at the dropsonde skew-t’s show that there is dry air above 500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dropsonde Y (~400 km radius)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dry air does not exist closer to the center  as shown in dropsonde c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skew-t’s are fairly representative of the dropsondes surrounding their entire regions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resistance to dry air is important in the upshear-left quadrant, where there is storm-relative inflow between 4-10 km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4" b="50701"/>
          <a:stretch/>
        </p:blipFill>
        <p:spPr>
          <a:xfrm>
            <a:off x="4033461" y="2372431"/>
            <a:ext cx="2962095" cy="2018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68" t="49650"/>
          <a:stretch/>
        </p:blipFill>
        <p:spPr>
          <a:xfrm>
            <a:off x="4033460" y="4390439"/>
            <a:ext cx="2962095" cy="20940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 txBox="1">
            <a:spLocks/>
          </p:cNvSpPr>
          <p:nvPr/>
        </p:nvSpPr>
        <p:spPr>
          <a:xfrm>
            <a:off x="838200" y="-315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52487" b="66568"/>
          <a:stretch/>
        </p:blipFill>
        <p:spPr>
          <a:xfrm>
            <a:off x="339045" y="3478029"/>
            <a:ext cx="3337666" cy="26289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728439" y="4486436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17879" y="4854426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3331" y="2551072"/>
            <a:ext cx="32133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G-IV Dropsonde Data at 5.0 km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(shaded), storm-relative winds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RMW and 2*RMW outlined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678" t="1804" r="49370" b="50000"/>
          <a:stretch/>
        </p:blipFill>
        <p:spPr>
          <a:xfrm>
            <a:off x="7484761" y="3087819"/>
            <a:ext cx="3510800" cy="27972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979382" y="4151976"/>
            <a:ext cx="982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Visible Imagery</a:t>
            </a:r>
          </a:p>
        </p:txBody>
      </p:sp>
    </p:spTree>
    <p:extLst>
      <p:ext uri="{BB962C8B-B14F-4D97-AF65-F5344CB8AC3E}">
        <p14:creationId xmlns:p14="http://schemas.microsoft.com/office/powerpoint/2010/main" val="10307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5943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favorable mid-level thermodynamic conditions upshear, what about the boundary layer? 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</a:p>
        </p:txBody>
      </p:sp>
    </p:spTree>
    <p:extLst>
      <p:ext uri="{BB962C8B-B14F-4D97-AF65-F5344CB8AC3E}">
        <p14:creationId xmlns:p14="http://schemas.microsoft.com/office/powerpoint/2010/main" val="20575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5943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favorable mid-level thermodynamic conditions upshear, what about the boundary layer?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upshear-right quadrant, largest gradient in the downshear-left quadrant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3630" y="2982899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175" t="615" r="1957" b="50349"/>
          <a:stretch/>
        </p:blipFill>
        <p:spPr>
          <a:xfrm>
            <a:off x="477184" y="3339383"/>
            <a:ext cx="3325075" cy="25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5943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favorable mid-level thermodynamic conditions upshear, what about the boundary layer?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upshear-right quadrant, largest gradient in the downshear-left quadrant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was interacting with a cool oceanic eddy in the downshear-right quadrant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</a:p>
        </p:txBody>
      </p:sp>
      <p:sp>
        <p:nvSpPr>
          <p:cNvPr id="9" name="Rectangle 8"/>
          <p:cNvSpPr/>
          <p:nvPr/>
        </p:nvSpPr>
        <p:spPr>
          <a:xfrm>
            <a:off x="1663630" y="2982899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94988" y="2982899"/>
            <a:ext cx="635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SST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348" t="894" r="1991" b="49931"/>
          <a:stretch/>
        </p:blipFill>
        <p:spPr>
          <a:xfrm>
            <a:off x="4433462" y="3354804"/>
            <a:ext cx="3325075" cy="25740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1175" t="615" r="1957" b="50349"/>
          <a:stretch/>
        </p:blipFill>
        <p:spPr>
          <a:xfrm>
            <a:off x="477184" y="3339383"/>
            <a:ext cx="3325075" cy="25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5943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favorable mid-level thermodynamic conditions upshear, what about the boundary layer?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upshear-right quadrant, largest gradient in the downshear-left quadrant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was interacting with a cool oceanic eddy in the downshear-right quadrant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Enthalpy fluxes DSL quadrant and into DSR quadrant 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energy for the sustainment of convection into the upshear quadrants</a:t>
            </a:r>
          </a:p>
          <a:p>
            <a:pPr marL="457200" lvl="1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3630" y="2982899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94988" y="2982899"/>
            <a:ext cx="635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SST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964937" y="2982899"/>
            <a:ext cx="2028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Enthalpy Flux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1175" t="615" r="1957" b="50349"/>
          <a:stretch/>
        </p:blipFill>
        <p:spPr>
          <a:xfrm>
            <a:off x="477184" y="3339383"/>
            <a:ext cx="3325075" cy="2589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0348" t="894" r="1991" b="49931"/>
          <a:stretch/>
        </p:blipFill>
        <p:spPr>
          <a:xfrm>
            <a:off x="4433462" y="3354804"/>
            <a:ext cx="3325075" cy="2574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25444" b="49932"/>
          <a:stretch/>
        </p:blipFill>
        <p:spPr>
          <a:xfrm>
            <a:off x="8147870" y="3354804"/>
            <a:ext cx="3484468" cy="25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5943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favorable mid-level thermodynamic conditions upshear, what about the boundary layer?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upshear-right quadrant, largest gradient in the downshear-left quadrant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was interacting with a cool oceanic eddy in the downshear-right quadrant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Enthalpy fluxes DSL quadrant and into DSR quadrant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energy for the sustainment of convection into the upshear quadrants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Hypothesis: It is most important for intensification to have warm waters left of shear to help sustain updrafts and aide boundary layer recovery </a:t>
            </a:r>
          </a:p>
          <a:p>
            <a:pPr lvl="1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3630" y="2982899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94988" y="2982899"/>
            <a:ext cx="635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SST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964937" y="2982899"/>
            <a:ext cx="2028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Enthalpy Flux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1175" t="615" r="1957" b="50349"/>
          <a:stretch/>
        </p:blipFill>
        <p:spPr>
          <a:xfrm>
            <a:off x="477184" y="3339383"/>
            <a:ext cx="3325075" cy="2589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0348" t="894" r="1991" b="49931"/>
          <a:stretch/>
        </p:blipFill>
        <p:spPr>
          <a:xfrm>
            <a:off x="4433462" y="3354804"/>
            <a:ext cx="3325075" cy="2574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25444" b="49932"/>
          <a:stretch/>
        </p:blipFill>
        <p:spPr>
          <a:xfrm>
            <a:off x="8147870" y="3354804"/>
            <a:ext cx="3484468" cy="25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4510355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 boundary layer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rotated to the downshear quadrants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Favorable configuration for development of convection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362 K at a 150 km radius downshear!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cause this asymmetry? 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4846254" y="1630800"/>
            <a:ext cx="3265261" cy="2449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034" t="50437" r="2784" b="644"/>
          <a:stretch/>
        </p:blipFill>
        <p:spPr>
          <a:xfrm>
            <a:off x="8111516" y="1630802"/>
            <a:ext cx="3374872" cy="24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5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4510355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 boundary layer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rotated to the downshear quadrants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Favorable configuration for development of convection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362 K at a 150 km radius downshear!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cause this asymmetry?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the SSTs 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4846254" y="1630800"/>
            <a:ext cx="3265261" cy="2449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034" t="50437" r="2784" b="644"/>
          <a:stretch/>
        </p:blipFill>
        <p:spPr>
          <a:xfrm>
            <a:off x="8111516" y="1630801"/>
            <a:ext cx="3374872" cy="2415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27" t="50974" r="52185"/>
          <a:stretch/>
        </p:blipFill>
        <p:spPr>
          <a:xfrm>
            <a:off x="4846255" y="4046790"/>
            <a:ext cx="3265261" cy="2550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9530" t="50840" r="1668"/>
          <a:stretch/>
        </p:blipFill>
        <p:spPr>
          <a:xfrm>
            <a:off x="8111516" y="4046789"/>
            <a:ext cx="3374872" cy="25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boundary layer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downshear quadrants with 362 K at a 150 km radius! </a:t>
            </a:r>
          </a:p>
          <a:p>
            <a:pPr marL="685800" lvl="2">
              <a:spcBef>
                <a:spcPts val="1000"/>
              </a:spcBef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1066883" y="3138235"/>
            <a:ext cx="4009367" cy="31988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486642-D864-438F-8F49-9723A34DBE11}"/>
              </a:ext>
            </a:extLst>
          </p:cNvPr>
          <p:cNvSpPr/>
          <p:nvPr/>
        </p:nvSpPr>
        <p:spPr>
          <a:xfrm>
            <a:off x="3633380" y="5416538"/>
            <a:ext cx="762858" cy="612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04744" y="276890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CF91-7342-4D9A-BE89-94DFD65D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7927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943EC-D660-46ED-95FB-C8EBA617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05" y="554369"/>
            <a:ext cx="10515600" cy="2318272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upon my results from Hurricane Earl (2010) that related downdraft kinematic and thermodynamic characteristics by comparing dropsonde and airborne radar observations</a:t>
            </a:r>
          </a:p>
          <a:p>
            <a:pPr lvl="1"/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boundary layer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downshear quadrants with 362 K at a 150 km radius! 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Quadrant averaged radial wind in the downshear-right quadrant reveals strong outflow above ~ 4 km altitude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composite structure of TCs in shear (Reasor et al. 2013)</a:t>
            </a:r>
          </a:p>
          <a:p>
            <a:pPr marL="685800" lvl="2">
              <a:spcBef>
                <a:spcPts val="1000"/>
              </a:spcBef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1066883" y="3138235"/>
            <a:ext cx="4009367" cy="31988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486642-D864-438F-8F49-9723A34DBE11}"/>
              </a:ext>
            </a:extLst>
          </p:cNvPr>
          <p:cNvSpPr/>
          <p:nvPr/>
        </p:nvSpPr>
        <p:spPr>
          <a:xfrm>
            <a:off x="3633380" y="5416538"/>
            <a:ext cx="762858" cy="612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32" y="3138235"/>
            <a:ext cx="4335667" cy="3251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28937" y="2491904"/>
            <a:ext cx="2437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Wind (shaded)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 (black)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04744" y="276890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boundary layer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downshear quadrants with 362 K at a 150 km radius! 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Quadrant averaged radial wind in the downshear-right quadrant reveals strong outflow above ~ 4 km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altitude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composite structure of TCs in shear (Reasor et al. 2013)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Mid-level outflow transports high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radially outward which can mix into the boundary layer through downdrafts and insulate the boundary layer, allowing for rapid energy increases (builds upon Barnes 2008)</a:t>
            </a:r>
          </a:p>
          <a:p>
            <a:pPr marL="685800" lvl="2">
              <a:spcBef>
                <a:spcPts val="1000"/>
              </a:spcBef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1066883" y="3138235"/>
            <a:ext cx="4009367" cy="31988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486642-D864-438F-8F49-9723A34DBE11}"/>
              </a:ext>
            </a:extLst>
          </p:cNvPr>
          <p:cNvSpPr/>
          <p:nvPr/>
        </p:nvSpPr>
        <p:spPr>
          <a:xfrm>
            <a:off x="3633380" y="5416538"/>
            <a:ext cx="762858" cy="612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32" y="3138235"/>
            <a:ext cx="4335667" cy="3251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28937" y="2491904"/>
            <a:ext cx="2437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Wind (shaded)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 (black)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04744" y="276890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evidence of high air upshear, especially upshear-right</a:t>
            </a:r>
          </a:p>
          <a:p>
            <a:pPr marL="685800" lvl="2">
              <a:spcBef>
                <a:spcPts val="1000"/>
              </a:spcBef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1066883" y="3138235"/>
            <a:ext cx="4009367" cy="31988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486642-D864-438F-8F49-9723A34DBE11}"/>
              </a:ext>
            </a:extLst>
          </p:cNvPr>
          <p:cNvSpPr/>
          <p:nvPr/>
        </p:nvSpPr>
        <p:spPr>
          <a:xfrm>
            <a:off x="1628733" y="5416538"/>
            <a:ext cx="762858" cy="612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04744" y="276890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8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evidence of high air upshear, especially upshear-right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Quadrant averaged radial wind in the upshear-right quadrant reveals strong outflow below ~ 2 km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altitude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composite structure of TCs in shear (Reasor et al. 2013)</a:t>
            </a:r>
          </a:p>
          <a:p>
            <a:pPr marL="228600" lvl="1">
              <a:spcBef>
                <a:spcPts val="10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1066883" y="3138235"/>
            <a:ext cx="4009367" cy="31988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486642-D864-438F-8F49-9723A34DBE11}"/>
              </a:ext>
            </a:extLst>
          </p:cNvPr>
          <p:cNvSpPr/>
          <p:nvPr/>
        </p:nvSpPr>
        <p:spPr>
          <a:xfrm>
            <a:off x="1628733" y="5416538"/>
            <a:ext cx="762858" cy="612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04744" y="276890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33" t="51135" r="51957"/>
          <a:stretch/>
        </p:blipFill>
        <p:spPr>
          <a:xfrm>
            <a:off x="6252679" y="3138235"/>
            <a:ext cx="4078283" cy="32079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28937" y="2491904"/>
            <a:ext cx="2437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Wind (shaded)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 (black)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evidence of high air upshear, especially upshear-right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Quadrant averaged radial wind in the upshear-right quadrant reveals strong outflow below ~ 2 km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altitude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composite structure of TCs in shear (Reasor et al. 2013)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Low-level outflow transports high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radially outward which helps with boundary layer recovery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8" t="50033" r="51767"/>
          <a:stretch/>
        </p:blipFill>
        <p:spPr>
          <a:xfrm>
            <a:off x="1066883" y="3138235"/>
            <a:ext cx="4009367" cy="31988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486642-D864-438F-8F49-9723A34DBE11}"/>
              </a:ext>
            </a:extLst>
          </p:cNvPr>
          <p:cNvSpPr/>
          <p:nvPr/>
        </p:nvSpPr>
        <p:spPr>
          <a:xfrm>
            <a:off x="1628733" y="5416538"/>
            <a:ext cx="762858" cy="6128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04744" y="276890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 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33" t="51135" r="51957"/>
          <a:stretch/>
        </p:blipFill>
        <p:spPr>
          <a:xfrm>
            <a:off x="6252679" y="3138235"/>
            <a:ext cx="4078283" cy="32079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28937" y="2491904"/>
            <a:ext cx="2437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Wind (shaded)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 (black)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mid-level thermodynamic data to support this hypothesis?</a:t>
            </a:r>
          </a:p>
          <a:p>
            <a:pPr marL="685800" lvl="2">
              <a:spcBef>
                <a:spcPts val="1000"/>
              </a:spcBef>
            </a:pPr>
            <a:r>
              <a:rPr lang="en-US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Dropsondes from the P-3 only go up to 3.0 km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9496"/>
            <a:ext cx="2726118" cy="2044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44084"/>
            <a:ext cx="2696740" cy="202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517" y="337894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517" y="526313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DSR</a:t>
            </a:r>
          </a:p>
        </p:txBody>
      </p:sp>
    </p:spTree>
    <p:extLst>
      <p:ext uri="{BB962C8B-B14F-4D97-AF65-F5344CB8AC3E}">
        <p14:creationId xmlns:p14="http://schemas.microsoft.com/office/powerpoint/2010/main" val="36722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mid-level thermodynamic data to support this hypothesis?</a:t>
            </a:r>
          </a:p>
          <a:p>
            <a:pPr marL="685800" lvl="2">
              <a:spcBef>
                <a:spcPts val="1000"/>
              </a:spcBef>
            </a:pPr>
            <a:r>
              <a:rPr lang="en-US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Dropsondes from the P-3 only go up to 3.0 km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G-IV flew a research mission at nearly the same time</a:t>
            </a: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9496"/>
            <a:ext cx="2726118" cy="2044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44084"/>
            <a:ext cx="2696740" cy="202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517" y="337894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517" y="526313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70" y="772995"/>
            <a:ext cx="3261331" cy="24459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34684" y="1493838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5.0 km </a:t>
            </a:r>
          </a:p>
        </p:txBody>
      </p:sp>
    </p:spTree>
    <p:extLst>
      <p:ext uri="{BB962C8B-B14F-4D97-AF65-F5344CB8AC3E}">
        <p14:creationId xmlns:p14="http://schemas.microsoft.com/office/powerpoint/2010/main" val="254661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mid-level thermodynamic data to support this hypothesis?</a:t>
            </a:r>
          </a:p>
          <a:p>
            <a:pPr marL="685800" lvl="2">
              <a:spcBef>
                <a:spcPts val="1000"/>
              </a:spcBef>
            </a:pPr>
            <a:r>
              <a:rPr lang="en-US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Dropsondes from the P-3 only go up to 3.0 km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G-IV flew a research mission at nearly the same time</a:t>
            </a: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Average 3-4 dropsondes at ~100 km radius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70" y="772995"/>
            <a:ext cx="3261331" cy="2445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1" y="2499496"/>
            <a:ext cx="2726118" cy="2044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1" y="4544084"/>
            <a:ext cx="2696740" cy="2022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2655" r="3584" b="5441"/>
          <a:stretch/>
        </p:blipFill>
        <p:spPr>
          <a:xfrm>
            <a:off x="3811547" y="3521790"/>
            <a:ext cx="3623195" cy="310476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982636" y="1308204"/>
            <a:ext cx="530045" cy="11431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826085">
            <a:off x="8463348" y="1424439"/>
            <a:ext cx="530045" cy="1143109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8003" y="526313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3445" y="335358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0812" y="3200410"/>
            <a:ext cx="134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Wind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34684" y="1493838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5.0 km </a:t>
            </a:r>
          </a:p>
        </p:txBody>
      </p:sp>
    </p:spTree>
    <p:extLst>
      <p:ext uri="{BB962C8B-B14F-4D97-AF65-F5344CB8AC3E}">
        <p14:creationId xmlns:p14="http://schemas.microsoft.com/office/powerpoint/2010/main" val="32712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830"/>
            <a:ext cx="12217614" cy="627017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mid-level thermodynamic data to support this hypothesis?</a:t>
            </a:r>
          </a:p>
          <a:p>
            <a:pPr marL="685800" lvl="2">
              <a:spcBef>
                <a:spcPts val="1000"/>
              </a:spcBef>
            </a:pPr>
            <a:r>
              <a:rPr lang="en-US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Dropsondes from the P-3 only go up to 3.0 km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G-IV flew a research mission at nearly the same time</a:t>
            </a: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Average 3-4 dropsondes at ~100 km radius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 Mature Hurricane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70" y="772995"/>
            <a:ext cx="3261331" cy="2445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10" r="52461"/>
          <a:stretch/>
        </p:blipFill>
        <p:spPr>
          <a:xfrm>
            <a:off x="7927452" y="3535738"/>
            <a:ext cx="3797451" cy="3322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1" y="2499496"/>
            <a:ext cx="2726118" cy="2044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1" y="4544084"/>
            <a:ext cx="2696740" cy="2022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655" r="3584" b="5441"/>
          <a:stretch/>
        </p:blipFill>
        <p:spPr>
          <a:xfrm>
            <a:off x="3811547" y="3521790"/>
            <a:ext cx="3623195" cy="310476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982636" y="1308204"/>
            <a:ext cx="530045" cy="11431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826085">
            <a:off x="8463348" y="1424439"/>
            <a:ext cx="530045" cy="1143109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8003" y="526313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3445" y="335358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0812" y="3200410"/>
            <a:ext cx="134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Wind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01449" y="315245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34684" y="1493838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5.0 km </a:t>
            </a:r>
          </a:p>
        </p:txBody>
      </p:sp>
    </p:spTree>
    <p:extLst>
      <p:ext uri="{BB962C8B-B14F-4D97-AF65-F5344CB8AC3E}">
        <p14:creationId xmlns:p14="http://schemas.microsoft.com/office/powerpoint/2010/main" val="204300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8BA9-35FD-4EA5-ABE3-1B36390C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1865C-1BFD-42DB-9E8A-578F637B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first two missions in Michael: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CF91-7342-4D9A-BE89-94DFD65D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7927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943EC-D660-46ED-95FB-C8EBA617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05" y="554369"/>
            <a:ext cx="10515600" cy="2318272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upon my results from Hurricane Earl (2010) that related downdraft kinematic and thermodynamic characteristics by comparing dropsonde and airborne radar observations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factors contributed to the rapid intensification of Hurricane Michael over a 2-day period in the Gulf of Mexico?</a:t>
            </a:r>
          </a:p>
          <a:p>
            <a:pPr lvl="1"/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8BA9-35FD-4EA5-ABE3-1B36390C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1865C-1BFD-42DB-9E8A-578F637B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first two missions in Michael: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was able to withstand nearby dry air in the vicinity of the storm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8BA9-35FD-4EA5-ABE3-1B36390C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1865C-1BFD-42DB-9E8A-578F637B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first two missions in Michael: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was able to withstand nearby dry air in the vicinity of the storm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intensified, even in the presence of cool SSTs, leading us to believe that the most favorable configuration for intensification is to have warm waters upshear-left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8BA9-35FD-4EA5-ABE3-1B36390C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1865C-1BFD-42DB-9E8A-578F637B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first two missions in Michael: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was able to withstand nearby dry air in the vicinity of the storm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intensified, even in the presence of cool SSTs, leading us to believe that the most favorable configuration for intensification is to have warm waters upshear-left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last two missions in Michael: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mid-level outflow downshear and low-level outflow upshear likely transported high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outer radii.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8BA9-35FD-4EA5-ABE3-1B36390C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1865C-1BFD-42DB-9E8A-578F637B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first two missions in Michael: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was able to withstand nearby dry air in the vicinity of the storm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intensified, even in the presence of cool SSTs, leading us to believe that the most favorable configuration for intensification is to have warm waters upshear-left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last two missions in Michael: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mid-level outflow downshear and low-level outflow upshear likely transported high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outer radii.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Downshear, this leads to an insulation of the boundary layer allowing for rapid energy increases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Upshear, this helps boundary layer recovery for convection to form downshear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CF91-7342-4D9A-BE89-94DFD65D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7927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943EC-D660-46ED-95FB-C8EBA617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05" y="554369"/>
            <a:ext cx="10515600" cy="2318272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upon my results from Hurricane Earl (2010) that related downdraft kinematic and thermodynamic characteristics by comparing dropsonde and airborne radar observations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factors contributed to the rapid intensification of Hurricane Michael over a 2-day period in the Gulf of Mexico?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data coverage from NOAA aircraft 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NOAA P-3 missions</a:t>
            </a:r>
          </a:p>
          <a:p>
            <a:pPr lvl="2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Almost every dropsonde is paired with an AXBT for SST/OHC measurement </a:t>
            </a:r>
          </a:p>
          <a:p>
            <a:pPr lvl="1"/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lh6.googleusercontent.com/6owqmRslN_pse2B23Z17J9Mya9VGwQsuUGrkiPJc6guVR4kuzh8wVFmagk095ONV44Ap63ZMK9ZeMsfhooC6_JL3zy-ITzdUvBKGNoYY6r-a7mHEJUuBrOwf6aWYHre6-YJ2Ne4S6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2" y="3598602"/>
            <a:ext cx="3591673" cy="29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0941" y="3229270"/>
            <a:ext cx="1788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P-3 Flight Tracks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604" y="6252618"/>
            <a:ext cx="94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NASA MTS</a:t>
            </a:r>
            <a:endParaRPr lang="en-US" sz="1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CF91-7342-4D9A-BE89-94DFD65D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7927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943EC-D660-46ED-95FB-C8EBA617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05" y="554369"/>
            <a:ext cx="10515600" cy="2318272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upon my results from Hurricane Earl (2010) that related downdraft kinematic and thermodynamic characteristics by comparing dropsonde and airborne radar observations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factors contributed to the rapid intensification of Hurricane Michael over a 2-day period in the Gulf of Mexico?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data coverage from NOAA aircraft 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NOAA P-3 missions</a:t>
            </a:r>
          </a:p>
          <a:p>
            <a:pPr lvl="2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Almost every dropsonde is paired with an AXBT for SST/OHC measurement 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NOAA G-IV missions</a:t>
            </a:r>
          </a:p>
          <a:p>
            <a:pPr lvl="1"/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lh3.googleusercontent.com/t1hirt9PZ3bFGsuLnV1PspRnALr6vjfz75sJuGNj41Esn1kNSKib3Dxsw_Bz8mxoDwvlrVPQeuvZEqp503wV1QmKFMkBrm_X3qLYsK8djHyeZ_pL5kTQEyZ118BOwU94sROvkqR2T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17" y="3598602"/>
            <a:ext cx="3591673" cy="293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6.googleusercontent.com/6owqmRslN_pse2B23Z17J9Mya9VGwQsuUGrkiPJc6guVR4kuzh8wVFmagk095ONV44Ap63ZMK9ZeMsfhooC6_JL3zy-ITzdUvBKGNoYY6r-a7mHEJUuBrOwf6aWYHre6-YJ2Ne4S6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2" y="3598602"/>
            <a:ext cx="3591673" cy="29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20637" y="3178528"/>
            <a:ext cx="195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G-IV Flight Tracks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0941" y="3229270"/>
            <a:ext cx="1788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P-3 Flight Tracks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604" y="6252618"/>
            <a:ext cx="94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NASA MTS</a:t>
            </a:r>
            <a:endParaRPr lang="en-US" sz="1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95662" y="6208826"/>
            <a:ext cx="94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NASA MTS</a:t>
            </a:r>
            <a:endParaRPr lang="en-US" sz="1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CF91-7342-4D9A-BE89-94DFD65D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7927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943EC-D660-46ED-95FB-C8EBA617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05" y="554369"/>
            <a:ext cx="10515600" cy="2318272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upon my results from Hurricane Earl (2010) that related downdraft kinematic and thermodynamic characteristics by comparing dropsonde and airborne radar observations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factors contributed to the rapid intensification of Hurricane Michael over a 2-day period in the Gulf of Mexico?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data coverage from NOAA aircraft 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NOAA P-3 missions</a:t>
            </a:r>
          </a:p>
          <a:p>
            <a:pPr lvl="2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Almost every dropsonde is paired with an AXBT for SST/OHC measurement 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NOAA G-IV missions</a:t>
            </a:r>
          </a:p>
          <a:p>
            <a:pPr lvl="1"/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lh3.googleusercontent.com/t1hirt9PZ3bFGsuLnV1PspRnALr6vjfz75sJuGNj41Esn1kNSKib3Dxsw_Bz8mxoDwvlrVPQeuvZEqp503wV1QmKFMkBrm_X3qLYsK8djHyeZ_pL5kTQEyZ118BOwU94sROvkqR2T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17" y="3598602"/>
            <a:ext cx="3591673" cy="293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6.googleusercontent.com/6owqmRslN_pse2B23Z17J9Mya9VGwQsuUGrkiPJc6guVR4kuzh8wVFmagk095ONV44Ap63ZMK9ZeMsfhooC6_JL3zy-ITzdUvBKGNoYY6r-a7mHEJUuBrOwf6aWYHre6-YJ2Ne4S6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2" y="3598602"/>
            <a:ext cx="3591673" cy="29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20637" y="3178528"/>
            <a:ext cx="195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G-IV Flight Tracks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0941" y="3229270"/>
            <a:ext cx="1788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P-3 Flight Tracks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604" y="6252618"/>
            <a:ext cx="94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NASA MTS</a:t>
            </a:r>
            <a:endParaRPr lang="en-US" sz="1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95662" y="6208826"/>
            <a:ext cx="94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NASA MTS</a:t>
            </a:r>
            <a:endParaRPr lang="en-US" sz="1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7977960" y="3565777"/>
            <a:ext cx="3867248" cy="29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1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4" y="587830"/>
            <a:ext cx="12217614" cy="627017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Lower θ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to the north and west of the storm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 txBox="1">
            <a:spLocks/>
          </p:cNvSpPr>
          <p:nvPr/>
        </p:nvSpPr>
        <p:spPr>
          <a:xfrm>
            <a:off x="838200" y="-315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52487" b="66568"/>
          <a:stretch/>
        </p:blipFill>
        <p:spPr>
          <a:xfrm>
            <a:off x="339045" y="3478029"/>
            <a:ext cx="3337666" cy="26289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31" y="2551072"/>
            <a:ext cx="32133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G-IV Dropsonde Data at 5.0 km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(shaded), storm-relative winds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RMW and 2*RMW outlined </a:t>
            </a:r>
          </a:p>
        </p:txBody>
      </p:sp>
    </p:spTree>
    <p:extLst>
      <p:ext uri="{BB962C8B-B14F-4D97-AF65-F5344CB8AC3E}">
        <p14:creationId xmlns:p14="http://schemas.microsoft.com/office/powerpoint/2010/main" val="2159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4" y="587830"/>
            <a:ext cx="12217614" cy="627017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Lower θ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to the north and west of the storm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closer look at the dropsonde skew-t’s show that there is dry air above 500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dropsonde Y (~400 km radius)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4" b="50701"/>
          <a:stretch/>
        </p:blipFill>
        <p:spPr>
          <a:xfrm>
            <a:off x="4033461" y="2372431"/>
            <a:ext cx="2962095" cy="2018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 txBox="1">
            <a:spLocks/>
          </p:cNvSpPr>
          <p:nvPr/>
        </p:nvSpPr>
        <p:spPr>
          <a:xfrm>
            <a:off x="838200" y="-315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28439" y="3668751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52487" b="66568"/>
          <a:stretch/>
        </p:blipFill>
        <p:spPr>
          <a:xfrm>
            <a:off x="339045" y="3478029"/>
            <a:ext cx="3337666" cy="26289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28439" y="4486436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3331" y="2551072"/>
            <a:ext cx="32133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G-IV Dropsonde Data at 5.0 km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(shaded), storm-relative winds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RMW and 2*RMW outlined </a:t>
            </a:r>
          </a:p>
        </p:txBody>
      </p:sp>
    </p:spTree>
    <p:extLst>
      <p:ext uri="{BB962C8B-B14F-4D97-AF65-F5344CB8AC3E}">
        <p14:creationId xmlns:p14="http://schemas.microsoft.com/office/powerpoint/2010/main" val="14447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92F5-B741-4209-A62C-F1B0C1E7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4" y="587830"/>
            <a:ext cx="12217614" cy="627017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Lower θ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to the north and west of the storm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closer look at the dropsonde skew-t’s show that there is dry air above 500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dropsonde Y (~400 km radius)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dry air does not exist closer to the center  as shown in dropsonde c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52487" b="66568"/>
          <a:stretch/>
        </p:blipFill>
        <p:spPr>
          <a:xfrm>
            <a:off x="339045" y="3478029"/>
            <a:ext cx="3337666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74" b="50701"/>
          <a:stretch/>
        </p:blipFill>
        <p:spPr>
          <a:xfrm>
            <a:off x="4033461" y="2372431"/>
            <a:ext cx="2962095" cy="2018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68" t="49650"/>
          <a:stretch/>
        </p:blipFill>
        <p:spPr>
          <a:xfrm>
            <a:off x="4033460" y="4390439"/>
            <a:ext cx="2962095" cy="20940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6A463C-C9A8-4B7B-9EB9-E4335EAE8EE5}"/>
              </a:ext>
            </a:extLst>
          </p:cNvPr>
          <p:cNvSpPr txBox="1">
            <a:spLocks/>
          </p:cNvSpPr>
          <p:nvPr/>
        </p:nvSpPr>
        <p:spPr>
          <a:xfrm>
            <a:off x="838200" y="-315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Early Stages of RI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28439" y="4486436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17879" y="4854426"/>
            <a:ext cx="289932" cy="367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3331" y="2551072"/>
            <a:ext cx="32133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G-IV Dropsonde Data at 5.0 km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(shaded), storm-relative winds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RMW and 2*RMW outlined </a:t>
            </a:r>
          </a:p>
        </p:txBody>
      </p:sp>
    </p:spTree>
    <p:extLst>
      <p:ext uri="{BB962C8B-B14F-4D97-AF65-F5344CB8AC3E}">
        <p14:creationId xmlns:p14="http://schemas.microsoft.com/office/powerpoint/2010/main" val="15567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11200</TotalTime>
  <Words>1858</Words>
  <Application>Microsoft Office PowerPoint</Application>
  <PresentationFormat>Widescreen</PresentationFormat>
  <Paragraphs>241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Times New Roman</vt:lpstr>
      <vt:lpstr>Office Theme</vt:lpstr>
      <vt:lpstr>Storm-Structure and Downdraft Characteristics of Hurricane Michael (2018) During Rapid Intensification </vt:lpstr>
      <vt:lpstr>Motivation </vt:lpstr>
      <vt:lpstr>Motivation </vt:lpstr>
      <vt:lpstr>Motivation </vt:lpstr>
      <vt:lpstr>Motivation </vt:lpstr>
      <vt:lpstr>Motivation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– Early Stages of RI</vt:lpstr>
      <vt:lpstr>Results – Early Stages of RI</vt:lpstr>
      <vt:lpstr>Results – Early Stages of RI</vt:lpstr>
      <vt:lpstr>Results – Early Stages of RI</vt:lpstr>
      <vt:lpstr>Results – Early Stages of RI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Results –  Mature Hurricane</vt:lpstr>
      <vt:lpstr>Summary</vt:lpstr>
      <vt:lpstr>Summary</vt:lpstr>
      <vt:lpstr>Summary</vt:lpstr>
      <vt:lpstr>Summary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Convective Downdrafts and Boundary Layer Recovery in Hurricane Earl (2010) Before and During Rapid Intensification</dc:title>
  <dc:creator>Wadler, Joshua B.</dc:creator>
  <cp:lastModifiedBy>Wadler, Joshua Brett</cp:lastModifiedBy>
  <cp:revision>168</cp:revision>
  <dcterms:created xsi:type="dcterms:W3CDTF">2017-08-18T15:12:16Z</dcterms:created>
  <dcterms:modified xsi:type="dcterms:W3CDTF">2019-10-08T18:24:27Z</dcterms:modified>
</cp:coreProperties>
</file>